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theme/themeOverride2.xml" ContentType="application/vnd.openxmlformats-officedocument.themeOverride+xml"/>
  <Override PartName="/ppt/notesSlides/notesSlide7.xml" ContentType="application/vnd.openxmlformats-officedocument.presentationml.notesSlide+xml"/>
  <Override PartName="/ppt/theme/themeOverride3.xml" ContentType="application/vnd.openxmlformats-officedocument.themeOverride+xml"/>
  <Override PartName="/ppt/notesSlides/notesSlide8.xml" ContentType="application/vnd.openxmlformats-officedocument.presentationml.notesSlide+xml"/>
  <Override PartName="/ppt/theme/themeOverride4.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5.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6.xml" ContentType="application/vnd.openxmlformats-officedocument.themeOverride+xml"/>
  <Override PartName="/ppt/tags/tag6.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7.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heme/themeOverride7.xml" ContentType="application/vnd.openxmlformats-officedocument.themeOverride+xml"/>
  <Override PartName="/ppt/notesSlides/notesSlide40.xml" ContentType="application/vnd.openxmlformats-officedocument.presentationml.notesSlide+xml"/>
  <Override PartName="/ppt/theme/themeOverride8.xml" ContentType="application/vnd.openxmlformats-officedocument.themeOverride+xml"/>
  <Override PartName="/ppt/notesSlides/notesSlide41.xml" ContentType="application/vnd.openxmlformats-officedocument.presentationml.notesSlide+xml"/>
  <Override PartName="/ppt/theme/themeOverride9.xml" ContentType="application/vnd.openxmlformats-officedocument.themeOverride+xml"/>
  <Override PartName="/ppt/notesSlides/notesSlide42.xml" ContentType="application/vnd.openxmlformats-officedocument.presentationml.notesSlide+xml"/>
  <Override PartName="/ppt/theme/themeOverride10.xml" ContentType="application/vnd.openxmlformats-officedocument.themeOverride+xml"/>
  <Override PartName="/ppt/notesSlides/notesSlide4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8.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heme/themeOverride11.xml" ContentType="application/vnd.openxmlformats-officedocument.themeOverride+xml"/>
  <Override PartName="/ppt/notesSlides/notesSlide50.xml" ContentType="application/vnd.openxmlformats-officedocument.presentationml.notesSlide+xml"/>
  <Override PartName="/ppt/theme/themeOverride12.xml" ContentType="application/vnd.openxmlformats-officedocument.themeOverr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51.xml" ContentType="application/vnd.openxmlformats-officedocument.presentationml.notesSlide+xml"/>
  <Override PartName="/ppt/theme/themeOverride13.xml" ContentType="application/vnd.openxmlformats-officedocument.themeOverr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52.xml" ContentType="application/vnd.openxmlformats-officedocument.presentationml.notesSlide+xml"/>
  <Override PartName="/ppt/theme/themeOverride14.xml" ContentType="application/vnd.openxmlformats-officedocument.themeOverr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53.xml" ContentType="application/vnd.openxmlformats-officedocument.presentationml.notesSlide+xml"/>
  <Override PartName="/ppt/theme/themeOverride15.xml" ContentType="application/vnd.openxmlformats-officedocument.themeOverride+xml"/>
  <Override PartName="/ppt/notesSlides/notesSlide54.xml" ContentType="application/vnd.openxmlformats-officedocument.presentationml.notesSlide+xml"/>
  <Override PartName="/ppt/theme/themeOverride16.xml" ContentType="application/vnd.openxmlformats-officedocument.themeOverride+xml"/>
  <Override PartName="/ppt/tags/tag29.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heme/themeOverride17.xml" ContentType="application/vnd.openxmlformats-officedocument.themeOverr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30.xml" ContentType="application/vnd.openxmlformats-officedocument.presentationml.tags+xml"/>
  <Override PartName="/ppt/notesSlides/notesSlide66.xml" ContentType="application/vnd.openxmlformats-officedocument.presentationml.notesSlide+xml"/>
  <Override PartName="/ppt/tags/tag31.xml" ContentType="application/vnd.openxmlformats-officedocument.presentationml.tag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theme/themeOverride18.xml" ContentType="application/vnd.openxmlformats-officedocument.themeOverride+xml"/>
  <Override PartName="/ppt/notesSlides/notesSlide70.xml" ContentType="application/vnd.openxmlformats-officedocument.presentationml.notesSlide+xml"/>
  <Override PartName="/ppt/theme/themeOverride19.xml" ContentType="application/vnd.openxmlformats-officedocument.themeOverr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08.xml" ContentType="application/vnd.openxmlformats-officedocument.presentationml.notesSlide+xml"/>
  <Override PartName="/ppt/tags/tag13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11" removePersonalInfoOnSave="1">
  <p:sldMasterIdLst>
    <p:sldMasterId id="2147483648" r:id="rId1"/>
    <p:sldMasterId id="2147483660" r:id="rId2"/>
  </p:sldMasterIdLst>
  <p:notesMasterIdLst>
    <p:notesMasterId r:id="rId127"/>
  </p:notesMasterIdLst>
  <p:handoutMasterIdLst>
    <p:handoutMasterId r:id="rId128"/>
  </p:handoutMasterIdLst>
  <p:sldIdLst>
    <p:sldId id="335" r:id="rId3"/>
    <p:sldId id="337" r:id="rId4"/>
    <p:sldId id="340" r:id="rId5"/>
    <p:sldId id="339" r:id="rId6"/>
    <p:sldId id="319" r:id="rId7"/>
    <p:sldId id="320" r:id="rId8"/>
    <p:sldId id="341" r:id="rId9"/>
    <p:sldId id="263" r:id="rId10"/>
    <p:sldId id="290" r:id="rId11"/>
    <p:sldId id="298" r:id="rId12"/>
    <p:sldId id="273" r:id="rId13"/>
    <p:sldId id="342" r:id="rId14"/>
    <p:sldId id="356" r:id="rId15"/>
    <p:sldId id="343" r:id="rId16"/>
    <p:sldId id="302" r:id="rId17"/>
    <p:sldId id="270" r:id="rId18"/>
    <p:sldId id="345" r:id="rId19"/>
    <p:sldId id="346" r:id="rId20"/>
    <p:sldId id="347" r:id="rId21"/>
    <p:sldId id="348" r:id="rId22"/>
    <p:sldId id="357" r:id="rId23"/>
    <p:sldId id="354" r:id="rId24"/>
    <p:sldId id="349" r:id="rId25"/>
    <p:sldId id="350" r:id="rId26"/>
    <p:sldId id="351" r:id="rId27"/>
    <p:sldId id="352" r:id="rId28"/>
    <p:sldId id="272" r:id="rId29"/>
    <p:sldId id="353" r:id="rId30"/>
    <p:sldId id="358" r:id="rId31"/>
    <p:sldId id="359" r:id="rId32"/>
    <p:sldId id="360" r:id="rId33"/>
    <p:sldId id="361" r:id="rId34"/>
    <p:sldId id="362" r:id="rId35"/>
    <p:sldId id="363" r:id="rId36"/>
    <p:sldId id="365" r:id="rId37"/>
    <p:sldId id="364" r:id="rId38"/>
    <p:sldId id="370" r:id="rId39"/>
    <p:sldId id="366" r:id="rId40"/>
    <p:sldId id="367" r:id="rId41"/>
    <p:sldId id="368" r:id="rId42"/>
    <p:sldId id="369" r:id="rId43"/>
    <p:sldId id="279" r:id="rId44"/>
    <p:sldId id="265" r:id="rId45"/>
    <p:sldId id="271" r:id="rId46"/>
    <p:sldId id="264" r:id="rId47"/>
    <p:sldId id="371" r:id="rId48"/>
    <p:sldId id="372" r:id="rId49"/>
    <p:sldId id="376" r:id="rId50"/>
    <p:sldId id="373" r:id="rId51"/>
    <p:sldId id="374" r:id="rId52"/>
    <p:sldId id="375" r:id="rId53"/>
    <p:sldId id="288" r:id="rId54"/>
    <p:sldId id="282" r:id="rId55"/>
    <p:sldId id="289" r:id="rId56"/>
    <p:sldId id="266" r:id="rId57"/>
    <p:sldId id="293" r:id="rId58"/>
    <p:sldId id="260" r:id="rId59"/>
    <p:sldId id="408" r:id="rId60"/>
    <p:sldId id="409" r:id="rId61"/>
    <p:sldId id="332" r:id="rId62"/>
    <p:sldId id="305" r:id="rId63"/>
    <p:sldId id="344" r:id="rId64"/>
    <p:sldId id="410" r:id="rId65"/>
    <p:sldId id="411" r:id="rId66"/>
    <p:sldId id="412" r:id="rId67"/>
    <p:sldId id="413" r:id="rId68"/>
    <p:sldId id="414" r:id="rId69"/>
    <p:sldId id="415" r:id="rId70"/>
    <p:sldId id="416" r:id="rId71"/>
    <p:sldId id="417" r:id="rId72"/>
    <p:sldId id="418" r:id="rId73"/>
    <p:sldId id="262" r:id="rId74"/>
    <p:sldId id="269" r:id="rId75"/>
    <p:sldId id="419" r:id="rId76"/>
    <p:sldId id="420" r:id="rId77"/>
    <p:sldId id="421" r:id="rId78"/>
    <p:sldId id="422" r:id="rId79"/>
    <p:sldId id="423" r:id="rId80"/>
    <p:sldId id="429" r:id="rId81"/>
    <p:sldId id="424" r:id="rId82"/>
    <p:sldId id="458" r:id="rId83"/>
    <p:sldId id="426" r:id="rId84"/>
    <p:sldId id="427" r:id="rId85"/>
    <p:sldId id="428" r:id="rId86"/>
    <p:sldId id="437" r:id="rId87"/>
    <p:sldId id="438" r:id="rId88"/>
    <p:sldId id="439" r:id="rId89"/>
    <p:sldId id="440" r:id="rId90"/>
    <p:sldId id="446" r:id="rId91"/>
    <p:sldId id="447" r:id="rId92"/>
    <p:sldId id="442" r:id="rId93"/>
    <p:sldId id="443" r:id="rId94"/>
    <p:sldId id="444" r:id="rId95"/>
    <p:sldId id="445" r:id="rId96"/>
    <p:sldId id="448" r:id="rId97"/>
    <p:sldId id="449" r:id="rId98"/>
    <p:sldId id="450" r:id="rId99"/>
    <p:sldId id="459" r:id="rId100"/>
    <p:sldId id="460" r:id="rId101"/>
    <p:sldId id="451" r:id="rId102"/>
    <p:sldId id="452" r:id="rId103"/>
    <p:sldId id="453" r:id="rId104"/>
    <p:sldId id="454" r:id="rId105"/>
    <p:sldId id="455" r:id="rId106"/>
    <p:sldId id="456" r:id="rId107"/>
    <p:sldId id="457" r:id="rId108"/>
    <p:sldId id="485" r:id="rId109"/>
    <p:sldId id="499" r:id="rId110"/>
    <p:sldId id="486" r:id="rId111"/>
    <p:sldId id="487" r:id="rId112"/>
    <p:sldId id="488" r:id="rId113"/>
    <p:sldId id="489" r:id="rId114"/>
    <p:sldId id="500" r:id="rId115"/>
    <p:sldId id="501" r:id="rId116"/>
    <p:sldId id="490" r:id="rId117"/>
    <p:sldId id="491" r:id="rId118"/>
    <p:sldId id="492" r:id="rId119"/>
    <p:sldId id="493" r:id="rId120"/>
    <p:sldId id="494" r:id="rId121"/>
    <p:sldId id="495" r:id="rId122"/>
    <p:sldId id="502" r:id="rId123"/>
    <p:sldId id="496" r:id="rId124"/>
    <p:sldId id="336" r:id="rId125"/>
    <p:sldId id="395" r:id="rId126"/>
  </p:sldIdLst>
  <p:sldSz cx="9145588" cy="5145088"/>
  <p:notesSz cx="6858000" cy="9144000"/>
  <p:custDataLst>
    <p:tags r:id="rId129"/>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103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823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140">
          <p15:clr>
            <a:srgbClr val="A4A3A4"/>
          </p15:clr>
        </p15:guide>
        <p15:guide id="2" pos="4634">
          <p15:clr>
            <a:srgbClr val="A4A3A4"/>
          </p15:clr>
        </p15:guide>
        <p15:guide id="3" pos="7242">
          <p15:clr>
            <a:srgbClr val="A4A3A4"/>
          </p15:clr>
        </p15:guide>
        <p15:guide id="4" pos="1048">
          <p15:clr>
            <a:srgbClr val="A4A3A4"/>
          </p15:clr>
        </p15:guide>
        <p15:guide id="5" orient="horz" pos="1498">
          <p15:clr>
            <a:srgbClr val="A4A3A4"/>
          </p15:clr>
        </p15:guide>
        <p15:guide id="6" pos="2903">
          <p15:clr>
            <a:srgbClr val="A4A3A4"/>
          </p15:clr>
        </p15:guide>
        <p15:guide id="7" pos="5462">
          <p15:clr>
            <a:srgbClr val="A4A3A4"/>
          </p15:clr>
        </p15:guide>
        <p15:guide id="8" pos="28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216"/>
    <a:srgbClr val="1E74AE"/>
    <a:srgbClr val="182145"/>
    <a:srgbClr val="334EAA"/>
    <a:srgbClr val="907D61"/>
    <a:srgbClr val="282B3E"/>
    <a:srgbClr val="DB4A73"/>
    <a:srgbClr val="01A2A7"/>
    <a:srgbClr val="852764"/>
    <a:srgbClr val="EBA4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20" autoAdjust="0"/>
    <p:restoredTop sz="95244" autoAdjust="0"/>
  </p:normalViewPr>
  <p:slideViewPr>
    <p:cSldViewPr>
      <p:cViewPr varScale="1">
        <p:scale>
          <a:sx n="109" d="100"/>
          <a:sy n="109" d="100"/>
        </p:scale>
        <p:origin x="850" y="115"/>
      </p:cViewPr>
      <p:guideLst>
        <p:guide orient="horz" pos="1140"/>
        <p:guide pos="4634"/>
        <p:guide pos="7242"/>
        <p:guide pos="1048"/>
        <p:guide orient="horz" pos="1498"/>
        <p:guide pos="2903"/>
        <p:guide pos="5462"/>
        <p:guide pos="281"/>
      </p:guideLst>
    </p:cSldViewPr>
  </p:slideViewPr>
  <p:notesTextViewPr>
    <p:cViewPr>
      <p:scale>
        <a:sx n="125" d="100"/>
        <a:sy n="125" d="100"/>
      </p:scale>
      <p:origin x="0" y="0"/>
    </p:cViewPr>
  </p:notesTextViewPr>
  <p:sorterViewPr>
    <p:cViewPr varScale="1">
      <p:scale>
        <a:sx n="1" d="1"/>
        <a:sy n="1" d="1"/>
      </p:scale>
      <p:origin x="0" y="0"/>
    </p:cViewPr>
  </p:sorterViewPr>
  <p:notesViewPr>
    <p:cSldViewPr>
      <p:cViewPr varScale="1">
        <p:scale>
          <a:sx n="88" d="100"/>
          <a:sy n="88" d="100"/>
        </p:scale>
        <p:origin x="3822" y="10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handoutMaster" Target="handoutMasters/handoutMaster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tags" Target="tags/tag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presProps" Target="pres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theme" Target="theme/theme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7">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B2FB0B-8DAE-4D8E-91CC-E25DF37D9BF8}" type="doc">
      <dgm:prSet loTypeId="urn:microsoft.com/office/officeart/2005/8/layout/arrow4" loCatId="relationship" qsTypeId="urn:microsoft.com/office/officeart/2005/8/quickstyle/simple1#1" qsCatId="simple" csTypeId="urn:microsoft.com/office/officeart/2005/8/colors/accent1_2#1" csCatId="accent1" phldr="1"/>
      <dgm:spPr/>
      <dgm:t>
        <a:bodyPr/>
        <a:lstStyle/>
        <a:p>
          <a:endParaRPr lang="zh-CN" altLang="en-US"/>
        </a:p>
      </dgm:t>
    </dgm:pt>
    <dgm:pt modelId="{36B17DBE-5CCE-4CAE-AD68-016BD2E64B10}">
      <dgm:prSet phldrT="[文本]" custT="1"/>
      <dgm:spPr/>
      <dgm:t>
        <a:bodyPr/>
        <a:lstStyle/>
        <a:p>
          <a:r>
            <a:rPr lang="zh-CN" altLang="en-US" sz="1400" b="1" dirty="0">
              <a:solidFill>
                <a:schemeClr val="tx1">
                  <a:lumMod val="75000"/>
                  <a:lumOff val="25000"/>
                </a:schemeClr>
              </a:solidFill>
              <a:latin typeface="Calibri" panose="020F0502020204030204" pitchFamily="34" charset="0"/>
              <a:ea typeface="思源黑体" panose="020B0500000000000000" pitchFamily="34" charset="-122"/>
              <a:cs typeface="+mn-cs"/>
            </a:rPr>
            <a:t>用来表达我们的需要没有得到满足时的词汇</a:t>
          </a:r>
          <a:endParaRPr lang="zh-CN" altLang="en-US" sz="1400" dirty="0"/>
        </a:p>
      </dgm:t>
    </dgm:pt>
    <dgm:pt modelId="{28620323-C97E-43A9-B1AE-CB2CC149CDFE}" type="parTrans" cxnId="{027CAB2C-DA5E-4DCA-ABC6-98361B2F81ED}">
      <dgm:prSet/>
      <dgm:spPr/>
      <dgm:t>
        <a:bodyPr/>
        <a:lstStyle/>
        <a:p>
          <a:endParaRPr lang="zh-CN" altLang="en-US"/>
        </a:p>
      </dgm:t>
    </dgm:pt>
    <dgm:pt modelId="{F33ECE84-9CAA-4084-AD5A-3AB30052E31E}" type="sibTrans" cxnId="{027CAB2C-DA5E-4DCA-ABC6-98361B2F81ED}">
      <dgm:prSet/>
      <dgm:spPr/>
      <dgm:t>
        <a:bodyPr/>
        <a:lstStyle/>
        <a:p>
          <a:endParaRPr lang="zh-CN" altLang="en-US"/>
        </a:p>
      </dgm:t>
    </dgm:pt>
    <dgm:pt modelId="{D0011DCB-413B-4044-8FEC-D35068487DE0}">
      <dgm:prSet phldrT="[文本]" custT="1"/>
      <dgm:spPr/>
      <dgm:t>
        <a:bodyPr/>
        <a:lstStyle/>
        <a:p>
          <a:r>
            <a:rPr lang="zh-CN" altLang="en-US" sz="1400" b="1" kern="1200" dirty="0">
              <a:solidFill>
                <a:schemeClr val="tx1">
                  <a:lumMod val="75000"/>
                  <a:lumOff val="25000"/>
                </a:schemeClr>
              </a:solidFill>
              <a:latin typeface="Calibri" panose="020F0502020204030204" pitchFamily="34" charset="0"/>
              <a:ea typeface="思源黑体" panose="020B0500000000000000" pitchFamily="34" charset="-122"/>
              <a:cs typeface="+mn-cs"/>
            </a:rPr>
            <a:t>用来表达我们的需要得到满足时的词汇</a:t>
          </a:r>
        </a:p>
      </dgm:t>
    </dgm:pt>
    <dgm:pt modelId="{9B2E7B53-87FD-423D-A755-3C2F4564BA6D}" type="sibTrans" cxnId="{36A8E7D6-381E-468F-838B-B323C76E03F4}">
      <dgm:prSet/>
      <dgm:spPr/>
      <dgm:t>
        <a:bodyPr/>
        <a:lstStyle/>
        <a:p>
          <a:endParaRPr lang="zh-CN" altLang="en-US"/>
        </a:p>
      </dgm:t>
    </dgm:pt>
    <dgm:pt modelId="{7C0982A1-3773-40BD-A150-E5D4CC0B1EC7}" type="parTrans" cxnId="{36A8E7D6-381E-468F-838B-B323C76E03F4}">
      <dgm:prSet/>
      <dgm:spPr/>
      <dgm:t>
        <a:bodyPr/>
        <a:lstStyle/>
        <a:p>
          <a:endParaRPr lang="zh-CN" altLang="en-US"/>
        </a:p>
      </dgm:t>
    </dgm:pt>
    <dgm:pt modelId="{0486F1EB-6079-4A36-A064-8AAAE23BB4EF}" type="pres">
      <dgm:prSet presAssocID="{8AB2FB0B-8DAE-4D8E-91CC-E25DF37D9BF8}" presName="compositeShape" presStyleCnt="0">
        <dgm:presLayoutVars>
          <dgm:chMax val="2"/>
          <dgm:dir/>
          <dgm:resizeHandles val="exact"/>
        </dgm:presLayoutVars>
      </dgm:prSet>
      <dgm:spPr/>
    </dgm:pt>
    <dgm:pt modelId="{CE581DE7-E77D-4AE5-92A1-0963752567CB}" type="pres">
      <dgm:prSet presAssocID="{D0011DCB-413B-4044-8FEC-D35068487DE0}" presName="upArrow" presStyleLbl="node1" presStyleIdx="0" presStyleCnt="2"/>
      <dgm:spPr>
        <a:solidFill>
          <a:srgbClr val="1E74AE"/>
        </a:solidFill>
        <a:effectLst>
          <a:outerShdw blurRad="50800" dist="38100" dir="2700000" algn="tl" rotWithShape="0">
            <a:prstClr val="black">
              <a:alpha val="40000"/>
            </a:prstClr>
          </a:outerShdw>
        </a:effectLst>
      </dgm:spPr>
    </dgm:pt>
    <dgm:pt modelId="{F3C3C38E-46E0-403C-9163-81D72C66F1A2}" type="pres">
      <dgm:prSet presAssocID="{D0011DCB-413B-4044-8FEC-D35068487DE0}" presName="upArrowText" presStyleLbl="revTx" presStyleIdx="0" presStyleCnt="2">
        <dgm:presLayoutVars>
          <dgm:chMax val="0"/>
          <dgm:bulletEnabled val="1"/>
        </dgm:presLayoutVars>
      </dgm:prSet>
      <dgm:spPr/>
    </dgm:pt>
    <dgm:pt modelId="{50EF45DC-9CD4-4A93-87FF-72852ED369EC}" type="pres">
      <dgm:prSet presAssocID="{36B17DBE-5CCE-4CAE-AD68-016BD2E64B10}" presName="downArrow" presStyleLbl="node1" presStyleIdx="1" presStyleCnt="2"/>
      <dgm:spPr>
        <a:solidFill>
          <a:srgbClr val="FF9216"/>
        </a:solidFill>
        <a:effectLst>
          <a:outerShdw blurRad="50800" dist="38100" dir="2700000" algn="tl" rotWithShape="0">
            <a:prstClr val="black">
              <a:alpha val="40000"/>
            </a:prstClr>
          </a:outerShdw>
        </a:effectLst>
      </dgm:spPr>
    </dgm:pt>
    <dgm:pt modelId="{2FDF73FC-1257-4A55-AB98-C4F4D3B79C51}" type="pres">
      <dgm:prSet presAssocID="{36B17DBE-5CCE-4CAE-AD68-016BD2E64B10}" presName="downArrowText" presStyleLbl="revTx" presStyleIdx="1" presStyleCnt="2">
        <dgm:presLayoutVars>
          <dgm:chMax val="0"/>
          <dgm:bulletEnabled val="1"/>
        </dgm:presLayoutVars>
      </dgm:prSet>
      <dgm:spPr/>
    </dgm:pt>
  </dgm:ptLst>
  <dgm:cxnLst>
    <dgm:cxn modelId="{027CAB2C-DA5E-4DCA-ABC6-98361B2F81ED}" srcId="{8AB2FB0B-8DAE-4D8E-91CC-E25DF37D9BF8}" destId="{36B17DBE-5CCE-4CAE-AD68-016BD2E64B10}" srcOrd="1" destOrd="0" parTransId="{28620323-C97E-43A9-B1AE-CB2CC149CDFE}" sibTransId="{F33ECE84-9CAA-4084-AD5A-3AB30052E31E}"/>
    <dgm:cxn modelId="{FED3DB5E-96EC-4737-B6B9-EAF975B17969}" type="presOf" srcId="{36B17DBE-5CCE-4CAE-AD68-016BD2E64B10}" destId="{2FDF73FC-1257-4A55-AB98-C4F4D3B79C51}" srcOrd="0" destOrd="0" presId="urn:microsoft.com/office/officeart/2005/8/layout/arrow4"/>
    <dgm:cxn modelId="{DCF1A07E-3614-4AC7-8ECD-BE0B42C2FC73}" type="presOf" srcId="{D0011DCB-413B-4044-8FEC-D35068487DE0}" destId="{F3C3C38E-46E0-403C-9163-81D72C66F1A2}" srcOrd="0" destOrd="0" presId="urn:microsoft.com/office/officeart/2005/8/layout/arrow4"/>
    <dgm:cxn modelId="{DEF0FFCA-9604-4A60-B6BC-76DEBE586FD4}" type="presOf" srcId="{8AB2FB0B-8DAE-4D8E-91CC-E25DF37D9BF8}" destId="{0486F1EB-6079-4A36-A064-8AAAE23BB4EF}" srcOrd="0" destOrd="0" presId="urn:microsoft.com/office/officeart/2005/8/layout/arrow4"/>
    <dgm:cxn modelId="{36A8E7D6-381E-468F-838B-B323C76E03F4}" srcId="{8AB2FB0B-8DAE-4D8E-91CC-E25DF37D9BF8}" destId="{D0011DCB-413B-4044-8FEC-D35068487DE0}" srcOrd="0" destOrd="0" parTransId="{7C0982A1-3773-40BD-A150-E5D4CC0B1EC7}" sibTransId="{9B2E7B53-87FD-423D-A755-3C2F4564BA6D}"/>
    <dgm:cxn modelId="{7C7C4A54-0201-46B6-A34E-A1A64B596E4A}" type="presParOf" srcId="{0486F1EB-6079-4A36-A064-8AAAE23BB4EF}" destId="{CE581DE7-E77D-4AE5-92A1-0963752567CB}" srcOrd="0" destOrd="0" presId="urn:microsoft.com/office/officeart/2005/8/layout/arrow4"/>
    <dgm:cxn modelId="{DCD76280-4227-4AA8-90D5-9B4536B3B591}" type="presParOf" srcId="{0486F1EB-6079-4A36-A064-8AAAE23BB4EF}" destId="{F3C3C38E-46E0-403C-9163-81D72C66F1A2}" srcOrd="1" destOrd="0" presId="urn:microsoft.com/office/officeart/2005/8/layout/arrow4"/>
    <dgm:cxn modelId="{795E94EB-F3BC-44C8-8D6F-E63C6764081F}" type="presParOf" srcId="{0486F1EB-6079-4A36-A064-8AAAE23BB4EF}" destId="{50EF45DC-9CD4-4A93-87FF-72852ED369EC}" srcOrd="2" destOrd="0" presId="urn:microsoft.com/office/officeart/2005/8/layout/arrow4"/>
    <dgm:cxn modelId="{60800B20-94E1-475F-B7B6-D97AE37E6411}" type="presParOf" srcId="{0486F1EB-6079-4A36-A064-8AAAE23BB4EF}" destId="{2FDF73FC-1257-4A55-AB98-C4F4D3B79C51}" srcOrd="3" destOrd="0" presId="urn:microsoft.com/office/officeart/2005/8/layout/arrow4"/>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2D034A-E44C-4C45-85CA-B96D9856C988}" type="doc">
      <dgm:prSet loTypeId="urn:microsoft.com/office/officeart/2009/layout/CircleArrowProcess#1" loCatId="process" qsTypeId="urn:microsoft.com/office/officeart/2005/8/quickstyle/simple1#2" qsCatId="simple" csTypeId="urn:microsoft.com/office/officeart/2005/8/colors/accent1_2#2" csCatId="accent1" phldr="1"/>
      <dgm:spPr/>
      <dgm:t>
        <a:bodyPr/>
        <a:lstStyle/>
        <a:p>
          <a:endParaRPr lang="zh-CN" altLang="en-US"/>
        </a:p>
      </dgm:t>
    </dgm:pt>
    <dgm:pt modelId="{202D23E3-9AF9-4D26-91B0-FDB0C3DE5B9C}">
      <dgm:prSet phldrT="[文本]" custT="1"/>
      <dgm:spPr>
        <a:noFill/>
      </dgm:spPr>
      <dgm:t>
        <a:bodyPr wrap="square" lIns="0" tIns="0" rIns="0" bIns="0" rtlCol="0"/>
        <a:lstStyle/>
        <a:p>
          <a:pPr algn="ctr"/>
          <a:r>
            <a:rPr lang="zh-CN" altLang="en-US" sz="1400" b="1" kern="1200" dirty="0">
              <a:solidFill>
                <a:schemeClr val="tx1">
                  <a:lumMod val="75000"/>
                  <a:lumOff val="25000"/>
                </a:schemeClr>
              </a:solidFill>
              <a:latin typeface="Calibri" panose="020F0502020204030204" pitchFamily="34" charset="0"/>
              <a:ea typeface="思源黑体" panose="020B0500000000000000" pitchFamily="34" charset="-122"/>
              <a:cs typeface="+mn-cs"/>
            </a:rPr>
            <a:t>第一阶段：</a:t>
          </a:r>
          <a:endParaRPr lang="en-US" altLang="zh-CN" sz="1400" b="1" kern="1200" dirty="0">
            <a:solidFill>
              <a:schemeClr val="tx1">
                <a:lumMod val="75000"/>
                <a:lumOff val="25000"/>
              </a:schemeClr>
            </a:solidFill>
            <a:latin typeface="Calibri" panose="020F0502020204030204" pitchFamily="34" charset="0"/>
            <a:ea typeface="思源黑体" panose="020B0500000000000000" pitchFamily="34" charset="-122"/>
            <a:cs typeface="+mn-cs"/>
          </a:endParaRPr>
        </a:p>
        <a:p>
          <a:pPr algn="ctr"/>
          <a:r>
            <a:rPr lang="zh-CN" altLang="en-US" sz="1400" b="1" kern="1200" dirty="0">
              <a:solidFill>
                <a:schemeClr val="tx1">
                  <a:lumMod val="75000"/>
                  <a:lumOff val="25000"/>
                </a:schemeClr>
              </a:solidFill>
              <a:latin typeface="Calibri" panose="020F0502020204030204" pitchFamily="34" charset="0"/>
              <a:ea typeface="思源黑体" panose="020B0500000000000000" pitchFamily="34" charset="-122"/>
              <a:cs typeface="+mn-cs"/>
            </a:rPr>
            <a:t>情感的奴隶</a:t>
          </a:r>
        </a:p>
      </dgm:t>
    </dgm:pt>
    <dgm:pt modelId="{B7779B70-65E8-4A41-B175-A20EBCD6CDB9}" type="parTrans" cxnId="{BCAB84E3-0097-4F48-B435-80FC6D0728C1}">
      <dgm:prSet/>
      <dgm:spPr/>
      <dgm:t>
        <a:bodyPr/>
        <a:lstStyle/>
        <a:p>
          <a:endParaRPr lang="zh-CN" altLang="en-US"/>
        </a:p>
      </dgm:t>
    </dgm:pt>
    <dgm:pt modelId="{63329BE4-A3D7-4D21-8892-A59EC393A404}" type="sibTrans" cxnId="{BCAB84E3-0097-4F48-B435-80FC6D0728C1}">
      <dgm:prSet/>
      <dgm:spPr/>
      <dgm:t>
        <a:bodyPr/>
        <a:lstStyle/>
        <a:p>
          <a:endParaRPr lang="zh-CN" altLang="en-US"/>
        </a:p>
      </dgm:t>
    </dgm:pt>
    <dgm:pt modelId="{05D075DC-2FFC-41A2-B180-33DC7270B038}">
      <dgm:prSet phldrT="[文本]" custT="1"/>
      <dgm:spPr/>
      <dgm:t>
        <a:bodyPr/>
        <a:lstStyle/>
        <a:p>
          <a:pPr marL="0" lvl="0" indent="0" algn="ctr" defTabSz="622300">
            <a:lnSpc>
              <a:spcPct val="90000"/>
            </a:lnSpc>
            <a:spcBef>
              <a:spcPct val="0"/>
            </a:spcBef>
            <a:spcAft>
              <a:spcPct val="35000"/>
            </a:spcAft>
            <a:buNone/>
          </a:pPr>
          <a:r>
            <a:rPr lang="zh-CN" altLang="en-US" sz="1400" b="1" kern="1200" dirty="0">
              <a:solidFill>
                <a:srgbClr val="000000">
                  <a:lumMod val="75000"/>
                  <a:lumOff val="25000"/>
                </a:srgbClr>
              </a:solidFill>
              <a:latin typeface="Calibri" panose="020F0502020204030204" pitchFamily="34" charset="0"/>
              <a:ea typeface="思源黑体" panose="020B0500000000000000" pitchFamily="34" charset="-122"/>
              <a:cs typeface="+mn-cs"/>
            </a:rPr>
            <a:t>第二阶段：</a:t>
          </a:r>
          <a:endParaRPr lang="en-US" altLang="zh-CN" sz="1400" b="1" kern="1200" dirty="0">
            <a:solidFill>
              <a:srgbClr val="000000">
                <a:lumMod val="75000"/>
                <a:lumOff val="25000"/>
              </a:srgbClr>
            </a:solidFill>
            <a:latin typeface="Calibri" panose="020F0502020204030204" pitchFamily="34" charset="0"/>
            <a:ea typeface="思源黑体" panose="020B0500000000000000" pitchFamily="34" charset="-122"/>
            <a:cs typeface="+mn-cs"/>
          </a:endParaRPr>
        </a:p>
        <a:p>
          <a:pPr marL="0" lvl="0" indent="0" algn="ctr" defTabSz="622300">
            <a:lnSpc>
              <a:spcPct val="90000"/>
            </a:lnSpc>
            <a:spcBef>
              <a:spcPct val="0"/>
            </a:spcBef>
            <a:spcAft>
              <a:spcPct val="35000"/>
            </a:spcAft>
            <a:buNone/>
          </a:pPr>
          <a:r>
            <a:rPr lang="zh-CN" altLang="en-US" sz="1400" b="1" kern="1200" dirty="0">
              <a:solidFill>
                <a:srgbClr val="000000">
                  <a:lumMod val="75000"/>
                  <a:lumOff val="25000"/>
                </a:srgbClr>
              </a:solidFill>
              <a:latin typeface="Calibri" panose="020F0502020204030204" pitchFamily="34" charset="0"/>
              <a:ea typeface="思源黑体" panose="020B0500000000000000" pitchFamily="34" charset="-122"/>
              <a:cs typeface="+mn-cs"/>
            </a:rPr>
            <a:t>面目可憎</a:t>
          </a:r>
        </a:p>
      </dgm:t>
    </dgm:pt>
    <dgm:pt modelId="{97740D31-CD60-47A7-BE4B-698A9ACD298E}" type="parTrans" cxnId="{691448C3-1765-4E8D-B561-45F86618B446}">
      <dgm:prSet/>
      <dgm:spPr/>
      <dgm:t>
        <a:bodyPr/>
        <a:lstStyle/>
        <a:p>
          <a:endParaRPr lang="zh-CN" altLang="en-US"/>
        </a:p>
      </dgm:t>
    </dgm:pt>
    <dgm:pt modelId="{BCBCDF63-EC15-46ED-8B68-343D6552B676}" type="sibTrans" cxnId="{691448C3-1765-4E8D-B561-45F86618B446}">
      <dgm:prSet/>
      <dgm:spPr/>
      <dgm:t>
        <a:bodyPr/>
        <a:lstStyle/>
        <a:p>
          <a:endParaRPr lang="zh-CN" altLang="en-US"/>
        </a:p>
      </dgm:t>
    </dgm:pt>
    <dgm:pt modelId="{E051B02D-67DD-4247-8B55-D03C1CD667B1}">
      <dgm:prSet phldrT="[文本]" custT="1"/>
      <dgm:spPr/>
      <dgm:t>
        <a:bodyPr/>
        <a:lstStyle/>
        <a:p>
          <a:pPr marL="0" lvl="0" indent="0" algn="ctr" defTabSz="622300">
            <a:lnSpc>
              <a:spcPct val="90000"/>
            </a:lnSpc>
            <a:spcBef>
              <a:spcPct val="0"/>
            </a:spcBef>
            <a:spcAft>
              <a:spcPct val="35000"/>
            </a:spcAft>
            <a:buNone/>
          </a:pPr>
          <a:r>
            <a:rPr lang="zh-CN" altLang="en-US" sz="1400" b="1" kern="1200" dirty="0">
              <a:solidFill>
                <a:srgbClr val="000000">
                  <a:lumMod val="75000"/>
                  <a:lumOff val="25000"/>
                </a:srgbClr>
              </a:solidFill>
              <a:latin typeface="Calibri" panose="020F0502020204030204" pitchFamily="34" charset="0"/>
              <a:ea typeface="思源黑体" panose="020B0500000000000000" pitchFamily="34" charset="-122"/>
              <a:cs typeface="+mn-cs"/>
            </a:rPr>
            <a:t>第三阶段：</a:t>
          </a:r>
          <a:endParaRPr lang="en-US" altLang="zh-CN" sz="1400" b="1" kern="1200" dirty="0">
            <a:solidFill>
              <a:srgbClr val="000000">
                <a:lumMod val="75000"/>
                <a:lumOff val="25000"/>
              </a:srgbClr>
            </a:solidFill>
            <a:latin typeface="Calibri" panose="020F0502020204030204" pitchFamily="34" charset="0"/>
            <a:ea typeface="思源黑体" panose="020B0500000000000000" pitchFamily="34" charset="-122"/>
            <a:cs typeface="+mn-cs"/>
          </a:endParaRPr>
        </a:p>
        <a:p>
          <a:pPr marL="0" lvl="0" indent="0" algn="ctr" defTabSz="622300">
            <a:lnSpc>
              <a:spcPct val="90000"/>
            </a:lnSpc>
            <a:spcBef>
              <a:spcPct val="0"/>
            </a:spcBef>
            <a:spcAft>
              <a:spcPct val="35000"/>
            </a:spcAft>
            <a:buNone/>
          </a:pPr>
          <a:r>
            <a:rPr lang="zh-CN" altLang="en-US" sz="1400" b="1" kern="1200" dirty="0">
              <a:solidFill>
                <a:srgbClr val="000000">
                  <a:lumMod val="75000"/>
                  <a:lumOff val="25000"/>
                </a:srgbClr>
              </a:solidFill>
              <a:latin typeface="Calibri" panose="020F0502020204030204" pitchFamily="34" charset="0"/>
              <a:ea typeface="思源黑体" panose="020B0500000000000000" pitchFamily="34" charset="-122"/>
              <a:cs typeface="+mn-cs"/>
            </a:rPr>
            <a:t>生活的主人</a:t>
          </a:r>
        </a:p>
      </dgm:t>
    </dgm:pt>
    <dgm:pt modelId="{EC875BC1-78E8-4932-935D-9DCCEFDD8539}" type="parTrans" cxnId="{A2A5298C-EA6E-48C6-A8B8-0DF0BEA4FD08}">
      <dgm:prSet/>
      <dgm:spPr/>
      <dgm:t>
        <a:bodyPr/>
        <a:lstStyle/>
        <a:p>
          <a:endParaRPr lang="zh-CN" altLang="en-US"/>
        </a:p>
      </dgm:t>
    </dgm:pt>
    <dgm:pt modelId="{658248B2-C02C-4CC1-892C-690E0F64D12F}" type="sibTrans" cxnId="{A2A5298C-EA6E-48C6-A8B8-0DF0BEA4FD08}">
      <dgm:prSet/>
      <dgm:spPr/>
      <dgm:t>
        <a:bodyPr/>
        <a:lstStyle/>
        <a:p>
          <a:endParaRPr lang="zh-CN" altLang="en-US"/>
        </a:p>
      </dgm:t>
    </dgm:pt>
    <dgm:pt modelId="{97CB4793-466F-4E3A-8AE6-225BCEE91CFD}" type="pres">
      <dgm:prSet presAssocID="{9C2D034A-E44C-4C45-85CA-B96D9856C988}" presName="Name0" presStyleCnt="0">
        <dgm:presLayoutVars>
          <dgm:chMax val="7"/>
          <dgm:chPref val="7"/>
          <dgm:dir/>
          <dgm:animLvl val="lvl"/>
        </dgm:presLayoutVars>
      </dgm:prSet>
      <dgm:spPr/>
    </dgm:pt>
    <dgm:pt modelId="{3DBE710A-203E-48F3-A071-373583999CE9}" type="pres">
      <dgm:prSet presAssocID="{202D23E3-9AF9-4D26-91B0-FDB0C3DE5B9C}" presName="Accent1" presStyleCnt="0"/>
      <dgm:spPr/>
    </dgm:pt>
    <dgm:pt modelId="{5CF05EDA-A040-4738-85F0-9A617DF96518}" type="pres">
      <dgm:prSet presAssocID="{202D23E3-9AF9-4D26-91B0-FDB0C3DE5B9C}" presName="Accent" presStyleLbl="node1" presStyleIdx="0" presStyleCnt="3"/>
      <dgm:spPr>
        <a:solidFill>
          <a:srgbClr val="1E74AE"/>
        </a:solidFill>
      </dgm:spPr>
    </dgm:pt>
    <dgm:pt modelId="{F565DB4D-B5B6-4872-9409-16AFF54915A6}" type="pres">
      <dgm:prSet presAssocID="{202D23E3-9AF9-4D26-91B0-FDB0C3DE5B9C}" presName="Parent1" presStyleLbl="revTx" presStyleIdx="0" presStyleCnt="3" custLinFactNeighborY="-17421">
        <dgm:presLayoutVars>
          <dgm:chMax val="1"/>
          <dgm:chPref val="1"/>
          <dgm:bulletEnabled val="1"/>
        </dgm:presLayoutVars>
      </dgm:prSet>
      <dgm:spPr>
        <a:xfrm>
          <a:off x="3990821" y="611944"/>
          <a:ext cx="941732" cy="470753"/>
        </a:xfrm>
        <a:prstGeom prst="rect">
          <a:avLst/>
        </a:prstGeom>
      </dgm:spPr>
    </dgm:pt>
    <dgm:pt modelId="{F6C0A938-3E5D-4222-9F7D-E4B45CA10F5D}" type="pres">
      <dgm:prSet presAssocID="{05D075DC-2FFC-41A2-B180-33DC7270B038}" presName="Accent2" presStyleCnt="0"/>
      <dgm:spPr/>
    </dgm:pt>
    <dgm:pt modelId="{CEA7D090-FFC0-49AB-A45C-3005BAF8CDF8}" type="pres">
      <dgm:prSet presAssocID="{05D075DC-2FFC-41A2-B180-33DC7270B038}" presName="Accent" presStyleLbl="node1" presStyleIdx="1" presStyleCnt="3"/>
      <dgm:spPr>
        <a:solidFill>
          <a:srgbClr val="FF9216"/>
        </a:solidFill>
      </dgm:spPr>
    </dgm:pt>
    <dgm:pt modelId="{A0B2E1E0-240F-4540-9AD5-CF7DB4C203E3}" type="pres">
      <dgm:prSet presAssocID="{05D075DC-2FFC-41A2-B180-33DC7270B038}" presName="Parent2" presStyleLbl="revTx" presStyleIdx="1" presStyleCnt="3" custScaleX="129343" custLinFactNeighborY="-11350">
        <dgm:presLayoutVars>
          <dgm:chMax val="1"/>
          <dgm:chPref val="1"/>
          <dgm:bulletEnabled val="1"/>
        </dgm:presLayoutVars>
      </dgm:prSet>
      <dgm:spPr/>
    </dgm:pt>
    <dgm:pt modelId="{E506249D-0400-4EDD-A537-8BA3E0D85A71}" type="pres">
      <dgm:prSet presAssocID="{E051B02D-67DD-4247-8B55-D03C1CD667B1}" presName="Accent3" presStyleCnt="0"/>
      <dgm:spPr/>
    </dgm:pt>
    <dgm:pt modelId="{70AAB82E-94CA-468A-9C55-3F3FC3803DB7}" type="pres">
      <dgm:prSet presAssocID="{E051B02D-67DD-4247-8B55-D03C1CD667B1}" presName="Accent" presStyleLbl="node1" presStyleIdx="2" presStyleCnt="3"/>
      <dgm:spPr>
        <a:solidFill>
          <a:srgbClr val="1E74AE"/>
        </a:solidFill>
      </dgm:spPr>
    </dgm:pt>
    <dgm:pt modelId="{1F3C5FBF-65D6-459A-9B3D-7CD9F8A29A21}" type="pres">
      <dgm:prSet presAssocID="{E051B02D-67DD-4247-8B55-D03C1CD667B1}" presName="Parent3" presStyleLbl="revTx" presStyleIdx="2" presStyleCnt="3" custLinFactNeighborY="9718">
        <dgm:presLayoutVars>
          <dgm:chMax val="1"/>
          <dgm:chPref val="1"/>
          <dgm:bulletEnabled val="1"/>
        </dgm:presLayoutVars>
      </dgm:prSet>
      <dgm:spPr/>
    </dgm:pt>
  </dgm:ptLst>
  <dgm:cxnLst>
    <dgm:cxn modelId="{29F2BC80-483F-42C8-8D68-C05CF7DCE343}" type="presOf" srcId="{E051B02D-67DD-4247-8B55-D03C1CD667B1}" destId="{1F3C5FBF-65D6-459A-9B3D-7CD9F8A29A21}" srcOrd="0" destOrd="0" presId="urn:microsoft.com/office/officeart/2009/layout/CircleArrowProcess#1"/>
    <dgm:cxn modelId="{6A877288-2955-4C82-BC4D-E2D87504AF27}" type="presOf" srcId="{9C2D034A-E44C-4C45-85CA-B96D9856C988}" destId="{97CB4793-466F-4E3A-8AE6-225BCEE91CFD}" srcOrd="0" destOrd="0" presId="urn:microsoft.com/office/officeart/2009/layout/CircleArrowProcess#1"/>
    <dgm:cxn modelId="{A2A5298C-EA6E-48C6-A8B8-0DF0BEA4FD08}" srcId="{9C2D034A-E44C-4C45-85CA-B96D9856C988}" destId="{E051B02D-67DD-4247-8B55-D03C1CD667B1}" srcOrd="2" destOrd="0" parTransId="{EC875BC1-78E8-4932-935D-9DCCEFDD8539}" sibTransId="{658248B2-C02C-4CC1-892C-690E0F64D12F}"/>
    <dgm:cxn modelId="{B61A16AA-A7D6-4C31-9752-FB60DDE70B2C}" type="presOf" srcId="{05D075DC-2FFC-41A2-B180-33DC7270B038}" destId="{A0B2E1E0-240F-4540-9AD5-CF7DB4C203E3}" srcOrd="0" destOrd="0" presId="urn:microsoft.com/office/officeart/2009/layout/CircleArrowProcess#1"/>
    <dgm:cxn modelId="{691448C3-1765-4E8D-B561-45F86618B446}" srcId="{9C2D034A-E44C-4C45-85CA-B96D9856C988}" destId="{05D075DC-2FFC-41A2-B180-33DC7270B038}" srcOrd="1" destOrd="0" parTransId="{97740D31-CD60-47A7-BE4B-698A9ACD298E}" sibTransId="{BCBCDF63-EC15-46ED-8B68-343D6552B676}"/>
    <dgm:cxn modelId="{A557EDE2-C05D-4C84-8C81-7209E6FC6D8B}" type="presOf" srcId="{202D23E3-9AF9-4D26-91B0-FDB0C3DE5B9C}" destId="{F565DB4D-B5B6-4872-9409-16AFF54915A6}" srcOrd="0" destOrd="0" presId="urn:microsoft.com/office/officeart/2009/layout/CircleArrowProcess#1"/>
    <dgm:cxn modelId="{BCAB84E3-0097-4F48-B435-80FC6D0728C1}" srcId="{9C2D034A-E44C-4C45-85CA-B96D9856C988}" destId="{202D23E3-9AF9-4D26-91B0-FDB0C3DE5B9C}" srcOrd="0" destOrd="0" parTransId="{B7779B70-65E8-4A41-B175-A20EBCD6CDB9}" sibTransId="{63329BE4-A3D7-4D21-8892-A59EC393A404}"/>
    <dgm:cxn modelId="{3C281A61-D73C-4677-AD46-EB179CCEDB36}" type="presParOf" srcId="{97CB4793-466F-4E3A-8AE6-225BCEE91CFD}" destId="{3DBE710A-203E-48F3-A071-373583999CE9}" srcOrd="0" destOrd="0" presId="urn:microsoft.com/office/officeart/2009/layout/CircleArrowProcess#1"/>
    <dgm:cxn modelId="{8CA52A9B-D974-4BFA-A45A-0034B64E119B}" type="presParOf" srcId="{3DBE710A-203E-48F3-A071-373583999CE9}" destId="{5CF05EDA-A040-4738-85F0-9A617DF96518}" srcOrd="0" destOrd="0" presId="urn:microsoft.com/office/officeart/2009/layout/CircleArrowProcess#1"/>
    <dgm:cxn modelId="{C4D44BA0-E75B-441A-96E1-6B2639589410}" type="presParOf" srcId="{97CB4793-466F-4E3A-8AE6-225BCEE91CFD}" destId="{F565DB4D-B5B6-4872-9409-16AFF54915A6}" srcOrd="1" destOrd="0" presId="urn:microsoft.com/office/officeart/2009/layout/CircleArrowProcess#1"/>
    <dgm:cxn modelId="{5168BAED-CEAF-4B3F-8FFD-1F62AAF88908}" type="presParOf" srcId="{97CB4793-466F-4E3A-8AE6-225BCEE91CFD}" destId="{F6C0A938-3E5D-4222-9F7D-E4B45CA10F5D}" srcOrd="2" destOrd="0" presId="urn:microsoft.com/office/officeart/2009/layout/CircleArrowProcess#1"/>
    <dgm:cxn modelId="{7F011F7B-8CB3-4895-B289-5F67CCEBEE78}" type="presParOf" srcId="{F6C0A938-3E5D-4222-9F7D-E4B45CA10F5D}" destId="{CEA7D090-FFC0-49AB-A45C-3005BAF8CDF8}" srcOrd="0" destOrd="0" presId="urn:microsoft.com/office/officeart/2009/layout/CircleArrowProcess#1"/>
    <dgm:cxn modelId="{3C02D543-BC15-4F86-87C8-406878D953BD}" type="presParOf" srcId="{97CB4793-466F-4E3A-8AE6-225BCEE91CFD}" destId="{A0B2E1E0-240F-4540-9AD5-CF7DB4C203E3}" srcOrd="3" destOrd="0" presId="urn:microsoft.com/office/officeart/2009/layout/CircleArrowProcess#1"/>
    <dgm:cxn modelId="{D2545D3D-4396-4BA9-B6BE-60BEBAA75172}" type="presParOf" srcId="{97CB4793-466F-4E3A-8AE6-225BCEE91CFD}" destId="{E506249D-0400-4EDD-A537-8BA3E0D85A71}" srcOrd="4" destOrd="0" presId="urn:microsoft.com/office/officeart/2009/layout/CircleArrowProcess#1"/>
    <dgm:cxn modelId="{BA6C6CD2-1D23-42DD-8742-A4BE19F2129A}" type="presParOf" srcId="{E506249D-0400-4EDD-A537-8BA3E0D85A71}" destId="{70AAB82E-94CA-468A-9C55-3F3FC3803DB7}" srcOrd="0" destOrd="0" presId="urn:microsoft.com/office/officeart/2009/layout/CircleArrowProcess#1"/>
    <dgm:cxn modelId="{E87E9A2B-A1F5-4153-9DC7-43424E285D2F}" type="presParOf" srcId="{97CB4793-466F-4E3A-8AE6-225BCEE91CFD}" destId="{1F3C5FBF-65D6-459A-9B3D-7CD9F8A29A21}" srcOrd="5" destOrd="0" presId="urn:microsoft.com/office/officeart/2009/layout/CircleArrow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55D8985-A8EA-4FF6-8204-A36D2936851A}" type="doc">
      <dgm:prSet loTypeId="urn:microsoft.com/office/officeart/2009/3/layout/StepUpProcess#1" loCatId="process" qsTypeId="urn:microsoft.com/office/officeart/2005/8/quickstyle/simple1#3" qsCatId="simple" csTypeId="urn:microsoft.com/office/officeart/2005/8/colors/accent1_2#3" csCatId="accent1" phldr="1"/>
      <dgm:spPr/>
      <dgm:t>
        <a:bodyPr/>
        <a:lstStyle/>
        <a:p>
          <a:endParaRPr lang="zh-CN" altLang="en-US"/>
        </a:p>
      </dgm:t>
    </dgm:pt>
    <dgm:pt modelId="{66D0BD44-004E-4A22-B6DC-AB65E5A2F401}">
      <dgm:prSet phldrT="[文本]" custT="1"/>
      <dgm:spPr/>
      <dgm:t>
        <a:bodyPr/>
        <a:lstStyle/>
        <a:p>
          <a:pPr algn="just"/>
          <a:r>
            <a:rPr lang="zh-CN" altLang="en-US" sz="1000" dirty="0">
              <a:solidFill>
                <a:schemeClr val="tx1">
                  <a:lumMod val="65000"/>
                  <a:lumOff val="35000"/>
                </a:schemeClr>
              </a:solidFill>
              <a:latin typeface="思源黑体" charset="0"/>
              <a:ea typeface="思源黑体" charset="0"/>
            </a:rPr>
            <a:t>如果自我评价使我们羞愧并改变行为，我们也就允许自我憎恨来引导自己的成长和学习。羞愧是自我憎恨的一种形式，出于羞愧的行为不是自由而快乐的行为。即使我们试图更加友善和体贴，一旦人们意识到我们行为背后的羞愧或内疚，他们对这些行为的欣赏也就比不上那些只是出于爱的行为。</a:t>
          </a:r>
          <a:endParaRPr lang="zh-CN" altLang="en-US" sz="1000" dirty="0"/>
        </a:p>
      </dgm:t>
    </dgm:pt>
    <dgm:pt modelId="{D44F9C4F-E297-4005-A603-35353A7FE44D}" type="parTrans" cxnId="{308F6270-6234-4A31-BEF6-80B682C63D26}">
      <dgm:prSet/>
      <dgm:spPr/>
      <dgm:t>
        <a:bodyPr/>
        <a:lstStyle/>
        <a:p>
          <a:endParaRPr lang="zh-CN" altLang="en-US"/>
        </a:p>
      </dgm:t>
    </dgm:pt>
    <dgm:pt modelId="{65965B6C-62E3-4256-B8FF-9A6BCE9F6C7A}" type="sibTrans" cxnId="{308F6270-6234-4A31-BEF6-80B682C63D26}">
      <dgm:prSet/>
      <dgm:spPr/>
      <dgm:t>
        <a:bodyPr/>
        <a:lstStyle/>
        <a:p>
          <a:endParaRPr lang="zh-CN" altLang="en-US"/>
        </a:p>
      </dgm:t>
    </dgm:pt>
    <dgm:pt modelId="{ABA3E3E9-7D57-4A8B-B994-C07DFB316607}">
      <dgm:prSet phldrT="[文本]" custT="1"/>
      <dgm:spPr/>
      <dgm:t>
        <a:bodyPr/>
        <a:lstStyle/>
        <a:p>
          <a:pPr algn="just"/>
          <a:r>
            <a:rPr lang="zh-CN" altLang="en-US" sz="1000" dirty="0">
              <a:solidFill>
                <a:srgbClr val="000000">
                  <a:lumMod val="65000"/>
                  <a:lumOff val="35000"/>
                </a:srgbClr>
              </a:solidFill>
              <a:latin typeface="思源黑体" charset="0"/>
              <a:ea typeface="思源黑体" charset="0"/>
              <a:cs typeface="+mn-cs"/>
            </a:rPr>
            <a:t>在我们的语言中，有一个词极易引起羞愧和内疚。我们经常使用它来打击自己。它在我们的意识中是如此根深蒂固，以致许多人无法想象，没有它生活将如何继续。这个词就是“应该”，也就是“我应该早点知道”或“我不应该做那件事情”中的“应该”。如果我们认为自己“应该”怎么样，在大多数的情况下，我们也就封闭了自我。因为“应该”意味着我们别无选择。这使我们感到无奈和沮丧。同时，又心有不甘，不愿屈服。</a:t>
          </a:r>
          <a:endParaRPr lang="zh-CN" altLang="en-US" sz="1000" dirty="0"/>
        </a:p>
      </dgm:t>
    </dgm:pt>
    <dgm:pt modelId="{ECA02413-1647-4D9A-A4C2-BD469191F950}" type="parTrans" cxnId="{BDE29AC7-E3F1-46E1-9D0C-BEA014E529DA}">
      <dgm:prSet/>
      <dgm:spPr/>
      <dgm:t>
        <a:bodyPr/>
        <a:lstStyle/>
        <a:p>
          <a:endParaRPr lang="zh-CN" altLang="en-US"/>
        </a:p>
      </dgm:t>
    </dgm:pt>
    <dgm:pt modelId="{1C66D36B-4E4B-49B8-AF41-665AE303DF88}" type="sibTrans" cxnId="{BDE29AC7-E3F1-46E1-9D0C-BEA014E529DA}">
      <dgm:prSet/>
      <dgm:spPr/>
      <dgm:t>
        <a:bodyPr/>
        <a:lstStyle/>
        <a:p>
          <a:endParaRPr lang="zh-CN" altLang="en-US"/>
        </a:p>
      </dgm:t>
    </dgm:pt>
    <dgm:pt modelId="{29B98F17-FD9B-4F70-A333-3B93FD2B7C70}" type="pres">
      <dgm:prSet presAssocID="{F55D8985-A8EA-4FF6-8204-A36D2936851A}" presName="rootnode" presStyleCnt="0">
        <dgm:presLayoutVars>
          <dgm:chMax/>
          <dgm:chPref/>
          <dgm:dir/>
          <dgm:animLvl val="lvl"/>
        </dgm:presLayoutVars>
      </dgm:prSet>
      <dgm:spPr/>
    </dgm:pt>
    <dgm:pt modelId="{9AF83686-67FD-42AC-8E9B-9463B9F61B05}" type="pres">
      <dgm:prSet presAssocID="{66D0BD44-004E-4A22-B6DC-AB65E5A2F401}" presName="composite" presStyleCnt="0"/>
      <dgm:spPr/>
    </dgm:pt>
    <dgm:pt modelId="{79A4B9D6-468B-487D-BF1E-27D789E1DA7A}" type="pres">
      <dgm:prSet presAssocID="{66D0BD44-004E-4A22-B6DC-AB65E5A2F401}" presName="LShape" presStyleLbl="alignNode1" presStyleIdx="0" presStyleCnt="3"/>
      <dgm:spPr>
        <a:solidFill>
          <a:srgbClr val="1E74AE"/>
        </a:solidFill>
        <a:ln>
          <a:noFill/>
        </a:ln>
      </dgm:spPr>
    </dgm:pt>
    <dgm:pt modelId="{2D63E59B-525C-434E-B7E9-32A35AE367D7}" type="pres">
      <dgm:prSet presAssocID="{66D0BD44-004E-4A22-B6DC-AB65E5A2F401}" presName="ParentText" presStyleLbl="revTx" presStyleIdx="0" presStyleCnt="2">
        <dgm:presLayoutVars>
          <dgm:chMax val="0"/>
          <dgm:chPref val="0"/>
          <dgm:bulletEnabled val="1"/>
        </dgm:presLayoutVars>
      </dgm:prSet>
      <dgm:spPr/>
    </dgm:pt>
    <dgm:pt modelId="{B652FD18-EA4A-4BCB-87AB-798DB8CD34BA}" type="pres">
      <dgm:prSet presAssocID="{66D0BD44-004E-4A22-B6DC-AB65E5A2F401}" presName="Triangle" presStyleLbl="alignNode1" presStyleIdx="1" presStyleCnt="3"/>
      <dgm:spPr>
        <a:solidFill>
          <a:schemeClr val="tx1">
            <a:lumMod val="75000"/>
            <a:lumOff val="25000"/>
          </a:schemeClr>
        </a:solidFill>
        <a:ln>
          <a:noFill/>
        </a:ln>
      </dgm:spPr>
    </dgm:pt>
    <dgm:pt modelId="{590204DC-288E-47FD-A8B0-F332DAB7F29D}" type="pres">
      <dgm:prSet presAssocID="{65965B6C-62E3-4256-B8FF-9A6BCE9F6C7A}" presName="sibTrans" presStyleCnt="0"/>
      <dgm:spPr/>
    </dgm:pt>
    <dgm:pt modelId="{8285903F-957F-41D9-A356-425753311DE5}" type="pres">
      <dgm:prSet presAssocID="{65965B6C-62E3-4256-B8FF-9A6BCE9F6C7A}" presName="space" presStyleCnt="0"/>
      <dgm:spPr/>
    </dgm:pt>
    <dgm:pt modelId="{7BA7236D-299D-4ADF-A5A9-2C3BC88191A4}" type="pres">
      <dgm:prSet presAssocID="{ABA3E3E9-7D57-4A8B-B994-C07DFB316607}" presName="composite" presStyleCnt="0"/>
      <dgm:spPr/>
    </dgm:pt>
    <dgm:pt modelId="{232CD38A-FB13-4E6E-A8B1-95B399514680}" type="pres">
      <dgm:prSet presAssocID="{ABA3E3E9-7D57-4A8B-B994-C07DFB316607}" presName="LShape" presStyleLbl="alignNode1" presStyleIdx="2" presStyleCnt="3"/>
      <dgm:spPr>
        <a:solidFill>
          <a:srgbClr val="FF9216"/>
        </a:solidFill>
        <a:ln>
          <a:noFill/>
        </a:ln>
      </dgm:spPr>
    </dgm:pt>
    <dgm:pt modelId="{631E2DF7-5213-4AC5-881C-4FE40C0C0886}" type="pres">
      <dgm:prSet presAssocID="{ABA3E3E9-7D57-4A8B-B994-C07DFB316607}" presName="ParentText" presStyleLbl="revTx" presStyleIdx="1" presStyleCnt="2">
        <dgm:presLayoutVars>
          <dgm:chMax val="0"/>
          <dgm:chPref val="0"/>
          <dgm:bulletEnabled val="1"/>
        </dgm:presLayoutVars>
      </dgm:prSet>
      <dgm:spPr/>
    </dgm:pt>
  </dgm:ptLst>
  <dgm:cxnLst>
    <dgm:cxn modelId="{308F6270-6234-4A31-BEF6-80B682C63D26}" srcId="{F55D8985-A8EA-4FF6-8204-A36D2936851A}" destId="{66D0BD44-004E-4A22-B6DC-AB65E5A2F401}" srcOrd="0" destOrd="0" parTransId="{D44F9C4F-E297-4005-A603-35353A7FE44D}" sibTransId="{65965B6C-62E3-4256-B8FF-9A6BCE9F6C7A}"/>
    <dgm:cxn modelId="{BD5F019A-CFEE-4E45-B2E7-C7753EFE5FEB}" type="presOf" srcId="{F55D8985-A8EA-4FF6-8204-A36D2936851A}" destId="{29B98F17-FD9B-4F70-A333-3B93FD2B7C70}" srcOrd="0" destOrd="0" presId="urn:microsoft.com/office/officeart/2009/3/layout/StepUpProcess#1"/>
    <dgm:cxn modelId="{328E949D-8A41-4D32-A1E1-E0503F034AE5}" type="presOf" srcId="{ABA3E3E9-7D57-4A8B-B994-C07DFB316607}" destId="{631E2DF7-5213-4AC5-881C-4FE40C0C0886}" srcOrd="0" destOrd="0" presId="urn:microsoft.com/office/officeart/2009/3/layout/StepUpProcess#1"/>
    <dgm:cxn modelId="{BDE29AC7-E3F1-46E1-9D0C-BEA014E529DA}" srcId="{F55D8985-A8EA-4FF6-8204-A36D2936851A}" destId="{ABA3E3E9-7D57-4A8B-B994-C07DFB316607}" srcOrd="1" destOrd="0" parTransId="{ECA02413-1647-4D9A-A4C2-BD469191F950}" sibTransId="{1C66D36B-4E4B-49B8-AF41-665AE303DF88}"/>
    <dgm:cxn modelId="{E083B3EE-900B-4542-9368-37BAF0D75CFC}" type="presOf" srcId="{66D0BD44-004E-4A22-B6DC-AB65E5A2F401}" destId="{2D63E59B-525C-434E-B7E9-32A35AE367D7}" srcOrd="0" destOrd="0" presId="urn:microsoft.com/office/officeart/2009/3/layout/StepUpProcess#1"/>
    <dgm:cxn modelId="{C12AEC76-3B44-416C-8DE2-A0431D4D77F4}" type="presParOf" srcId="{29B98F17-FD9B-4F70-A333-3B93FD2B7C70}" destId="{9AF83686-67FD-42AC-8E9B-9463B9F61B05}" srcOrd="0" destOrd="0" presId="urn:microsoft.com/office/officeart/2009/3/layout/StepUpProcess#1"/>
    <dgm:cxn modelId="{48B77CB1-BF78-4434-B9C5-CA3DD940EF45}" type="presParOf" srcId="{9AF83686-67FD-42AC-8E9B-9463B9F61B05}" destId="{79A4B9D6-468B-487D-BF1E-27D789E1DA7A}" srcOrd="0" destOrd="0" presId="urn:microsoft.com/office/officeart/2009/3/layout/StepUpProcess#1"/>
    <dgm:cxn modelId="{F359D338-C94F-4DF8-8E96-C40AA38523A7}" type="presParOf" srcId="{9AF83686-67FD-42AC-8E9B-9463B9F61B05}" destId="{2D63E59B-525C-434E-B7E9-32A35AE367D7}" srcOrd="1" destOrd="0" presId="urn:microsoft.com/office/officeart/2009/3/layout/StepUpProcess#1"/>
    <dgm:cxn modelId="{407AE341-7279-4B43-9B85-8C627EFC39A0}" type="presParOf" srcId="{9AF83686-67FD-42AC-8E9B-9463B9F61B05}" destId="{B652FD18-EA4A-4BCB-87AB-798DB8CD34BA}" srcOrd="2" destOrd="0" presId="urn:microsoft.com/office/officeart/2009/3/layout/StepUpProcess#1"/>
    <dgm:cxn modelId="{4698BF19-6DB4-45F8-9678-14795E62EED3}" type="presParOf" srcId="{29B98F17-FD9B-4F70-A333-3B93FD2B7C70}" destId="{590204DC-288E-47FD-A8B0-F332DAB7F29D}" srcOrd="1" destOrd="0" presId="urn:microsoft.com/office/officeart/2009/3/layout/StepUpProcess#1"/>
    <dgm:cxn modelId="{3886C753-D20E-489C-8C4C-C7B2F4BF1517}" type="presParOf" srcId="{590204DC-288E-47FD-A8B0-F332DAB7F29D}" destId="{8285903F-957F-41D9-A356-425753311DE5}" srcOrd="0" destOrd="0" presId="urn:microsoft.com/office/officeart/2009/3/layout/StepUpProcess#1"/>
    <dgm:cxn modelId="{67F6CF3D-17BE-4BFA-B312-69A92FF6706E}" type="presParOf" srcId="{29B98F17-FD9B-4F70-A333-3B93FD2B7C70}" destId="{7BA7236D-299D-4ADF-A5A9-2C3BC88191A4}" srcOrd="2" destOrd="0" presId="urn:microsoft.com/office/officeart/2009/3/layout/StepUpProcess#1"/>
    <dgm:cxn modelId="{B13CE884-13F1-4767-BFDD-C71EDA4FDB5E}" type="presParOf" srcId="{7BA7236D-299D-4ADF-A5A9-2C3BC88191A4}" destId="{232CD38A-FB13-4E6E-A8B1-95B399514680}" srcOrd="0" destOrd="0" presId="urn:microsoft.com/office/officeart/2009/3/layout/StepUpProcess#1"/>
    <dgm:cxn modelId="{4D24373D-2E20-4609-A23C-CFC15FB996F9}" type="presParOf" srcId="{7BA7236D-299D-4ADF-A5A9-2C3BC88191A4}" destId="{631E2DF7-5213-4AC5-881C-4FE40C0C0886}" srcOrd="1" destOrd="0" presId="urn:microsoft.com/office/officeart/2009/3/layout/StepUpProcess#1"/>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0E259BE-FD81-44F8-8AD8-696122467FE8}" type="doc">
      <dgm:prSet loTypeId="urn:microsoft.com/office/officeart/2005/8/layout/hList9#1" loCatId="list" qsTypeId="urn:microsoft.com/office/officeart/2005/8/quickstyle/simple1#4" qsCatId="simple" csTypeId="urn:microsoft.com/office/officeart/2005/8/colors/accent1_2#3" csCatId="accent1" phldr="0"/>
      <dgm:spPr/>
      <dgm:t>
        <a:bodyPr/>
        <a:lstStyle/>
        <a:p>
          <a:endParaRPr lang="zh-CN" altLang="en-US"/>
        </a:p>
      </dgm:t>
    </dgm:pt>
    <dgm:pt modelId="{D49F27BA-C7D4-47F5-A566-6558CB160CCE}">
      <dgm:prSet phldrT="[文本]" phldr="0" custT="1"/>
      <dgm:spPr>
        <a:solidFill>
          <a:srgbClr val="1E74AE"/>
        </a:solidFill>
      </dgm:spPr>
      <dgm:t>
        <a:bodyPr vert="horz" wrap="square"/>
        <a:lstStyle/>
        <a:p>
          <a:pPr>
            <a:lnSpc>
              <a:spcPct val="100000"/>
            </a:lnSpc>
            <a:spcBef>
              <a:spcPct val="0"/>
            </a:spcBef>
            <a:spcAft>
              <a:spcPct val="35000"/>
            </a:spcAft>
          </a:pPr>
          <a:r>
            <a:rPr lang="zh-CN" altLang="en-US" sz="1400" b="1" dirty="0">
              <a:latin typeface="思源黑体" charset="0"/>
              <a:ea typeface="思源黑体" charset="0"/>
            </a:rPr>
            <a:t>聆听自己的</a:t>
          </a:r>
        </a:p>
        <a:p>
          <a:pPr>
            <a:lnSpc>
              <a:spcPct val="100000"/>
            </a:lnSpc>
            <a:spcBef>
              <a:spcPct val="0"/>
            </a:spcBef>
            <a:spcAft>
              <a:spcPct val="35000"/>
            </a:spcAft>
          </a:pPr>
          <a:r>
            <a:rPr lang="zh-CN" altLang="en-US" sz="1400" b="1" dirty="0">
              <a:latin typeface="思源黑体" charset="0"/>
              <a:ea typeface="思源黑体" charset="0"/>
            </a:rPr>
            <a:t>心声</a:t>
          </a:r>
        </a:p>
      </dgm:t>
    </dgm:pt>
    <dgm:pt modelId="{DFF52EEB-FE15-4438-9ABF-8177F955BE98}" type="parTrans" cxnId="{7A421146-56F0-4A1C-BDA6-BEB61029A044}">
      <dgm:prSet/>
      <dgm:spPr/>
      <dgm:t>
        <a:bodyPr/>
        <a:lstStyle/>
        <a:p>
          <a:endParaRPr lang="zh-CN" altLang="en-US"/>
        </a:p>
      </dgm:t>
    </dgm:pt>
    <dgm:pt modelId="{6C7F23EE-527F-445D-A03B-C095553F5BFB}" type="sibTrans" cxnId="{7A421146-56F0-4A1C-BDA6-BEB61029A044}">
      <dgm:prSet/>
      <dgm:spPr/>
      <dgm:t>
        <a:bodyPr/>
        <a:lstStyle/>
        <a:p>
          <a:endParaRPr lang="zh-CN" altLang="en-US"/>
        </a:p>
      </dgm:t>
    </dgm:pt>
    <dgm:pt modelId="{1A95FDA0-3844-435D-9E9C-86ADA9E455A3}">
      <dgm:prSet phldrT="[文本]" phldr="0" custT="1"/>
      <dgm:spPr>
        <a:solidFill>
          <a:srgbClr val="1E74AE">
            <a:alpha val="70000"/>
          </a:srgbClr>
        </a:solidFill>
      </dgm:spPr>
      <dgm:t>
        <a:bodyPr vert="horz" wrap="square"/>
        <a:lstStyle/>
        <a:p>
          <a:pPr algn="just">
            <a:lnSpc>
              <a:spcPct val="100000"/>
            </a:lnSpc>
            <a:spcBef>
              <a:spcPct val="0"/>
            </a:spcBef>
            <a:spcAft>
              <a:spcPct val="35000"/>
            </a:spcAft>
          </a:pPr>
          <a:r>
            <a:rPr lang="zh-CN" altLang="en-US" sz="1000" dirty="0">
              <a:solidFill>
                <a:schemeClr val="bg1"/>
              </a:solidFill>
              <a:latin typeface="思源黑体" charset="0"/>
              <a:ea typeface="思源黑体" charset="0"/>
            </a:rPr>
            <a:t>通过聆听自己的心声，我们就能发现心灵深处的需要。此时，我们就可以原谅自己。我们意识到，尽管过去的选择并不理想，但它也是为了实现内心的渴望。</a:t>
          </a:r>
        </a:p>
      </dgm:t>
    </dgm:pt>
    <dgm:pt modelId="{087CCA06-0DDB-4D11-83D1-BCE3FCB04E7F}" type="parTrans" cxnId="{1AB0B944-6C26-4575-86D9-C4EE61C94F78}">
      <dgm:prSet/>
      <dgm:spPr/>
      <dgm:t>
        <a:bodyPr/>
        <a:lstStyle/>
        <a:p>
          <a:endParaRPr lang="zh-CN" altLang="en-US"/>
        </a:p>
      </dgm:t>
    </dgm:pt>
    <dgm:pt modelId="{8D56E4F9-6742-478E-A47A-C0FA477F77A1}" type="sibTrans" cxnId="{1AB0B944-6C26-4575-86D9-C4EE61C94F78}">
      <dgm:prSet/>
      <dgm:spPr/>
      <dgm:t>
        <a:bodyPr/>
        <a:lstStyle/>
        <a:p>
          <a:endParaRPr lang="zh-CN" altLang="en-US"/>
        </a:p>
      </dgm:t>
    </dgm:pt>
    <dgm:pt modelId="{A8D79439-D5EC-4A2C-8886-3366D5388AE4}">
      <dgm:prSet phldrT="[文本]" phldr="0" custT="1"/>
      <dgm:spPr>
        <a:solidFill>
          <a:srgbClr val="FF9216"/>
        </a:solidFill>
      </dgm:spPr>
      <dgm:t>
        <a:bodyPr vert="horz" wrap="square"/>
        <a:lstStyle/>
        <a:p>
          <a:pPr>
            <a:lnSpc>
              <a:spcPct val="100000"/>
            </a:lnSpc>
            <a:spcBef>
              <a:spcPct val="0"/>
            </a:spcBef>
            <a:spcAft>
              <a:spcPct val="35000"/>
            </a:spcAft>
          </a:pPr>
          <a:r>
            <a:rPr lang="zh-CN" altLang="en-US" sz="1400" b="1" kern="1200" dirty="0">
              <a:solidFill>
                <a:srgbClr val="FFFFFF"/>
              </a:solidFill>
              <a:latin typeface="思源黑体" charset="0"/>
              <a:ea typeface="思源黑体" charset="0"/>
              <a:cs typeface="+mn-cs"/>
            </a:rPr>
            <a:t>包容不同的</a:t>
          </a:r>
          <a:r>
            <a:rPr lang="en-US" altLang="zh-CN" sz="1400" b="1" kern="1200" dirty="0">
              <a:solidFill>
                <a:srgbClr val="FFFFFF"/>
              </a:solidFill>
              <a:latin typeface="思源黑体" charset="0"/>
              <a:ea typeface="思源黑体" charset="0"/>
              <a:cs typeface="+mn-cs"/>
            </a:rPr>
            <a:t>“</a:t>
          </a:r>
          <a:r>
            <a:rPr lang="zh-CN" altLang="en-US" sz="1400" b="1" kern="1200" dirty="0">
              <a:solidFill>
                <a:srgbClr val="FFFFFF"/>
              </a:solidFill>
              <a:latin typeface="思源黑体" charset="0"/>
              <a:ea typeface="思源黑体" charset="0"/>
              <a:cs typeface="+mn-cs"/>
            </a:rPr>
            <a:t>我</a:t>
          </a:r>
          <a:r>
            <a:rPr lang="en-US" altLang="zh-CN" sz="1400" b="1" kern="1200" dirty="0">
              <a:solidFill>
                <a:srgbClr val="FFFFFF"/>
              </a:solidFill>
              <a:latin typeface="思源黑体" charset="0"/>
              <a:ea typeface="思源黑体" charset="0"/>
              <a:cs typeface="+mn-cs"/>
            </a:rPr>
            <a:t>”</a:t>
          </a:r>
        </a:p>
      </dgm:t>
    </dgm:pt>
    <dgm:pt modelId="{76D1CF85-CE3E-482B-BBDE-33CB26C491B3}" type="parTrans" cxnId="{D4421171-04CB-4392-A08C-DE5C403578F3}">
      <dgm:prSet/>
      <dgm:spPr/>
      <dgm:t>
        <a:bodyPr/>
        <a:lstStyle/>
        <a:p>
          <a:endParaRPr lang="zh-CN" altLang="en-US"/>
        </a:p>
      </dgm:t>
    </dgm:pt>
    <dgm:pt modelId="{894E5B85-0B0F-4179-80FC-578AC7607573}" type="sibTrans" cxnId="{D4421171-04CB-4392-A08C-DE5C403578F3}">
      <dgm:prSet/>
      <dgm:spPr/>
      <dgm:t>
        <a:bodyPr/>
        <a:lstStyle/>
        <a:p>
          <a:endParaRPr lang="zh-CN" altLang="en-US"/>
        </a:p>
      </dgm:t>
    </dgm:pt>
    <dgm:pt modelId="{3551B63F-97E5-4C25-8E48-EA3324E4693A}">
      <dgm:prSet phldrT="[文本]" phldr="0" custT="1"/>
      <dgm:spPr>
        <a:solidFill>
          <a:srgbClr val="FF9216">
            <a:alpha val="70000"/>
          </a:srgbClr>
        </a:solidFill>
      </dgm:spPr>
      <dgm:t>
        <a:bodyPr vert="horz" wrap="square"/>
        <a:lstStyle/>
        <a:p>
          <a:pPr algn="just">
            <a:lnSpc>
              <a:spcPct val="100000"/>
            </a:lnSpc>
            <a:spcBef>
              <a:spcPct val="0"/>
            </a:spcBef>
            <a:spcAft>
              <a:spcPct val="35000"/>
            </a:spcAft>
          </a:pPr>
          <a:r>
            <a:rPr lang="zh-CN" altLang="en-US" sz="1000" kern="1200" dirty="0">
              <a:solidFill>
                <a:schemeClr val="bg1"/>
              </a:solidFill>
              <a:latin typeface="Calibri" panose="020F0502020204030204" pitchFamily="34" charset="0"/>
              <a:ea typeface="思源黑体" panose="020B0500000000000000" pitchFamily="34" charset="-122"/>
              <a:cs typeface="+mn-cs"/>
            </a:rPr>
            <a:t>爱惜自己的关键之一是同时包容那两个不同的“我”：一方面包容对过去的某种行为感到后悔的“我”，另一方面包容采取那种行为的“我”。非暴力沟通的忧伤及自我宽恕为个人的学习和成长创造了条件。只要对自己的需要保持清醒的认识，我们就能建设性地满足它们。</a:t>
          </a:r>
        </a:p>
      </dgm:t>
    </dgm:pt>
    <dgm:pt modelId="{D45CBEB4-CA5A-42B2-A8B1-A227C3D51854}" type="parTrans" cxnId="{2762A391-F5A1-48CF-921F-B81C990322EA}">
      <dgm:prSet/>
      <dgm:spPr/>
      <dgm:t>
        <a:bodyPr/>
        <a:lstStyle/>
        <a:p>
          <a:endParaRPr lang="zh-CN" altLang="en-US"/>
        </a:p>
      </dgm:t>
    </dgm:pt>
    <dgm:pt modelId="{2A745622-EF74-41CE-8640-57C9EC089F05}" type="sibTrans" cxnId="{2762A391-F5A1-48CF-921F-B81C990322EA}">
      <dgm:prSet/>
      <dgm:spPr/>
      <dgm:t>
        <a:bodyPr/>
        <a:lstStyle/>
        <a:p>
          <a:endParaRPr lang="zh-CN" altLang="en-US"/>
        </a:p>
      </dgm:t>
    </dgm:pt>
    <dgm:pt modelId="{73F0E6AA-1B12-4917-A5B9-27714EB21A6F}" type="pres">
      <dgm:prSet presAssocID="{70E259BE-FD81-44F8-8AD8-696122467FE8}" presName="list" presStyleCnt="0">
        <dgm:presLayoutVars>
          <dgm:dir/>
          <dgm:animLvl val="lvl"/>
        </dgm:presLayoutVars>
      </dgm:prSet>
      <dgm:spPr/>
    </dgm:pt>
    <dgm:pt modelId="{9EB08046-B0A8-40D6-9F0C-C2EFDB819E01}" type="pres">
      <dgm:prSet presAssocID="{D49F27BA-C7D4-47F5-A566-6558CB160CCE}" presName="posSpace" presStyleCnt="0"/>
      <dgm:spPr/>
    </dgm:pt>
    <dgm:pt modelId="{771756F4-E425-4246-8438-12F2B4FD2670}" type="pres">
      <dgm:prSet presAssocID="{D49F27BA-C7D4-47F5-A566-6558CB160CCE}" presName="vertFlow" presStyleCnt="0"/>
      <dgm:spPr/>
    </dgm:pt>
    <dgm:pt modelId="{55853259-BBE5-4C45-95ED-7DCB7230171A}" type="pres">
      <dgm:prSet presAssocID="{D49F27BA-C7D4-47F5-A566-6558CB160CCE}" presName="topSpace" presStyleCnt="0"/>
      <dgm:spPr/>
    </dgm:pt>
    <dgm:pt modelId="{8C960F9D-26EC-4627-9CF2-7B18C666CB35}" type="pres">
      <dgm:prSet presAssocID="{D49F27BA-C7D4-47F5-A566-6558CB160CCE}" presName="firstComp" presStyleCnt="0"/>
      <dgm:spPr/>
    </dgm:pt>
    <dgm:pt modelId="{F8D49E38-B053-4501-BD89-EB8E5A6A61CD}" type="pres">
      <dgm:prSet presAssocID="{D49F27BA-C7D4-47F5-A566-6558CB160CCE}" presName="firstChild" presStyleLbl="bgAccFollowNode1" presStyleIdx="0" presStyleCnt="2"/>
      <dgm:spPr/>
    </dgm:pt>
    <dgm:pt modelId="{28FDBCD3-F61A-450D-892D-E8EA240C3445}" type="pres">
      <dgm:prSet presAssocID="{D49F27BA-C7D4-47F5-A566-6558CB160CCE}" presName="firstChildTx" presStyleLbl="bgAccFollowNode1" presStyleIdx="0" presStyleCnt="2">
        <dgm:presLayoutVars>
          <dgm:bulletEnabled val="1"/>
        </dgm:presLayoutVars>
      </dgm:prSet>
      <dgm:spPr/>
    </dgm:pt>
    <dgm:pt modelId="{E16CB8C9-D1FB-4FF3-8667-AEACA8E83E5C}" type="pres">
      <dgm:prSet presAssocID="{D49F27BA-C7D4-47F5-A566-6558CB160CCE}" presName="negSpace" presStyleCnt="0"/>
      <dgm:spPr/>
    </dgm:pt>
    <dgm:pt modelId="{92447B8B-B043-4F04-A3B7-D0DE831D4431}" type="pres">
      <dgm:prSet presAssocID="{D49F27BA-C7D4-47F5-A566-6558CB160CCE}" presName="circle" presStyleLbl="node1" presStyleIdx="0" presStyleCnt="2"/>
      <dgm:spPr/>
    </dgm:pt>
    <dgm:pt modelId="{86EC9F84-227C-4E06-9DF9-580577FF07E6}" type="pres">
      <dgm:prSet presAssocID="{6C7F23EE-527F-445D-A03B-C095553F5BFB}" presName="transSpace" presStyleCnt="0"/>
      <dgm:spPr/>
    </dgm:pt>
    <dgm:pt modelId="{18930822-DE8A-4ABA-986D-CE814670A45E}" type="pres">
      <dgm:prSet presAssocID="{A8D79439-D5EC-4A2C-8886-3366D5388AE4}" presName="posSpace" presStyleCnt="0"/>
      <dgm:spPr/>
    </dgm:pt>
    <dgm:pt modelId="{0A15879E-9902-4979-B022-1C436A8138BA}" type="pres">
      <dgm:prSet presAssocID="{A8D79439-D5EC-4A2C-8886-3366D5388AE4}" presName="vertFlow" presStyleCnt="0"/>
      <dgm:spPr/>
    </dgm:pt>
    <dgm:pt modelId="{B212BFCE-AFC4-4470-9DE6-F92A458943E5}" type="pres">
      <dgm:prSet presAssocID="{A8D79439-D5EC-4A2C-8886-3366D5388AE4}" presName="topSpace" presStyleCnt="0"/>
      <dgm:spPr/>
    </dgm:pt>
    <dgm:pt modelId="{9C59777D-1DF0-421E-9582-AB045FE3CF8B}" type="pres">
      <dgm:prSet presAssocID="{A8D79439-D5EC-4A2C-8886-3366D5388AE4}" presName="firstComp" presStyleCnt="0"/>
      <dgm:spPr/>
    </dgm:pt>
    <dgm:pt modelId="{B4EA86C9-9645-41DF-AB1C-E026D8E8F43F}" type="pres">
      <dgm:prSet presAssocID="{A8D79439-D5EC-4A2C-8886-3366D5388AE4}" presName="firstChild" presStyleLbl="bgAccFollowNode1" presStyleIdx="1" presStyleCnt="2"/>
      <dgm:spPr/>
    </dgm:pt>
    <dgm:pt modelId="{FFBACF87-1AED-4FB0-90AE-33D277960054}" type="pres">
      <dgm:prSet presAssocID="{A8D79439-D5EC-4A2C-8886-3366D5388AE4}" presName="firstChildTx" presStyleLbl="bgAccFollowNode1" presStyleIdx="1" presStyleCnt="2">
        <dgm:presLayoutVars>
          <dgm:bulletEnabled val="1"/>
        </dgm:presLayoutVars>
      </dgm:prSet>
      <dgm:spPr/>
    </dgm:pt>
    <dgm:pt modelId="{F8B169DC-C365-4F65-9BF5-245F62A807F7}" type="pres">
      <dgm:prSet presAssocID="{A8D79439-D5EC-4A2C-8886-3366D5388AE4}" presName="negSpace" presStyleCnt="0"/>
      <dgm:spPr/>
    </dgm:pt>
    <dgm:pt modelId="{789C2E5F-53BE-4B9F-8B8F-155498EB6E4B}" type="pres">
      <dgm:prSet presAssocID="{A8D79439-D5EC-4A2C-8886-3366D5388AE4}" presName="circle" presStyleLbl="node1" presStyleIdx="1" presStyleCnt="2"/>
      <dgm:spPr/>
    </dgm:pt>
  </dgm:ptLst>
  <dgm:cxnLst>
    <dgm:cxn modelId="{1AB0B944-6C26-4575-86D9-C4EE61C94F78}" srcId="{D49F27BA-C7D4-47F5-A566-6558CB160CCE}" destId="{1A95FDA0-3844-435D-9E9C-86ADA9E455A3}" srcOrd="0" destOrd="0" parTransId="{087CCA06-0DDB-4D11-83D1-BCE3FCB04E7F}" sibTransId="{8D56E4F9-6742-478E-A47A-C0FA477F77A1}"/>
    <dgm:cxn modelId="{7A421146-56F0-4A1C-BDA6-BEB61029A044}" srcId="{70E259BE-FD81-44F8-8AD8-696122467FE8}" destId="{D49F27BA-C7D4-47F5-A566-6558CB160CCE}" srcOrd="0" destOrd="0" parTransId="{DFF52EEB-FE15-4438-9ABF-8177F955BE98}" sibTransId="{6C7F23EE-527F-445D-A03B-C095553F5BFB}"/>
    <dgm:cxn modelId="{D4421171-04CB-4392-A08C-DE5C403578F3}" srcId="{70E259BE-FD81-44F8-8AD8-696122467FE8}" destId="{A8D79439-D5EC-4A2C-8886-3366D5388AE4}" srcOrd="1" destOrd="0" parTransId="{76D1CF85-CE3E-482B-BBDE-33CB26C491B3}" sibTransId="{894E5B85-0B0F-4179-80FC-578AC7607573}"/>
    <dgm:cxn modelId="{65731057-A6BC-430D-81AB-21644914F5C9}" type="presOf" srcId="{3551B63F-97E5-4C25-8E48-EA3324E4693A}" destId="{B4EA86C9-9645-41DF-AB1C-E026D8E8F43F}" srcOrd="0" destOrd="0" presId="urn:microsoft.com/office/officeart/2005/8/layout/hList9#1"/>
    <dgm:cxn modelId="{2762A391-F5A1-48CF-921F-B81C990322EA}" srcId="{A8D79439-D5EC-4A2C-8886-3366D5388AE4}" destId="{3551B63F-97E5-4C25-8E48-EA3324E4693A}" srcOrd="0" destOrd="0" parTransId="{D45CBEB4-CA5A-42B2-A8B1-A227C3D51854}" sibTransId="{2A745622-EF74-41CE-8640-57C9EC089F05}"/>
    <dgm:cxn modelId="{12665598-9481-4686-9468-FD4D76858F6D}" type="presOf" srcId="{D49F27BA-C7D4-47F5-A566-6558CB160CCE}" destId="{92447B8B-B043-4F04-A3B7-D0DE831D4431}" srcOrd="0" destOrd="0" presId="urn:microsoft.com/office/officeart/2005/8/layout/hList9#1"/>
    <dgm:cxn modelId="{087617A9-3EC0-42B7-9E84-5EF17BEDB3AF}" type="presOf" srcId="{70E259BE-FD81-44F8-8AD8-696122467FE8}" destId="{73F0E6AA-1B12-4917-A5B9-27714EB21A6F}" srcOrd="0" destOrd="0" presId="urn:microsoft.com/office/officeart/2005/8/layout/hList9#1"/>
    <dgm:cxn modelId="{AA1D5EB7-E74A-49C0-B5B1-4DC550173001}" type="presOf" srcId="{A8D79439-D5EC-4A2C-8886-3366D5388AE4}" destId="{789C2E5F-53BE-4B9F-8B8F-155498EB6E4B}" srcOrd="0" destOrd="0" presId="urn:microsoft.com/office/officeart/2005/8/layout/hList9#1"/>
    <dgm:cxn modelId="{C036B3D1-16BE-4776-8937-BD323CD05F3B}" type="presOf" srcId="{1A95FDA0-3844-435D-9E9C-86ADA9E455A3}" destId="{28FDBCD3-F61A-450D-892D-E8EA240C3445}" srcOrd="1" destOrd="0" presId="urn:microsoft.com/office/officeart/2005/8/layout/hList9#1"/>
    <dgm:cxn modelId="{3653E8DB-79D0-434E-85AA-92508661C1BE}" type="presOf" srcId="{3551B63F-97E5-4C25-8E48-EA3324E4693A}" destId="{FFBACF87-1AED-4FB0-90AE-33D277960054}" srcOrd="1" destOrd="0" presId="urn:microsoft.com/office/officeart/2005/8/layout/hList9#1"/>
    <dgm:cxn modelId="{66BE00FD-F702-46DF-830E-8405A49AC048}" type="presOf" srcId="{1A95FDA0-3844-435D-9E9C-86ADA9E455A3}" destId="{F8D49E38-B053-4501-BD89-EB8E5A6A61CD}" srcOrd="0" destOrd="0" presId="urn:microsoft.com/office/officeart/2005/8/layout/hList9#1"/>
    <dgm:cxn modelId="{0C5C7B18-7797-450A-92A2-A133810DA710}" type="presParOf" srcId="{73F0E6AA-1B12-4917-A5B9-27714EB21A6F}" destId="{9EB08046-B0A8-40D6-9F0C-C2EFDB819E01}" srcOrd="0" destOrd="0" presId="urn:microsoft.com/office/officeart/2005/8/layout/hList9#1"/>
    <dgm:cxn modelId="{F2C4FC90-C62C-4301-818C-6A1A8A9CE127}" type="presParOf" srcId="{73F0E6AA-1B12-4917-A5B9-27714EB21A6F}" destId="{771756F4-E425-4246-8438-12F2B4FD2670}" srcOrd="1" destOrd="0" presId="urn:microsoft.com/office/officeart/2005/8/layout/hList9#1"/>
    <dgm:cxn modelId="{6EE8FEA0-8D02-4128-BE4F-F373CB4BA085}" type="presParOf" srcId="{771756F4-E425-4246-8438-12F2B4FD2670}" destId="{55853259-BBE5-4C45-95ED-7DCB7230171A}" srcOrd="0" destOrd="0" presId="urn:microsoft.com/office/officeart/2005/8/layout/hList9#1"/>
    <dgm:cxn modelId="{1EF672E6-7829-4360-9AFC-326CE83A927C}" type="presParOf" srcId="{771756F4-E425-4246-8438-12F2B4FD2670}" destId="{8C960F9D-26EC-4627-9CF2-7B18C666CB35}" srcOrd="1" destOrd="0" presId="urn:microsoft.com/office/officeart/2005/8/layout/hList9#1"/>
    <dgm:cxn modelId="{0A6B9BC8-A621-40FE-8B1B-720493C778B8}" type="presParOf" srcId="{8C960F9D-26EC-4627-9CF2-7B18C666CB35}" destId="{F8D49E38-B053-4501-BD89-EB8E5A6A61CD}" srcOrd="0" destOrd="0" presId="urn:microsoft.com/office/officeart/2005/8/layout/hList9#1"/>
    <dgm:cxn modelId="{127E8559-B08C-4023-8135-B5FB49851268}" type="presParOf" srcId="{8C960F9D-26EC-4627-9CF2-7B18C666CB35}" destId="{28FDBCD3-F61A-450D-892D-E8EA240C3445}" srcOrd="1" destOrd="0" presId="urn:microsoft.com/office/officeart/2005/8/layout/hList9#1"/>
    <dgm:cxn modelId="{DEF1C49B-E1B3-425F-9B5D-A950FF2DA5DC}" type="presParOf" srcId="{73F0E6AA-1B12-4917-A5B9-27714EB21A6F}" destId="{E16CB8C9-D1FB-4FF3-8667-AEACA8E83E5C}" srcOrd="2" destOrd="0" presId="urn:microsoft.com/office/officeart/2005/8/layout/hList9#1"/>
    <dgm:cxn modelId="{5C82DA6C-5CC0-4284-8DD1-40C41ADF0498}" type="presParOf" srcId="{73F0E6AA-1B12-4917-A5B9-27714EB21A6F}" destId="{92447B8B-B043-4F04-A3B7-D0DE831D4431}" srcOrd="3" destOrd="0" presId="urn:microsoft.com/office/officeart/2005/8/layout/hList9#1"/>
    <dgm:cxn modelId="{CC3E109C-A103-4DBA-92C4-4AC9C6D208E9}" type="presParOf" srcId="{73F0E6AA-1B12-4917-A5B9-27714EB21A6F}" destId="{86EC9F84-227C-4E06-9DF9-580577FF07E6}" srcOrd="4" destOrd="0" presId="urn:microsoft.com/office/officeart/2005/8/layout/hList9#1"/>
    <dgm:cxn modelId="{8839CB8A-3F1A-40C3-AA32-4F3D5F7852AB}" type="presParOf" srcId="{73F0E6AA-1B12-4917-A5B9-27714EB21A6F}" destId="{18930822-DE8A-4ABA-986D-CE814670A45E}" srcOrd="5" destOrd="0" presId="urn:microsoft.com/office/officeart/2005/8/layout/hList9#1"/>
    <dgm:cxn modelId="{28B5FDD9-DE54-4AF8-A215-1F5EF489E73F}" type="presParOf" srcId="{73F0E6AA-1B12-4917-A5B9-27714EB21A6F}" destId="{0A15879E-9902-4979-B022-1C436A8138BA}" srcOrd="6" destOrd="0" presId="urn:microsoft.com/office/officeart/2005/8/layout/hList9#1"/>
    <dgm:cxn modelId="{690A0227-A751-4924-8C00-7FB4CBB8922B}" type="presParOf" srcId="{0A15879E-9902-4979-B022-1C436A8138BA}" destId="{B212BFCE-AFC4-4470-9DE6-F92A458943E5}" srcOrd="0" destOrd="0" presId="urn:microsoft.com/office/officeart/2005/8/layout/hList9#1"/>
    <dgm:cxn modelId="{FC88D19D-7D91-40A5-A2CD-95EE0A55DEC8}" type="presParOf" srcId="{0A15879E-9902-4979-B022-1C436A8138BA}" destId="{9C59777D-1DF0-421E-9582-AB045FE3CF8B}" srcOrd="1" destOrd="0" presId="urn:microsoft.com/office/officeart/2005/8/layout/hList9#1"/>
    <dgm:cxn modelId="{934CFF5D-15A9-4253-9868-53B038950573}" type="presParOf" srcId="{9C59777D-1DF0-421E-9582-AB045FE3CF8B}" destId="{B4EA86C9-9645-41DF-AB1C-E026D8E8F43F}" srcOrd="0" destOrd="0" presId="urn:microsoft.com/office/officeart/2005/8/layout/hList9#1"/>
    <dgm:cxn modelId="{DF1E0020-5A4D-4A49-8A3E-32B25FBC17BB}" type="presParOf" srcId="{9C59777D-1DF0-421E-9582-AB045FE3CF8B}" destId="{FFBACF87-1AED-4FB0-90AE-33D277960054}" srcOrd="1" destOrd="0" presId="urn:microsoft.com/office/officeart/2005/8/layout/hList9#1"/>
    <dgm:cxn modelId="{C547D86E-B7E4-4000-BB17-BE0693F740F6}" type="presParOf" srcId="{73F0E6AA-1B12-4917-A5B9-27714EB21A6F}" destId="{F8B169DC-C365-4F65-9BF5-245F62A807F7}" srcOrd="7" destOrd="0" presId="urn:microsoft.com/office/officeart/2005/8/layout/hList9#1"/>
    <dgm:cxn modelId="{DBAFBD93-EBD3-46B9-B48C-F9BC66382756}" type="presParOf" srcId="{73F0E6AA-1B12-4917-A5B9-27714EB21A6F}" destId="{789C2E5F-53BE-4B9F-8B8F-155498EB6E4B}" srcOrd="8" destOrd="0" presId="urn:microsoft.com/office/officeart/2005/8/layout/hList9#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7EA40E0-D48E-4E90-8732-D8953DD7EACA}" type="doc">
      <dgm:prSet loTypeId="urn:microsoft.com/office/officeart/2005/8/layout/arrow6#1" loCatId="process" qsTypeId="urn:microsoft.com/office/officeart/2005/8/quickstyle/simple1#5" qsCatId="simple" csTypeId="urn:microsoft.com/office/officeart/2005/8/colors/accent1_2#4" csCatId="accent1" phldr="1"/>
      <dgm:spPr/>
      <dgm:t>
        <a:bodyPr/>
        <a:lstStyle/>
        <a:p>
          <a:endParaRPr lang="zh-CN" altLang="en-US"/>
        </a:p>
      </dgm:t>
    </dgm:pt>
    <dgm:pt modelId="{5F85CF5D-E13B-4A27-A2BD-372231CA454B}">
      <dgm:prSet phldrT="[文本]" custT="1"/>
      <dgm:spPr/>
      <dgm:t>
        <a:bodyPr/>
        <a:lstStyle/>
        <a:p>
          <a:pPr algn="just"/>
          <a:r>
            <a:rPr lang="zh-CN" altLang="en-US" sz="1000" kern="1200" dirty="0">
              <a:solidFill>
                <a:schemeClr val="bg1"/>
              </a:solidFill>
              <a:latin typeface="Calibri" panose="020F0502020204030204" pitchFamily="34" charset="0"/>
              <a:ea typeface="思源黑体" panose="020B0500000000000000" pitchFamily="34" charset="-122"/>
              <a:cs typeface="+mn-cs"/>
            </a:rPr>
            <a:t>用指责的方式和他人沟通，很难得到积极的回应。在受到指责时，绝大多数的人都无法把注意力放在对方的需要上。</a:t>
          </a:r>
        </a:p>
      </dgm:t>
    </dgm:pt>
    <dgm:pt modelId="{C83C5DED-3A2A-4665-AFE2-BDB784919C97}" type="parTrans" cxnId="{44A9C9DA-AC96-4F15-A4A3-F3318FF2CA25}">
      <dgm:prSet/>
      <dgm:spPr/>
      <dgm:t>
        <a:bodyPr/>
        <a:lstStyle/>
        <a:p>
          <a:endParaRPr lang="zh-CN" altLang="en-US"/>
        </a:p>
      </dgm:t>
    </dgm:pt>
    <dgm:pt modelId="{4C7E9E3E-82DA-46E0-860A-8B369BE36845}" type="sibTrans" cxnId="{44A9C9DA-AC96-4F15-A4A3-F3318FF2CA25}">
      <dgm:prSet/>
      <dgm:spPr/>
      <dgm:t>
        <a:bodyPr/>
        <a:lstStyle/>
        <a:p>
          <a:endParaRPr lang="zh-CN" altLang="en-US"/>
        </a:p>
      </dgm:t>
    </dgm:pt>
    <dgm:pt modelId="{4A9C5D57-9190-41F5-8D38-25269DA79E4C}">
      <dgm:prSet phldrT="[文本]" custT="1"/>
      <dgm:spPr/>
      <dgm:t>
        <a:bodyPr/>
        <a:lstStyle/>
        <a:p>
          <a:pPr algn="just"/>
          <a:r>
            <a:rPr lang="zh-CN" altLang="en-US" sz="1000" kern="1200" dirty="0">
              <a:solidFill>
                <a:schemeClr val="bg1"/>
              </a:solidFill>
              <a:latin typeface="Calibri" panose="020F0502020204030204" pitchFamily="34" charset="0"/>
              <a:ea typeface="思源黑体" panose="020B0500000000000000" pitchFamily="34" charset="-122"/>
              <a:cs typeface="+mn-cs"/>
            </a:rPr>
            <a:t>指责他人有时可以使我们达到目的</a:t>
          </a:r>
          <a:r>
            <a:rPr lang="en-US" altLang="en-US" sz="1000" kern="1200" dirty="0">
              <a:solidFill>
                <a:schemeClr val="bg1"/>
              </a:solidFill>
              <a:latin typeface="Calibri" panose="020F0502020204030204" pitchFamily="34" charset="0"/>
              <a:ea typeface="思源黑体" panose="020B0500000000000000" pitchFamily="34" charset="-122"/>
              <a:cs typeface="+mn-cs"/>
            </a:rPr>
            <a:t>——</a:t>
          </a:r>
          <a:r>
            <a:rPr lang="zh-CN" altLang="en-US" sz="1000" kern="1200" dirty="0">
              <a:solidFill>
                <a:schemeClr val="bg1"/>
              </a:solidFill>
              <a:latin typeface="Calibri" panose="020F0502020204030204" pitchFamily="34" charset="0"/>
              <a:ea typeface="思源黑体" panose="020B0500000000000000" pitchFamily="34" charset="-122"/>
              <a:cs typeface="+mn-cs"/>
            </a:rPr>
            <a:t>出于害怕、内疚或惭愧，他们改变了自己的行为。然而以这样的方式来满足我们的需要，我们也是在使用暴力。为了解决眼前的问题，我们制造了新的问题。批评和指责使人倾向于自我保护并变得更有攻击性。这样，就长期而言，我们给自己增添了更多的麻烦。</a:t>
          </a:r>
        </a:p>
      </dgm:t>
    </dgm:pt>
    <dgm:pt modelId="{590332E8-0D28-4319-A272-A436C40C31B4}" type="parTrans" cxnId="{3482F87A-955F-457C-9483-316EBC815426}">
      <dgm:prSet/>
      <dgm:spPr/>
      <dgm:t>
        <a:bodyPr/>
        <a:lstStyle/>
        <a:p>
          <a:endParaRPr lang="zh-CN" altLang="en-US"/>
        </a:p>
      </dgm:t>
    </dgm:pt>
    <dgm:pt modelId="{69AFD588-2A62-4A98-B088-4814E89DB7D0}" type="sibTrans" cxnId="{3482F87A-955F-457C-9483-316EBC815426}">
      <dgm:prSet/>
      <dgm:spPr/>
      <dgm:t>
        <a:bodyPr/>
        <a:lstStyle/>
        <a:p>
          <a:endParaRPr lang="zh-CN" altLang="en-US"/>
        </a:p>
      </dgm:t>
    </dgm:pt>
    <dgm:pt modelId="{2F5915D1-DE71-4C45-85D0-236FE4441E68}" type="pres">
      <dgm:prSet presAssocID="{87EA40E0-D48E-4E90-8732-D8953DD7EACA}" presName="compositeShape" presStyleCnt="0">
        <dgm:presLayoutVars>
          <dgm:chMax val="2"/>
          <dgm:dir/>
          <dgm:resizeHandles val="exact"/>
        </dgm:presLayoutVars>
      </dgm:prSet>
      <dgm:spPr/>
    </dgm:pt>
    <dgm:pt modelId="{C1E84AC8-1FE9-4B51-A338-4C46A77CA6C0}" type="pres">
      <dgm:prSet presAssocID="{87EA40E0-D48E-4E90-8732-D8953DD7EACA}" presName="ribbon" presStyleLbl="node1" presStyleIdx="0" presStyleCnt="1"/>
      <dgm:spPr>
        <a:solidFill>
          <a:srgbClr val="1E74AE"/>
        </a:solidFill>
      </dgm:spPr>
    </dgm:pt>
    <dgm:pt modelId="{BA79E3C5-17F2-4853-AE5D-8D500B0124B1}" type="pres">
      <dgm:prSet presAssocID="{87EA40E0-D48E-4E90-8732-D8953DD7EACA}" presName="leftArrowText" presStyleLbl="node1" presStyleIdx="0" presStyleCnt="1">
        <dgm:presLayoutVars>
          <dgm:chMax val="0"/>
          <dgm:bulletEnabled val="1"/>
        </dgm:presLayoutVars>
      </dgm:prSet>
      <dgm:spPr/>
    </dgm:pt>
    <dgm:pt modelId="{649DF795-23E8-48E0-AC2F-C1FB90189235}" type="pres">
      <dgm:prSet presAssocID="{87EA40E0-D48E-4E90-8732-D8953DD7EACA}" presName="rightArrowText" presStyleLbl="node1" presStyleIdx="0" presStyleCnt="1">
        <dgm:presLayoutVars>
          <dgm:chMax val="0"/>
          <dgm:bulletEnabled val="1"/>
        </dgm:presLayoutVars>
      </dgm:prSet>
      <dgm:spPr/>
    </dgm:pt>
  </dgm:ptLst>
  <dgm:cxnLst>
    <dgm:cxn modelId="{BD6F8C0A-83FE-4FD8-9929-9CFE64EF73E9}" type="presOf" srcId="{4A9C5D57-9190-41F5-8D38-25269DA79E4C}" destId="{649DF795-23E8-48E0-AC2F-C1FB90189235}" srcOrd="0" destOrd="0" presId="urn:microsoft.com/office/officeart/2005/8/layout/arrow6#1"/>
    <dgm:cxn modelId="{8D552F4F-1F51-42D9-8FD9-F5FA07F455E3}" type="presOf" srcId="{87EA40E0-D48E-4E90-8732-D8953DD7EACA}" destId="{2F5915D1-DE71-4C45-85D0-236FE4441E68}" srcOrd="0" destOrd="0" presId="urn:microsoft.com/office/officeart/2005/8/layout/arrow6#1"/>
    <dgm:cxn modelId="{3482F87A-955F-457C-9483-316EBC815426}" srcId="{87EA40E0-D48E-4E90-8732-D8953DD7EACA}" destId="{4A9C5D57-9190-41F5-8D38-25269DA79E4C}" srcOrd="1" destOrd="0" parTransId="{590332E8-0D28-4319-A272-A436C40C31B4}" sibTransId="{69AFD588-2A62-4A98-B088-4814E89DB7D0}"/>
    <dgm:cxn modelId="{44A9C9DA-AC96-4F15-A4A3-F3318FF2CA25}" srcId="{87EA40E0-D48E-4E90-8732-D8953DD7EACA}" destId="{5F85CF5D-E13B-4A27-A2BD-372231CA454B}" srcOrd="0" destOrd="0" parTransId="{C83C5DED-3A2A-4665-AFE2-BDB784919C97}" sibTransId="{4C7E9E3E-82DA-46E0-860A-8B369BE36845}"/>
    <dgm:cxn modelId="{61A089E1-5283-4A11-88E2-B87924159689}" type="presOf" srcId="{5F85CF5D-E13B-4A27-A2BD-372231CA454B}" destId="{BA79E3C5-17F2-4853-AE5D-8D500B0124B1}" srcOrd="0" destOrd="0" presId="urn:microsoft.com/office/officeart/2005/8/layout/arrow6#1"/>
    <dgm:cxn modelId="{420B2EF3-34C5-4FC6-8595-FCBCCAF80AAE}" type="presParOf" srcId="{2F5915D1-DE71-4C45-85D0-236FE4441E68}" destId="{C1E84AC8-1FE9-4B51-A338-4C46A77CA6C0}" srcOrd="0" destOrd="0" presId="urn:microsoft.com/office/officeart/2005/8/layout/arrow6#1"/>
    <dgm:cxn modelId="{B8CBC5B1-4E76-490C-88D4-13FC64D2EA70}" type="presParOf" srcId="{2F5915D1-DE71-4C45-85D0-236FE4441E68}" destId="{BA79E3C5-17F2-4853-AE5D-8D500B0124B1}" srcOrd="1" destOrd="0" presId="urn:microsoft.com/office/officeart/2005/8/layout/arrow6#1"/>
    <dgm:cxn modelId="{075D0855-BA9E-4715-AF22-D3A484C3B600}" type="presParOf" srcId="{2F5915D1-DE71-4C45-85D0-236FE4441E68}" destId="{649DF795-23E8-48E0-AC2F-C1FB90189235}" srcOrd="2" destOrd="0" presId="urn:microsoft.com/office/officeart/2005/8/layout/arrow6#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3953D8C-9DEF-4177-93E2-0FA276EAFC97}" type="doc">
      <dgm:prSet loTypeId="urn:microsoft.com/office/officeart/2005/8/layout/hProcess9#1" loCatId="process" qsTypeId="urn:microsoft.com/office/officeart/2005/8/quickstyle/simple1#6" qsCatId="simple" csTypeId="urn:microsoft.com/office/officeart/2005/8/colors/accent1_2#5" csCatId="accent1" phldr="1"/>
      <dgm:spPr/>
    </dgm:pt>
    <dgm:pt modelId="{478B0D2E-8861-4FEF-8FAB-79B79F43E2B3}">
      <dgm:prSet phldrT="[文本]" custT="1"/>
      <dgm:spPr>
        <a:solidFill>
          <a:srgbClr val="FF9216"/>
        </a:solidFill>
      </dgm:spPr>
      <dgm:t>
        <a:bodyPr/>
        <a:lstStyle/>
        <a:p>
          <a:r>
            <a:rPr lang="zh-CN" altLang="en-US" sz="1400" b="1" kern="1200" dirty="0">
              <a:solidFill>
                <a:schemeClr val="bg1"/>
              </a:solidFill>
              <a:latin typeface="Calibri" panose="020F0502020204030204" pitchFamily="34" charset="0"/>
              <a:ea typeface="思源黑体" panose="020B0500000000000000" pitchFamily="34" charset="-122"/>
              <a:cs typeface="+mn-cs"/>
            </a:rPr>
            <a:t>停下来，呼吸</a:t>
          </a:r>
        </a:p>
      </dgm:t>
    </dgm:pt>
    <dgm:pt modelId="{D9140C8E-3C25-46F5-9E48-21E628BADD34}" type="parTrans" cxnId="{8906610D-B7E7-4208-B5CD-316BDAF4DD6B}">
      <dgm:prSet/>
      <dgm:spPr/>
      <dgm:t>
        <a:bodyPr/>
        <a:lstStyle/>
        <a:p>
          <a:endParaRPr lang="zh-CN" altLang="en-US"/>
        </a:p>
      </dgm:t>
    </dgm:pt>
    <dgm:pt modelId="{3738768D-6BAD-4A3F-80B3-6AD25BC224D9}" type="sibTrans" cxnId="{8906610D-B7E7-4208-B5CD-316BDAF4DD6B}">
      <dgm:prSet/>
      <dgm:spPr/>
      <dgm:t>
        <a:bodyPr/>
        <a:lstStyle/>
        <a:p>
          <a:endParaRPr lang="zh-CN" altLang="en-US"/>
        </a:p>
      </dgm:t>
    </dgm:pt>
    <dgm:pt modelId="{69DA01B4-C975-476E-A69C-072A99851987}">
      <dgm:prSet phldrT="[文本]" custT="1"/>
      <dgm:spPr>
        <a:solidFill>
          <a:srgbClr val="FF9216"/>
        </a:solidFill>
        <a:ln w="25400" cap="flat" cmpd="sng" algn="ctr">
          <a:solidFill>
            <a:srgbClr val="FFFFFF">
              <a:hueOff val="0"/>
              <a:satOff val="0"/>
              <a:lumOff val="0"/>
              <a:alphaOff val="0"/>
            </a:srgbClr>
          </a:solidFill>
          <a:prstDash val="solid"/>
        </a:ln>
        <a:effectLst/>
      </dgm:spPr>
      <dgm:t>
        <a:bodyPr spcFirstLastPara="0" vert="horz" wrap="square" lIns="53340" tIns="53340" rIns="53340" bIns="53340" numCol="1" spcCol="1270" anchor="ctr" anchorCtr="0"/>
        <a:lstStyle/>
        <a:p>
          <a:r>
            <a:rPr lang="zh-CN" altLang="en-US" sz="1400" b="1" kern="1200" dirty="0">
              <a:solidFill>
                <a:srgbClr val="FFFFFF"/>
              </a:solidFill>
              <a:latin typeface="Calibri" panose="020F0502020204030204" pitchFamily="34" charset="0"/>
              <a:ea typeface="思源黑体" panose="020B0500000000000000" pitchFamily="34" charset="-122"/>
              <a:cs typeface="+mn-cs"/>
            </a:rPr>
            <a:t>留意我们的指责</a:t>
          </a:r>
        </a:p>
      </dgm:t>
    </dgm:pt>
    <dgm:pt modelId="{7C6FA481-E22A-4113-AD78-C8B579AF0C00}" type="parTrans" cxnId="{2B0A6468-9441-4C36-B016-FC0F2BA4B22D}">
      <dgm:prSet/>
      <dgm:spPr/>
      <dgm:t>
        <a:bodyPr/>
        <a:lstStyle/>
        <a:p>
          <a:endParaRPr lang="zh-CN" altLang="en-US"/>
        </a:p>
      </dgm:t>
    </dgm:pt>
    <dgm:pt modelId="{BC084E19-76C2-44A1-9F97-9589F4B6A71D}" type="sibTrans" cxnId="{2B0A6468-9441-4C36-B016-FC0F2BA4B22D}">
      <dgm:prSet/>
      <dgm:spPr/>
      <dgm:t>
        <a:bodyPr/>
        <a:lstStyle/>
        <a:p>
          <a:endParaRPr lang="zh-CN" altLang="en-US"/>
        </a:p>
      </dgm:t>
    </dgm:pt>
    <dgm:pt modelId="{854332BD-92E5-4CFC-8908-5DAB60EB9911}">
      <dgm:prSet phldrT="[文本]" custT="1"/>
      <dgm:spPr>
        <a:solidFill>
          <a:srgbClr val="FF9216"/>
        </a:solidFill>
      </dgm:spPr>
      <dgm:t>
        <a:bodyPr/>
        <a:lstStyle/>
        <a:p>
          <a:pPr marL="0" lvl="0" indent="0" algn="ctr" defTabSz="622300">
            <a:lnSpc>
              <a:spcPct val="90000"/>
            </a:lnSpc>
            <a:spcBef>
              <a:spcPct val="0"/>
            </a:spcBef>
            <a:spcAft>
              <a:spcPct val="35000"/>
            </a:spcAft>
            <a:buNone/>
          </a:pPr>
          <a:r>
            <a:rPr lang="zh-CN" altLang="en-US" sz="1400" b="1" kern="1200" dirty="0">
              <a:solidFill>
                <a:srgbClr val="FFFFFF"/>
              </a:solidFill>
              <a:latin typeface="Calibri" panose="020F0502020204030204" pitchFamily="34" charset="0"/>
              <a:ea typeface="思源黑体" panose="020B0500000000000000" pitchFamily="34" charset="-122"/>
              <a:cs typeface="+mn-cs"/>
            </a:rPr>
            <a:t>体会我们的需要</a:t>
          </a:r>
        </a:p>
      </dgm:t>
    </dgm:pt>
    <dgm:pt modelId="{DB38E96B-9812-4B55-BA95-6E781F9D4B42}" type="parTrans" cxnId="{C6CBB0D3-AA1A-4A30-816A-5FE4953712C1}">
      <dgm:prSet/>
      <dgm:spPr/>
      <dgm:t>
        <a:bodyPr/>
        <a:lstStyle/>
        <a:p>
          <a:endParaRPr lang="zh-CN" altLang="en-US"/>
        </a:p>
      </dgm:t>
    </dgm:pt>
    <dgm:pt modelId="{709E88FE-C0DA-4A26-9535-E393D9175943}" type="sibTrans" cxnId="{C6CBB0D3-AA1A-4A30-816A-5FE4953712C1}">
      <dgm:prSet/>
      <dgm:spPr/>
      <dgm:t>
        <a:bodyPr/>
        <a:lstStyle/>
        <a:p>
          <a:endParaRPr lang="zh-CN" altLang="en-US"/>
        </a:p>
      </dgm:t>
    </dgm:pt>
    <dgm:pt modelId="{462065DC-AA77-4627-B883-995FBA0936FE}">
      <dgm:prSet custT="1"/>
      <dgm:spPr>
        <a:solidFill>
          <a:srgbClr val="FF9216"/>
        </a:solidFill>
      </dgm:spPr>
      <dgm:t>
        <a:bodyPr/>
        <a:lstStyle/>
        <a:p>
          <a:pPr marL="0" lvl="0" indent="0" algn="ctr" defTabSz="622300">
            <a:lnSpc>
              <a:spcPct val="90000"/>
            </a:lnSpc>
            <a:spcBef>
              <a:spcPct val="0"/>
            </a:spcBef>
            <a:spcAft>
              <a:spcPct val="35000"/>
            </a:spcAft>
            <a:buNone/>
          </a:pPr>
          <a:r>
            <a:rPr lang="zh-CN" altLang="en-US" sz="1400" b="1" kern="1200" dirty="0">
              <a:solidFill>
                <a:srgbClr val="FFFFFF"/>
              </a:solidFill>
              <a:latin typeface="Calibri" panose="020F0502020204030204" pitchFamily="34" charset="0"/>
              <a:ea typeface="思源黑体" panose="020B0500000000000000" pitchFamily="34" charset="-122"/>
              <a:cs typeface="+mn-cs"/>
            </a:rPr>
            <a:t>表达感受和尚未满足的需要</a:t>
          </a:r>
        </a:p>
      </dgm:t>
    </dgm:pt>
    <dgm:pt modelId="{E0BEA888-7583-466D-AB33-373A61EBE512}" type="parTrans" cxnId="{9302F2DB-C8B7-4839-9C28-B2D693FA43BB}">
      <dgm:prSet/>
      <dgm:spPr/>
      <dgm:t>
        <a:bodyPr/>
        <a:lstStyle/>
        <a:p>
          <a:endParaRPr lang="zh-CN" altLang="en-US"/>
        </a:p>
      </dgm:t>
    </dgm:pt>
    <dgm:pt modelId="{DEB0BD8B-37D5-4D73-BA29-76047AB0DEEC}" type="sibTrans" cxnId="{9302F2DB-C8B7-4839-9C28-B2D693FA43BB}">
      <dgm:prSet/>
      <dgm:spPr/>
      <dgm:t>
        <a:bodyPr/>
        <a:lstStyle/>
        <a:p>
          <a:endParaRPr lang="zh-CN" altLang="en-US"/>
        </a:p>
      </dgm:t>
    </dgm:pt>
    <dgm:pt modelId="{5D040032-E976-4F4B-9504-9858C72A4F06}" type="pres">
      <dgm:prSet presAssocID="{13953D8C-9DEF-4177-93E2-0FA276EAFC97}" presName="CompostProcess" presStyleCnt="0">
        <dgm:presLayoutVars>
          <dgm:dir/>
          <dgm:resizeHandles val="exact"/>
        </dgm:presLayoutVars>
      </dgm:prSet>
      <dgm:spPr/>
    </dgm:pt>
    <dgm:pt modelId="{FB8FCCBF-3BF7-44DC-A8C0-E0074D2E9F54}" type="pres">
      <dgm:prSet presAssocID="{13953D8C-9DEF-4177-93E2-0FA276EAFC97}" presName="arrow" presStyleLbl="bgShp" presStyleIdx="0" presStyleCnt="1"/>
      <dgm:spPr>
        <a:solidFill>
          <a:srgbClr val="1E74AE"/>
        </a:solidFill>
      </dgm:spPr>
    </dgm:pt>
    <dgm:pt modelId="{2A83BA50-BE8B-4A88-A940-12EF6A84476C}" type="pres">
      <dgm:prSet presAssocID="{13953D8C-9DEF-4177-93E2-0FA276EAFC97}" presName="linearProcess" presStyleCnt="0"/>
      <dgm:spPr/>
    </dgm:pt>
    <dgm:pt modelId="{D8EE3450-2BF9-46CF-90AC-36B7CA96AD08}" type="pres">
      <dgm:prSet presAssocID="{478B0D2E-8861-4FEF-8FAB-79B79F43E2B3}" presName="textNode" presStyleLbl="node1" presStyleIdx="0" presStyleCnt="4">
        <dgm:presLayoutVars>
          <dgm:bulletEnabled val="1"/>
        </dgm:presLayoutVars>
      </dgm:prSet>
      <dgm:spPr/>
    </dgm:pt>
    <dgm:pt modelId="{A7601DFC-A300-4A9E-907D-795D8010BE1B}" type="pres">
      <dgm:prSet presAssocID="{3738768D-6BAD-4A3F-80B3-6AD25BC224D9}" presName="sibTrans" presStyleCnt="0"/>
      <dgm:spPr/>
    </dgm:pt>
    <dgm:pt modelId="{CEE09DF1-3F56-431C-9CB6-13C121326E14}" type="pres">
      <dgm:prSet presAssocID="{69DA01B4-C975-476E-A69C-072A99851987}" presName="textNode" presStyleLbl="node1" presStyleIdx="1" presStyleCnt="4">
        <dgm:presLayoutVars>
          <dgm:bulletEnabled val="1"/>
        </dgm:presLayoutVars>
      </dgm:prSet>
      <dgm:spPr>
        <a:xfrm>
          <a:off x="2326029" y="475253"/>
          <a:ext cx="2168616" cy="633670"/>
        </a:xfrm>
        <a:prstGeom prst="roundRect">
          <a:avLst/>
        </a:prstGeom>
      </dgm:spPr>
    </dgm:pt>
    <dgm:pt modelId="{E9409F68-2484-42D5-B7CD-5E5AD403CD48}" type="pres">
      <dgm:prSet presAssocID="{BC084E19-76C2-44A1-9F97-9589F4B6A71D}" presName="sibTrans" presStyleCnt="0"/>
      <dgm:spPr/>
    </dgm:pt>
    <dgm:pt modelId="{4E836918-3B98-4BD1-9DC8-0938F5C25140}" type="pres">
      <dgm:prSet presAssocID="{854332BD-92E5-4CFC-8908-5DAB60EB9911}" presName="textNode" presStyleLbl="node1" presStyleIdx="2" presStyleCnt="4">
        <dgm:presLayoutVars>
          <dgm:bulletEnabled val="1"/>
        </dgm:presLayoutVars>
      </dgm:prSet>
      <dgm:spPr/>
    </dgm:pt>
    <dgm:pt modelId="{6690DA00-7C6F-4E24-A225-0AB9D1F5E6FC}" type="pres">
      <dgm:prSet presAssocID="{709E88FE-C0DA-4A26-9535-E393D9175943}" presName="sibTrans" presStyleCnt="0"/>
      <dgm:spPr/>
    </dgm:pt>
    <dgm:pt modelId="{15D2132E-1A87-4FAC-9431-6EB08B710AB7}" type="pres">
      <dgm:prSet presAssocID="{462065DC-AA77-4627-B883-995FBA0936FE}" presName="textNode" presStyleLbl="node1" presStyleIdx="3" presStyleCnt="4">
        <dgm:presLayoutVars>
          <dgm:bulletEnabled val="1"/>
        </dgm:presLayoutVars>
      </dgm:prSet>
      <dgm:spPr/>
    </dgm:pt>
  </dgm:ptLst>
  <dgm:cxnLst>
    <dgm:cxn modelId="{8906610D-B7E7-4208-B5CD-316BDAF4DD6B}" srcId="{13953D8C-9DEF-4177-93E2-0FA276EAFC97}" destId="{478B0D2E-8861-4FEF-8FAB-79B79F43E2B3}" srcOrd="0" destOrd="0" parTransId="{D9140C8E-3C25-46F5-9E48-21E628BADD34}" sibTransId="{3738768D-6BAD-4A3F-80B3-6AD25BC224D9}"/>
    <dgm:cxn modelId="{E06DBD2C-777A-4E59-902E-74835040B168}" type="presOf" srcId="{854332BD-92E5-4CFC-8908-5DAB60EB9911}" destId="{4E836918-3B98-4BD1-9DC8-0938F5C25140}" srcOrd="0" destOrd="0" presId="urn:microsoft.com/office/officeart/2005/8/layout/hProcess9#1"/>
    <dgm:cxn modelId="{2B0A6468-9441-4C36-B016-FC0F2BA4B22D}" srcId="{13953D8C-9DEF-4177-93E2-0FA276EAFC97}" destId="{69DA01B4-C975-476E-A69C-072A99851987}" srcOrd="1" destOrd="0" parTransId="{7C6FA481-E22A-4113-AD78-C8B579AF0C00}" sibTransId="{BC084E19-76C2-44A1-9F97-9589F4B6A71D}"/>
    <dgm:cxn modelId="{9BADE4BA-AC73-4392-98BD-051A3D19B56B}" type="presOf" srcId="{69DA01B4-C975-476E-A69C-072A99851987}" destId="{CEE09DF1-3F56-431C-9CB6-13C121326E14}" srcOrd="0" destOrd="0" presId="urn:microsoft.com/office/officeart/2005/8/layout/hProcess9#1"/>
    <dgm:cxn modelId="{C6CBB0D3-AA1A-4A30-816A-5FE4953712C1}" srcId="{13953D8C-9DEF-4177-93E2-0FA276EAFC97}" destId="{854332BD-92E5-4CFC-8908-5DAB60EB9911}" srcOrd="2" destOrd="0" parTransId="{DB38E96B-9812-4B55-BA95-6E781F9D4B42}" sibTransId="{709E88FE-C0DA-4A26-9535-E393D9175943}"/>
    <dgm:cxn modelId="{66D44FD5-4735-439F-AEC1-7D9F5519B4CE}" type="presOf" srcId="{478B0D2E-8861-4FEF-8FAB-79B79F43E2B3}" destId="{D8EE3450-2BF9-46CF-90AC-36B7CA96AD08}" srcOrd="0" destOrd="0" presId="urn:microsoft.com/office/officeart/2005/8/layout/hProcess9#1"/>
    <dgm:cxn modelId="{1620EBD6-30DB-46BC-8C18-7830EAB70DA7}" type="presOf" srcId="{13953D8C-9DEF-4177-93E2-0FA276EAFC97}" destId="{5D040032-E976-4F4B-9504-9858C72A4F06}" srcOrd="0" destOrd="0" presId="urn:microsoft.com/office/officeart/2005/8/layout/hProcess9#1"/>
    <dgm:cxn modelId="{9302F2DB-C8B7-4839-9C28-B2D693FA43BB}" srcId="{13953D8C-9DEF-4177-93E2-0FA276EAFC97}" destId="{462065DC-AA77-4627-B883-995FBA0936FE}" srcOrd="3" destOrd="0" parTransId="{E0BEA888-7583-466D-AB33-373A61EBE512}" sibTransId="{DEB0BD8B-37D5-4D73-BA29-76047AB0DEEC}"/>
    <dgm:cxn modelId="{20DB90FD-8457-4956-8558-DED7225EDB9F}" type="presOf" srcId="{462065DC-AA77-4627-B883-995FBA0936FE}" destId="{15D2132E-1A87-4FAC-9431-6EB08B710AB7}" srcOrd="0" destOrd="0" presId="urn:microsoft.com/office/officeart/2005/8/layout/hProcess9#1"/>
    <dgm:cxn modelId="{0DE0948D-2204-47C3-8EB0-F6D6D697A855}" type="presParOf" srcId="{5D040032-E976-4F4B-9504-9858C72A4F06}" destId="{FB8FCCBF-3BF7-44DC-A8C0-E0074D2E9F54}" srcOrd="0" destOrd="0" presId="urn:microsoft.com/office/officeart/2005/8/layout/hProcess9#1"/>
    <dgm:cxn modelId="{46937EFF-71E6-438B-9019-7DF8B2086418}" type="presParOf" srcId="{5D040032-E976-4F4B-9504-9858C72A4F06}" destId="{2A83BA50-BE8B-4A88-A940-12EF6A84476C}" srcOrd="1" destOrd="0" presId="urn:microsoft.com/office/officeart/2005/8/layout/hProcess9#1"/>
    <dgm:cxn modelId="{8F1D1711-DCC9-40E3-AB30-8C8DEC38496C}" type="presParOf" srcId="{2A83BA50-BE8B-4A88-A940-12EF6A84476C}" destId="{D8EE3450-2BF9-46CF-90AC-36B7CA96AD08}" srcOrd="0" destOrd="0" presId="urn:microsoft.com/office/officeart/2005/8/layout/hProcess9#1"/>
    <dgm:cxn modelId="{FEC6C851-D0F6-41C7-A292-2B4151433D0E}" type="presParOf" srcId="{2A83BA50-BE8B-4A88-A940-12EF6A84476C}" destId="{A7601DFC-A300-4A9E-907D-795D8010BE1B}" srcOrd="1" destOrd="0" presId="urn:microsoft.com/office/officeart/2005/8/layout/hProcess9#1"/>
    <dgm:cxn modelId="{1CD0D2E7-16F4-4FFE-8EC8-77CE98684766}" type="presParOf" srcId="{2A83BA50-BE8B-4A88-A940-12EF6A84476C}" destId="{CEE09DF1-3F56-431C-9CB6-13C121326E14}" srcOrd="2" destOrd="0" presId="urn:microsoft.com/office/officeart/2005/8/layout/hProcess9#1"/>
    <dgm:cxn modelId="{554E21EF-6F88-4E56-895D-5561BE4E63CA}" type="presParOf" srcId="{2A83BA50-BE8B-4A88-A940-12EF6A84476C}" destId="{E9409F68-2484-42D5-B7CD-5E5AD403CD48}" srcOrd="3" destOrd="0" presId="urn:microsoft.com/office/officeart/2005/8/layout/hProcess9#1"/>
    <dgm:cxn modelId="{B220724F-5CA1-4C9E-9D29-8077E0B922A6}" type="presParOf" srcId="{2A83BA50-BE8B-4A88-A940-12EF6A84476C}" destId="{4E836918-3B98-4BD1-9DC8-0938F5C25140}" srcOrd="4" destOrd="0" presId="urn:microsoft.com/office/officeart/2005/8/layout/hProcess9#1"/>
    <dgm:cxn modelId="{31E8603B-FA02-4CB7-AEE2-EDDE37551664}" type="presParOf" srcId="{2A83BA50-BE8B-4A88-A940-12EF6A84476C}" destId="{6690DA00-7C6F-4E24-A225-0AB9D1F5E6FC}" srcOrd="5" destOrd="0" presId="urn:microsoft.com/office/officeart/2005/8/layout/hProcess9#1"/>
    <dgm:cxn modelId="{FEFEF2A3-CA39-4FBD-B860-1F242DFCDD17}" type="presParOf" srcId="{2A83BA50-BE8B-4A88-A940-12EF6A84476C}" destId="{15D2132E-1A87-4FAC-9431-6EB08B710AB7}" srcOrd="6" destOrd="0" presId="urn:microsoft.com/office/officeart/2005/8/layout/hProcess9#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C4B4C82-92BA-4B14-998B-69BE2E5F5705}" type="doc">
      <dgm:prSet loTypeId="urn:microsoft.com/office/officeart/2005/8/layout/matrix2" loCatId="matrix" qsTypeId="urn:microsoft.com/office/officeart/2005/8/quickstyle/simple1#7" qsCatId="simple" csTypeId="urn:microsoft.com/office/officeart/2005/8/colors/accent1_2#6" csCatId="accent1" phldr="1"/>
      <dgm:spPr/>
      <dgm:t>
        <a:bodyPr/>
        <a:lstStyle/>
        <a:p>
          <a:endParaRPr lang="zh-CN" altLang="en-US"/>
        </a:p>
      </dgm:t>
    </dgm:pt>
    <dgm:pt modelId="{A5C06F64-D2B9-412F-8E67-E393EC9502CB}">
      <dgm:prSet phldrT="[文本]"/>
      <dgm:spPr>
        <a:solidFill>
          <a:srgbClr val="1E74AE"/>
        </a:solidFill>
      </dgm:spPr>
      <dgm:t>
        <a:bodyPr/>
        <a:lstStyle/>
        <a:p>
          <a:endParaRPr lang="zh-CN" altLang="en-US" dirty="0"/>
        </a:p>
      </dgm:t>
    </dgm:pt>
    <dgm:pt modelId="{2F254116-FD8F-4DC2-91CA-A00E2FCAB756}" type="parTrans" cxnId="{9798005B-6BD6-4490-A170-DBD1A3605F16}">
      <dgm:prSet/>
      <dgm:spPr/>
      <dgm:t>
        <a:bodyPr/>
        <a:lstStyle/>
        <a:p>
          <a:endParaRPr lang="zh-CN" altLang="en-US"/>
        </a:p>
      </dgm:t>
    </dgm:pt>
    <dgm:pt modelId="{12A9F434-913E-4A58-93C1-5D9FEB5B3CD3}" type="sibTrans" cxnId="{9798005B-6BD6-4490-A170-DBD1A3605F16}">
      <dgm:prSet/>
      <dgm:spPr/>
      <dgm:t>
        <a:bodyPr/>
        <a:lstStyle/>
        <a:p>
          <a:endParaRPr lang="zh-CN" altLang="en-US"/>
        </a:p>
      </dgm:t>
    </dgm:pt>
    <dgm:pt modelId="{B8A0F054-BD99-424B-A8D4-990FCA5C5CFF}">
      <dgm:prSet phldrT="[文本]"/>
      <dgm:spPr>
        <a:solidFill>
          <a:srgbClr val="FF9216"/>
        </a:solidFill>
      </dgm:spPr>
      <dgm:t>
        <a:bodyPr/>
        <a:lstStyle/>
        <a:p>
          <a:endParaRPr lang="zh-CN" altLang="en-US" dirty="0"/>
        </a:p>
      </dgm:t>
    </dgm:pt>
    <dgm:pt modelId="{E02F47CB-32D1-45FF-BD72-D359ED23D201}" type="parTrans" cxnId="{EBBF4FF5-324C-4676-9983-2ED834FA49B7}">
      <dgm:prSet/>
      <dgm:spPr/>
      <dgm:t>
        <a:bodyPr/>
        <a:lstStyle/>
        <a:p>
          <a:endParaRPr lang="zh-CN" altLang="en-US"/>
        </a:p>
      </dgm:t>
    </dgm:pt>
    <dgm:pt modelId="{8E79FFBD-6E26-410F-83FF-AE4E3E9D8A8A}" type="sibTrans" cxnId="{EBBF4FF5-324C-4676-9983-2ED834FA49B7}">
      <dgm:prSet/>
      <dgm:spPr/>
      <dgm:t>
        <a:bodyPr/>
        <a:lstStyle/>
        <a:p>
          <a:endParaRPr lang="zh-CN" altLang="en-US"/>
        </a:p>
      </dgm:t>
    </dgm:pt>
    <dgm:pt modelId="{E65ABBA1-A84F-4F47-8B96-7CD6A7D514BA}">
      <dgm:prSet phldrT="[文本]"/>
      <dgm:spPr>
        <a:solidFill>
          <a:srgbClr val="FF9216"/>
        </a:solidFill>
      </dgm:spPr>
      <dgm:t>
        <a:bodyPr/>
        <a:lstStyle/>
        <a:p>
          <a:endParaRPr lang="zh-CN" altLang="en-US" dirty="0"/>
        </a:p>
      </dgm:t>
    </dgm:pt>
    <dgm:pt modelId="{2DF59E9B-6169-4A1A-A004-D4495919B10A}" type="parTrans" cxnId="{838B08C1-0A70-47D3-A7B5-D22E27397345}">
      <dgm:prSet/>
      <dgm:spPr/>
      <dgm:t>
        <a:bodyPr/>
        <a:lstStyle/>
        <a:p>
          <a:endParaRPr lang="zh-CN" altLang="en-US"/>
        </a:p>
      </dgm:t>
    </dgm:pt>
    <dgm:pt modelId="{8A969123-191A-424C-885C-DA819A453C39}" type="sibTrans" cxnId="{838B08C1-0A70-47D3-A7B5-D22E27397345}">
      <dgm:prSet/>
      <dgm:spPr/>
      <dgm:t>
        <a:bodyPr/>
        <a:lstStyle/>
        <a:p>
          <a:endParaRPr lang="zh-CN" altLang="en-US"/>
        </a:p>
      </dgm:t>
    </dgm:pt>
    <dgm:pt modelId="{34FA747F-ADAF-4E83-B721-4CE136EC83F5}">
      <dgm:prSet phldrT="[文本]"/>
      <dgm:spPr>
        <a:solidFill>
          <a:srgbClr val="1E74AE"/>
        </a:solidFill>
      </dgm:spPr>
      <dgm:t>
        <a:bodyPr/>
        <a:lstStyle/>
        <a:p>
          <a:endParaRPr lang="zh-CN" altLang="en-US" dirty="0"/>
        </a:p>
      </dgm:t>
    </dgm:pt>
    <dgm:pt modelId="{A84D79D9-21F3-4550-A8AF-0E4839DB0D99}" type="parTrans" cxnId="{0C0D09DF-1A0E-449C-BE50-C35F2F68F904}">
      <dgm:prSet/>
      <dgm:spPr/>
      <dgm:t>
        <a:bodyPr/>
        <a:lstStyle/>
        <a:p>
          <a:endParaRPr lang="zh-CN" altLang="en-US"/>
        </a:p>
      </dgm:t>
    </dgm:pt>
    <dgm:pt modelId="{4385ADBB-0765-4A5B-9D46-87C1FD0B28EC}" type="sibTrans" cxnId="{0C0D09DF-1A0E-449C-BE50-C35F2F68F904}">
      <dgm:prSet/>
      <dgm:spPr/>
      <dgm:t>
        <a:bodyPr/>
        <a:lstStyle/>
        <a:p>
          <a:endParaRPr lang="zh-CN" altLang="en-US"/>
        </a:p>
      </dgm:t>
    </dgm:pt>
    <dgm:pt modelId="{8100F6CD-D8DB-4921-9D79-6A2E513EBE40}" type="pres">
      <dgm:prSet presAssocID="{FC4B4C82-92BA-4B14-998B-69BE2E5F5705}" presName="matrix" presStyleCnt="0">
        <dgm:presLayoutVars>
          <dgm:chMax val="1"/>
          <dgm:dir/>
          <dgm:resizeHandles val="exact"/>
        </dgm:presLayoutVars>
      </dgm:prSet>
      <dgm:spPr/>
    </dgm:pt>
    <dgm:pt modelId="{D345A1B7-1A98-4A77-8660-C05204929115}" type="pres">
      <dgm:prSet presAssocID="{FC4B4C82-92BA-4B14-998B-69BE2E5F5705}" presName="axisShape" presStyleLbl="bgShp" presStyleIdx="0" presStyleCnt="1"/>
      <dgm:spPr>
        <a:solidFill>
          <a:schemeClr val="tx1">
            <a:lumMod val="75000"/>
            <a:lumOff val="25000"/>
          </a:schemeClr>
        </a:solidFill>
      </dgm:spPr>
    </dgm:pt>
    <dgm:pt modelId="{36CF24E1-C708-4D9D-86F7-7862E05BAF0F}" type="pres">
      <dgm:prSet presAssocID="{FC4B4C82-92BA-4B14-998B-69BE2E5F5705}" presName="rect1" presStyleLbl="node1" presStyleIdx="0" presStyleCnt="4">
        <dgm:presLayoutVars>
          <dgm:chMax val="0"/>
          <dgm:chPref val="0"/>
          <dgm:bulletEnabled val="1"/>
        </dgm:presLayoutVars>
      </dgm:prSet>
      <dgm:spPr/>
    </dgm:pt>
    <dgm:pt modelId="{43EF4BAB-F90E-404C-8D62-60BBB05004C1}" type="pres">
      <dgm:prSet presAssocID="{FC4B4C82-92BA-4B14-998B-69BE2E5F5705}" presName="rect2" presStyleLbl="node1" presStyleIdx="1" presStyleCnt="4">
        <dgm:presLayoutVars>
          <dgm:chMax val="0"/>
          <dgm:chPref val="0"/>
          <dgm:bulletEnabled val="1"/>
        </dgm:presLayoutVars>
      </dgm:prSet>
      <dgm:spPr/>
    </dgm:pt>
    <dgm:pt modelId="{10AD4A03-8826-4361-9AA7-19C345871C0E}" type="pres">
      <dgm:prSet presAssocID="{FC4B4C82-92BA-4B14-998B-69BE2E5F5705}" presName="rect3" presStyleLbl="node1" presStyleIdx="2" presStyleCnt="4">
        <dgm:presLayoutVars>
          <dgm:chMax val="0"/>
          <dgm:chPref val="0"/>
          <dgm:bulletEnabled val="1"/>
        </dgm:presLayoutVars>
      </dgm:prSet>
      <dgm:spPr/>
    </dgm:pt>
    <dgm:pt modelId="{81DD402A-14A7-4CF2-AD91-8E7409A72640}" type="pres">
      <dgm:prSet presAssocID="{FC4B4C82-92BA-4B14-998B-69BE2E5F5705}" presName="rect4" presStyleLbl="node1" presStyleIdx="3" presStyleCnt="4">
        <dgm:presLayoutVars>
          <dgm:chMax val="0"/>
          <dgm:chPref val="0"/>
          <dgm:bulletEnabled val="1"/>
        </dgm:presLayoutVars>
      </dgm:prSet>
      <dgm:spPr/>
    </dgm:pt>
  </dgm:ptLst>
  <dgm:cxnLst>
    <dgm:cxn modelId="{1940E307-CF52-481D-AC8B-EF3C1C2FD9F1}" type="presOf" srcId="{A5C06F64-D2B9-412F-8E67-E393EC9502CB}" destId="{36CF24E1-C708-4D9D-86F7-7862E05BAF0F}" srcOrd="0" destOrd="0" presId="urn:microsoft.com/office/officeart/2005/8/layout/matrix2"/>
    <dgm:cxn modelId="{D2D5AF1A-EAFE-41D4-9999-9920AFCB277D}" type="presOf" srcId="{34FA747F-ADAF-4E83-B721-4CE136EC83F5}" destId="{81DD402A-14A7-4CF2-AD91-8E7409A72640}" srcOrd="0" destOrd="0" presId="urn:microsoft.com/office/officeart/2005/8/layout/matrix2"/>
    <dgm:cxn modelId="{6A4C3729-533A-4784-8C4A-E4CBD465DA25}" type="presOf" srcId="{FC4B4C82-92BA-4B14-998B-69BE2E5F5705}" destId="{8100F6CD-D8DB-4921-9D79-6A2E513EBE40}" srcOrd="0" destOrd="0" presId="urn:microsoft.com/office/officeart/2005/8/layout/matrix2"/>
    <dgm:cxn modelId="{A618C92C-F735-418E-8DE3-45C0015AF585}" type="presOf" srcId="{B8A0F054-BD99-424B-A8D4-990FCA5C5CFF}" destId="{43EF4BAB-F90E-404C-8D62-60BBB05004C1}" srcOrd="0" destOrd="0" presId="urn:microsoft.com/office/officeart/2005/8/layout/matrix2"/>
    <dgm:cxn modelId="{9798005B-6BD6-4490-A170-DBD1A3605F16}" srcId="{FC4B4C82-92BA-4B14-998B-69BE2E5F5705}" destId="{A5C06F64-D2B9-412F-8E67-E393EC9502CB}" srcOrd="0" destOrd="0" parTransId="{2F254116-FD8F-4DC2-91CA-A00E2FCAB756}" sibTransId="{12A9F434-913E-4A58-93C1-5D9FEB5B3CD3}"/>
    <dgm:cxn modelId="{99930660-86B8-40A6-BFEE-BAF51CA2B55F}" type="presOf" srcId="{E65ABBA1-A84F-4F47-8B96-7CD6A7D514BA}" destId="{10AD4A03-8826-4361-9AA7-19C345871C0E}" srcOrd="0" destOrd="0" presId="urn:microsoft.com/office/officeart/2005/8/layout/matrix2"/>
    <dgm:cxn modelId="{838B08C1-0A70-47D3-A7B5-D22E27397345}" srcId="{FC4B4C82-92BA-4B14-998B-69BE2E5F5705}" destId="{E65ABBA1-A84F-4F47-8B96-7CD6A7D514BA}" srcOrd="2" destOrd="0" parTransId="{2DF59E9B-6169-4A1A-A004-D4495919B10A}" sibTransId="{8A969123-191A-424C-885C-DA819A453C39}"/>
    <dgm:cxn modelId="{0C0D09DF-1A0E-449C-BE50-C35F2F68F904}" srcId="{FC4B4C82-92BA-4B14-998B-69BE2E5F5705}" destId="{34FA747F-ADAF-4E83-B721-4CE136EC83F5}" srcOrd="3" destOrd="0" parTransId="{A84D79D9-21F3-4550-A8AF-0E4839DB0D99}" sibTransId="{4385ADBB-0765-4A5B-9D46-87C1FD0B28EC}"/>
    <dgm:cxn modelId="{EBBF4FF5-324C-4676-9983-2ED834FA49B7}" srcId="{FC4B4C82-92BA-4B14-998B-69BE2E5F5705}" destId="{B8A0F054-BD99-424B-A8D4-990FCA5C5CFF}" srcOrd="1" destOrd="0" parTransId="{E02F47CB-32D1-45FF-BD72-D359ED23D201}" sibTransId="{8E79FFBD-6E26-410F-83FF-AE4E3E9D8A8A}"/>
    <dgm:cxn modelId="{89A3FFEE-72C9-432C-9EC0-994C62F9AEB2}" type="presParOf" srcId="{8100F6CD-D8DB-4921-9D79-6A2E513EBE40}" destId="{D345A1B7-1A98-4A77-8660-C05204929115}" srcOrd="0" destOrd="0" presId="urn:microsoft.com/office/officeart/2005/8/layout/matrix2"/>
    <dgm:cxn modelId="{29E29FBC-7BF6-4043-A7D1-C93F2492B94B}" type="presParOf" srcId="{8100F6CD-D8DB-4921-9D79-6A2E513EBE40}" destId="{36CF24E1-C708-4D9D-86F7-7862E05BAF0F}" srcOrd="1" destOrd="0" presId="urn:microsoft.com/office/officeart/2005/8/layout/matrix2"/>
    <dgm:cxn modelId="{55AD2608-5FFD-48BF-83AE-9A5514B8D466}" type="presParOf" srcId="{8100F6CD-D8DB-4921-9D79-6A2E513EBE40}" destId="{43EF4BAB-F90E-404C-8D62-60BBB05004C1}" srcOrd="2" destOrd="0" presId="urn:microsoft.com/office/officeart/2005/8/layout/matrix2"/>
    <dgm:cxn modelId="{476AA4D5-EFB4-453D-9C2A-9A219F32B566}" type="presParOf" srcId="{8100F6CD-D8DB-4921-9D79-6A2E513EBE40}" destId="{10AD4A03-8826-4361-9AA7-19C345871C0E}" srcOrd="3" destOrd="0" presId="urn:microsoft.com/office/officeart/2005/8/layout/matrix2"/>
    <dgm:cxn modelId="{245F203E-E359-40C4-9588-06A7EF85E467}" type="presParOf" srcId="{8100F6CD-D8DB-4921-9D79-6A2E513EBE40}" destId="{81DD402A-14A7-4CF2-AD91-8E7409A72640}"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5558AF1-0EC6-4D1C-8E90-C05FEAF92E8D}" type="doc">
      <dgm:prSet loTypeId="urn:microsoft.com/office/officeart/2008/layout/SquareAccentList#1" loCatId="list" qsTypeId="urn:microsoft.com/office/officeart/2005/8/quickstyle/simple1#8" qsCatId="simple" csTypeId="urn:microsoft.com/office/officeart/2005/8/colors/accent1_2#7" csCatId="accent1" phldr="1"/>
      <dgm:spPr/>
      <dgm:t>
        <a:bodyPr/>
        <a:lstStyle/>
        <a:p>
          <a:endParaRPr lang="zh-CN" altLang="en-US"/>
        </a:p>
      </dgm:t>
    </dgm:pt>
    <dgm:pt modelId="{DC6E1F64-28AC-4FBA-BF71-E4FE67A82554}">
      <dgm:prSet phldrT="[文本]" phldr="0" custT="1"/>
      <dgm:spPr/>
      <dgm:t>
        <a:bodyPr vert="horz" wrap="square"/>
        <a:lstStyle/>
        <a:p>
          <a:pPr>
            <a:lnSpc>
              <a:spcPct val="100000"/>
            </a:lnSpc>
            <a:spcBef>
              <a:spcPct val="0"/>
            </a:spcBef>
            <a:spcAft>
              <a:spcPct val="35000"/>
            </a:spcAft>
          </a:pPr>
          <a:r>
            <a:rPr lang="zh-CN" altLang="en-US" sz="1400" b="1" dirty="0">
              <a:solidFill>
                <a:schemeClr val="tx1">
                  <a:lumMod val="75000"/>
                  <a:lumOff val="25000"/>
                </a:schemeClr>
              </a:solidFill>
              <a:latin typeface="思源黑体" charset="0"/>
              <a:ea typeface="思源黑体" charset="0"/>
            </a:rPr>
            <a:t>传统的精神疗法</a:t>
          </a:r>
        </a:p>
      </dgm:t>
    </dgm:pt>
    <dgm:pt modelId="{DE25C55C-752C-4362-BF61-CB44F864000F}" type="parTrans" cxnId="{2908AD60-7BDB-42E6-9775-7A4C715F4E96}">
      <dgm:prSet/>
      <dgm:spPr/>
      <dgm:t>
        <a:bodyPr/>
        <a:lstStyle/>
        <a:p>
          <a:endParaRPr lang="zh-CN" altLang="en-US"/>
        </a:p>
      </dgm:t>
    </dgm:pt>
    <dgm:pt modelId="{0DED925F-D899-478B-8059-E861EF746843}" type="sibTrans" cxnId="{2908AD60-7BDB-42E6-9775-7A4C715F4E96}">
      <dgm:prSet/>
      <dgm:spPr/>
      <dgm:t>
        <a:bodyPr/>
        <a:lstStyle/>
        <a:p>
          <a:endParaRPr lang="zh-CN" altLang="en-US"/>
        </a:p>
      </dgm:t>
    </dgm:pt>
    <dgm:pt modelId="{50100B2D-FD03-4254-BB61-EB17139864F2}">
      <dgm:prSet phldrT="[文本]" phldr="0" custT="1"/>
      <dgm:spPr/>
      <dgm:t>
        <a:bodyPr vert="horz" wrap="square"/>
        <a:lstStyle/>
        <a:p>
          <a:pPr algn="just">
            <a:lnSpc>
              <a:spcPct val="100000"/>
            </a:lnSpc>
            <a:spcBef>
              <a:spcPct val="0"/>
            </a:spcBef>
            <a:spcAft>
              <a:spcPct val="35000"/>
            </a:spcAft>
          </a:pPr>
          <a:r>
            <a:rPr sz="800" kern="1200" dirty="0">
              <a:solidFill>
                <a:schemeClr val="tx1">
                  <a:lumMod val="65000"/>
                  <a:lumOff val="35000"/>
                </a:schemeClr>
              </a:solidFill>
              <a:latin typeface="Calibri" panose="020F0502020204030204" pitchFamily="34" charset="0"/>
              <a:ea typeface="思源黑体" panose="020B0500000000000000" pitchFamily="34" charset="-122"/>
              <a:cs typeface="+mn-cs"/>
              <a:sym typeface="+mn-ea"/>
            </a:rPr>
            <a:t>个</a:t>
          </a:r>
          <a:r>
            <a:rPr lang="zh-CN" altLang="en-US" sz="800" kern="1200" dirty="0">
              <a:solidFill>
                <a:schemeClr val="tx1">
                  <a:lumMod val="65000"/>
                  <a:lumOff val="35000"/>
                </a:schemeClr>
              </a:solidFill>
              <a:latin typeface="Calibri" panose="020F0502020204030204" pitchFamily="34" charset="0"/>
              <a:ea typeface="思源黑体" panose="020B0500000000000000" pitchFamily="34" charset="-122"/>
              <a:cs typeface="+mn-cs"/>
              <a:sym typeface="+mn-ea"/>
            </a:rPr>
            <a:t>人的成长是通过与他人的坦诚交流来实现的——在交流</a:t>
          </a:r>
          <a:r>
            <a:rPr sz="800" kern="1200" dirty="0">
              <a:solidFill>
                <a:schemeClr val="tx1">
                  <a:lumMod val="65000"/>
                  <a:lumOff val="35000"/>
                </a:schemeClr>
              </a:solidFill>
              <a:latin typeface="Calibri" panose="020F0502020204030204" pitchFamily="34" charset="0"/>
              <a:ea typeface="思源黑体" panose="020B0500000000000000" pitchFamily="34" charset="-122"/>
              <a:cs typeface="+mn-cs"/>
              <a:sym typeface="+mn-ea"/>
            </a:rPr>
            <a:t>中</a:t>
          </a:r>
          <a:r>
            <a:rPr lang="zh-CN" altLang="en-US" sz="800" kern="1200" dirty="0">
              <a:solidFill>
                <a:schemeClr val="tx1">
                  <a:lumMod val="65000"/>
                  <a:lumOff val="35000"/>
                </a:schemeClr>
              </a:solidFill>
              <a:latin typeface="Calibri" panose="020F0502020204030204" pitchFamily="34" charset="0"/>
              <a:ea typeface="思源黑体" panose="020B0500000000000000" pitchFamily="34" charset="-122"/>
              <a:cs typeface="+mn-cs"/>
              <a:sym typeface="+mn-ea"/>
            </a:rPr>
            <a:t>，彼此能够自由地表达内心的软弱。只要顾客把自己看作是顾客、把医生看作是医生，即使医生愿意与顾客真诚地交流，这样的交流实际上还是不可能的。</a:t>
          </a:r>
          <a:endParaRPr lang="en-US" altLang="zh-CN" sz="800" kern="1200" dirty="0">
            <a:solidFill>
              <a:schemeClr val="tx1">
                <a:lumMod val="65000"/>
                <a:lumOff val="35000"/>
              </a:schemeClr>
            </a:solidFill>
            <a:latin typeface="Calibri" panose="020F0502020204030204" pitchFamily="34" charset="0"/>
            <a:ea typeface="思源黑体" panose="020B0500000000000000" pitchFamily="34" charset="-122"/>
            <a:cs typeface="+mn-cs"/>
            <a:sym typeface="+mn-ea"/>
          </a:endParaRPr>
        </a:p>
        <a:p>
          <a:pPr algn="just">
            <a:lnSpc>
              <a:spcPct val="100000"/>
            </a:lnSpc>
            <a:spcBef>
              <a:spcPct val="0"/>
            </a:spcBef>
            <a:spcAft>
              <a:spcPct val="35000"/>
            </a:spcAft>
          </a:pPr>
          <a:endParaRPr lang="zh-CN" altLang="en-US" sz="800" kern="1200" dirty="0">
            <a:solidFill>
              <a:schemeClr val="tx1">
                <a:lumMod val="65000"/>
                <a:lumOff val="35000"/>
              </a:schemeClr>
            </a:solidFill>
            <a:latin typeface="Calibri" panose="020F0502020204030204" pitchFamily="34" charset="0"/>
            <a:ea typeface="思源黑体" panose="020B0500000000000000" pitchFamily="34" charset="-122"/>
            <a:cs typeface="+mn-cs"/>
            <a:sym typeface="+mn-ea"/>
          </a:endParaRPr>
        </a:p>
      </dgm:t>
    </dgm:pt>
    <dgm:pt modelId="{8504DA07-4D85-4E24-8B6B-CA57A43435EF}" type="parTrans" cxnId="{5236F92E-8F8A-4758-93EB-943B6076CD5C}">
      <dgm:prSet/>
      <dgm:spPr/>
      <dgm:t>
        <a:bodyPr/>
        <a:lstStyle/>
        <a:p>
          <a:endParaRPr lang="zh-CN" altLang="en-US"/>
        </a:p>
      </dgm:t>
    </dgm:pt>
    <dgm:pt modelId="{ECEAA7F9-203F-407C-A7DF-76C9E1ECD158}" type="sibTrans" cxnId="{5236F92E-8F8A-4758-93EB-943B6076CD5C}">
      <dgm:prSet/>
      <dgm:spPr/>
      <dgm:t>
        <a:bodyPr/>
        <a:lstStyle/>
        <a:p>
          <a:endParaRPr lang="zh-CN" altLang="en-US"/>
        </a:p>
      </dgm:t>
    </dgm:pt>
    <dgm:pt modelId="{E3A00837-F571-4D38-9C2F-AADCCC20CEE6}">
      <dgm:prSet phldrT="[文本]" phldr="0" custT="1"/>
      <dgm:spPr bwMode="white">
        <a:noFill/>
        <a:ln>
          <a:noFill/>
        </a:ln>
        <a:effectLst/>
      </dgm:spPr>
      <dgm:t>
        <a:bodyPr spcFirstLastPara="0" vert="horz" wrap="square" lIns="56896" tIns="56896" rIns="56896" bIns="56896" numCol="1" spcCol="1270" anchor="ctr" anchorCtr="0"/>
        <a:lstStyle/>
        <a:p>
          <a:pPr algn="just">
            <a:lnSpc>
              <a:spcPct val="100000"/>
            </a:lnSpc>
            <a:spcBef>
              <a:spcPct val="0"/>
            </a:spcBef>
            <a:spcAft>
              <a:spcPct val="35000"/>
            </a:spcAft>
          </a:pPr>
          <a:r>
            <a:rPr lang="zh-CN" altLang="en-US" sz="800" kern="1200" dirty="0">
              <a:solidFill>
                <a:srgbClr val="000000">
                  <a:lumMod val="65000"/>
                  <a:lumOff val="35000"/>
                </a:srgbClr>
              </a:solidFill>
              <a:latin typeface="Calibri" panose="020F0502020204030204" pitchFamily="34" charset="0"/>
              <a:ea typeface="思源黑体" panose="020B0500000000000000" pitchFamily="34" charset="-122"/>
              <a:cs typeface="+mn-cs"/>
            </a:rPr>
            <a:t>分离疗法的意思是，在心理治疗的过程中，医生表达自己的感受和需要是十分不专业的；有经验的医生则会采取“冷眼旁观”的态度，在治疗过程中不带有任何感情色彩，并避免因个人内心的冲突造成对顾客的伤害然后，他们会作出诊断。我理解分离疗法的理论。然而，对于保持与来访者情感的距离，我总是觉得不太舒服；此外，我相信，在治疗的过程中，表达个人的感受和需要是有益的。</a:t>
          </a:r>
        </a:p>
      </dgm:t>
    </dgm:pt>
    <dgm:pt modelId="{949C179C-450D-4F83-A8E0-E59CE7B5E2CF}" type="parTrans" cxnId="{A2FCC83C-7BAF-4D97-8CFC-28C295F60FDD}">
      <dgm:prSet/>
      <dgm:spPr/>
      <dgm:t>
        <a:bodyPr/>
        <a:lstStyle/>
        <a:p>
          <a:endParaRPr lang="zh-CN" altLang="en-US"/>
        </a:p>
      </dgm:t>
    </dgm:pt>
    <dgm:pt modelId="{65425625-C236-4778-9377-8CE5BCFEC5DC}" type="sibTrans" cxnId="{A2FCC83C-7BAF-4D97-8CFC-28C295F60FDD}">
      <dgm:prSet/>
      <dgm:spPr/>
      <dgm:t>
        <a:bodyPr/>
        <a:lstStyle/>
        <a:p>
          <a:endParaRPr lang="zh-CN" altLang="en-US"/>
        </a:p>
      </dgm:t>
    </dgm:pt>
    <dgm:pt modelId="{AB71FD9A-F73D-4B51-B3E7-DE053418F91A}">
      <dgm:prSet phldrT="[文本]" phldr="0" custT="1"/>
      <dgm:spPr/>
      <dgm:t>
        <a:bodyPr vert="horz" wrap="square"/>
        <a:lstStyle/>
        <a:p>
          <a:pPr>
            <a:lnSpc>
              <a:spcPct val="100000"/>
            </a:lnSpc>
            <a:spcBef>
              <a:spcPct val="0"/>
            </a:spcBef>
            <a:spcAft>
              <a:spcPct val="35000"/>
            </a:spcAft>
          </a:pPr>
          <a:r>
            <a:rPr lang="zh-CN" altLang="en-US" sz="1400" b="1">
              <a:solidFill>
                <a:schemeClr val="tx1">
                  <a:lumMod val="75000"/>
                  <a:lumOff val="25000"/>
                </a:schemeClr>
              </a:solidFill>
              <a:latin typeface="思源黑体" charset="0"/>
              <a:ea typeface="思源黑体" charset="0"/>
            </a:rPr>
            <a:t>用非暴力沟通代替医疗术语</a:t>
          </a:r>
        </a:p>
      </dgm:t>
    </dgm:pt>
    <dgm:pt modelId="{49832EFD-2DF4-4658-B3AB-26D15C75B3EF}" type="parTrans" cxnId="{87CB9E85-10C1-46FA-8EF3-A78A51B6890F}">
      <dgm:prSet/>
      <dgm:spPr/>
      <dgm:t>
        <a:bodyPr/>
        <a:lstStyle/>
        <a:p>
          <a:endParaRPr lang="zh-CN" altLang="en-US"/>
        </a:p>
      </dgm:t>
    </dgm:pt>
    <dgm:pt modelId="{779C825E-56F5-4ECD-9642-4749E96E4A44}" type="sibTrans" cxnId="{87CB9E85-10C1-46FA-8EF3-A78A51B6890F}">
      <dgm:prSet/>
      <dgm:spPr/>
      <dgm:t>
        <a:bodyPr/>
        <a:lstStyle/>
        <a:p>
          <a:endParaRPr lang="zh-CN" altLang="en-US"/>
        </a:p>
      </dgm:t>
    </dgm:pt>
    <dgm:pt modelId="{C84205E0-9980-447F-B9E7-472B808E5842}">
      <dgm:prSet phldrT="[文本]" phldr="0" custT="1"/>
      <dgm:spPr/>
      <dgm:t>
        <a:bodyPr vert="horz" wrap="square"/>
        <a:lstStyle/>
        <a:p>
          <a:pPr algn="just">
            <a:lnSpc>
              <a:spcPct val="100000"/>
            </a:lnSpc>
            <a:spcBef>
              <a:spcPct val="0"/>
            </a:spcBef>
            <a:spcAft>
              <a:spcPct val="35000"/>
            </a:spcAft>
          </a:pPr>
          <a:r>
            <a:rPr lang="zh-CN" altLang="en-US" sz="800" kern="1200" dirty="0">
              <a:solidFill>
                <a:srgbClr val="000000">
                  <a:lumMod val="65000"/>
                  <a:lumOff val="35000"/>
                </a:srgbClr>
              </a:solidFill>
              <a:latin typeface="Calibri" panose="020F0502020204030204" pitchFamily="34" charset="0"/>
              <a:ea typeface="思源黑体" panose="020B0500000000000000" pitchFamily="34" charset="-122"/>
              <a:cs typeface="+mn-cs"/>
            </a:rPr>
            <a:t>我不再根据我所学习的心理学理论来分析来访者的心理特点，而是用心去体会他们的话，并表达自己内心的感受。</a:t>
          </a:r>
        </a:p>
      </dgm:t>
    </dgm:pt>
    <dgm:pt modelId="{4530E0F5-C47F-4C11-8926-3025DF970690}" type="parTrans" cxnId="{6B8EF762-ED6B-4948-91F7-1288A7A38F16}">
      <dgm:prSet/>
      <dgm:spPr/>
      <dgm:t>
        <a:bodyPr/>
        <a:lstStyle/>
        <a:p>
          <a:endParaRPr lang="zh-CN" altLang="en-US"/>
        </a:p>
      </dgm:t>
    </dgm:pt>
    <dgm:pt modelId="{2215A685-DDA7-40C3-8A3D-C3B272248D38}" type="sibTrans" cxnId="{6B8EF762-ED6B-4948-91F7-1288A7A38F16}">
      <dgm:prSet/>
      <dgm:spPr/>
      <dgm:t>
        <a:bodyPr/>
        <a:lstStyle/>
        <a:p>
          <a:endParaRPr lang="zh-CN" altLang="en-US"/>
        </a:p>
      </dgm:t>
    </dgm:pt>
    <dgm:pt modelId="{0656BC49-1812-45CB-9879-F3A4E116D8B7}">
      <dgm:prSet phldrT="[文本]" phldr="0" custT="1"/>
      <dgm:spPr/>
      <dgm:t>
        <a:bodyPr vert="horz" wrap="square"/>
        <a:lstStyle/>
        <a:p>
          <a:pPr>
            <a:lnSpc>
              <a:spcPct val="100000"/>
            </a:lnSpc>
            <a:spcBef>
              <a:spcPct val="0"/>
            </a:spcBef>
            <a:spcAft>
              <a:spcPct val="35000"/>
            </a:spcAft>
          </a:pPr>
          <a:r>
            <a:rPr lang="zh-CN" altLang="en-US" sz="800" kern="1200" dirty="0">
              <a:solidFill>
                <a:srgbClr val="000000">
                  <a:lumMod val="65000"/>
                  <a:lumOff val="35000"/>
                </a:srgbClr>
              </a:solidFill>
              <a:latin typeface="Calibri" panose="020F0502020204030204" pitchFamily="34" charset="0"/>
              <a:ea typeface="思源黑体" panose="020B0500000000000000" pitchFamily="34" charset="-122"/>
              <a:cs typeface="+mn-cs"/>
            </a:rPr>
            <a:t>即使精神病医生对医疗术语的运用具有共识，我也不想用它们，因为我看不出这么做对病人有什么好处。在物理医学领域，病理分析常常可以为治疗指明方向；但我不认为，这种方法适用于所谓的精神病学领域。</a:t>
          </a:r>
        </a:p>
      </dgm:t>
    </dgm:pt>
    <dgm:pt modelId="{43CD9DDC-F958-4452-9962-D96CCEC3043C}" type="parTrans" cxnId="{BD77E905-FEE4-4BBB-B445-68F34057B692}">
      <dgm:prSet/>
      <dgm:spPr/>
      <dgm:t>
        <a:bodyPr/>
        <a:lstStyle/>
        <a:p>
          <a:endParaRPr lang="zh-CN" altLang="en-US"/>
        </a:p>
      </dgm:t>
    </dgm:pt>
    <dgm:pt modelId="{31D559F3-6381-4735-8105-C3F03E1FC28B}" type="sibTrans" cxnId="{BD77E905-FEE4-4BBB-B445-68F34057B692}">
      <dgm:prSet/>
      <dgm:spPr/>
      <dgm:t>
        <a:bodyPr/>
        <a:lstStyle/>
        <a:p>
          <a:endParaRPr lang="zh-CN" altLang="en-US"/>
        </a:p>
      </dgm:t>
    </dgm:pt>
    <dgm:pt modelId="{E8B683B4-CC9A-4EAF-8AD1-8E9040E4B842}" type="pres">
      <dgm:prSet presAssocID="{35558AF1-0EC6-4D1C-8E90-C05FEAF92E8D}" presName="layout" presStyleCnt="0">
        <dgm:presLayoutVars>
          <dgm:chMax/>
          <dgm:chPref/>
          <dgm:dir/>
          <dgm:resizeHandles/>
        </dgm:presLayoutVars>
      </dgm:prSet>
      <dgm:spPr/>
    </dgm:pt>
    <dgm:pt modelId="{AABB63BC-F73A-4675-BF75-863390199BDA}" type="pres">
      <dgm:prSet presAssocID="{DC6E1F64-28AC-4FBA-BF71-E4FE67A82554}" presName="root" presStyleCnt="0">
        <dgm:presLayoutVars>
          <dgm:chMax/>
          <dgm:chPref/>
        </dgm:presLayoutVars>
      </dgm:prSet>
      <dgm:spPr/>
    </dgm:pt>
    <dgm:pt modelId="{E7B329B0-EF90-424C-B358-35857FB7AF7B}" type="pres">
      <dgm:prSet presAssocID="{DC6E1F64-28AC-4FBA-BF71-E4FE67A82554}" presName="rootComposite" presStyleCnt="0">
        <dgm:presLayoutVars/>
      </dgm:prSet>
      <dgm:spPr/>
    </dgm:pt>
    <dgm:pt modelId="{B238326A-CFE6-4521-930F-E91E4BFCC0A1}" type="pres">
      <dgm:prSet presAssocID="{DC6E1F64-28AC-4FBA-BF71-E4FE67A82554}" presName="ParentAccent" presStyleLbl="alignNode1" presStyleIdx="0" presStyleCnt="2"/>
      <dgm:spPr>
        <a:solidFill>
          <a:srgbClr val="1E74AE"/>
        </a:solidFill>
        <a:ln>
          <a:noFill/>
        </a:ln>
      </dgm:spPr>
    </dgm:pt>
    <dgm:pt modelId="{64FEA07D-D576-4DAA-B4E9-022B3756F7BB}" type="pres">
      <dgm:prSet presAssocID="{DC6E1F64-28AC-4FBA-BF71-E4FE67A82554}" presName="ParentSmallAccent" presStyleLbl="fgAcc1" presStyleIdx="0" presStyleCnt="2"/>
      <dgm:spPr>
        <a:ln>
          <a:solidFill>
            <a:srgbClr val="1E74AE"/>
          </a:solidFill>
        </a:ln>
      </dgm:spPr>
    </dgm:pt>
    <dgm:pt modelId="{E2515008-CBA9-4AF7-A24C-6922EA5D96FB}" type="pres">
      <dgm:prSet presAssocID="{DC6E1F64-28AC-4FBA-BF71-E4FE67A82554}" presName="Parent" presStyleLbl="revTx" presStyleIdx="0" presStyleCnt="6">
        <dgm:presLayoutVars>
          <dgm:chMax/>
          <dgm:chPref val="4"/>
          <dgm:bulletEnabled val="1"/>
        </dgm:presLayoutVars>
      </dgm:prSet>
      <dgm:spPr/>
    </dgm:pt>
    <dgm:pt modelId="{78B66652-052E-403E-9CC2-018F13CD2741}" type="pres">
      <dgm:prSet presAssocID="{DC6E1F64-28AC-4FBA-BF71-E4FE67A82554}" presName="childShape" presStyleCnt="0">
        <dgm:presLayoutVars>
          <dgm:chMax val="0"/>
          <dgm:chPref val="0"/>
        </dgm:presLayoutVars>
      </dgm:prSet>
      <dgm:spPr/>
    </dgm:pt>
    <dgm:pt modelId="{B523B4DF-04A5-4C3F-8739-9FBD04515E87}" type="pres">
      <dgm:prSet presAssocID="{50100B2D-FD03-4254-BB61-EB17139864F2}" presName="childComposite" presStyleCnt="0">
        <dgm:presLayoutVars>
          <dgm:chMax val="0"/>
          <dgm:chPref val="0"/>
        </dgm:presLayoutVars>
      </dgm:prSet>
      <dgm:spPr/>
    </dgm:pt>
    <dgm:pt modelId="{AD84E9CD-AD92-4902-A1EF-4DCCBE5FAD33}" type="pres">
      <dgm:prSet presAssocID="{50100B2D-FD03-4254-BB61-EB17139864F2}" presName="ChildAccent" presStyleLbl="solidFgAcc1" presStyleIdx="0" presStyleCnt="4"/>
      <dgm:spPr>
        <a:ln>
          <a:solidFill>
            <a:srgbClr val="1E74AE"/>
          </a:solidFill>
        </a:ln>
      </dgm:spPr>
    </dgm:pt>
    <dgm:pt modelId="{9AA504EC-521E-4CA2-A0F6-4F147FF601DE}" type="pres">
      <dgm:prSet presAssocID="{50100B2D-FD03-4254-BB61-EB17139864F2}" presName="Child" presStyleLbl="revTx" presStyleIdx="1" presStyleCnt="6">
        <dgm:presLayoutVars>
          <dgm:chMax val="0"/>
          <dgm:chPref val="0"/>
          <dgm:bulletEnabled val="1"/>
        </dgm:presLayoutVars>
      </dgm:prSet>
      <dgm:spPr/>
    </dgm:pt>
    <dgm:pt modelId="{C8092317-E3FC-4026-987E-59FEB87E7BB5}" type="pres">
      <dgm:prSet presAssocID="{E3A00837-F571-4D38-9C2F-AADCCC20CEE6}" presName="childComposite" presStyleCnt="0">
        <dgm:presLayoutVars>
          <dgm:chMax val="0"/>
          <dgm:chPref val="0"/>
        </dgm:presLayoutVars>
      </dgm:prSet>
      <dgm:spPr/>
    </dgm:pt>
    <dgm:pt modelId="{2B4660B8-0D83-4BA4-952F-B3839E7AA1BD}" type="pres">
      <dgm:prSet presAssocID="{E3A00837-F571-4D38-9C2F-AADCCC20CEE6}" presName="ChildAccent" presStyleLbl="solidFgAcc1" presStyleIdx="1" presStyleCnt="4"/>
      <dgm:spPr>
        <a:ln>
          <a:solidFill>
            <a:srgbClr val="1E74AE"/>
          </a:solidFill>
        </a:ln>
      </dgm:spPr>
    </dgm:pt>
    <dgm:pt modelId="{98864C97-3AF5-4B97-89C2-E64316F053C6}" type="pres">
      <dgm:prSet presAssocID="{E3A00837-F571-4D38-9C2F-AADCCC20CEE6}" presName="Child" presStyleLbl="revTx" presStyleIdx="2" presStyleCnt="6">
        <dgm:presLayoutVars>
          <dgm:chMax val="0"/>
          <dgm:chPref val="0"/>
          <dgm:bulletEnabled val="1"/>
        </dgm:presLayoutVars>
      </dgm:prSet>
      <dgm:spPr>
        <a:xfrm>
          <a:off x="282021" y="2174614"/>
          <a:ext cx="3682974" cy="678141"/>
        </a:xfrm>
        <a:prstGeom prst="rect">
          <a:avLst/>
        </a:prstGeom>
      </dgm:spPr>
    </dgm:pt>
    <dgm:pt modelId="{FFC1A045-8AB1-4DC0-A80E-EBD7CAFE66CE}" type="pres">
      <dgm:prSet presAssocID="{AB71FD9A-F73D-4B51-B3E7-DE053418F91A}" presName="root" presStyleCnt="0">
        <dgm:presLayoutVars>
          <dgm:chMax/>
          <dgm:chPref/>
        </dgm:presLayoutVars>
      </dgm:prSet>
      <dgm:spPr/>
    </dgm:pt>
    <dgm:pt modelId="{F8D12FC8-36F1-4B14-A8D0-B41534B6D825}" type="pres">
      <dgm:prSet presAssocID="{AB71FD9A-F73D-4B51-B3E7-DE053418F91A}" presName="rootComposite" presStyleCnt="0">
        <dgm:presLayoutVars/>
      </dgm:prSet>
      <dgm:spPr/>
    </dgm:pt>
    <dgm:pt modelId="{4883A32C-FB6D-4470-834B-A0D0B519B6E8}" type="pres">
      <dgm:prSet presAssocID="{AB71FD9A-F73D-4B51-B3E7-DE053418F91A}" presName="ParentAccent" presStyleLbl="alignNode1" presStyleIdx="1" presStyleCnt="2"/>
      <dgm:spPr>
        <a:solidFill>
          <a:srgbClr val="FF9216"/>
        </a:solidFill>
        <a:ln>
          <a:noFill/>
        </a:ln>
      </dgm:spPr>
    </dgm:pt>
    <dgm:pt modelId="{16272331-F376-4F78-9E72-6620FFE1EEC3}" type="pres">
      <dgm:prSet presAssocID="{AB71FD9A-F73D-4B51-B3E7-DE053418F91A}" presName="ParentSmallAccent" presStyleLbl="fgAcc1" presStyleIdx="1" presStyleCnt="2"/>
      <dgm:spPr>
        <a:ln>
          <a:solidFill>
            <a:srgbClr val="FF9216"/>
          </a:solidFill>
        </a:ln>
      </dgm:spPr>
    </dgm:pt>
    <dgm:pt modelId="{D42EB80D-978D-4E33-A14B-3612F1F0EC16}" type="pres">
      <dgm:prSet presAssocID="{AB71FD9A-F73D-4B51-B3E7-DE053418F91A}" presName="Parent" presStyleLbl="revTx" presStyleIdx="3" presStyleCnt="6">
        <dgm:presLayoutVars>
          <dgm:chMax/>
          <dgm:chPref val="4"/>
          <dgm:bulletEnabled val="1"/>
        </dgm:presLayoutVars>
      </dgm:prSet>
      <dgm:spPr/>
    </dgm:pt>
    <dgm:pt modelId="{578214DC-1BB7-4BA1-A6D6-E846C9C25F6B}" type="pres">
      <dgm:prSet presAssocID="{AB71FD9A-F73D-4B51-B3E7-DE053418F91A}" presName="childShape" presStyleCnt="0">
        <dgm:presLayoutVars>
          <dgm:chMax val="0"/>
          <dgm:chPref val="0"/>
        </dgm:presLayoutVars>
      </dgm:prSet>
      <dgm:spPr/>
    </dgm:pt>
    <dgm:pt modelId="{10DED540-3595-43ED-9E4B-5934EBBE357C}" type="pres">
      <dgm:prSet presAssocID="{C84205E0-9980-447F-B9E7-472B808E5842}" presName="childComposite" presStyleCnt="0">
        <dgm:presLayoutVars>
          <dgm:chMax val="0"/>
          <dgm:chPref val="0"/>
        </dgm:presLayoutVars>
      </dgm:prSet>
      <dgm:spPr/>
    </dgm:pt>
    <dgm:pt modelId="{6B4C860A-DBDB-4F25-AEE7-078D55D197F8}" type="pres">
      <dgm:prSet presAssocID="{C84205E0-9980-447F-B9E7-472B808E5842}" presName="ChildAccent" presStyleLbl="solidFgAcc1" presStyleIdx="2" presStyleCnt="4"/>
      <dgm:spPr>
        <a:ln>
          <a:solidFill>
            <a:srgbClr val="FF9216"/>
          </a:solidFill>
        </a:ln>
      </dgm:spPr>
    </dgm:pt>
    <dgm:pt modelId="{54539F7E-C594-4A33-A548-FC053A5E74C0}" type="pres">
      <dgm:prSet presAssocID="{C84205E0-9980-447F-B9E7-472B808E5842}" presName="Child" presStyleLbl="revTx" presStyleIdx="4" presStyleCnt="6">
        <dgm:presLayoutVars>
          <dgm:chMax val="0"/>
          <dgm:chPref val="0"/>
          <dgm:bulletEnabled val="1"/>
        </dgm:presLayoutVars>
      </dgm:prSet>
      <dgm:spPr/>
    </dgm:pt>
    <dgm:pt modelId="{3015F0F5-1EFB-46C8-9A7D-A0E002016A95}" type="pres">
      <dgm:prSet presAssocID="{0656BC49-1812-45CB-9879-F3A4E116D8B7}" presName="childComposite" presStyleCnt="0">
        <dgm:presLayoutVars>
          <dgm:chMax val="0"/>
          <dgm:chPref val="0"/>
        </dgm:presLayoutVars>
      </dgm:prSet>
      <dgm:spPr/>
    </dgm:pt>
    <dgm:pt modelId="{E2D49713-C487-4217-897C-F1AC5452D8AE}" type="pres">
      <dgm:prSet presAssocID="{0656BC49-1812-45CB-9879-F3A4E116D8B7}" presName="ChildAccent" presStyleLbl="solidFgAcc1" presStyleIdx="3" presStyleCnt="4"/>
      <dgm:spPr>
        <a:ln>
          <a:solidFill>
            <a:srgbClr val="FF9216"/>
          </a:solidFill>
        </a:ln>
      </dgm:spPr>
    </dgm:pt>
    <dgm:pt modelId="{C8B4A2BD-9153-4BF1-97C2-56D067BD9B4D}" type="pres">
      <dgm:prSet presAssocID="{0656BC49-1812-45CB-9879-F3A4E116D8B7}" presName="Child" presStyleLbl="revTx" presStyleIdx="5" presStyleCnt="6">
        <dgm:presLayoutVars>
          <dgm:chMax val="0"/>
          <dgm:chPref val="0"/>
          <dgm:bulletEnabled val="1"/>
        </dgm:presLayoutVars>
      </dgm:prSet>
      <dgm:spPr/>
    </dgm:pt>
  </dgm:ptLst>
  <dgm:cxnLst>
    <dgm:cxn modelId="{BD77E905-FEE4-4BBB-B445-68F34057B692}" srcId="{AB71FD9A-F73D-4B51-B3E7-DE053418F91A}" destId="{0656BC49-1812-45CB-9879-F3A4E116D8B7}" srcOrd="1" destOrd="0" parTransId="{43CD9DDC-F958-4452-9962-D96CCEC3043C}" sibTransId="{31D559F3-6381-4735-8105-C3F03E1FC28B}"/>
    <dgm:cxn modelId="{3FDB432C-9687-4022-86D7-BA7C95EFEC77}" type="presOf" srcId="{E3A00837-F571-4D38-9C2F-AADCCC20CEE6}" destId="{98864C97-3AF5-4B97-89C2-E64316F053C6}" srcOrd="0" destOrd="0" presId="urn:microsoft.com/office/officeart/2008/layout/SquareAccentList#1"/>
    <dgm:cxn modelId="{5236F92E-8F8A-4758-93EB-943B6076CD5C}" srcId="{DC6E1F64-28AC-4FBA-BF71-E4FE67A82554}" destId="{50100B2D-FD03-4254-BB61-EB17139864F2}" srcOrd="0" destOrd="0" parTransId="{8504DA07-4D85-4E24-8B6B-CA57A43435EF}" sibTransId="{ECEAA7F9-203F-407C-A7DF-76C9E1ECD158}"/>
    <dgm:cxn modelId="{6AFB1332-13DC-4A3D-9ACA-74F8E82746F7}" type="presOf" srcId="{0656BC49-1812-45CB-9879-F3A4E116D8B7}" destId="{C8B4A2BD-9153-4BF1-97C2-56D067BD9B4D}" srcOrd="0" destOrd="0" presId="urn:microsoft.com/office/officeart/2008/layout/SquareAccentList#1"/>
    <dgm:cxn modelId="{A2FCC83C-7BAF-4D97-8CFC-28C295F60FDD}" srcId="{DC6E1F64-28AC-4FBA-BF71-E4FE67A82554}" destId="{E3A00837-F571-4D38-9C2F-AADCCC20CEE6}" srcOrd="1" destOrd="0" parTransId="{949C179C-450D-4F83-A8E0-E59CE7B5E2CF}" sibTransId="{65425625-C236-4778-9377-8CE5BCFEC5DC}"/>
    <dgm:cxn modelId="{EA340D5B-0893-4ECA-8558-0E737A49F037}" type="presOf" srcId="{DC6E1F64-28AC-4FBA-BF71-E4FE67A82554}" destId="{E2515008-CBA9-4AF7-A24C-6922EA5D96FB}" srcOrd="1" destOrd="0" presId="urn:microsoft.com/office/officeart/2008/layout/SquareAccentList#1"/>
    <dgm:cxn modelId="{2908AD60-7BDB-42E6-9775-7A4C715F4E96}" srcId="{35558AF1-0EC6-4D1C-8E90-C05FEAF92E8D}" destId="{DC6E1F64-28AC-4FBA-BF71-E4FE67A82554}" srcOrd="0" destOrd="0" parTransId="{DE25C55C-752C-4362-BF61-CB44F864000F}" sibTransId="{0DED925F-D899-478B-8059-E861EF746843}"/>
    <dgm:cxn modelId="{6B8EF762-ED6B-4948-91F7-1288A7A38F16}" srcId="{AB71FD9A-F73D-4B51-B3E7-DE053418F91A}" destId="{C84205E0-9980-447F-B9E7-472B808E5842}" srcOrd="0" destOrd="0" parTransId="{4530E0F5-C47F-4C11-8926-3025DF970690}" sibTransId="{2215A685-DDA7-40C3-8A3D-C3B272248D38}"/>
    <dgm:cxn modelId="{3D47A24F-095A-4427-8F76-734A0A09F58C}" type="presOf" srcId="{50100B2D-FD03-4254-BB61-EB17139864F2}" destId="{9AA504EC-521E-4CA2-A0F6-4F147FF601DE}" srcOrd="0" destOrd="0" presId="urn:microsoft.com/office/officeart/2008/layout/SquareAccentList#1"/>
    <dgm:cxn modelId="{A8A8D550-B8A1-417B-90CD-EFA200C4D4D1}" type="presOf" srcId="{C84205E0-9980-447F-B9E7-472B808E5842}" destId="{54539F7E-C594-4A33-A548-FC053A5E74C0}" srcOrd="0" destOrd="0" presId="urn:microsoft.com/office/officeart/2008/layout/SquareAccentList#1"/>
    <dgm:cxn modelId="{76002073-99E5-416F-9514-E73DE9637FBC}" type="presOf" srcId="{35558AF1-0EC6-4D1C-8E90-C05FEAF92E8D}" destId="{E8B683B4-CC9A-4EAF-8AD1-8E9040E4B842}" srcOrd="0" destOrd="0" presId="urn:microsoft.com/office/officeart/2008/layout/SquareAccentList#1"/>
    <dgm:cxn modelId="{87CB9E85-10C1-46FA-8EF3-A78A51B6890F}" srcId="{35558AF1-0EC6-4D1C-8E90-C05FEAF92E8D}" destId="{AB71FD9A-F73D-4B51-B3E7-DE053418F91A}" srcOrd="1" destOrd="0" parTransId="{49832EFD-2DF4-4658-B3AB-26D15C75B3EF}" sibTransId="{779C825E-56F5-4ECD-9642-4749E96E4A44}"/>
    <dgm:cxn modelId="{B8FD2E96-B3A6-49B2-9EB1-6746D386B3BA}" type="presOf" srcId="{DC6E1F64-28AC-4FBA-BF71-E4FE67A82554}" destId="{E7B329B0-EF90-424C-B358-35857FB7AF7B}" srcOrd="0" destOrd="0" presId="urn:microsoft.com/office/officeart/2008/layout/SquareAccentList#1"/>
    <dgm:cxn modelId="{2128C9B1-DF61-46D4-8B8D-F97BBD79AA7A}" type="presOf" srcId="{AB71FD9A-F73D-4B51-B3E7-DE053418F91A}" destId="{F8D12FC8-36F1-4B14-A8D0-B41534B6D825}" srcOrd="0" destOrd="0" presId="urn:microsoft.com/office/officeart/2008/layout/SquareAccentList#1"/>
    <dgm:cxn modelId="{49D2EDFA-A476-4F67-825D-C121EA0D8F99}" type="presOf" srcId="{AB71FD9A-F73D-4B51-B3E7-DE053418F91A}" destId="{D42EB80D-978D-4E33-A14B-3612F1F0EC16}" srcOrd="1" destOrd="0" presId="urn:microsoft.com/office/officeart/2008/layout/SquareAccentList#1"/>
    <dgm:cxn modelId="{585BB120-4A89-471F-B5AF-39F0DD7DDD83}" type="presParOf" srcId="{E8B683B4-CC9A-4EAF-8AD1-8E9040E4B842}" destId="{AABB63BC-F73A-4675-BF75-863390199BDA}" srcOrd="0" destOrd="0" presId="urn:microsoft.com/office/officeart/2008/layout/SquareAccentList#1"/>
    <dgm:cxn modelId="{604EBD7F-5D00-4D90-BC74-756014C9A57A}" type="presParOf" srcId="{AABB63BC-F73A-4675-BF75-863390199BDA}" destId="{E7B329B0-EF90-424C-B358-35857FB7AF7B}" srcOrd="0" destOrd="0" presId="urn:microsoft.com/office/officeart/2008/layout/SquareAccentList#1"/>
    <dgm:cxn modelId="{0F01F3EC-5952-44F0-9B12-C37CF5458F02}" type="presParOf" srcId="{E7B329B0-EF90-424C-B358-35857FB7AF7B}" destId="{B238326A-CFE6-4521-930F-E91E4BFCC0A1}" srcOrd="0" destOrd="0" presId="urn:microsoft.com/office/officeart/2008/layout/SquareAccentList#1"/>
    <dgm:cxn modelId="{CF0308D1-680E-447D-8C3D-AC4047E68361}" type="presParOf" srcId="{E7B329B0-EF90-424C-B358-35857FB7AF7B}" destId="{64FEA07D-D576-4DAA-B4E9-022B3756F7BB}" srcOrd="1" destOrd="0" presId="urn:microsoft.com/office/officeart/2008/layout/SquareAccentList#1"/>
    <dgm:cxn modelId="{41911FBB-B942-4F2B-A610-4A45A1E54FD6}" type="presParOf" srcId="{E7B329B0-EF90-424C-B358-35857FB7AF7B}" destId="{E2515008-CBA9-4AF7-A24C-6922EA5D96FB}" srcOrd="2" destOrd="0" presId="urn:microsoft.com/office/officeart/2008/layout/SquareAccentList#1"/>
    <dgm:cxn modelId="{B11EA7F1-3587-4CE3-8A0F-F02C896EE049}" type="presParOf" srcId="{AABB63BC-F73A-4675-BF75-863390199BDA}" destId="{78B66652-052E-403E-9CC2-018F13CD2741}" srcOrd="1" destOrd="0" presId="urn:microsoft.com/office/officeart/2008/layout/SquareAccentList#1"/>
    <dgm:cxn modelId="{EFA9CE20-C164-4DBA-9BB7-C8AB2BE13D01}" type="presParOf" srcId="{78B66652-052E-403E-9CC2-018F13CD2741}" destId="{B523B4DF-04A5-4C3F-8739-9FBD04515E87}" srcOrd="0" destOrd="0" presId="urn:microsoft.com/office/officeart/2008/layout/SquareAccentList#1"/>
    <dgm:cxn modelId="{5E5D9382-4620-40A7-91BF-3FD90984FA9B}" type="presParOf" srcId="{B523B4DF-04A5-4C3F-8739-9FBD04515E87}" destId="{AD84E9CD-AD92-4902-A1EF-4DCCBE5FAD33}" srcOrd="0" destOrd="0" presId="urn:microsoft.com/office/officeart/2008/layout/SquareAccentList#1"/>
    <dgm:cxn modelId="{8E20F46C-46AE-4632-9A5B-6EE44CB36C0A}" type="presParOf" srcId="{B523B4DF-04A5-4C3F-8739-9FBD04515E87}" destId="{9AA504EC-521E-4CA2-A0F6-4F147FF601DE}" srcOrd="1" destOrd="0" presId="urn:microsoft.com/office/officeart/2008/layout/SquareAccentList#1"/>
    <dgm:cxn modelId="{29D6109D-04EC-45C5-9049-271EA9ACBD5A}" type="presParOf" srcId="{78B66652-052E-403E-9CC2-018F13CD2741}" destId="{C8092317-E3FC-4026-987E-59FEB87E7BB5}" srcOrd="1" destOrd="0" presId="urn:microsoft.com/office/officeart/2008/layout/SquareAccentList#1"/>
    <dgm:cxn modelId="{E2F644EA-8D03-4012-BFDB-7C67052744FE}" type="presParOf" srcId="{C8092317-E3FC-4026-987E-59FEB87E7BB5}" destId="{2B4660B8-0D83-4BA4-952F-B3839E7AA1BD}" srcOrd="0" destOrd="0" presId="urn:microsoft.com/office/officeart/2008/layout/SquareAccentList#1"/>
    <dgm:cxn modelId="{D12B4E9A-2139-4D39-A594-4C523D2E4C2F}" type="presParOf" srcId="{C8092317-E3FC-4026-987E-59FEB87E7BB5}" destId="{98864C97-3AF5-4B97-89C2-E64316F053C6}" srcOrd="1" destOrd="0" presId="urn:microsoft.com/office/officeart/2008/layout/SquareAccentList#1"/>
    <dgm:cxn modelId="{A89E4EB9-3666-41EC-8572-D73E9FDC602A}" type="presParOf" srcId="{E8B683B4-CC9A-4EAF-8AD1-8E9040E4B842}" destId="{FFC1A045-8AB1-4DC0-A80E-EBD7CAFE66CE}" srcOrd="1" destOrd="0" presId="urn:microsoft.com/office/officeart/2008/layout/SquareAccentList#1"/>
    <dgm:cxn modelId="{28E472EE-FDF0-48FE-B27E-71C6B309B961}" type="presParOf" srcId="{FFC1A045-8AB1-4DC0-A80E-EBD7CAFE66CE}" destId="{F8D12FC8-36F1-4B14-A8D0-B41534B6D825}" srcOrd="0" destOrd="0" presId="urn:microsoft.com/office/officeart/2008/layout/SquareAccentList#1"/>
    <dgm:cxn modelId="{D3A42BAD-B910-4D06-A784-8DEC5D6DC5EF}" type="presParOf" srcId="{F8D12FC8-36F1-4B14-A8D0-B41534B6D825}" destId="{4883A32C-FB6D-4470-834B-A0D0B519B6E8}" srcOrd="0" destOrd="0" presId="urn:microsoft.com/office/officeart/2008/layout/SquareAccentList#1"/>
    <dgm:cxn modelId="{E9E31EE7-0CE5-486F-94A4-A10A6533B8EA}" type="presParOf" srcId="{F8D12FC8-36F1-4B14-A8D0-B41534B6D825}" destId="{16272331-F376-4F78-9E72-6620FFE1EEC3}" srcOrd="1" destOrd="0" presId="urn:microsoft.com/office/officeart/2008/layout/SquareAccentList#1"/>
    <dgm:cxn modelId="{6E236C9E-EBE3-4701-8941-B4E9D3EC52FE}" type="presParOf" srcId="{F8D12FC8-36F1-4B14-A8D0-B41534B6D825}" destId="{D42EB80D-978D-4E33-A14B-3612F1F0EC16}" srcOrd="2" destOrd="0" presId="urn:microsoft.com/office/officeart/2008/layout/SquareAccentList#1"/>
    <dgm:cxn modelId="{81B37BE1-0AD0-42C4-BE1D-05100A82B084}" type="presParOf" srcId="{FFC1A045-8AB1-4DC0-A80E-EBD7CAFE66CE}" destId="{578214DC-1BB7-4BA1-A6D6-E846C9C25F6B}" srcOrd="1" destOrd="0" presId="urn:microsoft.com/office/officeart/2008/layout/SquareAccentList#1"/>
    <dgm:cxn modelId="{13A06F36-E0A9-4C4F-9A29-01F1DC49068B}" type="presParOf" srcId="{578214DC-1BB7-4BA1-A6D6-E846C9C25F6B}" destId="{10DED540-3595-43ED-9E4B-5934EBBE357C}" srcOrd="0" destOrd="0" presId="urn:microsoft.com/office/officeart/2008/layout/SquareAccentList#1"/>
    <dgm:cxn modelId="{B63C27F5-6340-4EC4-B0A8-FB2AA01B0EA7}" type="presParOf" srcId="{10DED540-3595-43ED-9E4B-5934EBBE357C}" destId="{6B4C860A-DBDB-4F25-AEE7-078D55D197F8}" srcOrd="0" destOrd="0" presId="urn:microsoft.com/office/officeart/2008/layout/SquareAccentList#1"/>
    <dgm:cxn modelId="{5037BF03-6485-4801-89DF-8778D8E71423}" type="presParOf" srcId="{10DED540-3595-43ED-9E4B-5934EBBE357C}" destId="{54539F7E-C594-4A33-A548-FC053A5E74C0}" srcOrd="1" destOrd="0" presId="urn:microsoft.com/office/officeart/2008/layout/SquareAccentList#1"/>
    <dgm:cxn modelId="{642FC30E-2ABB-4EB0-A36E-2ADB332121D1}" type="presParOf" srcId="{578214DC-1BB7-4BA1-A6D6-E846C9C25F6B}" destId="{3015F0F5-1EFB-46C8-9A7D-A0E002016A95}" srcOrd="1" destOrd="0" presId="urn:microsoft.com/office/officeart/2008/layout/SquareAccentList#1"/>
    <dgm:cxn modelId="{AA2AC143-A092-4B01-9AD3-3D5C0CE6BE45}" type="presParOf" srcId="{3015F0F5-1EFB-46C8-9A7D-A0E002016A95}" destId="{E2D49713-C487-4217-897C-F1AC5452D8AE}" srcOrd="0" destOrd="0" presId="urn:microsoft.com/office/officeart/2008/layout/SquareAccentList#1"/>
    <dgm:cxn modelId="{51090D4F-D7CB-49A8-A3B3-38B1AF57196A}" type="presParOf" srcId="{3015F0F5-1EFB-46C8-9A7D-A0E002016A95}" destId="{C8B4A2BD-9153-4BF1-97C2-56D067BD9B4D}" srcOrd="1" destOrd="0" presId="urn:microsoft.com/office/officeart/2008/layout/SquareAccen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C87647D-4BB0-4AD1-AA54-2D5868879DF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5C1B9273-826A-4A89-8A81-9FC37ADF8123}">
      <dgm:prSet phldrT="[文本]" custT="1"/>
      <dgm:spPr>
        <a:solidFill>
          <a:srgbClr val="1E74AE"/>
        </a:solidFill>
      </dgm:spPr>
      <dgm:t>
        <a:bodyPr/>
        <a:lstStyle/>
        <a:p>
          <a:r>
            <a:rPr lang="zh-CN" altLang="en-US" sz="1400" b="1" kern="1200" dirty="0">
              <a:solidFill>
                <a:schemeClr val="bg1"/>
              </a:solidFill>
              <a:latin typeface="Calibri" panose="020F0502020204030204" pitchFamily="34" charset="0"/>
              <a:ea typeface="思源黑体" panose="020B0500000000000000" pitchFamily="34" charset="-122"/>
              <a:cs typeface="+mn-cs"/>
            </a:rPr>
            <a:t>赞扬的目的是为了操作</a:t>
          </a:r>
        </a:p>
      </dgm:t>
    </dgm:pt>
    <dgm:pt modelId="{5332DDD6-55B3-406E-A472-9934942CE15C}" type="parTrans" cxnId="{7BD36872-2B3E-4070-BD0B-AC4A9206B799}">
      <dgm:prSet/>
      <dgm:spPr/>
      <dgm:t>
        <a:bodyPr/>
        <a:lstStyle/>
        <a:p>
          <a:endParaRPr lang="zh-CN" altLang="en-US"/>
        </a:p>
      </dgm:t>
    </dgm:pt>
    <dgm:pt modelId="{6C47CB2B-337F-4A4F-89BF-1256DB342574}" type="sibTrans" cxnId="{7BD36872-2B3E-4070-BD0B-AC4A9206B799}">
      <dgm:prSet/>
      <dgm:spPr/>
      <dgm:t>
        <a:bodyPr/>
        <a:lstStyle/>
        <a:p>
          <a:endParaRPr lang="zh-CN" altLang="en-US"/>
        </a:p>
      </dgm:t>
    </dgm:pt>
    <dgm:pt modelId="{C3395FC0-1D6E-47C5-AB94-282C862729A4}">
      <dgm:prSet phldrT="[文本]" custT="1"/>
      <dgm:spPr/>
      <dgm:t>
        <a:bodyPr/>
        <a:lstStyle/>
        <a:p>
          <a:r>
            <a:rPr lang="zh-CN" altLang="en-US" sz="1000" kern="1200" dirty="0">
              <a:solidFill>
                <a:srgbClr val="000000">
                  <a:lumMod val="65000"/>
                  <a:lumOff val="35000"/>
                </a:srgbClr>
              </a:solidFill>
              <a:latin typeface="Calibri" panose="020F0502020204030204" pitchFamily="34" charset="0"/>
              <a:ea typeface="思源黑体" panose="020B0500000000000000" pitchFamily="34" charset="-122"/>
              <a:cs typeface="+mn-cs"/>
            </a:rPr>
            <a:t>老板赞扬员工，员工就会努力工作；老师表扬学生，学生就会努力学习，这在一定程度上是对的。但这类表扬无法持续地发挥作用。一旦意识到经理和老师赞扬的目的是为了操纵他们，员工和学生很可能就会产生逆反心理。然而，我最担心的是，发现这些赞扬的潜在目的之后，人们对于由衷的感激也会心存疑虑。</a:t>
          </a:r>
        </a:p>
      </dgm:t>
    </dgm:pt>
    <dgm:pt modelId="{0514A450-EAA8-411A-9BAC-B8C7D91D8AF7}" type="parTrans" cxnId="{1E96F11F-109C-4ADB-B88C-9D3B7B1B9FF7}">
      <dgm:prSet/>
      <dgm:spPr/>
      <dgm:t>
        <a:bodyPr/>
        <a:lstStyle/>
        <a:p>
          <a:endParaRPr lang="zh-CN" altLang="en-US"/>
        </a:p>
      </dgm:t>
    </dgm:pt>
    <dgm:pt modelId="{9C93AC33-B1FA-4981-97D9-9598F8D560CE}" type="sibTrans" cxnId="{1E96F11F-109C-4ADB-B88C-9D3B7B1B9FF7}">
      <dgm:prSet/>
      <dgm:spPr/>
      <dgm:t>
        <a:bodyPr/>
        <a:lstStyle/>
        <a:p>
          <a:endParaRPr lang="zh-CN" altLang="en-US"/>
        </a:p>
      </dgm:t>
    </dgm:pt>
    <dgm:pt modelId="{573908E7-8F2D-43E7-85B1-7DCD9DFA249B}">
      <dgm:prSet phldrT="[文本]" custT="1"/>
      <dgm:spPr>
        <a:solidFill>
          <a:srgbClr val="FF9216"/>
        </a:solidFill>
      </dgm:spPr>
      <dgm:t>
        <a:bodyPr/>
        <a:lstStyle/>
        <a:p>
          <a:r>
            <a:rPr lang="zh-CN" altLang="en-US" sz="1400" b="1" kern="1200" dirty="0">
              <a:solidFill>
                <a:srgbClr val="FFFFFF"/>
              </a:solidFill>
              <a:latin typeface="Calibri" panose="020F0502020204030204" pitchFamily="34" charset="0"/>
              <a:ea typeface="思源黑体" panose="020B0500000000000000" pitchFamily="34" charset="-122"/>
              <a:cs typeface="+mn-cs"/>
            </a:rPr>
            <a:t>赞扬会带来误解</a:t>
          </a:r>
        </a:p>
      </dgm:t>
    </dgm:pt>
    <dgm:pt modelId="{51EEBAC2-8BAE-4D44-AE91-C309950BE1D8}" type="parTrans" cxnId="{38230699-1D10-4393-B0EF-48D2040DA08A}">
      <dgm:prSet/>
      <dgm:spPr/>
      <dgm:t>
        <a:bodyPr/>
        <a:lstStyle/>
        <a:p>
          <a:endParaRPr lang="zh-CN" altLang="en-US"/>
        </a:p>
      </dgm:t>
    </dgm:pt>
    <dgm:pt modelId="{DEE8FADD-2C28-46B9-899B-847272C4E4B0}" type="sibTrans" cxnId="{38230699-1D10-4393-B0EF-48D2040DA08A}">
      <dgm:prSet/>
      <dgm:spPr/>
      <dgm:t>
        <a:bodyPr/>
        <a:lstStyle/>
        <a:p>
          <a:endParaRPr lang="zh-CN" altLang="en-US"/>
        </a:p>
      </dgm:t>
    </dgm:pt>
    <dgm:pt modelId="{588DC7F5-2407-4799-8587-7826433E561D}">
      <dgm:prSet phldrT="[文本]" custT="1"/>
      <dgm:spPr/>
      <dgm:t>
        <a:bodyPr/>
        <a:lstStyle/>
        <a:p>
          <a:r>
            <a:rPr lang="zh-CN" altLang="en-US" sz="1000" kern="1200" dirty="0">
              <a:solidFill>
                <a:srgbClr val="000000">
                  <a:lumMod val="65000"/>
                  <a:lumOff val="35000"/>
                </a:srgbClr>
              </a:solidFill>
              <a:latin typeface="Calibri" panose="020F0502020204030204" pitchFamily="34" charset="0"/>
              <a:ea typeface="思源黑体" panose="020B0500000000000000" pitchFamily="34" charset="-122"/>
              <a:cs typeface="+mn-cs"/>
            </a:rPr>
            <a:t>如果我们利用赞扬来施加影响，对方还可能误解我们的意思。有一幅卡通画讲了一个故事。一位印第安人对另一位说：“看着，我现在用现代心理学来调教马！”接着，他领他的朋友走近他的马，大声地说道：“我的马是整个西部最快、最勇敢的马！”那匹马听后，十分悲伤，喃喃自语：“怎么办呢？我的主人抛弃了我，他买了另一匹整个西部最快、最勇敢的马！”</a:t>
          </a:r>
        </a:p>
      </dgm:t>
    </dgm:pt>
    <dgm:pt modelId="{43356752-DAA3-4168-BB6A-8F3125814809}" type="parTrans" cxnId="{6CDC9263-3162-456C-84CE-1AB5E39728A4}">
      <dgm:prSet/>
      <dgm:spPr/>
      <dgm:t>
        <a:bodyPr/>
        <a:lstStyle/>
        <a:p>
          <a:endParaRPr lang="zh-CN" altLang="en-US"/>
        </a:p>
      </dgm:t>
    </dgm:pt>
    <dgm:pt modelId="{10A714A4-4629-4759-ABB2-64E7EBD89DF8}" type="sibTrans" cxnId="{6CDC9263-3162-456C-84CE-1AB5E39728A4}">
      <dgm:prSet/>
      <dgm:spPr/>
      <dgm:t>
        <a:bodyPr/>
        <a:lstStyle/>
        <a:p>
          <a:endParaRPr lang="zh-CN" altLang="en-US"/>
        </a:p>
      </dgm:t>
    </dgm:pt>
    <dgm:pt modelId="{7150C11C-03ED-4505-99FB-F3E1487832E4}" type="pres">
      <dgm:prSet presAssocID="{9C87647D-4BB0-4AD1-AA54-2D5868879DF4}" presName="linear" presStyleCnt="0">
        <dgm:presLayoutVars>
          <dgm:animLvl val="lvl"/>
          <dgm:resizeHandles val="exact"/>
        </dgm:presLayoutVars>
      </dgm:prSet>
      <dgm:spPr/>
    </dgm:pt>
    <dgm:pt modelId="{605D0165-C769-46FB-8C63-ACAF656FF47F}" type="pres">
      <dgm:prSet presAssocID="{5C1B9273-826A-4A89-8A81-9FC37ADF8123}" presName="parentText" presStyleLbl="node1" presStyleIdx="0" presStyleCnt="2">
        <dgm:presLayoutVars>
          <dgm:chMax val="0"/>
          <dgm:bulletEnabled val="1"/>
        </dgm:presLayoutVars>
      </dgm:prSet>
      <dgm:spPr/>
    </dgm:pt>
    <dgm:pt modelId="{F1CCBE05-734E-4DB8-905B-0F0B953D15E7}" type="pres">
      <dgm:prSet presAssocID="{5C1B9273-826A-4A89-8A81-9FC37ADF8123}" presName="childText" presStyleLbl="revTx" presStyleIdx="0" presStyleCnt="2">
        <dgm:presLayoutVars>
          <dgm:bulletEnabled val="1"/>
        </dgm:presLayoutVars>
      </dgm:prSet>
      <dgm:spPr/>
    </dgm:pt>
    <dgm:pt modelId="{3E3594E1-1C23-4947-A2D8-9EA58CA9B53C}" type="pres">
      <dgm:prSet presAssocID="{573908E7-8F2D-43E7-85B1-7DCD9DFA249B}" presName="parentText" presStyleLbl="node1" presStyleIdx="1" presStyleCnt="2">
        <dgm:presLayoutVars>
          <dgm:chMax val="0"/>
          <dgm:bulletEnabled val="1"/>
        </dgm:presLayoutVars>
      </dgm:prSet>
      <dgm:spPr/>
    </dgm:pt>
    <dgm:pt modelId="{566B6000-1803-4D50-9812-82CA38179764}" type="pres">
      <dgm:prSet presAssocID="{573908E7-8F2D-43E7-85B1-7DCD9DFA249B}" presName="childText" presStyleLbl="revTx" presStyleIdx="1" presStyleCnt="2">
        <dgm:presLayoutVars>
          <dgm:bulletEnabled val="1"/>
        </dgm:presLayoutVars>
      </dgm:prSet>
      <dgm:spPr/>
    </dgm:pt>
  </dgm:ptLst>
  <dgm:cxnLst>
    <dgm:cxn modelId="{1E96F11F-109C-4ADB-B88C-9D3B7B1B9FF7}" srcId="{5C1B9273-826A-4A89-8A81-9FC37ADF8123}" destId="{C3395FC0-1D6E-47C5-AB94-282C862729A4}" srcOrd="0" destOrd="0" parTransId="{0514A450-EAA8-411A-9BAC-B8C7D91D8AF7}" sibTransId="{9C93AC33-B1FA-4981-97D9-9598F8D560CE}"/>
    <dgm:cxn modelId="{D45A2438-CFA5-4F6C-84EE-C7D27BB94069}" type="presOf" srcId="{5C1B9273-826A-4A89-8A81-9FC37ADF8123}" destId="{605D0165-C769-46FB-8C63-ACAF656FF47F}" srcOrd="0" destOrd="0" presId="urn:microsoft.com/office/officeart/2005/8/layout/vList2"/>
    <dgm:cxn modelId="{6CDC9263-3162-456C-84CE-1AB5E39728A4}" srcId="{573908E7-8F2D-43E7-85B1-7DCD9DFA249B}" destId="{588DC7F5-2407-4799-8587-7826433E561D}" srcOrd="0" destOrd="0" parTransId="{43356752-DAA3-4168-BB6A-8F3125814809}" sibTransId="{10A714A4-4629-4759-ABB2-64E7EBD89DF8}"/>
    <dgm:cxn modelId="{676FA747-981E-4511-A3C0-2DA02DF4A2CC}" type="presOf" srcId="{C3395FC0-1D6E-47C5-AB94-282C862729A4}" destId="{F1CCBE05-734E-4DB8-905B-0F0B953D15E7}" srcOrd="0" destOrd="0" presId="urn:microsoft.com/office/officeart/2005/8/layout/vList2"/>
    <dgm:cxn modelId="{CD25886C-D3C2-4616-8475-164B911EA7FC}" type="presOf" srcId="{588DC7F5-2407-4799-8587-7826433E561D}" destId="{566B6000-1803-4D50-9812-82CA38179764}" srcOrd="0" destOrd="0" presId="urn:microsoft.com/office/officeart/2005/8/layout/vList2"/>
    <dgm:cxn modelId="{7BD36872-2B3E-4070-BD0B-AC4A9206B799}" srcId="{9C87647D-4BB0-4AD1-AA54-2D5868879DF4}" destId="{5C1B9273-826A-4A89-8A81-9FC37ADF8123}" srcOrd="0" destOrd="0" parTransId="{5332DDD6-55B3-406E-A472-9934942CE15C}" sibTransId="{6C47CB2B-337F-4A4F-89BF-1256DB342574}"/>
    <dgm:cxn modelId="{75899397-F096-443C-B111-38F87876BA0D}" type="presOf" srcId="{9C87647D-4BB0-4AD1-AA54-2D5868879DF4}" destId="{7150C11C-03ED-4505-99FB-F3E1487832E4}" srcOrd="0" destOrd="0" presId="urn:microsoft.com/office/officeart/2005/8/layout/vList2"/>
    <dgm:cxn modelId="{38230699-1D10-4393-B0EF-48D2040DA08A}" srcId="{9C87647D-4BB0-4AD1-AA54-2D5868879DF4}" destId="{573908E7-8F2D-43E7-85B1-7DCD9DFA249B}" srcOrd="1" destOrd="0" parTransId="{51EEBAC2-8BAE-4D44-AE91-C309950BE1D8}" sibTransId="{DEE8FADD-2C28-46B9-899B-847272C4E4B0}"/>
    <dgm:cxn modelId="{77FB99B3-705C-4736-A3D5-8FE97BAA8D00}" type="presOf" srcId="{573908E7-8F2D-43E7-85B1-7DCD9DFA249B}" destId="{3E3594E1-1C23-4947-A2D8-9EA58CA9B53C}" srcOrd="0" destOrd="0" presId="urn:microsoft.com/office/officeart/2005/8/layout/vList2"/>
    <dgm:cxn modelId="{D050D5CF-1F2B-4302-9EE9-FE063CF3D802}" type="presParOf" srcId="{7150C11C-03ED-4505-99FB-F3E1487832E4}" destId="{605D0165-C769-46FB-8C63-ACAF656FF47F}" srcOrd="0" destOrd="0" presId="urn:microsoft.com/office/officeart/2005/8/layout/vList2"/>
    <dgm:cxn modelId="{1B6D1146-29A4-49D2-BBB5-0124940848E8}" type="presParOf" srcId="{7150C11C-03ED-4505-99FB-F3E1487832E4}" destId="{F1CCBE05-734E-4DB8-905B-0F0B953D15E7}" srcOrd="1" destOrd="0" presId="urn:microsoft.com/office/officeart/2005/8/layout/vList2"/>
    <dgm:cxn modelId="{1A1AD58F-591C-4FF7-A9AE-680DBFEB1B64}" type="presParOf" srcId="{7150C11C-03ED-4505-99FB-F3E1487832E4}" destId="{3E3594E1-1C23-4947-A2D8-9EA58CA9B53C}" srcOrd="2" destOrd="0" presId="urn:microsoft.com/office/officeart/2005/8/layout/vList2"/>
    <dgm:cxn modelId="{7DFFA24E-D0FB-4DBF-A410-65BC2DA57C49}" type="presParOf" srcId="{7150C11C-03ED-4505-99FB-F3E1487832E4}" destId="{566B6000-1803-4D50-9812-82CA38179764}"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581DE7-E77D-4AE5-92A1-0963752567CB}">
      <dsp:nvSpPr>
        <dsp:cNvPr id="0" name=""/>
        <dsp:cNvSpPr/>
      </dsp:nvSpPr>
      <dsp:spPr>
        <a:xfrm>
          <a:off x="2257" y="0"/>
          <a:ext cx="1354470" cy="1382568"/>
        </a:xfrm>
        <a:prstGeom prst="upArrow">
          <a:avLst/>
        </a:prstGeom>
        <a:solidFill>
          <a:srgbClr val="1E74AE"/>
        </a:solidFill>
        <a:ln w="25400" cap="flat"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F3C3C38E-46E0-403C-9163-81D72C66F1A2}">
      <dsp:nvSpPr>
        <dsp:cNvPr id="0" name=""/>
        <dsp:cNvSpPr/>
      </dsp:nvSpPr>
      <dsp:spPr>
        <a:xfrm>
          <a:off x="1397361" y="0"/>
          <a:ext cx="2298494" cy="1382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0" rIns="99568" bIns="99568" numCol="1" spcCol="1270" anchor="ctr" anchorCtr="0">
          <a:noAutofit/>
        </a:bodyPr>
        <a:lstStyle/>
        <a:p>
          <a:pPr marL="0" lvl="0" indent="0" algn="l" defTabSz="622300">
            <a:lnSpc>
              <a:spcPct val="90000"/>
            </a:lnSpc>
            <a:spcBef>
              <a:spcPct val="0"/>
            </a:spcBef>
            <a:spcAft>
              <a:spcPct val="35000"/>
            </a:spcAft>
            <a:buNone/>
          </a:pPr>
          <a:r>
            <a:rPr lang="zh-CN" altLang="en-US" sz="1400" b="1" kern="1200" dirty="0">
              <a:solidFill>
                <a:schemeClr val="tx1">
                  <a:lumMod val="75000"/>
                  <a:lumOff val="25000"/>
                </a:schemeClr>
              </a:solidFill>
              <a:latin typeface="Calibri" panose="020F0502020204030204" pitchFamily="34" charset="0"/>
              <a:ea typeface="思源黑体" panose="020B0500000000000000" pitchFamily="34" charset="-122"/>
              <a:cs typeface="+mn-cs"/>
            </a:rPr>
            <a:t>用来表达我们的需要得到满足时的词汇</a:t>
          </a:r>
        </a:p>
      </dsp:txBody>
      <dsp:txXfrm>
        <a:off x="1397361" y="0"/>
        <a:ext cx="2298494" cy="1382568"/>
      </dsp:txXfrm>
    </dsp:sp>
    <dsp:sp modelId="{50EF45DC-9CD4-4A93-87FF-72852ED369EC}">
      <dsp:nvSpPr>
        <dsp:cNvPr id="0" name=""/>
        <dsp:cNvSpPr/>
      </dsp:nvSpPr>
      <dsp:spPr>
        <a:xfrm>
          <a:off x="408598" y="1497782"/>
          <a:ext cx="1354470" cy="1382568"/>
        </a:xfrm>
        <a:prstGeom prst="downArrow">
          <a:avLst/>
        </a:prstGeom>
        <a:solidFill>
          <a:srgbClr val="FF9216"/>
        </a:solidFill>
        <a:ln w="25400" cap="flat"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2FDF73FC-1257-4A55-AB98-C4F4D3B79C51}">
      <dsp:nvSpPr>
        <dsp:cNvPr id="0" name=""/>
        <dsp:cNvSpPr/>
      </dsp:nvSpPr>
      <dsp:spPr>
        <a:xfrm>
          <a:off x="1803702" y="1497782"/>
          <a:ext cx="2298494" cy="1382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0" rIns="99568" bIns="99568" numCol="1" spcCol="1270" anchor="ctr" anchorCtr="0">
          <a:noAutofit/>
        </a:bodyPr>
        <a:lstStyle/>
        <a:p>
          <a:pPr marL="0" lvl="0" indent="0" algn="l" defTabSz="622300">
            <a:lnSpc>
              <a:spcPct val="90000"/>
            </a:lnSpc>
            <a:spcBef>
              <a:spcPct val="0"/>
            </a:spcBef>
            <a:spcAft>
              <a:spcPct val="35000"/>
            </a:spcAft>
            <a:buNone/>
          </a:pPr>
          <a:r>
            <a:rPr lang="zh-CN" altLang="en-US" sz="1400" b="1" kern="1200" dirty="0">
              <a:solidFill>
                <a:schemeClr val="tx1">
                  <a:lumMod val="75000"/>
                  <a:lumOff val="25000"/>
                </a:schemeClr>
              </a:solidFill>
              <a:latin typeface="Calibri" panose="020F0502020204030204" pitchFamily="34" charset="0"/>
              <a:ea typeface="思源黑体" panose="020B0500000000000000" pitchFamily="34" charset="-122"/>
              <a:cs typeface="+mn-cs"/>
            </a:rPr>
            <a:t>用来表达我们的需要没有得到满足时的词汇</a:t>
          </a:r>
          <a:endParaRPr lang="zh-CN" altLang="en-US" sz="1400" kern="1200" dirty="0"/>
        </a:p>
      </dsp:txBody>
      <dsp:txXfrm>
        <a:off x="1803702" y="1497782"/>
        <a:ext cx="2298494" cy="1382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F05EDA-A040-4738-85F0-9A617DF96518}">
      <dsp:nvSpPr>
        <dsp:cNvPr id="0" name=""/>
        <dsp:cNvSpPr/>
      </dsp:nvSpPr>
      <dsp:spPr>
        <a:xfrm>
          <a:off x="3616229" y="0"/>
          <a:ext cx="1694736" cy="1694994"/>
        </a:xfrm>
        <a:prstGeom prst="circularArrow">
          <a:avLst>
            <a:gd name="adj1" fmla="val 10980"/>
            <a:gd name="adj2" fmla="val 1142322"/>
            <a:gd name="adj3" fmla="val 4500000"/>
            <a:gd name="adj4" fmla="val 10800000"/>
            <a:gd name="adj5" fmla="val 12500"/>
          </a:avLst>
        </a:prstGeom>
        <a:solidFill>
          <a:srgbClr val="1E74AE"/>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65DB4D-B5B6-4872-9409-16AFF54915A6}">
      <dsp:nvSpPr>
        <dsp:cNvPr id="0" name=""/>
        <dsp:cNvSpPr/>
      </dsp:nvSpPr>
      <dsp:spPr>
        <a:xfrm>
          <a:off x="3990821" y="529934"/>
          <a:ext cx="941732" cy="470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ctr" anchorCtr="0">
          <a:noAutofit/>
        </a:bodyPr>
        <a:lstStyle/>
        <a:p>
          <a:pPr marL="0" lvl="0" indent="0" algn="ctr" defTabSz="622300">
            <a:lnSpc>
              <a:spcPct val="90000"/>
            </a:lnSpc>
            <a:spcBef>
              <a:spcPct val="0"/>
            </a:spcBef>
            <a:spcAft>
              <a:spcPct val="35000"/>
            </a:spcAft>
            <a:buNone/>
          </a:pPr>
          <a:r>
            <a:rPr lang="zh-CN" altLang="en-US" sz="1400" b="1" kern="1200" dirty="0">
              <a:solidFill>
                <a:schemeClr val="tx1">
                  <a:lumMod val="75000"/>
                  <a:lumOff val="25000"/>
                </a:schemeClr>
              </a:solidFill>
              <a:latin typeface="Calibri" panose="020F0502020204030204" pitchFamily="34" charset="0"/>
              <a:ea typeface="思源黑体" panose="020B0500000000000000" pitchFamily="34" charset="-122"/>
              <a:cs typeface="+mn-cs"/>
            </a:rPr>
            <a:t>第一阶段：</a:t>
          </a:r>
          <a:endParaRPr lang="en-US" altLang="zh-CN" sz="1400" b="1" kern="1200" dirty="0">
            <a:solidFill>
              <a:schemeClr val="tx1">
                <a:lumMod val="75000"/>
                <a:lumOff val="25000"/>
              </a:schemeClr>
            </a:solidFill>
            <a:latin typeface="Calibri" panose="020F0502020204030204" pitchFamily="34" charset="0"/>
            <a:ea typeface="思源黑体" panose="020B0500000000000000" pitchFamily="34" charset="-122"/>
            <a:cs typeface="+mn-cs"/>
          </a:endParaRPr>
        </a:p>
        <a:p>
          <a:pPr marL="0" lvl="0" indent="0" algn="ctr" defTabSz="622300">
            <a:lnSpc>
              <a:spcPct val="90000"/>
            </a:lnSpc>
            <a:spcBef>
              <a:spcPct val="0"/>
            </a:spcBef>
            <a:spcAft>
              <a:spcPct val="35000"/>
            </a:spcAft>
            <a:buNone/>
          </a:pPr>
          <a:r>
            <a:rPr lang="zh-CN" altLang="en-US" sz="1400" b="1" kern="1200" dirty="0">
              <a:solidFill>
                <a:schemeClr val="tx1">
                  <a:lumMod val="75000"/>
                  <a:lumOff val="25000"/>
                </a:schemeClr>
              </a:solidFill>
              <a:latin typeface="Calibri" panose="020F0502020204030204" pitchFamily="34" charset="0"/>
              <a:ea typeface="思源黑体" panose="020B0500000000000000" pitchFamily="34" charset="-122"/>
              <a:cs typeface="+mn-cs"/>
            </a:rPr>
            <a:t>情感的奴隶</a:t>
          </a:r>
        </a:p>
      </dsp:txBody>
      <dsp:txXfrm>
        <a:off x="3990821" y="529934"/>
        <a:ext cx="941732" cy="470753"/>
      </dsp:txXfrm>
    </dsp:sp>
    <dsp:sp modelId="{CEA7D090-FFC0-49AB-A45C-3005BAF8CDF8}">
      <dsp:nvSpPr>
        <dsp:cNvPr id="0" name=""/>
        <dsp:cNvSpPr/>
      </dsp:nvSpPr>
      <dsp:spPr>
        <a:xfrm>
          <a:off x="3145522" y="973900"/>
          <a:ext cx="1694736" cy="1694994"/>
        </a:xfrm>
        <a:prstGeom prst="leftCircularArrow">
          <a:avLst>
            <a:gd name="adj1" fmla="val 10980"/>
            <a:gd name="adj2" fmla="val 1142322"/>
            <a:gd name="adj3" fmla="val 6300000"/>
            <a:gd name="adj4" fmla="val 18900000"/>
            <a:gd name="adj5" fmla="val 12500"/>
          </a:avLst>
        </a:prstGeom>
        <a:solidFill>
          <a:srgbClr val="FF921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B2E1E0-240F-4540-9AD5-CF7DB4C203E3}">
      <dsp:nvSpPr>
        <dsp:cNvPr id="0" name=""/>
        <dsp:cNvSpPr/>
      </dsp:nvSpPr>
      <dsp:spPr>
        <a:xfrm>
          <a:off x="3383857" y="1538047"/>
          <a:ext cx="1218065" cy="470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rgbClr val="000000">
                  <a:lumMod val="75000"/>
                  <a:lumOff val="25000"/>
                </a:srgbClr>
              </a:solidFill>
              <a:latin typeface="Calibri" panose="020F0502020204030204" pitchFamily="34" charset="0"/>
              <a:ea typeface="思源黑体" panose="020B0500000000000000" pitchFamily="34" charset="-122"/>
              <a:cs typeface="+mn-cs"/>
            </a:rPr>
            <a:t>第二阶段：</a:t>
          </a:r>
          <a:endParaRPr lang="en-US" altLang="zh-CN" sz="1400" b="1" kern="1200" dirty="0">
            <a:solidFill>
              <a:srgbClr val="000000">
                <a:lumMod val="75000"/>
                <a:lumOff val="25000"/>
              </a:srgbClr>
            </a:solidFill>
            <a:latin typeface="Calibri" panose="020F0502020204030204" pitchFamily="34" charset="0"/>
            <a:ea typeface="思源黑体" panose="020B0500000000000000" pitchFamily="34" charset="-122"/>
            <a:cs typeface="+mn-cs"/>
          </a:endParaRPr>
        </a:p>
        <a:p>
          <a:pPr marL="0" lvl="0" indent="0" algn="ctr" defTabSz="622300">
            <a:lnSpc>
              <a:spcPct val="90000"/>
            </a:lnSpc>
            <a:spcBef>
              <a:spcPct val="0"/>
            </a:spcBef>
            <a:spcAft>
              <a:spcPct val="35000"/>
            </a:spcAft>
            <a:buNone/>
          </a:pPr>
          <a:r>
            <a:rPr lang="zh-CN" altLang="en-US" sz="1400" b="1" kern="1200" dirty="0">
              <a:solidFill>
                <a:srgbClr val="000000">
                  <a:lumMod val="75000"/>
                  <a:lumOff val="25000"/>
                </a:srgbClr>
              </a:solidFill>
              <a:latin typeface="Calibri" panose="020F0502020204030204" pitchFamily="34" charset="0"/>
              <a:ea typeface="思源黑体" panose="020B0500000000000000" pitchFamily="34" charset="-122"/>
              <a:cs typeface="+mn-cs"/>
            </a:rPr>
            <a:t>面目可憎</a:t>
          </a:r>
        </a:p>
      </dsp:txBody>
      <dsp:txXfrm>
        <a:off x="3383857" y="1538047"/>
        <a:ext cx="1218065" cy="470753"/>
      </dsp:txXfrm>
    </dsp:sp>
    <dsp:sp modelId="{70AAB82E-94CA-468A-9C55-3F3FC3803DB7}">
      <dsp:nvSpPr>
        <dsp:cNvPr id="0" name=""/>
        <dsp:cNvSpPr/>
      </dsp:nvSpPr>
      <dsp:spPr>
        <a:xfrm>
          <a:off x="3736849" y="2064344"/>
          <a:ext cx="1456041" cy="1456624"/>
        </a:xfrm>
        <a:prstGeom prst="blockArc">
          <a:avLst>
            <a:gd name="adj1" fmla="val 13500000"/>
            <a:gd name="adj2" fmla="val 10800000"/>
            <a:gd name="adj3" fmla="val 12740"/>
          </a:avLst>
        </a:prstGeom>
        <a:solidFill>
          <a:srgbClr val="1E74AE"/>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3C5FBF-65D6-459A-9B3D-7CD9F8A29A21}">
      <dsp:nvSpPr>
        <dsp:cNvPr id="0" name=""/>
        <dsp:cNvSpPr/>
      </dsp:nvSpPr>
      <dsp:spPr>
        <a:xfrm>
          <a:off x="3993049" y="2618167"/>
          <a:ext cx="941732" cy="470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rgbClr val="000000">
                  <a:lumMod val="75000"/>
                  <a:lumOff val="25000"/>
                </a:srgbClr>
              </a:solidFill>
              <a:latin typeface="Calibri" panose="020F0502020204030204" pitchFamily="34" charset="0"/>
              <a:ea typeface="思源黑体" panose="020B0500000000000000" pitchFamily="34" charset="-122"/>
              <a:cs typeface="+mn-cs"/>
            </a:rPr>
            <a:t>第三阶段：</a:t>
          </a:r>
          <a:endParaRPr lang="en-US" altLang="zh-CN" sz="1400" b="1" kern="1200" dirty="0">
            <a:solidFill>
              <a:srgbClr val="000000">
                <a:lumMod val="75000"/>
                <a:lumOff val="25000"/>
              </a:srgbClr>
            </a:solidFill>
            <a:latin typeface="Calibri" panose="020F0502020204030204" pitchFamily="34" charset="0"/>
            <a:ea typeface="思源黑体" panose="020B0500000000000000" pitchFamily="34" charset="-122"/>
            <a:cs typeface="+mn-cs"/>
          </a:endParaRPr>
        </a:p>
        <a:p>
          <a:pPr marL="0" lvl="0" indent="0" algn="ctr" defTabSz="622300">
            <a:lnSpc>
              <a:spcPct val="90000"/>
            </a:lnSpc>
            <a:spcBef>
              <a:spcPct val="0"/>
            </a:spcBef>
            <a:spcAft>
              <a:spcPct val="35000"/>
            </a:spcAft>
            <a:buNone/>
          </a:pPr>
          <a:r>
            <a:rPr lang="zh-CN" altLang="en-US" sz="1400" b="1" kern="1200" dirty="0">
              <a:solidFill>
                <a:srgbClr val="000000">
                  <a:lumMod val="75000"/>
                  <a:lumOff val="25000"/>
                </a:srgbClr>
              </a:solidFill>
              <a:latin typeface="Calibri" panose="020F0502020204030204" pitchFamily="34" charset="0"/>
              <a:ea typeface="思源黑体" panose="020B0500000000000000" pitchFamily="34" charset="-122"/>
              <a:cs typeface="+mn-cs"/>
            </a:rPr>
            <a:t>生活的主人</a:t>
          </a:r>
        </a:p>
      </dsp:txBody>
      <dsp:txXfrm>
        <a:off x="3993049" y="2618167"/>
        <a:ext cx="941732" cy="4707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A4B9D6-468B-487D-BF1E-27D789E1DA7A}">
      <dsp:nvSpPr>
        <dsp:cNvPr id="0" name=""/>
        <dsp:cNvSpPr/>
      </dsp:nvSpPr>
      <dsp:spPr>
        <a:xfrm rot="5400000">
          <a:off x="1033177" y="258007"/>
          <a:ext cx="2085060" cy="3469493"/>
        </a:xfrm>
        <a:prstGeom prst="corner">
          <a:avLst>
            <a:gd name="adj1" fmla="val 16120"/>
            <a:gd name="adj2" fmla="val 16110"/>
          </a:avLst>
        </a:prstGeom>
        <a:solidFill>
          <a:srgbClr val="1E74AE"/>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D63E59B-525C-434E-B7E9-32A35AE367D7}">
      <dsp:nvSpPr>
        <dsp:cNvPr id="0" name=""/>
        <dsp:cNvSpPr/>
      </dsp:nvSpPr>
      <dsp:spPr>
        <a:xfrm>
          <a:off x="685129" y="1294638"/>
          <a:ext cx="3132277" cy="274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just" defTabSz="444500">
            <a:lnSpc>
              <a:spcPct val="90000"/>
            </a:lnSpc>
            <a:spcBef>
              <a:spcPct val="0"/>
            </a:spcBef>
            <a:spcAft>
              <a:spcPct val="35000"/>
            </a:spcAft>
            <a:buNone/>
          </a:pPr>
          <a:r>
            <a:rPr lang="zh-CN" altLang="en-US" sz="1000" kern="1200" dirty="0">
              <a:solidFill>
                <a:schemeClr val="tx1">
                  <a:lumMod val="65000"/>
                  <a:lumOff val="35000"/>
                </a:schemeClr>
              </a:solidFill>
              <a:latin typeface="思源黑体" charset="0"/>
              <a:ea typeface="思源黑体" charset="0"/>
            </a:rPr>
            <a:t>如果自我评价使我们羞愧并改变行为，我们也就允许自我憎恨来引导自己的成长和学习。羞愧是自我憎恨的一种形式，出于羞愧的行为不是自由而快乐的行为。即使我们试图更加友善和体贴，一旦人们意识到我们行为背后的羞愧或内疚，他们对这些行为的欣赏也就比不上那些只是出于爱的行为。</a:t>
          </a:r>
          <a:endParaRPr lang="zh-CN" altLang="en-US" sz="1000" kern="1200" dirty="0"/>
        </a:p>
      </dsp:txBody>
      <dsp:txXfrm>
        <a:off x="685129" y="1294638"/>
        <a:ext cx="3132277" cy="2745625"/>
      </dsp:txXfrm>
    </dsp:sp>
    <dsp:sp modelId="{B652FD18-EA4A-4BCB-87AB-798DB8CD34BA}">
      <dsp:nvSpPr>
        <dsp:cNvPr id="0" name=""/>
        <dsp:cNvSpPr/>
      </dsp:nvSpPr>
      <dsp:spPr>
        <a:xfrm>
          <a:off x="3226411" y="2579"/>
          <a:ext cx="590995" cy="590995"/>
        </a:xfrm>
        <a:prstGeom prst="triangle">
          <a:avLst>
            <a:gd name="adj" fmla="val 100000"/>
          </a:avLst>
        </a:prstGeom>
        <a:solidFill>
          <a:schemeClr val="tx1">
            <a:lumMod val="75000"/>
            <a:lumOff val="2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32CD38A-FB13-4E6E-A8B1-95B399514680}">
      <dsp:nvSpPr>
        <dsp:cNvPr id="0" name=""/>
        <dsp:cNvSpPr/>
      </dsp:nvSpPr>
      <dsp:spPr>
        <a:xfrm rot="5400000">
          <a:off x="4867697" y="-690848"/>
          <a:ext cx="2085060" cy="3469493"/>
        </a:xfrm>
        <a:prstGeom prst="corner">
          <a:avLst>
            <a:gd name="adj1" fmla="val 16120"/>
            <a:gd name="adj2" fmla="val 16110"/>
          </a:avLst>
        </a:prstGeom>
        <a:solidFill>
          <a:srgbClr val="FF921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31E2DF7-5213-4AC5-881C-4FE40C0C0886}">
      <dsp:nvSpPr>
        <dsp:cNvPr id="0" name=""/>
        <dsp:cNvSpPr/>
      </dsp:nvSpPr>
      <dsp:spPr>
        <a:xfrm>
          <a:off x="4519649" y="345782"/>
          <a:ext cx="3132277" cy="274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just" defTabSz="444500">
            <a:lnSpc>
              <a:spcPct val="90000"/>
            </a:lnSpc>
            <a:spcBef>
              <a:spcPct val="0"/>
            </a:spcBef>
            <a:spcAft>
              <a:spcPct val="35000"/>
            </a:spcAft>
            <a:buNone/>
          </a:pPr>
          <a:r>
            <a:rPr lang="zh-CN" altLang="en-US" sz="1000" kern="1200" dirty="0">
              <a:solidFill>
                <a:srgbClr val="000000">
                  <a:lumMod val="65000"/>
                  <a:lumOff val="35000"/>
                </a:srgbClr>
              </a:solidFill>
              <a:latin typeface="思源黑体" charset="0"/>
              <a:ea typeface="思源黑体" charset="0"/>
              <a:cs typeface="+mn-cs"/>
            </a:rPr>
            <a:t>在我们的语言中，有一个词极易引起羞愧和内疚。我们经常使用它来打击自己。它在我们的意识中是如此根深蒂固，以致许多人无法想象，没有它生活将如何继续。这个词就是“应该”，也就是“我应该早点知道”或“我不应该做那件事情”中的“应该”。如果我们认为自己“应该”怎么样，在大多数的情况下，我们也就封闭了自我。因为“应该”意味着我们别无选择。这使我们感到无奈和沮丧。同时，又心有不甘，不愿屈服。</a:t>
          </a:r>
          <a:endParaRPr lang="zh-CN" altLang="en-US" sz="1000" kern="1200" dirty="0"/>
        </a:p>
      </dsp:txBody>
      <dsp:txXfrm>
        <a:off x="4519649" y="345782"/>
        <a:ext cx="3132277" cy="27456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D49E38-B053-4501-BD89-EB8E5A6A61CD}">
      <dsp:nvSpPr>
        <dsp:cNvPr id="0" name=""/>
        <dsp:cNvSpPr/>
      </dsp:nvSpPr>
      <dsp:spPr bwMode="white">
        <a:xfrm>
          <a:off x="1355724" y="2201002"/>
          <a:ext cx="2539007" cy="1693518"/>
        </a:xfrm>
        <a:prstGeom prst="rect">
          <a:avLst/>
        </a:prstGeom>
        <a:solidFill>
          <a:srgbClr val="1E74AE">
            <a:alpha val="70000"/>
          </a:srgb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71120" rIns="71120" bIns="71120" numCol="1" spcCol="1270" anchor="ctr" anchorCtr="0">
          <a:noAutofit/>
        </a:bodyPr>
        <a:lstStyle/>
        <a:p>
          <a:pPr marL="0" lvl="0" indent="0" algn="just" defTabSz="444500">
            <a:lnSpc>
              <a:spcPct val="100000"/>
            </a:lnSpc>
            <a:spcBef>
              <a:spcPct val="0"/>
            </a:spcBef>
            <a:spcAft>
              <a:spcPct val="35000"/>
            </a:spcAft>
            <a:buNone/>
          </a:pPr>
          <a:r>
            <a:rPr lang="zh-CN" altLang="en-US" sz="1000" kern="1200" dirty="0">
              <a:solidFill>
                <a:schemeClr val="bg1"/>
              </a:solidFill>
              <a:latin typeface="思源黑体" charset="0"/>
              <a:ea typeface="思源黑体" charset="0"/>
            </a:rPr>
            <a:t>通过聆听自己的心声，我们就能发现心灵深处的需要。此时，我们就可以原谅自己。我们意识到，尽管过去的选择并不理想，但它也是为了实现内心的渴望。</a:t>
          </a:r>
        </a:p>
      </dsp:txBody>
      <dsp:txXfrm>
        <a:off x="1761966" y="2201002"/>
        <a:ext cx="2132766" cy="1693518"/>
      </dsp:txXfrm>
    </dsp:sp>
    <dsp:sp modelId="{92447B8B-B043-4F04-A3B7-D0DE831D4431}">
      <dsp:nvSpPr>
        <dsp:cNvPr id="0" name=""/>
        <dsp:cNvSpPr/>
      </dsp:nvSpPr>
      <dsp:spPr bwMode="white">
        <a:xfrm>
          <a:off x="1587" y="1523934"/>
          <a:ext cx="1692671" cy="1692671"/>
        </a:xfrm>
        <a:prstGeom prst="ellipse">
          <a:avLst/>
        </a:prstGeom>
        <a:solidFill>
          <a:srgbClr val="1E74AE"/>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100000"/>
            </a:lnSpc>
            <a:spcBef>
              <a:spcPct val="0"/>
            </a:spcBef>
            <a:spcAft>
              <a:spcPct val="35000"/>
            </a:spcAft>
            <a:buNone/>
          </a:pPr>
          <a:r>
            <a:rPr lang="zh-CN" altLang="en-US" sz="1400" b="1" kern="1200" dirty="0">
              <a:latin typeface="思源黑体" charset="0"/>
              <a:ea typeface="思源黑体" charset="0"/>
            </a:rPr>
            <a:t>聆听自己的</a:t>
          </a:r>
        </a:p>
        <a:p>
          <a:pPr marL="0" lvl="0" indent="0" algn="ctr" defTabSz="622300">
            <a:lnSpc>
              <a:spcPct val="100000"/>
            </a:lnSpc>
            <a:spcBef>
              <a:spcPct val="0"/>
            </a:spcBef>
            <a:spcAft>
              <a:spcPct val="35000"/>
            </a:spcAft>
            <a:buNone/>
          </a:pPr>
          <a:r>
            <a:rPr lang="zh-CN" altLang="en-US" sz="1400" b="1" kern="1200" dirty="0">
              <a:latin typeface="思源黑体" charset="0"/>
              <a:ea typeface="思源黑体" charset="0"/>
            </a:rPr>
            <a:t>心声</a:t>
          </a:r>
        </a:p>
      </dsp:txBody>
      <dsp:txXfrm>
        <a:off x="249473" y="1771820"/>
        <a:ext cx="1196899" cy="1196899"/>
      </dsp:txXfrm>
    </dsp:sp>
    <dsp:sp modelId="{B4EA86C9-9645-41DF-AB1C-E026D8E8F43F}">
      <dsp:nvSpPr>
        <dsp:cNvPr id="0" name=""/>
        <dsp:cNvSpPr/>
      </dsp:nvSpPr>
      <dsp:spPr bwMode="white">
        <a:xfrm>
          <a:off x="5587404" y="2201002"/>
          <a:ext cx="2539007" cy="1693518"/>
        </a:xfrm>
        <a:prstGeom prst="rect">
          <a:avLst/>
        </a:prstGeom>
        <a:solidFill>
          <a:srgbClr val="FF9216">
            <a:alpha val="70000"/>
          </a:srgb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71120" rIns="71120" bIns="71120" numCol="1" spcCol="1270" anchor="ctr" anchorCtr="0">
          <a:noAutofit/>
        </a:bodyPr>
        <a:lstStyle/>
        <a:p>
          <a:pPr marL="0" lvl="0" indent="0" algn="just" defTabSz="444500">
            <a:lnSpc>
              <a:spcPct val="100000"/>
            </a:lnSpc>
            <a:spcBef>
              <a:spcPct val="0"/>
            </a:spcBef>
            <a:spcAft>
              <a:spcPct val="35000"/>
            </a:spcAft>
            <a:buNone/>
          </a:pPr>
          <a:r>
            <a:rPr lang="zh-CN" altLang="en-US" sz="1000" kern="1200" dirty="0">
              <a:solidFill>
                <a:schemeClr val="bg1"/>
              </a:solidFill>
              <a:latin typeface="Calibri" panose="020F0502020204030204" pitchFamily="34" charset="0"/>
              <a:ea typeface="思源黑体" panose="020B0500000000000000" pitchFamily="34" charset="-122"/>
              <a:cs typeface="+mn-cs"/>
            </a:rPr>
            <a:t>爱惜自己的关键之一是同时包容那两个不同的“我”：一方面包容对过去的某种行为感到后悔的“我”，另一方面包容采取那种行为的“我”。非暴力沟通的忧伤及自我宽恕为个人的学习和成长创造了条件。只要对自己的需要保持清醒的认识，我们就能建设性地满足它们。</a:t>
          </a:r>
        </a:p>
      </dsp:txBody>
      <dsp:txXfrm>
        <a:off x="5993645" y="2201002"/>
        <a:ext cx="2132766" cy="1693518"/>
      </dsp:txXfrm>
    </dsp:sp>
    <dsp:sp modelId="{789C2E5F-53BE-4B9F-8B8F-155498EB6E4B}">
      <dsp:nvSpPr>
        <dsp:cNvPr id="0" name=""/>
        <dsp:cNvSpPr/>
      </dsp:nvSpPr>
      <dsp:spPr bwMode="white">
        <a:xfrm>
          <a:off x="4233267" y="1523934"/>
          <a:ext cx="1692671" cy="1692671"/>
        </a:xfrm>
        <a:prstGeom prst="ellipse">
          <a:avLst/>
        </a:prstGeom>
        <a:solidFill>
          <a:srgbClr val="FF921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100000"/>
            </a:lnSpc>
            <a:spcBef>
              <a:spcPct val="0"/>
            </a:spcBef>
            <a:spcAft>
              <a:spcPct val="35000"/>
            </a:spcAft>
            <a:buNone/>
          </a:pPr>
          <a:r>
            <a:rPr lang="zh-CN" altLang="en-US" sz="1400" b="1" kern="1200" dirty="0">
              <a:solidFill>
                <a:srgbClr val="FFFFFF"/>
              </a:solidFill>
              <a:latin typeface="思源黑体" charset="0"/>
              <a:ea typeface="思源黑体" charset="0"/>
              <a:cs typeface="+mn-cs"/>
            </a:rPr>
            <a:t>包容不同的</a:t>
          </a:r>
          <a:r>
            <a:rPr lang="en-US" altLang="zh-CN" sz="1400" b="1" kern="1200" dirty="0">
              <a:solidFill>
                <a:srgbClr val="FFFFFF"/>
              </a:solidFill>
              <a:latin typeface="思源黑体" charset="0"/>
              <a:ea typeface="思源黑体" charset="0"/>
              <a:cs typeface="+mn-cs"/>
            </a:rPr>
            <a:t>“</a:t>
          </a:r>
          <a:r>
            <a:rPr lang="zh-CN" altLang="en-US" sz="1400" b="1" kern="1200" dirty="0">
              <a:solidFill>
                <a:srgbClr val="FFFFFF"/>
              </a:solidFill>
              <a:latin typeface="思源黑体" charset="0"/>
              <a:ea typeface="思源黑体" charset="0"/>
              <a:cs typeface="+mn-cs"/>
            </a:rPr>
            <a:t>我</a:t>
          </a:r>
          <a:r>
            <a:rPr lang="en-US" altLang="zh-CN" sz="1400" b="1" kern="1200" dirty="0">
              <a:solidFill>
                <a:srgbClr val="FFFFFF"/>
              </a:solidFill>
              <a:latin typeface="思源黑体" charset="0"/>
              <a:ea typeface="思源黑体" charset="0"/>
              <a:cs typeface="+mn-cs"/>
            </a:rPr>
            <a:t>”</a:t>
          </a:r>
        </a:p>
      </dsp:txBody>
      <dsp:txXfrm>
        <a:off x="4481153" y="1771820"/>
        <a:ext cx="1196899" cy="11968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E84AC8-1FE9-4B51-A338-4C46A77CA6C0}">
      <dsp:nvSpPr>
        <dsp:cNvPr id="0" name=""/>
        <dsp:cNvSpPr/>
      </dsp:nvSpPr>
      <dsp:spPr>
        <a:xfrm>
          <a:off x="0" y="8471"/>
          <a:ext cx="7632848" cy="3053139"/>
        </a:xfrm>
        <a:prstGeom prst="leftRightRibbon">
          <a:avLst/>
        </a:prstGeom>
        <a:solidFill>
          <a:srgbClr val="1E74AE"/>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79E3C5-17F2-4853-AE5D-8D500B0124B1}">
      <dsp:nvSpPr>
        <dsp:cNvPr id="0" name=""/>
        <dsp:cNvSpPr/>
      </dsp:nvSpPr>
      <dsp:spPr>
        <a:xfrm>
          <a:off x="915941" y="542770"/>
          <a:ext cx="2518839" cy="1496038"/>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35560" rIns="0" bIns="38100" numCol="1" spcCol="1270" anchor="ctr" anchorCtr="0">
          <a:noAutofit/>
        </a:bodyPr>
        <a:lstStyle/>
        <a:p>
          <a:pPr marL="0" lvl="0" indent="0" algn="just" defTabSz="444500">
            <a:lnSpc>
              <a:spcPct val="90000"/>
            </a:lnSpc>
            <a:spcBef>
              <a:spcPct val="0"/>
            </a:spcBef>
            <a:spcAft>
              <a:spcPct val="35000"/>
            </a:spcAft>
            <a:buNone/>
          </a:pPr>
          <a:r>
            <a:rPr lang="zh-CN" altLang="en-US" sz="1000" kern="1200" dirty="0">
              <a:solidFill>
                <a:schemeClr val="bg1"/>
              </a:solidFill>
              <a:latin typeface="Calibri" panose="020F0502020204030204" pitchFamily="34" charset="0"/>
              <a:ea typeface="思源黑体" panose="020B0500000000000000" pitchFamily="34" charset="-122"/>
              <a:cs typeface="+mn-cs"/>
            </a:rPr>
            <a:t>用指责的方式和他人沟通，很难得到积极的回应。在受到指责时，绝大多数的人都无法把注意力放在对方的需要上。</a:t>
          </a:r>
        </a:p>
      </dsp:txBody>
      <dsp:txXfrm>
        <a:off x="915941" y="542770"/>
        <a:ext cx="2518839" cy="1496038"/>
      </dsp:txXfrm>
    </dsp:sp>
    <dsp:sp modelId="{649DF795-23E8-48E0-AC2F-C1FB90189235}">
      <dsp:nvSpPr>
        <dsp:cNvPr id="0" name=""/>
        <dsp:cNvSpPr/>
      </dsp:nvSpPr>
      <dsp:spPr>
        <a:xfrm>
          <a:off x="3816424" y="1031273"/>
          <a:ext cx="2976810" cy="1496038"/>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35560" rIns="0" bIns="38100" numCol="1" spcCol="1270" anchor="ctr" anchorCtr="0">
          <a:noAutofit/>
        </a:bodyPr>
        <a:lstStyle/>
        <a:p>
          <a:pPr marL="0" lvl="0" indent="0" algn="just" defTabSz="444500">
            <a:lnSpc>
              <a:spcPct val="90000"/>
            </a:lnSpc>
            <a:spcBef>
              <a:spcPct val="0"/>
            </a:spcBef>
            <a:spcAft>
              <a:spcPct val="35000"/>
            </a:spcAft>
            <a:buNone/>
          </a:pPr>
          <a:r>
            <a:rPr lang="zh-CN" altLang="en-US" sz="1000" kern="1200" dirty="0">
              <a:solidFill>
                <a:schemeClr val="bg1"/>
              </a:solidFill>
              <a:latin typeface="Calibri" panose="020F0502020204030204" pitchFamily="34" charset="0"/>
              <a:ea typeface="思源黑体" panose="020B0500000000000000" pitchFamily="34" charset="-122"/>
              <a:cs typeface="+mn-cs"/>
            </a:rPr>
            <a:t>指责他人有时可以使我们达到目的</a:t>
          </a:r>
          <a:r>
            <a:rPr lang="en-US" altLang="en-US" sz="1000" kern="1200" dirty="0">
              <a:solidFill>
                <a:schemeClr val="bg1"/>
              </a:solidFill>
              <a:latin typeface="Calibri" panose="020F0502020204030204" pitchFamily="34" charset="0"/>
              <a:ea typeface="思源黑体" panose="020B0500000000000000" pitchFamily="34" charset="-122"/>
              <a:cs typeface="+mn-cs"/>
            </a:rPr>
            <a:t>——</a:t>
          </a:r>
          <a:r>
            <a:rPr lang="zh-CN" altLang="en-US" sz="1000" kern="1200" dirty="0">
              <a:solidFill>
                <a:schemeClr val="bg1"/>
              </a:solidFill>
              <a:latin typeface="Calibri" panose="020F0502020204030204" pitchFamily="34" charset="0"/>
              <a:ea typeface="思源黑体" panose="020B0500000000000000" pitchFamily="34" charset="-122"/>
              <a:cs typeface="+mn-cs"/>
            </a:rPr>
            <a:t>出于害怕、内疚或惭愧，他们改变了自己的行为。然而以这样的方式来满足我们的需要，我们也是在使用暴力。为了解决眼前的问题，我们制造了新的问题。批评和指责使人倾向于自我保护并变得更有攻击性。这样，就长期而言，我们给自己增添了更多的麻烦。</a:t>
          </a:r>
        </a:p>
      </dsp:txBody>
      <dsp:txXfrm>
        <a:off x="3816424" y="1031273"/>
        <a:ext cx="2976810" cy="149603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8FCCBF-3BF7-44DC-A8C0-E0074D2E9F54}">
      <dsp:nvSpPr>
        <dsp:cNvPr id="0" name=""/>
        <dsp:cNvSpPr/>
      </dsp:nvSpPr>
      <dsp:spPr>
        <a:xfrm>
          <a:off x="664273" y="0"/>
          <a:ext cx="7528436" cy="1615534"/>
        </a:xfrm>
        <a:prstGeom prst="rightArrow">
          <a:avLst/>
        </a:prstGeom>
        <a:solidFill>
          <a:srgbClr val="1E74AE"/>
        </a:solidFill>
        <a:ln>
          <a:noFill/>
        </a:ln>
        <a:effectLst/>
      </dsp:spPr>
      <dsp:style>
        <a:lnRef idx="0">
          <a:scrgbClr r="0" g="0" b="0"/>
        </a:lnRef>
        <a:fillRef idx="1">
          <a:scrgbClr r="0" g="0" b="0"/>
        </a:fillRef>
        <a:effectRef idx="0">
          <a:scrgbClr r="0" g="0" b="0"/>
        </a:effectRef>
        <a:fontRef idx="minor"/>
      </dsp:style>
    </dsp:sp>
    <dsp:sp modelId="{D8EE3450-2BF9-46CF-90AC-36B7CA96AD08}">
      <dsp:nvSpPr>
        <dsp:cNvPr id="0" name=""/>
        <dsp:cNvSpPr/>
      </dsp:nvSpPr>
      <dsp:spPr>
        <a:xfrm>
          <a:off x="3027" y="484660"/>
          <a:ext cx="1966873" cy="646213"/>
        </a:xfrm>
        <a:prstGeom prst="roundRect">
          <a:avLst/>
        </a:prstGeom>
        <a:solidFill>
          <a:srgbClr val="FF921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chemeClr val="bg1"/>
              </a:solidFill>
              <a:latin typeface="Calibri" panose="020F0502020204030204" pitchFamily="34" charset="0"/>
              <a:ea typeface="思源黑体" panose="020B0500000000000000" pitchFamily="34" charset="-122"/>
              <a:cs typeface="+mn-cs"/>
            </a:rPr>
            <a:t>停下来，呼吸</a:t>
          </a:r>
        </a:p>
      </dsp:txBody>
      <dsp:txXfrm>
        <a:off x="34573" y="516206"/>
        <a:ext cx="1903781" cy="583121"/>
      </dsp:txXfrm>
    </dsp:sp>
    <dsp:sp modelId="{CEE09DF1-3F56-431C-9CB6-13C121326E14}">
      <dsp:nvSpPr>
        <dsp:cNvPr id="0" name=""/>
        <dsp:cNvSpPr/>
      </dsp:nvSpPr>
      <dsp:spPr>
        <a:xfrm>
          <a:off x="2297712" y="484660"/>
          <a:ext cx="1966873" cy="646213"/>
        </a:xfrm>
        <a:prstGeom prst="roundRect">
          <a:avLst/>
        </a:prstGeom>
        <a:solidFill>
          <a:srgbClr val="FF9216"/>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rgbClr val="FFFFFF"/>
              </a:solidFill>
              <a:latin typeface="Calibri" panose="020F0502020204030204" pitchFamily="34" charset="0"/>
              <a:ea typeface="思源黑体" panose="020B0500000000000000" pitchFamily="34" charset="-122"/>
              <a:cs typeface="+mn-cs"/>
            </a:rPr>
            <a:t>留意我们的指责</a:t>
          </a:r>
        </a:p>
      </dsp:txBody>
      <dsp:txXfrm>
        <a:off x="2329258" y="516206"/>
        <a:ext cx="1903781" cy="583121"/>
      </dsp:txXfrm>
    </dsp:sp>
    <dsp:sp modelId="{4E836918-3B98-4BD1-9DC8-0938F5C25140}">
      <dsp:nvSpPr>
        <dsp:cNvPr id="0" name=""/>
        <dsp:cNvSpPr/>
      </dsp:nvSpPr>
      <dsp:spPr>
        <a:xfrm>
          <a:off x="4592398" y="484660"/>
          <a:ext cx="1966873" cy="646213"/>
        </a:xfrm>
        <a:prstGeom prst="roundRect">
          <a:avLst/>
        </a:prstGeom>
        <a:solidFill>
          <a:srgbClr val="FF921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rgbClr val="FFFFFF"/>
              </a:solidFill>
              <a:latin typeface="Calibri" panose="020F0502020204030204" pitchFamily="34" charset="0"/>
              <a:ea typeface="思源黑体" panose="020B0500000000000000" pitchFamily="34" charset="-122"/>
              <a:cs typeface="+mn-cs"/>
            </a:rPr>
            <a:t>体会我们的需要</a:t>
          </a:r>
        </a:p>
      </dsp:txBody>
      <dsp:txXfrm>
        <a:off x="4623944" y="516206"/>
        <a:ext cx="1903781" cy="583121"/>
      </dsp:txXfrm>
    </dsp:sp>
    <dsp:sp modelId="{15D2132E-1A87-4FAC-9431-6EB08B710AB7}">
      <dsp:nvSpPr>
        <dsp:cNvPr id="0" name=""/>
        <dsp:cNvSpPr/>
      </dsp:nvSpPr>
      <dsp:spPr>
        <a:xfrm>
          <a:off x="6887083" y="484660"/>
          <a:ext cx="1966873" cy="646213"/>
        </a:xfrm>
        <a:prstGeom prst="roundRect">
          <a:avLst/>
        </a:prstGeom>
        <a:solidFill>
          <a:srgbClr val="FF921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rgbClr val="FFFFFF"/>
              </a:solidFill>
              <a:latin typeface="Calibri" panose="020F0502020204030204" pitchFamily="34" charset="0"/>
              <a:ea typeface="思源黑体" panose="020B0500000000000000" pitchFamily="34" charset="-122"/>
              <a:cs typeface="+mn-cs"/>
            </a:rPr>
            <a:t>表达感受和尚未满足的需要</a:t>
          </a:r>
        </a:p>
      </dsp:txBody>
      <dsp:txXfrm>
        <a:off x="6918629" y="516206"/>
        <a:ext cx="1903781" cy="58312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45A1B7-1A98-4A77-8660-C05204929115}">
      <dsp:nvSpPr>
        <dsp:cNvPr id="0" name=""/>
        <dsp:cNvSpPr/>
      </dsp:nvSpPr>
      <dsp:spPr>
        <a:xfrm>
          <a:off x="216024" y="0"/>
          <a:ext cx="2664295" cy="2664295"/>
        </a:xfrm>
        <a:prstGeom prst="quadArrow">
          <a:avLst>
            <a:gd name="adj1" fmla="val 2000"/>
            <a:gd name="adj2" fmla="val 4000"/>
            <a:gd name="adj3" fmla="val 5000"/>
          </a:avLst>
        </a:prstGeom>
        <a:solidFill>
          <a:schemeClr val="tx1">
            <a:lumMod val="75000"/>
            <a:lumOff val="25000"/>
          </a:schemeClr>
        </a:solidFill>
        <a:ln>
          <a:noFill/>
        </a:ln>
        <a:effectLst/>
      </dsp:spPr>
      <dsp:style>
        <a:lnRef idx="0">
          <a:scrgbClr r="0" g="0" b="0"/>
        </a:lnRef>
        <a:fillRef idx="1">
          <a:scrgbClr r="0" g="0" b="0"/>
        </a:fillRef>
        <a:effectRef idx="0">
          <a:scrgbClr r="0" g="0" b="0"/>
        </a:effectRef>
        <a:fontRef idx="minor"/>
      </dsp:style>
    </dsp:sp>
    <dsp:sp modelId="{36CF24E1-C708-4D9D-86F7-7862E05BAF0F}">
      <dsp:nvSpPr>
        <dsp:cNvPr id="0" name=""/>
        <dsp:cNvSpPr/>
      </dsp:nvSpPr>
      <dsp:spPr>
        <a:xfrm>
          <a:off x="389203" y="173179"/>
          <a:ext cx="1065718" cy="1065718"/>
        </a:xfrm>
        <a:prstGeom prst="roundRect">
          <a:avLst/>
        </a:prstGeom>
        <a:solidFill>
          <a:srgbClr val="1E74AE"/>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endParaRPr lang="zh-CN" altLang="en-US" sz="4600" kern="1200" dirty="0"/>
        </a:p>
      </dsp:txBody>
      <dsp:txXfrm>
        <a:off x="441227" y="225203"/>
        <a:ext cx="961670" cy="961670"/>
      </dsp:txXfrm>
    </dsp:sp>
    <dsp:sp modelId="{43EF4BAB-F90E-404C-8D62-60BBB05004C1}">
      <dsp:nvSpPr>
        <dsp:cNvPr id="0" name=""/>
        <dsp:cNvSpPr/>
      </dsp:nvSpPr>
      <dsp:spPr>
        <a:xfrm>
          <a:off x="1641422" y="173179"/>
          <a:ext cx="1065718" cy="1065718"/>
        </a:xfrm>
        <a:prstGeom prst="roundRect">
          <a:avLst/>
        </a:prstGeom>
        <a:solidFill>
          <a:srgbClr val="FF921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endParaRPr lang="zh-CN" altLang="en-US" sz="4600" kern="1200" dirty="0"/>
        </a:p>
      </dsp:txBody>
      <dsp:txXfrm>
        <a:off x="1693446" y="225203"/>
        <a:ext cx="961670" cy="961670"/>
      </dsp:txXfrm>
    </dsp:sp>
    <dsp:sp modelId="{10AD4A03-8826-4361-9AA7-19C345871C0E}">
      <dsp:nvSpPr>
        <dsp:cNvPr id="0" name=""/>
        <dsp:cNvSpPr/>
      </dsp:nvSpPr>
      <dsp:spPr>
        <a:xfrm>
          <a:off x="389203" y="1425398"/>
          <a:ext cx="1065718" cy="1065718"/>
        </a:xfrm>
        <a:prstGeom prst="roundRect">
          <a:avLst/>
        </a:prstGeom>
        <a:solidFill>
          <a:srgbClr val="FF921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endParaRPr lang="zh-CN" altLang="en-US" sz="4600" kern="1200" dirty="0"/>
        </a:p>
      </dsp:txBody>
      <dsp:txXfrm>
        <a:off x="441227" y="1477422"/>
        <a:ext cx="961670" cy="961670"/>
      </dsp:txXfrm>
    </dsp:sp>
    <dsp:sp modelId="{81DD402A-14A7-4CF2-AD91-8E7409A72640}">
      <dsp:nvSpPr>
        <dsp:cNvPr id="0" name=""/>
        <dsp:cNvSpPr/>
      </dsp:nvSpPr>
      <dsp:spPr>
        <a:xfrm>
          <a:off x="1641422" y="1425398"/>
          <a:ext cx="1065718" cy="1065718"/>
        </a:xfrm>
        <a:prstGeom prst="roundRect">
          <a:avLst/>
        </a:prstGeom>
        <a:solidFill>
          <a:srgbClr val="1E74AE"/>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endParaRPr lang="zh-CN" altLang="en-US" sz="4600" kern="1200" dirty="0"/>
        </a:p>
      </dsp:txBody>
      <dsp:txXfrm>
        <a:off x="1693446" y="1477422"/>
        <a:ext cx="961670" cy="96167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38326A-CFE6-4521-930F-E91E4BFCC0A1}">
      <dsp:nvSpPr>
        <dsp:cNvPr id="0" name=""/>
        <dsp:cNvSpPr/>
      </dsp:nvSpPr>
      <dsp:spPr>
        <a:xfrm>
          <a:off x="4807" y="836960"/>
          <a:ext cx="3960187" cy="465904"/>
        </a:xfrm>
        <a:prstGeom prst="rect">
          <a:avLst/>
        </a:prstGeom>
        <a:solidFill>
          <a:srgbClr val="1E74AE"/>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FEA07D-D576-4DAA-B4E9-022B3756F7BB}">
      <dsp:nvSpPr>
        <dsp:cNvPr id="0" name=""/>
        <dsp:cNvSpPr/>
      </dsp:nvSpPr>
      <dsp:spPr>
        <a:xfrm>
          <a:off x="4807" y="1011934"/>
          <a:ext cx="290929" cy="290929"/>
        </a:xfrm>
        <a:prstGeom prst="rect">
          <a:avLst/>
        </a:prstGeom>
        <a:solidFill>
          <a:schemeClr val="lt1">
            <a:alpha val="90000"/>
            <a:hueOff val="0"/>
            <a:satOff val="0"/>
            <a:lumOff val="0"/>
            <a:alphaOff val="0"/>
          </a:schemeClr>
        </a:solidFill>
        <a:ln w="25400" cap="flat" cmpd="sng" algn="ctr">
          <a:solidFill>
            <a:srgbClr val="1E74AE"/>
          </a:solidFill>
          <a:prstDash val="solid"/>
        </a:ln>
        <a:effectLst/>
      </dsp:spPr>
      <dsp:style>
        <a:lnRef idx="2">
          <a:scrgbClr r="0" g="0" b="0"/>
        </a:lnRef>
        <a:fillRef idx="1">
          <a:scrgbClr r="0" g="0" b="0"/>
        </a:fillRef>
        <a:effectRef idx="0">
          <a:scrgbClr r="0" g="0" b="0"/>
        </a:effectRef>
        <a:fontRef idx="minor"/>
      </dsp:style>
    </dsp:sp>
    <dsp:sp modelId="{E2515008-CBA9-4AF7-A24C-6922EA5D96FB}">
      <dsp:nvSpPr>
        <dsp:cNvPr id="0" name=""/>
        <dsp:cNvSpPr/>
      </dsp:nvSpPr>
      <dsp:spPr bwMode="white">
        <a:xfrm>
          <a:off x="4807" y="0"/>
          <a:ext cx="3960187" cy="836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100000"/>
            </a:lnSpc>
            <a:spcBef>
              <a:spcPct val="0"/>
            </a:spcBef>
            <a:spcAft>
              <a:spcPct val="35000"/>
            </a:spcAft>
            <a:buNone/>
          </a:pPr>
          <a:r>
            <a:rPr lang="zh-CN" altLang="en-US" sz="1400" b="1" kern="1200" dirty="0">
              <a:solidFill>
                <a:schemeClr val="tx1">
                  <a:lumMod val="75000"/>
                  <a:lumOff val="25000"/>
                </a:schemeClr>
              </a:solidFill>
              <a:latin typeface="思源黑体" charset="0"/>
              <a:ea typeface="思源黑体" charset="0"/>
            </a:rPr>
            <a:t>传统的精神疗法</a:t>
          </a:r>
        </a:p>
      </dsp:txBody>
      <dsp:txXfrm>
        <a:off x="4807" y="0"/>
        <a:ext cx="3960187" cy="836960"/>
      </dsp:txXfrm>
    </dsp:sp>
    <dsp:sp modelId="{AD84E9CD-AD92-4902-A1EF-4DCCBE5FAD33}">
      <dsp:nvSpPr>
        <dsp:cNvPr id="0" name=""/>
        <dsp:cNvSpPr/>
      </dsp:nvSpPr>
      <dsp:spPr>
        <a:xfrm>
          <a:off x="4807" y="1690083"/>
          <a:ext cx="290922" cy="290922"/>
        </a:xfrm>
        <a:prstGeom prst="rect">
          <a:avLst/>
        </a:prstGeom>
        <a:solidFill>
          <a:schemeClr val="lt1">
            <a:hueOff val="0"/>
            <a:satOff val="0"/>
            <a:lumOff val="0"/>
            <a:alphaOff val="0"/>
          </a:schemeClr>
        </a:solidFill>
        <a:ln w="25400" cap="flat" cmpd="sng" algn="ctr">
          <a:solidFill>
            <a:srgbClr val="1E74AE"/>
          </a:solidFill>
          <a:prstDash val="solid"/>
        </a:ln>
        <a:effectLst/>
      </dsp:spPr>
      <dsp:style>
        <a:lnRef idx="2">
          <a:scrgbClr r="0" g="0" b="0"/>
        </a:lnRef>
        <a:fillRef idx="1">
          <a:scrgbClr r="0" g="0" b="0"/>
        </a:fillRef>
        <a:effectRef idx="0">
          <a:scrgbClr r="0" g="0" b="0"/>
        </a:effectRef>
        <a:fontRef idx="minor"/>
      </dsp:style>
    </dsp:sp>
    <dsp:sp modelId="{9AA504EC-521E-4CA2-A0F6-4F147FF601DE}">
      <dsp:nvSpPr>
        <dsp:cNvPr id="0" name=""/>
        <dsp:cNvSpPr/>
      </dsp:nvSpPr>
      <dsp:spPr bwMode="white">
        <a:xfrm>
          <a:off x="282021" y="1496473"/>
          <a:ext cx="3682974" cy="6781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ctr" anchorCtr="0">
          <a:noAutofit/>
        </a:bodyPr>
        <a:lstStyle/>
        <a:p>
          <a:pPr marL="0" lvl="0" indent="0" algn="just" defTabSz="355600">
            <a:lnSpc>
              <a:spcPct val="100000"/>
            </a:lnSpc>
            <a:spcBef>
              <a:spcPct val="0"/>
            </a:spcBef>
            <a:spcAft>
              <a:spcPct val="35000"/>
            </a:spcAft>
            <a:buNone/>
          </a:pPr>
          <a:r>
            <a:rPr sz="800" kern="1200" dirty="0">
              <a:solidFill>
                <a:schemeClr val="tx1">
                  <a:lumMod val="65000"/>
                  <a:lumOff val="35000"/>
                </a:schemeClr>
              </a:solidFill>
              <a:latin typeface="Calibri" panose="020F0502020204030204" pitchFamily="34" charset="0"/>
              <a:ea typeface="思源黑体" panose="020B0500000000000000" pitchFamily="34" charset="-122"/>
              <a:cs typeface="+mn-cs"/>
              <a:sym typeface="+mn-ea"/>
            </a:rPr>
            <a:t>个</a:t>
          </a:r>
          <a:r>
            <a:rPr lang="zh-CN" altLang="en-US" sz="800" kern="1200" dirty="0">
              <a:solidFill>
                <a:schemeClr val="tx1">
                  <a:lumMod val="65000"/>
                  <a:lumOff val="35000"/>
                </a:schemeClr>
              </a:solidFill>
              <a:latin typeface="Calibri" panose="020F0502020204030204" pitchFamily="34" charset="0"/>
              <a:ea typeface="思源黑体" panose="020B0500000000000000" pitchFamily="34" charset="-122"/>
              <a:cs typeface="+mn-cs"/>
              <a:sym typeface="+mn-ea"/>
            </a:rPr>
            <a:t>人的成长是通过与他人的坦诚交流来实现的——在交流</a:t>
          </a:r>
          <a:r>
            <a:rPr sz="800" kern="1200" dirty="0">
              <a:solidFill>
                <a:schemeClr val="tx1">
                  <a:lumMod val="65000"/>
                  <a:lumOff val="35000"/>
                </a:schemeClr>
              </a:solidFill>
              <a:latin typeface="Calibri" panose="020F0502020204030204" pitchFamily="34" charset="0"/>
              <a:ea typeface="思源黑体" panose="020B0500000000000000" pitchFamily="34" charset="-122"/>
              <a:cs typeface="+mn-cs"/>
              <a:sym typeface="+mn-ea"/>
            </a:rPr>
            <a:t>中</a:t>
          </a:r>
          <a:r>
            <a:rPr lang="zh-CN" altLang="en-US" sz="800" kern="1200" dirty="0">
              <a:solidFill>
                <a:schemeClr val="tx1">
                  <a:lumMod val="65000"/>
                  <a:lumOff val="35000"/>
                </a:schemeClr>
              </a:solidFill>
              <a:latin typeface="Calibri" panose="020F0502020204030204" pitchFamily="34" charset="0"/>
              <a:ea typeface="思源黑体" panose="020B0500000000000000" pitchFamily="34" charset="-122"/>
              <a:cs typeface="+mn-cs"/>
              <a:sym typeface="+mn-ea"/>
            </a:rPr>
            <a:t>，彼此能够自由地表达内心的软弱。只要顾客把自己看作是顾客、把医生看作是医生，即使医生愿意与顾客真诚地交流，这样的交流实际上还是不可能的。</a:t>
          </a:r>
          <a:endParaRPr lang="en-US" altLang="zh-CN" sz="800" kern="1200" dirty="0">
            <a:solidFill>
              <a:schemeClr val="tx1">
                <a:lumMod val="65000"/>
                <a:lumOff val="35000"/>
              </a:schemeClr>
            </a:solidFill>
            <a:latin typeface="Calibri" panose="020F0502020204030204" pitchFamily="34" charset="0"/>
            <a:ea typeface="思源黑体" panose="020B0500000000000000" pitchFamily="34" charset="-122"/>
            <a:cs typeface="+mn-cs"/>
            <a:sym typeface="+mn-ea"/>
          </a:endParaRPr>
        </a:p>
        <a:p>
          <a:pPr marL="0" lvl="0" indent="0" algn="just" defTabSz="355600">
            <a:lnSpc>
              <a:spcPct val="100000"/>
            </a:lnSpc>
            <a:spcBef>
              <a:spcPct val="0"/>
            </a:spcBef>
            <a:spcAft>
              <a:spcPct val="35000"/>
            </a:spcAft>
            <a:buNone/>
          </a:pPr>
          <a:endParaRPr lang="zh-CN" altLang="en-US" sz="800" kern="1200" dirty="0">
            <a:solidFill>
              <a:schemeClr val="tx1">
                <a:lumMod val="65000"/>
                <a:lumOff val="35000"/>
              </a:schemeClr>
            </a:solidFill>
            <a:latin typeface="Calibri" panose="020F0502020204030204" pitchFamily="34" charset="0"/>
            <a:ea typeface="思源黑体" panose="020B0500000000000000" pitchFamily="34" charset="-122"/>
            <a:cs typeface="+mn-cs"/>
            <a:sym typeface="+mn-ea"/>
          </a:endParaRPr>
        </a:p>
      </dsp:txBody>
      <dsp:txXfrm>
        <a:off x="282021" y="1496473"/>
        <a:ext cx="3682974" cy="678141"/>
      </dsp:txXfrm>
    </dsp:sp>
    <dsp:sp modelId="{2B4660B8-0D83-4BA4-952F-B3839E7AA1BD}">
      <dsp:nvSpPr>
        <dsp:cNvPr id="0" name=""/>
        <dsp:cNvSpPr/>
      </dsp:nvSpPr>
      <dsp:spPr>
        <a:xfrm>
          <a:off x="4807" y="2368224"/>
          <a:ext cx="290922" cy="290922"/>
        </a:xfrm>
        <a:prstGeom prst="rect">
          <a:avLst/>
        </a:prstGeom>
        <a:solidFill>
          <a:schemeClr val="lt1">
            <a:hueOff val="0"/>
            <a:satOff val="0"/>
            <a:lumOff val="0"/>
            <a:alphaOff val="0"/>
          </a:schemeClr>
        </a:solidFill>
        <a:ln w="25400" cap="flat" cmpd="sng" algn="ctr">
          <a:solidFill>
            <a:srgbClr val="1E74AE"/>
          </a:solidFill>
          <a:prstDash val="solid"/>
        </a:ln>
        <a:effectLst/>
      </dsp:spPr>
      <dsp:style>
        <a:lnRef idx="2">
          <a:scrgbClr r="0" g="0" b="0"/>
        </a:lnRef>
        <a:fillRef idx="1">
          <a:scrgbClr r="0" g="0" b="0"/>
        </a:fillRef>
        <a:effectRef idx="0">
          <a:scrgbClr r="0" g="0" b="0"/>
        </a:effectRef>
        <a:fontRef idx="minor"/>
      </dsp:style>
    </dsp:sp>
    <dsp:sp modelId="{98864C97-3AF5-4B97-89C2-E64316F053C6}">
      <dsp:nvSpPr>
        <dsp:cNvPr id="0" name=""/>
        <dsp:cNvSpPr/>
      </dsp:nvSpPr>
      <dsp:spPr bwMode="white">
        <a:xfrm>
          <a:off x="282021" y="2174614"/>
          <a:ext cx="3682974" cy="6781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ctr" anchorCtr="0">
          <a:noAutofit/>
        </a:bodyPr>
        <a:lstStyle/>
        <a:p>
          <a:pPr marL="0" lvl="0" indent="0" algn="just" defTabSz="355600">
            <a:lnSpc>
              <a:spcPct val="100000"/>
            </a:lnSpc>
            <a:spcBef>
              <a:spcPct val="0"/>
            </a:spcBef>
            <a:spcAft>
              <a:spcPct val="35000"/>
            </a:spcAft>
            <a:buNone/>
          </a:pPr>
          <a:r>
            <a:rPr lang="zh-CN" altLang="en-US" sz="800" kern="1200" dirty="0">
              <a:solidFill>
                <a:srgbClr val="000000">
                  <a:lumMod val="65000"/>
                  <a:lumOff val="35000"/>
                </a:srgbClr>
              </a:solidFill>
              <a:latin typeface="Calibri" panose="020F0502020204030204" pitchFamily="34" charset="0"/>
              <a:ea typeface="思源黑体" panose="020B0500000000000000" pitchFamily="34" charset="-122"/>
              <a:cs typeface="+mn-cs"/>
            </a:rPr>
            <a:t>分离疗法的意思是，在心理治疗的过程中，医生表达自己的感受和需要是十分不专业的；有经验的医生则会采取“冷眼旁观”的态度，在治疗过程中不带有任何感情色彩，并避免因个人内心的冲突造成对顾客的伤害然后，他们会作出诊断。我理解分离疗法的理论。然而，对于保持与来访者情感的距离，我总是觉得不太舒服；此外，我相信，在治疗的过程中，表达个人的感受和需要是有益的。</a:t>
          </a:r>
        </a:p>
      </dsp:txBody>
      <dsp:txXfrm>
        <a:off x="282021" y="2174614"/>
        <a:ext cx="3682974" cy="678141"/>
      </dsp:txXfrm>
    </dsp:sp>
    <dsp:sp modelId="{4883A32C-FB6D-4470-834B-A0D0B519B6E8}">
      <dsp:nvSpPr>
        <dsp:cNvPr id="0" name=""/>
        <dsp:cNvSpPr/>
      </dsp:nvSpPr>
      <dsp:spPr>
        <a:xfrm>
          <a:off x="4163004" y="836960"/>
          <a:ext cx="3960187" cy="465904"/>
        </a:xfrm>
        <a:prstGeom prst="rect">
          <a:avLst/>
        </a:prstGeom>
        <a:solidFill>
          <a:srgbClr val="FF921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6272331-F376-4F78-9E72-6620FFE1EEC3}">
      <dsp:nvSpPr>
        <dsp:cNvPr id="0" name=""/>
        <dsp:cNvSpPr/>
      </dsp:nvSpPr>
      <dsp:spPr>
        <a:xfrm>
          <a:off x="4163004" y="1011934"/>
          <a:ext cx="290929" cy="290929"/>
        </a:xfrm>
        <a:prstGeom prst="rect">
          <a:avLst/>
        </a:prstGeom>
        <a:solidFill>
          <a:schemeClr val="lt1">
            <a:alpha val="90000"/>
            <a:hueOff val="0"/>
            <a:satOff val="0"/>
            <a:lumOff val="0"/>
            <a:alphaOff val="0"/>
          </a:schemeClr>
        </a:solidFill>
        <a:ln w="25400" cap="flat" cmpd="sng" algn="ctr">
          <a:solidFill>
            <a:srgbClr val="FF9216"/>
          </a:solidFill>
          <a:prstDash val="solid"/>
        </a:ln>
        <a:effectLst/>
      </dsp:spPr>
      <dsp:style>
        <a:lnRef idx="2">
          <a:scrgbClr r="0" g="0" b="0"/>
        </a:lnRef>
        <a:fillRef idx="1">
          <a:scrgbClr r="0" g="0" b="0"/>
        </a:fillRef>
        <a:effectRef idx="0">
          <a:scrgbClr r="0" g="0" b="0"/>
        </a:effectRef>
        <a:fontRef idx="minor"/>
      </dsp:style>
    </dsp:sp>
    <dsp:sp modelId="{D42EB80D-978D-4E33-A14B-3612F1F0EC16}">
      <dsp:nvSpPr>
        <dsp:cNvPr id="0" name=""/>
        <dsp:cNvSpPr/>
      </dsp:nvSpPr>
      <dsp:spPr bwMode="white">
        <a:xfrm>
          <a:off x="4163004" y="0"/>
          <a:ext cx="3960187" cy="836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100000"/>
            </a:lnSpc>
            <a:spcBef>
              <a:spcPct val="0"/>
            </a:spcBef>
            <a:spcAft>
              <a:spcPct val="35000"/>
            </a:spcAft>
            <a:buNone/>
          </a:pPr>
          <a:r>
            <a:rPr lang="zh-CN" altLang="en-US" sz="1400" b="1" kern="1200">
              <a:solidFill>
                <a:schemeClr val="tx1">
                  <a:lumMod val="75000"/>
                  <a:lumOff val="25000"/>
                </a:schemeClr>
              </a:solidFill>
              <a:latin typeface="思源黑体" charset="0"/>
              <a:ea typeface="思源黑体" charset="0"/>
            </a:rPr>
            <a:t>用非暴力沟通代替医疗术语</a:t>
          </a:r>
        </a:p>
      </dsp:txBody>
      <dsp:txXfrm>
        <a:off x="4163004" y="0"/>
        <a:ext cx="3960187" cy="836960"/>
      </dsp:txXfrm>
    </dsp:sp>
    <dsp:sp modelId="{6B4C860A-DBDB-4F25-AEE7-078D55D197F8}">
      <dsp:nvSpPr>
        <dsp:cNvPr id="0" name=""/>
        <dsp:cNvSpPr/>
      </dsp:nvSpPr>
      <dsp:spPr>
        <a:xfrm>
          <a:off x="4163004" y="1690083"/>
          <a:ext cx="290922" cy="290922"/>
        </a:xfrm>
        <a:prstGeom prst="rect">
          <a:avLst/>
        </a:prstGeom>
        <a:solidFill>
          <a:schemeClr val="lt1">
            <a:hueOff val="0"/>
            <a:satOff val="0"/>
            <a:lumOff val="0"/>
            <a:alphaOff val="0"/>
          </a:schemeClr>
        </a:solidFill>
        <a:ln w="25400" cap="flat" cmpd="sng" algn="ctr">
          <a:solidFill>
            <a:srgbClr val="FF9216"/>
          </a:solidFill>
          <a:prstDash val="solid"/>
        </a:ln>
        <a:effectLst/>
      </dsp:spPr>
      <dsp:style>
        <a:lnRef idx="2">
          <a:scrgbClr r="0" g="0" b="0"/>
        </a:lnRef>
        <a:fillRef idx="1">
          <a:scrgbClr r="0" g="0" b="0"/>
        </a:fillRef>
        <a:effectRef idx="0">
          <a:scrgbClr r="0" g="0" b="0"/>
        </a:effectRef>
        <a:fontRef idx="minor"/>
      </dsp:style>
    </dsp:sp>
    <dsp:sp modelId="{54539F7E-C594-4A33-A548-FC053A5E74C0}">
      <dsp:nvSpPr>
        <dsp:cNvPr id="0" name=""/>
        <dsp:cNvSpPr/>
      </dsp:nvSpPr>
      <dsp:spPr bwMode="white">
        <a:xfrm>
          <a:off x="4440217" y="1496473"/>
          <a:ext cx="3682974" cy="6781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ctr" anchorCtr="0">
          <a:noAutofit/>
        </a:bodyPr>
        <a:lstStyle/>
        <a:p>
          <a:pPr marL="0" lvl="0" indent="0" algn="just" defTabSz="355600">
            <a:lnSpc>
              <a:spcPct val="100000"/>
            </a:lnSpc>
            <a:spcBef>
              <a:spcPct val="0"/>
            </a:spcBef>
            <a:spcAft>
              <a:spcPct val="35000"/>
            </a:spcAft>
            <a:buNone/>
          </a:pPr>
          <a:r>
            <a:rPr lang="zh-CN" altLang="en-US" sz="800" kern="1200" dirty="0">
              <a:solidFill>
                <a:srgbClr val="000000">
                  <a:lumMod val="65000"/>
                  <a:lumOff val="35000"/>
                </a:srgbClr>
              </a:solidFill>
              <a:latin typeface="Calibri" panose="020F0502020204030204" pitchFamily="34" charset="0"/>
              <a:ea typeface="思源黑体" panose="020B0500000000000000" pitchFamily="34" charset="-122"/>
              <a:cs typeface="+mn-cs"/>
            </a:rPr>
            <a:t>我不再根据我所学习的心理学理论来分析来访者的心理特点，而是用心去体会他们的话，并表达自己内心的感受。</a:t>
          </a:r>
        </a:p>
      </dsp:txBody>
      <dsp:txXfrm>
        <a:off x="4440217" y="1496473"/>
        <a:ext cx="3682974" cy="678141"/>
      </dsp:txXfrm>
    </dsp:sp>
    <dsp:sp modelId="{E2D49713-C487-4217-897C-F1AC5452D8AE}">
      <dsp:nvSpPr>
        <dsp:cNvPr id="0" name=""/>
        <dsp:cNvSpPr/>
      </dsp:nvSpPr>
      <dsp:spPr>
        <a:xfrm>
          <a:off x="4163004" y="2368224"/>
          <a:ext cx="290922" cy="290922"/>
        </a:xfrm>
        <a:prstGeom prst="rect">
          <a:avLst/>
        </a:prstGeom>
        <a:solidFill>
          <a:schemeClr val="lt1">
            <a:hueOff val="0"/>
            <a:satOff val="0"/>
            <a:lumOff val="0"/>
            <a:alphaOff val="0"/>
          </a:schemeClr>
        </a:solidFill>
        <a:ln w="25400" cap="flat" cmpd="sng" algn="ctr">
          <a:solidFill>
            <a:srgbClr val="FF9216"/>
          </a:solidFill>
          <a:prstDash val="solid"/>
        </a:ln>
        <a:effectLst/>
      </dsp:spPr>
      <dsp:style>
        <a:lnRef idx="2">
          <a:scrgbClr r="0" g="0" b="0"/>
        </a:lnRef>
        <a:fillRef idx="1">
          <a:scrgbClr r="0" g="0" b="0"/>
        </a:fillRef>
        <a:effectRef idx="0">
          <a:scrgbClr r="0" g="0" b="0"/>
        </a:effectRef>
        <a:fontRef idx="minor"/>
      </dsp:style>
    </dsp:sp>
    <dsp:sp modelId="{C8B4A2BD-9153-4BF1-97C2-56D067BD9B4D}">
      <dsp:nvSpPr>
        <dsp:cNvPr id="0" name=""/>
        <dsp:cNvSpPr/>
      </dsp:nvSpPr>
      <dsp:spPr bwMode="white">
        <a:xfrm>
          <a:off x="4440217" y="2174614"/>
          <a:ext cx="3682974" cy="6781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ctr" anchorCtr="0">
          <a:noAutofit/>
        </a:bodyPr>
        <a:lstStyle/>
        <a:p>
          <a:pPr marL="0" lvl="0" indent="0" algn="l" defTabSz="355600">
            <a:lnSpc>
              <a:spcPct val="100000"/>
            </a:lnSpc>
            <a:spcBef>
              <a:spcPct val="0"/>
            </a:spcBef>
            <a:spcAft>
              <a:spcPct val="35000"/>
            </a:spcAft>
            <a:buNone/>
          </a:pPr>
          <a:r>
            <a:rPr lang="zh-CN" altLang="en-US" sz="800" kern="1200" dirty="0">
              <a:solidFill>
                <a:srgbClr val="000000">
                  <a:lumMod val="65000"/>
                  <a:lumOff val="35000"/>
                </a:srgbClr>
              </a:solidFill>
              <a:latin typeface="Calibri" panose="020F0502020204030204" pitchFamily="34" charset="0"/>
              <a:ea typeface="思源黑体" panose="020B0500000000000000" pitchFamily="34" charset="-122"/>
              <a:cs typeface="+mn-cs"/>
            </a:rPr>
            <a:t>即使精神病医生对医疗术语的运用具有共识，我也不想用它们，因为我看不出这么做对病人有什么好处。在物理医学领域，病理分析常常可以为治疗指明方向；但我不认为，这种方法适用于所谓的精神病学领域。</a:t>
          </a:r>
        </a:p>
      </dsp:txBody>
      <dsp:txXfrm>
        <a:off x="4440217" y="2174614"/>
        <a:ext cx="3682974" cy="67814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5D0165-C769-46FB-8C63-ACAF656FF47F}">
      <dsp:nvSpPr>
        <dsp:cNvPr id="0" name=""/>
        <dsp:cNvSpPr/>
      </dsp:nvSpPr>
      <dsp:spPr>
        <a:xfrm>
          <a:off x="0" y="9677"/>
          <a:ext cx="5545219" cy="804960"/>
        </a:xfrm>
        <a:prstGeom prst="roundRect">
          <a:avLst/>
        </a:prstGeom>
        <a:solidFill>
          <a:srgbClr val="1E74AE"/>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zh-CN" altLang="en-US" sz="1400" b="1" kern="1200" dirty="0">
              <a:solidFill>
                <a:schemeClr val="bg1"/>
              </a:solidFill>
              <a:latin typeface="Calibri" panose="020F0502020204030204" pitchFamily="34" charset="0"/>
              <a:ea typeface="思源黑体" panose="020B0500000000000000" pitchFamily="34" charset="-122"/>
              <a:cs typeface="+mn-cs"/>
            </a:rPr>
            <a:t>赞扬的目的是为了操作</a:t>
          </a:r>
        </a:p>
      </dsp:txBody>
      <dsp:txXfrm>
        <a:off x="39295" y="48972"/>
        <a:ext cx="5466629" cy="726370"/>
      </dsp:txXfrm>
    </dsp:sp>
    <dsp:sp modelId="{F1CCBE05-734E-4DB8-905B-0F0B953D15E7}">
      <dsp:nvSpPr>
        <dsp:cNvPr id="0" name=""/>
        <dsp:cNvSpPr/>
      </dsp:nvSpPr>
      <dsp:spPr>
        <a:xfrm>
          <a:off x="0" y="814638"/>
          <a:ext cx="5545219" cy="8233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061" tIns="12700" rIns="71120" bIns="12700" numCol="1" spcCol="1270" anchor="t" anchorCtr="0">
          <a:noAutofit/>
        </a:bodyPr>
        <a:lstStyle/>
        <a:p>
          <a:pPr marL="57150" lvl="1" indent="-57150" algn="l" defTabSz="444500">
            <a:lnSpc>
              <a:spcPct val="90000"/>
            </a:lnSpc>
            <a:spcBef>
              <a:spcPct val="0"/>
            </a:spcBef>
            <a:spcAft>
              <a:spcPct val="20000"/>
            </a:spcAft>
            <a:buChar char="•"/>
          </a:pPr>
          <a:r>
            <a:rPr lang="zh-CN" altLang="en-US" sz="1000" kern="1200" dirty="0">
              <a:solidFill>
                <a:srgbClr val="000000">
                  <a:lumMod val="65000"/>
                  <a:lumOff val="35000"/>
                </a:srgbClr>
              </a:solidFill>
              <a:latin typeface="Calibri" panose="020F0502020204030204" pitchFamily="34" charset="0"/>
              <a:ea typeface="思源黑体" panose="020B0500000000000000" pitchFamily="34" charset="-122"/>
              <a:cs typeface="+mn-cs"/>
            </a:rPr>
            <a:t>老板赞扬员工，员工就会努力工作；老师表扬学生，学生就会努力学习，这在一定程度上是对的。但这类表扬无法持续地发挥作用。一旦意识到经理和老师赞扬的目的是为了操纵他们，员工和学生很可能就会产生逆反心理。然而，我最担心的是，发现这些赞扬的潜在目的之后，人们对于由衷的感激也会心存疑虑。</a:t>
          </a:r>
        </a:p>
      </dsp:txBody>
      <dsp:txXfrm>
        <a:off x="0" y="814638"/>
        <a:ext cx="5545219" cy="823342"/>
      </dsp:txXfrm>
    </dsp:sp>
    <dsp:sp modelId="{3E3594E1-1C23-4947-A2D8-9EA58CA9B53C}">
      <dsp:nvSpPr>
        <dsp:cNvPr id="0" name=""/>
        <dsp:cNvSpPr/>
      </dsp:nvSpPr>
      <dsp:spPr>
        <a:xfrm>
          <a:off x="0" y="1637980"/>
          <a:ext cx="5545219" cy="804960"/>
        </a:xfrm>
        <a:prstGeom prst="roundRect">
          <a:avLst/>
        </a:prstGeom>
        <a:solidFill>
          <a:srgbClr val="FF921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zh-CN" altLang="en-US" sz="1400" b="1" kern="1200" dirty="0">
              <a:solidFill>
                <a:srgbClr val="FFFFFF"/>
              </a:solidFill>
              <a:latin typeface="Calibri" panose="020F0502020204030204" pitchFamily="34" charset="0"/>
              <a:ea typeface="思源黑体" panose="020B0500000000000000" pitchFamily="34" charset="-122"/>
              <a:cs typeface="+mn-cs"/>
            </a:rPr>
            <a:t>赞扬会带来误解</a:t>
          </a:r>
        </a:p>
      </dsp:txBody>
      <dsp:txXfrm>
        <a:off x="39295" y="1677275"/>
        <a:ext cx="5466629" cy="726370"/>
      </dsp:txXfrm>
    </dsp:sp>
    <dsp:sp modelId="{566B6000-1803-4D50-9812-82CA38179764}">
      <dsp:nvSpPr>
        <dsp:cNvPr id="0" name=""/>
        <dsp:cNvSpPr/>
      </dsp:nvSpPr>
      <dsp:spPr>
        <a:xfrm>
          <a:off x="0" y="2442940"/>
          <a:ext cx="5545219" cy="8233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061" tIns="12700" rIns="71120" bIns="12700" numCol="1" spcCol="1270" anchor="t" anchorCtr="0">
          <a:noAutofit/>
        </a:bodyPr>
        <a:lstStyle/>
        <a:p>
          <a:pPr marL="57150" lvl="1" indent="-57150" algn="l" defTabSz="444500">
            <a:lnSpc>
              <a:spcPct val="90000"/>
            </a:lnSpc>
            <a:spcBef>
              <a:spcPct val="0"/>
            </a:spcBef>
            <a:spcAft>
              <a:spcPct val="20000"/>
            </a:spcAft>
            <a:buChar char="•"/>
          </a:pPr>
          <a:r>
            <a:rPr lang="zh-CN" altLang="en-US" sz="1000" kern="1200" dirty="0">
              <a:solidFill>
                <a:srgbClr val="000000">
                  <a:lumMod val="65000"/>
                  <a:lumOff val="35000"/>
                </a:srgbClr>
              </a:solidFill>
              <a:latin typeface="Calibri" panose="020F0502020204030204" pitchFamily="34" charset="0"/>
              <a:ea typeface="思源黑体" panose="020B0500000000000000" pitchFamily="34" charset="-122"/>
              <a:cs typeface="+mn-cs"/>
            </a:rPr>
            <a:t>如果我们利用赞扬来施加影响，对方还可能误解我们的意思。有一幅卡通画讲了一个故事。一位印第安人对另一位说：“看着，我现在用现代心理学来调教马！”接着，他领他的朋友走近他的马，大声地说道：“我的马是整个西部最快、最勇敢的马！”那匹马听后，十分悲伤，喃喃自语：“怎么办呢？我的主人抛弃了我，他买了另一匹整个西部最快、最勇敢的马！”</a:t>
          </a:r>
        </a:p>
      </dsp:txBody>
      <dsp:txXfrm>
        <a:off x="0" y="2442940"/>
        <a:ext cx="5545219" cy="823342"/>
      </dsp:txXfrm>
    </dsp:sp>
  </dsp:spTree>
</dsp:drawing>
</file>

<file path=ppt/diagrams/layout1.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9/layout/CircleArrowProcess#1">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9/3/layout/StepUpProcess#1">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9#1">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1" destId="2" srcOrd="0" destOrd="0"/>
      </dgm:cxnLst>
      <dgm:bg/>
      <dgm:whole/>
    </dgm:dataModel>
  </dgm:styleData>
  <dgm:clrData>
    <dgm:dataModel>
      <dgm:ptLst>
        <dgm:pt modelId="0" type="doc">
          <dgm:prSet csTypeId="urn:microsoft.com/office/officeart/2005/8/colors/accent6_5"/>
        </dgm:pt>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nodeVertAlign" val="t"/>
          <dgm:param type="fallback" val="2D"/>
        </dgm:alg>
      </dgm:if>
      <dgm:else name="Name2">
        <dgm:alg type="lin">
          <dgm:param type="linDir" val="fromR"/>
          <dgm:param type="nodeVertAlign" val="t"/>
          <dgm:param type="fallback" val="2D"/>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arrow6#1">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ar" val="2.5"/>
      <dgm:param type="vertAlign" val="mid"/>
      <dgm:param type="horzAlign" val="ctr"/>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6.xml><?xml version="1.0" encoding="utf-8"?>
<dgm:layoutDef xmlns:dgm="http://schemas.openxmlformats.org/drawingml/2006/diagram" xmlns:a="http://schemas.openxmlformats.org/drawingml/2006/main" uniqueId="urn:microsoft.com/office/officeart/2005/8/layout/hProcess9#1">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vertAlign" val="mid"/>
      <dgm:param type="horzAlign" val="ctr"/>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8.xml><?xml version="1.0" encoding="utf-8"?>
<dgm:layoutDef xmlns:dgm="http://schemas.openxmlformats.org/drawingml/2006/diagram" xmlns:a="http://schemas.openxmlformats.org/drawingml/2006/main" uniqueId="urn:microsoft.com/office/officeart/2008/layout/SquareAccentList#1">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rSet qsTypeId="urn:microsoft.com/office/officeart/2005/8/quickstyle/simple5"/>
        </dgm:pt>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horzAlign" val="ctr"/>
          <dgm:param type="vertAlign" val="t"/>
          <dgm:param type="nodeVertAlign" val="t"/>
          <dgm:param type="fallback" val="1D"/>
        </dgm:alg>
      </dgm:if>
      <dgm:else name="Name2">
        <dgm:alg type="hierChild">
          <dgm:param type="linDir" val="fromR"/>
          <dgm:param type="horzAlign" val="ctr"/>
          <dgm:param type="vertAlign" val="t"/>
          <dgm:param type="nodeVertAlign" val="t"/>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parTxLTRAlign" val="l"/>
                    <dgm:param type="txAnchorVertCh" val="mid"/>
                  </dgm:alg>
                </dgm:if>
                <dgm:else name="Name10">
                  <dgm:alg type="tx">
                    <dgm:param type="parTxLTRAlign" val="r"/>
                    <dgm:param type="txAnchorVertCh" val="mid"/>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linDir" val="fromT"/>
              <dgm:param type="chAlign" val="r"/>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parTxLTRAlign" val="l"/>
                          <dgm:param type="txAnchorVertCh" val="mid"/>
                        </dgm:alg>
                      </dgm:if>
                      <dgm:else name="Name18">
                        <dgm:alg type="tx">
                          <dgm:param type="parTxLTRAlign" val="r"/>
                          <dgm:param type="txAnchorVertCh" val="mid"/>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8E595DC-16C6-4C76-BB58-A827E0352DA8}" type="datetimeFigureOut">
              <a:rPr lang="zh-CN" altLang="en-US" smtClean="0"/>
              <a:t>2021/8/31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FE509B1-F9DB-4E96-8EDB-BAFF5F872798}"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3B58EF-4ABD-40F4-ACA4-FE81D742E6DD}" type="datetimeFigureOut">
              <a:rPr lang="zh-CN" altLang="en-US" smtClean="0"/>
              <a:t>2021/8/31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11FC198-2D83-4DFC-8CDD-7D23AF44D41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1035" algn="l" defTabSz="914400" rtl="0" eaLnBrk="1" latinLnBrk="0" hangingPunct="1">
      <a:defRPr sz="1200" kern="1200">
        <a:solidFill>
          <a:schemeClr val="tx1"/>
        </a:solidFill>
        <a:latin typeface="+mn-lt"/>
        <a:ea typeface="+mn-ea"/>
        <a:cs typeface="+mn-cs"/>
      </a:defRPr>
    </a:lvl8pPr>
    <a:lvl9pPr marL="3658235"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22</a:t>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113</a:t>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114</a:t>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115</a:t>
            </a:fld>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116</a:t>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117</a:t>
            </a:fld>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118</a:t>
            </a:fld>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123</a:t>
            </a:fld>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124</a:t>
            </a:fld>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131</a:t>
            </a:fld>
            <a:endParaRPr lang="zh-CN" altLang="en-US"/>
          </a:p>
        </p:txBody>
      </p:sp>
    </p:spTree>
    <p:extLst>
      <p:ext uri="{BB962C8B-B14F-4D97-AF65-F5344CB8AC3E}">
        <p14:creationId xmlns:p14="http://schemas.microsoft.com/office/powerpoint/2010/main" val="27696659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23</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24</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25</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26</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27</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28</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29</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30</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31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32</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33</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34</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35</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36</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37</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38</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39</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40</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41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14</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42</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43</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44</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45</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46</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47</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48</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49</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50</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51</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15</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52</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53</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54</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55</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56</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57</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58</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59</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60</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61</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16</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62</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63</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64</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65</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66</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67</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68</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69</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70</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71</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18</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72</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73</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74</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75</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76</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77</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78</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79</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80</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81</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19</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82</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83</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84</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85</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86</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87</a:t>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88</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89</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90</a:t>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92</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20</a:t>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93</a:t>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94</a:t>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95</a:t>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96</a:t>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97</a:t>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98</a:t>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99</a:t>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100</a:t>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101</a:t>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102</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21</a:t>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103</a:t>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104</a:t>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105</a:t>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106</a:t>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107</a:t>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108</a:t>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109</a:t>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110</a:t>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111</a:t>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112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919" y="1598313"/>
            <a:ext cx="7773750" cy="1102859"/>
          </a:xfrm>
          <a:prstGeom prst="rect">
            <a:avLst/>
          </a:prstGeom>
        </p:spPr>
        <p:txBody>
          <a:bodyPr/>
          <a:lstStyle>
            <a:lvl1pPr>
              <a:defRPr>
                <a:ea typeface="思源黑体" panose="020B0500000000000000"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1371838" y="2915550"/>
            <a:ext cx="6401912" cy="1314856"/>
          </a:xfrm>
          <a:prstGeom prst="rect">
            <a:avLst/>
          </a:prstGeom>
        </p:spPr>
        <p:txBody>
          <a:bodyPr/>
          <a:lstStyle>
            <a:lvl1pPr marL="0" indent="0" algn="ctr">
              <a:buNone/>
              <a:defRPr>
                <a:solidFill>
                  <a:schemeClr val="tx1">
                    <a:tint val="75000"/>
                  </a:schemeClr>
                </a:solidFill>
                <a:ea typeface="思源黑体" panose="020B0500000000000000"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1035" indent="0" algn="ctr">
              <a:buNone/>
              <a:defRPr>
                <a:solidFill>
                  <a:schemeClr val="tx1">
                    <a:tint val="75000"/>
                  </a:schemeClr>
                </a:solidFill>
              </a:defRPr>
            </a:lvl8pPr>
            <a:lvl9pPr marL="3658235"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a:xfrm>
            <a:off x="457279" y="4768735"/>
            <a:ext cx="2133971" cy="274722"/>
          </a:xfrm>
          <a:prstGeom prst="rect">
            <a:avLst/>
          </a:prstGeom>
        </p:spPr>
        <p:txBody>
          <a:bodyPr/>
          <a:lstStyle>
            <a:lvl1pPr>
              <a:defRPr/>
            </a:lvl1pPr>
          </a:lstStyle>
          <a:p>
            <a:pPr>
              <a:defRPr/>
            </a:pPr>
            <a:fld id="{F1DF8838-2596-481A-81BD-BA549497E720}" type="datetimeFigureOut">
              <a:rPr lang="zh-CN" altLang="en-US"/>
              <a:t>2021/8/31</a:t>
            </a:fld>
            <a:endParaRPr lang="zh-CN" altLang="en-US"/>
          </a:p>
        </p:txBody>
      </p:sp>
      <p:sp>
        <p:nvSpPr>
          <p:cNvPr id="5" name="页脚占位符 4"/>
          <p:cNvSpPr>
            <a:spLocks noGrp="1"/>
          </p:cNvSpPr>
          <p:nvPr>
            <p:ph type="ftr" sz="quarter" idx="11"/>
          </p:nvPr>
        </p:nvSpPr>
        <p:spPr>
          <a:xfrm>
            <a:off x="3124743" y="4768735"/>
            <a:ext cx="2896103" cy="274722"/>
          </a:xfrm>
          <a:prstGeom prst="rect">
            <a:avLst/>
          </a:prstGeom>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a:xfrm>
            <a:off x="6554338" y="4768735"/>
            <a:ext cx="2133971" cy="274722"/>
          </a:xfrm>
          <a:prstGeom prst="rect">
            <a:avLst/>
          </a:prstGeom>
        </p:spPr>
        <p:txBody>
          <a:bodyPr/>
          <a:lstStyle>
            <a:lvl1pPr>
              <a:defRPr/>
            </a:lvl1pPr>
          </a:lstStyle>
          <a:p>
            <a:pPr>
              <a:defRPr/>
            </a:pPr>
            <a:fld id="{7F7507C5-9851-4EF6-82C9-5647805156C3}" type="slidenum">
              <a:rPr lang="zh-CN" altLang="en-US"/>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80" y="206439"/>
            <a:ext cx="8231029" cy="857515"/>
          </a:xfrm>
          <a:prstGeom prst="rect">
            <a:avLst/>
          </a:prstGeom>
        </p:spPr>
        <p:txBody>
          <a:bodyPr/>
          <a:lstStyle>
            <a:lvl1pPr>
              <a:defRPr>
                <a:ea typeface="思源黑体" panose="020B0500000000000000" pitchFamily="34" charset="-122"/>
              </a:defRPr>
            </a:lvl1pPr>
          </a:lstStyle>
          <a:p>
            <a:r>
              <a:rPr lang="zh-CN" altLang="en-US" dirty="0"/>
              <a:t>单击此处编辑母版标题样式</a:t>
            </a:r>
          </a:p>
        </p:txBody>
      </p:sp>
      <p:sp>
        <p:nvSpPr>
          <p:cNvPr id="3" name="竖排文字占位符 2"/>
          <p:cNvSpPr>
            <a:spLocks noGrp="1"/>
          </p:cNvSpPr>
          <p:nvPr>
            <p:ph type="body" orient="vert" idx="1"/>
          </p:nvPr>
        </p:nvSpPr>
        <p:spPr>
          <a:xfrm>
            <a:off x="457280" y="1200521"/>
            <a:ext cx="8231029" cy="3395123"/>
          </a:xfrm>
          <a:prstGeom prst="rect">
            <a:avLst/>
          </a:prstGeom>
        </p:spPr>
        <p:txBody>
          <a:bodyPr vert="eaVert"/>
          <a:lstStyle>
            <a:lvl1pPr>
              <a:defRPr>
                <a:ea typeface="思源黑体" panose="020B0500000000000000" pitchFamily="34" charset="-122"/>
              </a:defRPr>
            </a:lvl1pPr>
            <a:lvl2pPr>
              <a:defRPr>
                <a:ea typeface="思源黑体" panose="020B0500000000000000" pitchFamily="34" charset="-122"/>
              </a:defRPr>
            </a:lvl2pPr>
            <a:lvl3pPr>
              <a:defRPr>
                <a:ea typeface="思源黑体" panose="020B0500000000000000" pitchFamily="34" charset="-122"/>
              </a:defRPr>
            </a:lvl3pPr>
            <a:lvl4pPr>
              <a:defRPr>
                <a:ea typeface="思源黑体" panose="020B0500000000000000" pitchFamily="34" charset="-122"/>
              </a:defRPr>
            </a:lvl4pPr>
            <a:lvl5pPr>
              <a:defRPr>
                <a:ea typeface="思源黑体" panose="020B0500000000000000"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457279" y="4768735"/>
            <a:ext cx="2133971" cy="274722"/>
          </a:xfrm>
          <a:prstGeom prst="rect">
            <a:avLst/>
          </a:prstGeom>
        </p:spPr>
        <p:txBody>
          <a:bodyPr/>
          <a:lstStyle>
            <a:lvl1pPr>
              <a:defRPr/>
            </a:lvl1pPr>
          </a:lstStyle>
          <a:p>
            <a:pPr>
              <a:defRPr/>
            </a:pPr>
            <a:fld id="{FF3F2B87-989E-4F4D-A3D6-9B10DAD785BB}" type="datetimeFigureOut">
              <a:rPr lang="zh-CN" altLang="en-US"/>
              <a:t>2021/8/31</a:t>
            </a:fld>
            <a:endParaRPr lang="zh-CN" altLang="en-US"/>
          </a:p>
        </p:txBody>
      </p:sp>
      <p:sp>
        <p:nvSpPr>
          <p:cNvPr id="5" name="页脚占位符 4"/>
          <p:cNvSpPr>
            <a:spLocks noGrp="1"/>
          </p:cNvSpPr>
          <p:nvPr>
            <p:ph type="ftr" sz="quarter" idx="11"/>
          </p:nvPr>
        </p:nvSpPr>
        <p:spPr>
          <a:xfrm>
            <a:off x="3124743" y="4768735"/>
            <a:ext cx="2896103" cy="274722"/>
          </a:xfrm>
          <a:prstGeom prst="rect">
            <a:avLst/>
          </a:prstGeom>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a:xfrm>
            <a:off x="6554338" y="4768735"/>
            <a:ext cx="2133971" cy="274722"/>
          </a:xfrm>
          <a:prstGeom prst="rect">
            <a:avLst/>
          </a:prstGeom>
        </p:spPr>
        <p:txBody>
          <a:bodyPr/>
          <a:lstStyle>
            <a:lvl1pPr>
              <a:defRPr/>
            </a:lvl1pPr>
          </a:lstStyle>
          <a:p>
            <a:pPr>
              <a:defRPr/>
            </a:pPr>
            <a:fld id="{98954EB6-7BED-43FD-8483-DCA0766CC830}" type="slidenum">
              <a:rPr lang="zh-CN" altLang="en-US"/>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0551" y="154830"/>
            <a:ext cx="2057757" cy="3291904"/>
          </a:xfrm>
          <a:prstGeom prst="rect">
            <a:avLst/>
          </a:prstGeom>
        </p:spPr>
        <p:txBody>
          <a:bodyPr vert="eaVert"/>
          <a:lstStyle>
            <a:lvl1pPr>
              <a:defRPr>
                <a:ea typeface="思源黑体" panose="020B0500000000000000" pitchFamily="34" charset="-122"/>
              </a:defRPr>
            </a:lvl1pPr>
          </a:lstStyle>
          <a:p>
            <a:r>
              <a:rPr lang="zh-CN" altLang="en-US" dirty="0"/>
              <a:t>单击此处编辑母版标题样式</a:t>
            </a:r>
          </a:p>
        </p:txBody>
      </p:sp>
      <p:sp>
        <p:nvSpPr>
          <p:cNvPr id="3" name="竖排文字占位符 2"/>
          <p:cNvSpPr>
            <a:spLocks noGrp="1"/>
          </p:cNvSpPr>
          <p:nvPr>
            <p:ph type="body" orient="vert" idx="1"/>
          </p:nvPr>
        </p:nvSpPr>
        <p:spPr>
          <a:xfrm>
            <a:off x="457280" y="154830"/>
            <a:ext cx="6020845" cy="3291904"/>
          </a:xfrm>
          <a:prstGeom prst="rect">
            <a:avLst/>
          </a:prstGeom>
        </p:spPr>
        <p:txBody>
          <a:bodyPr vert="eaVert"/>
          <a:lstStyle>
            <a:lvl1pPr>
              <a:defRPr>
                <a:ea typeface="思源黑体" panose="020B0500000000000000" pitchFamily="34" charset="-122"/>
              </a:defRPr>
            </a:lvl1pPr>
            <a:lvl2pPr>
              <a:defRPr>
                <a:ea typeface="思源黑体" panose="020B0500000000000000" pitchFamily="34" charset="-122"/>
              </a:defRPr>
            </a:lvl2pPr>
            <a:lvl3pPr>
              <a:defRPr>
                <a:ea typeface="思源黑体" panose="020B0500000000000000" pitchFamily="34" charset="-122"/>
              </a:defRPr>
            </a:lvl3pPr>
            <a:lvl4pPr>
              <a:defRPr>
                <a:ea typeface="思源黑体" panose="020B0500000000000000" pitchFamily="34" charset="-122"/>
              </a:defRPr>
            </a:lvl4pPr>
            <a:lvl5pPr>
              <a:defRPr>
                <a:ea typeface="思源黑体" panose="020B0500000000000000"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457279" y="4768735"/>
            <a:ext cx="2133971" cy="274722"/>
          </a:xfrm>
          <a:prstGeom prst="rect">
            <a:avLst/>
          </a:prstGeom>
        </p:spPr>
        <p:txBody>
          <a:bodyPr/>
          <a:lstStyle>
            <a:lvl1pPr>
              <a:defRPr/>
            </a:lvl1pPr>
          </a:lstStyle>
          <a:p>
            <a:pPr>
              <a:defRPr/>
            </a:pPr>
            <a:fld id="{ADDB09A5-729D-4B62-9A05-E166FB412201}" type="datetimeFigureOut">
              <a:rPr lang="zh-CN" altLang="en-US"/>
              <a:t>2021/8/31</a:t>
            </a:fld>
            <a:endParaRPr lang="zh-CN" altLang="en-US"/>
          </a:p>
        </p:txBody>
      </p:sp>
      <p:sp>
        <p:nvSpPr>
          <p:cNvPr id="5" name="页脚占位符 4"/>
          <p:cNvSpPr>
            <a:spLocks noGrp="1"/>
          </p:cNvSpPr>
          <p:nvPr>
            <p:ph type="ftr" sz="quarter" idx="11"/>
          </p:nvPr>
        </p:nvSpPr>
        <p:spPr>
          <a:xfrm>
            <a:off x="3124743" y="4768735"/>
            <a:ext cx="2896103" cy="274722"/>
          </a:xfrm>
          <a:prstGeom prst="rect">
            <a:avLst/>
          </a:prstGeom>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a:xfrm>
            <a:off x="6554338" y="4768735"/>
            <a:ext cx="2133971" cy="274722"/>
          </a:xfrm>
          <a:prstGeom prst="rect">
            <a:avLst/>
          </a:prstGeom>
        </p:spPr>
        <p:txBody>
          <a:bodyPr/>
          <a:lstStyle>
            <a:lvl1pPr>
              <a:defRPr/>
            </a:lvl1pPr>
          </a:lstStyle>
          <a:p>
            <a:pPr>
              <a:defRPr/>
            </a:pPr>
            <a:fld id="{B2A21541-2C8E-4FE7-AD01-6AECC40AD2EC}" type="slidenum">
              <a:rPr lang="zh-CN" altLang="en-US"/>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8850"/>
            <a:ext cx="2133600" cy="273050"/>
          </a:xfrm>
          <a:prstGeom prst="rect">
            <a:avLst/>
          </a:prstGeom>
        </p:spPr>
        <p:txBody>
          <a:bodyPr/>
          <a:lstStyle/>
          <a:p>
            <a:fld id="{E3EC7EAC-03E4-4402-825D-DCFC39D5C2AC}" type="datetimeFigureOut">
              <a:rPr lang="zh-CN" altLang="en-US" smtClean="0"/>
              <a:t>2021/8/31</a:t>
            </a:fld>
            <a:endParaRPr lang="zh-CN" altLang="en-US"/>
          </a:p>
        </p:txBody>
      </p:sp>
      <p:sp>
        <p:nvSpPr>
          <p:cNvPr id="3" name="页脚占位符 2"/>
          <p:cNvSpPr>
            <a:spLocks noGrp="1"/>
          </p:cNvSpPr>
          <p:nvPr>
            <p:ph type="ftr" sz="quarter" idx="11"/>
          </p:nvPr>
        </p:nvSpPr>
        <p:spPr>
          <a:xfrm>
            <a:off x="3124200" y="4768850"/>
            <a:ext cx="2897188" cy="273050"/>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4788" y="4768850"/>
            <a:ext cx="2133600" cy="273050"/>
          </a:xfrm>
          <a:prstGeom prst="rect">
            <a:avLst/>
          </a:prstGeom>
        </p:spPr>
        <p:txBody>
          <a:bodyPr/>
          <a:lstStyle/>
          <a:p>
            <a:fld id="{92C72128-C307-4755-85D3-F9BDA2236DCD}"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10" name="圆角矩形 9"/>
          <p:cNvSpPr/>
          <p:nvPr userDrawn="1"/>
        </p:nvSpPr>
        <p:spPr>
          <a:xfrm rot="2662275" flipH="1">
            <a:off x="-321274" y="570442"/>
            <a:ext cx="263018" cy="1555930"/>
          </a:xfrm>
          <a:prstGeom prst="roundRect">
            <a:avLst>
              <a:gd name="adj" fmla="val 50000"/>
            </a:avLst>
          </a:prstGeom>
          <a:solidFill>
            <a:srgbClr val="1E74AE"/>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7" name="圆角矩形 6"/>
          <p:cNvSpPr/>
          <p:nvPr userDrawn="1"/>
        </p:nvSpPr>
        <p:spPr>
          <a:xfrm rot="2662275" flipH="1">
            <a:off x="9164609" y="-1048359"/>
            <a:ext cx="236381" cy="1733461"/>
          </a:xfrm>
          <a:prstGeom prst="roundRect">
            <a:avLst>
              <a:gd name="adj" fmla="val 50000"/>
            </a:avLst>
          </a:prstGeom>
          <a:solidFill>
            <a:srgbClr val="1E74AE"/>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8" name="椭圆 7"/>
          <p:cNvSpPr/>
          <p:nvPr userDrawn="1"/>
        </p:nvSpPr>
        <p:spPr>
          <a:xfrm flipH="1">
            <a:off x="9027501" y="388858"/>
            <a:ext cx="250929" cy="250929"/>
          </a:xfrm>
          <a:prstGeom prst="ellipse">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9" name="圆角矩形 8"/>
          <p:cNvSpPr/>
          <p:nvPr userDrawn="1"/>
        </p:nvSpPr>
        <p:spPr>
          <a:xfrm rot="2662275" flipH="1">
            <a:off x="-150307" y="130404"/>
            <a:ext cx="263018" cy="1555930"/>
          </a:xfrm>
          <a:prstGeom prst="roundRect">
            <a:avLst>
              <a:gd name="adj" fmla="val 50000"/>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11" name="椭圆 10"/>
          <p:cNvSpPr/>
          <p:nvPr userDrawn="1"/>
        </p:nvSpPr>
        <p:spPr>
          <a:xfrm flipH="1">
            <a:off x="540864" y="52264"/>
            <a:ext cx="282150" cy="282150"/>
          </a:xfrm>
          <a:prstGeom prst="ellipse">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10" name="圆角矩形 9"/>
          <p:cNvSpPr/>
          <p:nvPr userDrawn="1"/>
        </p:nvSpPr>
        <p:spPr>
          <a:xfrm rot="2662275" flipH="1">
            <a:off x="-321274" y="570442"/>
            <a:ext cx="263018" cy="1555930"/>
          </a:xfrm>
          <a:prstGeom prst="roundRect">
            <a:avLst>
              <a:gd name="adj" fmla="val 50000"/>
            </a:avLst>
          </a:prstGeom>
          <a:solidFill>
            <a:srgbClr val="1E74AE"/>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7" name="圆角矩形 6"/>
          <p:cNvSpPr/>
          <p:nvPr userDrawn="1"/>
        </p:nvSpPr>
        <p:spPr>
          <a:xfrm rot="2662275" flipH="1">
            <a:off x="9164609" y="-1048359"/>
            <a:ext cx="236381" cy="1733461"/>
          </a:xfrm>
          <a:prstGeom prst="roundRect">
            <a:avLst>
              <a:gd name="adj" fmla="val 50000"/>
            </a:avLst>
          </a:prstGeom>
          <a:solidFill>
            <a:srgbClr val="1E74AE"/>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8" name="椭圆 7"/>
          <p:cNvSpPr/>
          <p:nvPr userDrawn="1"/>
        </p:nvSpPr>
        <p:spPr>
          <a:xfrm flipH="1">
            <a:off x="9027501" y="388858"/>
            <a:ext cx="250929" cy="250929"/>
          </a:xfrm>
          <a:prstGeom prst="ellipse">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9" name="圆角矩形 8"/>
          <p:cNvSpPr/>
          <p:nvPr userDrawn="1"/>
        </p:nvSpPr>
        <p:spPr>
          <a:xfrm rot="2662275" flipH="1">
            <a:off x="-150307" y="130404"/>
            <a:ext cx="263018" cy="1555930"/>
          </a:xfrm>
          <a:prstGeom prst="roundRect">
            <a:avLst>
              <a:gd name="adj" fmla="val 50000"/>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11" name="椭圆 10"/>
          <p:cNvSpPr/>
          <p:nvPr userDrawn="1"/>
        </p:nvSpPr>
        <p:spPr>
          <a:xfrm flipH="1">
            <a:off x="540864" y="52264"/>
            <a:ext cx="282150" cy="282150"/>
          </a:xfrm>
          <a:prstGeom prst="ellipse">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80" y="206439"/>
            <a:ext cx="8231029" cy="857515"/>
          </a:xfrm>
          <a:prstGeom prst="rect">
            <a:avLst/>
          </a:prstGeom>
        </p:spPr>
        <p:txBody>
          <a:bodyPr/>
          <a:lstStyle>
            <a:lvl1pPr>
              <a:defRPr>
                <a:ea typeface="思源黑体" panose="020B0500000000000000" pitchFamily="34" charset="-122"/>
              </a:defRPr>
            </a:lvl1pPr>
          </a:lstStyle>
          <a:p>
            <a:r>
              <a:rPr lang="zh-CN" altLang="en-US" dirty="0"/>
              <a:t>单击此处编辑母版标题样式</a:t>
            </a:r>
          </a:p>
        </p:txBody>
      </p:sp>
      <p:sp>
        <p:nvSpPr>
          <p:cNvPr id="3" name="内容占位符 2"/>
          <p:cNvSpPr>
            <a:spLocks noGrp="1"/>
          </p:cNvSpPr>
          <p:nvPr>
            <p:ph sz="half" idx="1"/>
          </p:nvPr>
        </p:nvSpPr>
        <p:spPr>
          <a:xfrm>
            <a:off x="457280" y="900392"/>
            <a:ext cx="4039301" cy="2546342"/>
          </a:xfrm>
          <a:prstGeom prst="rect">
            <a:avLst/>
          </a:prstGeom>
        </p:spPr>
        <p:txBody>
          <a:bodyPr/>
          <a:lstStyle>
            <a:lvl1pPr>
              <a:defRPr sz="2800">
                <a:ea typeface="思源黑体" panose="020B0500000000000000" pitchFamily="34" charset="-122"/>
              </a:defRPr>
            </a:lvl1pPr>
            <a:lvl2pPr>
              <a:defRPr sz="2400">
                <a:ea typeface="思源黑体" panose="020B0500000000000000" pitchFamily="34" charset="-122"/>
              </a:defRPr>
            </a:lvl2pPr>
            <a:lvl3pPr>
              <a:defRPr sz="2000">
                <a:ea typeface="思源黑体" panose="020B0500000000000000" pitchFamily="34" charset="-122"/>
              </a:defRPr>
            </a:lvl3pPr>
            <a:lvl4pPr>
              <a:defRPr sz="1800">
                <a:ea typeface="思源黑体" panose="020B0500000000000000" pitchFamily="34" charset="-122"/>
              </a:defRPr>
            </a:lvl4pPr>
            <a:lvl5pPr>
              <a:defRPr sz="1800">
                <a:ea typeface="思源黑体" panose="020B0500000000000000" pitchFamily="34" charset="-122"/>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649007" y="900392"/>
            <a:ext cx="4039301" cy="2546342"/>
          </a:xfrm>
          <a:prstGeom prst="rect">
            <a:avLst/>
          </a:prstGeom>
        </p:spPr>
        <p:txBody>
          <a:bodyPr/>
          <a:lstStyle>
            <a:lvl1pPr>
              <a:defRPr sz="2800">
                <a:ea typeface="思源黑体" panose="020B0500000000000000" pitchFamily="34" charset="-122"/>
              </a:defRPr>
            </a:lvl1pPr>
            <a:lvl2pPr>
              <a:defRPr sz="2400">
                <a:ea typeface="思源黑体" panose="020B0500000000000000" pitchFamily="34" charset="-122"/>
              </a:defRPr>
            </a:lvl2pPr>
            <a:lvl3pPr>
              <a:defRPr sz="2000">
                <a:ea typeface="思源黑体" panose="020B0500000000000000" pitchFamily="34" charset="-122"/>
              </a:defRPr>
            </a:lvl3pPr>
            <a:lvl4pPr>
              <a:defRPr sz="1800">
                <a:ea typeface="思源黑体" panose="020B0500000000000000" pitchFamily="34" charset="-122"/>
              </a:defRPr>
            </a:lvl4pPr>
            <a:lvl5pPr>
              <a:defRPr sz="1800">
                <a:ea typeface="思源黑体" panose="020B0500000000000000" pitchFamily="34" charset="-122"/>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3"/>
          <p:cNvSpPr>
            <a:spLocks noGrp="1"/>
          </p:cNvSpPr>
          <p:nvPr>
            <p:ph type="dt" sz="half" idx="10"/>
          </p:nvPr>
        </p:nvSpPr>
        <p:spPr>
          <a:xfrm>
            <a:off x="457279" y="4768735"/>
            <a:ext cx="2133971" cy="274722"/>
          </a:xfrm>
          <a:prstGeom prst="rect">
            <a:avLst/>
          </a:prstGeom>
        </p:spPr>
        <p:txBody>
          <a:bodyPr/>
          <a:lstStyle>
            <a:lvl1pPr>
              <a:defRPr/>
            </a:lvl1pPr>
          </a:lstStyle>
          <a:p>
            <a:pPr>
              <a:defRPr/>
            </a:pPr>
            <a:fld id="{D170EC45-3C31-4C3D-8B77-22FF0C9AAD4A}" type="datetimeFigureOut">
              <a:rPr lang="zh-CN" altLang="en-US"/>
              <a:t>2021/8/31</a:t>
            </a:fld>
            <a:endParaRPr lang="zh-CN" altLang="en-US"/>
          </a:p>
        </p:txBody>
      </p:sp>
      <p:sp>
        <p:nvSpPr>
          <p:cNvPr id="6" name="页脚占位符 4"/>
          <p:cNvSpPr>
            <a:spLocks noGrp="1"/>
          </p:cNvSpPr>
          <p:nvPr>
            <p:ph type="ftr" sz="quarter" idx="11"/>
          </p:nvPr>
        </p:nvSpPr>
        <p:spPr>
          <a:xfrm>
            <a:off x="3124743" y="4768735"/>
            <a:ext cx="2896103" cy="274722"/>
          </a:xfrm>
          <a:prstGeom prst="rect">
            <a:avLst/>
          </a:prstGeom>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a:xfrm>
            <a:off x="6554338" y="4768735"/>
            <a:ext cx="2133971" cy="274722"/>
          </a:xfrm>
          <a:prstGeom prst="rect">
            <a:avLst/>
          </a:prstGeom>
        </p:spPr>
        <p:txBody>
          <a:bodyPr/>
          <a:lstStyle>
            <a:lvl1pPr>
              <a:defRPr/>
            </a:lvl1pPr>
          </a:lstStyle>
          <a:p>
            <a:pPr>
              <a:defRPr/>
            </a:pPr>
            <a:fld id="{0D4074A8-D729-49BB-A7BC-DB2359C77DB8}" type="slidenum">
              <a:rPr lang="zh-CN" altLang="en-US"/>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80" y="206043"/>
            <a:ext cx="8231029" cy="857515"/>
          </a:xfrm>
          <a:prstGeom prst="rect">
            <a:avLst/>
          </a:prstGeom>
        </p:spPr>
        <p:txBody>
          <a:bodyPr/>
          <a:lstStyle>
            <a:lvl1pPr>
              <a:defRPr>
                <a:ea typeface="思源黑体" panose="020B0500000000000000" pitchFamily="34" charset="-122"/>
              </a:defRPr>
            </a:lvl1pPr>
          </a:lstStyle>
          <a:p>
            <a:r>
              <a:rPr lang="zh-CN" altLang="en-US" dirty="0"/>
              <a:t>单击此处编辑母版标题样式</a:t>
            </a:r>
          </a:p>
        </p:txBody>
      </p:sp>
      <p:sp>
        <p:nvSpPr>
          <p:cNvPr id="3" name="文本占位符 2"/>
          <p:cNvSpPr>
            <a:spLocks noGrp="1"/>
          </p:cNvSpPr>
          <p:nvPr>
            <p:ph type="body" idx="1"/>
          </p:nvPr>
        </p:nvSpPr>
        <p:spPr>
          <a:xfrm>
            <a:off x="457280" y="1151691"/>
            <a:ext cx="4040889" cy="479970"/>
          </a:xfrm>
          <a:prstGeom prst="rect">
            <a:avLst/>
          </a:prstGeom>
        </p:spPr>
        <p:txBody>
          <a:bodyPr anchor="b"/>
          <a:lstStyle>
            <a:lvl1pPr marL="0" indent="0">
              <a:buNone/>
              <a:defRPr sz="2400" b="1">
                <a:ea typeface="思源黑体" panose="020B0500000000000000"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1035" indent="0">
              <a:buNone/>
              <a:defRPr sz="1600" b="1"/>
            </a:lvl8pPr>
            <a:lvl9pPr marL="3658235"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457280" y="1631660"/>
            <a:ext cx="4040889" cy="2964381"/>
          </a:xfrm>
          <a:prstGeom prst="rect">
            <a:avLst/>
          </a:prstGeom>
        </p:spPr>
        <p:txBody>
          <a:bodyPr/>
          <a:lstStyle>
            <a:lvl1pPr>
              <a:defRPr sz="2400">
                <a:ea typeface="思源黑体" panose="020B0500000000000000" pitchFamily="34" charset="-122"/>
              </a:defRPr>
            </a:lvl1pPr>
            <a:lvl2pPr>
              <a:defRPr sz="2000">
                <a:ea typeface="思源黑体" panose="020B0500000000000000" pitchFamily="34" charset="-122"/>
              </a:defRPr>
            </a:lvl2pPr>
            <a:lvl3pPr>
              <a:defRPr sz="1800">
                <a:ea typeface="思源黑体" panose="020B0500000000000000" pitchFamily="34" charset="-122"/>
              </a:defRPr>
            </a:lvl3pPr>
            <a:lvl4pPr>
              <a:defRPr sz="1600">
                <a:ea typeface="思源黑体" panose="020B0500000000000000" pitchFamily="34" charset="-122"/>
              </a:defRPr>
            </a:lvl4pPr>
            <a:lvl5pPr>
              <a:defRPr sz="1600">
                <a:ea typeface="思源黑体" panose="020B0500000000000000" pitchFamily="34" charset="-122"/>
              </a:defRPr>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4645834" y="1151691"/>
            <a:ext cx="4042477" cy="479970"/>
          </a:xfrm>
          <a:prstGeom prst="rect">
            <a:avLst/>
          </a:prstGeom>
        </p:spPr>
        <p:txBody>
          <a:bodyPr anchor="b"/>
          <a:lstStyle>
            <a:lvl1pPr marL="0" indent="0">
              <a:buNone/>
              <a:defRPr sz="2400" b="1">
                <a:ea typeface="思源黑体" panose="020B0500000000000000"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1035" indent="0">
              <a:buNone/>
              <a:defRPr sz="1600" b="1"/>
            </a:lvl8pPr>
            <a:lvl9pPr marL="3658235"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4645834" y="1631660"/>
            <a:ext cx="4042477" cy="2964381"/>
          </a:xfrm>
          <a:prstGeom prst="rect">
            <a:avLst/>
          </a:prstGeom>
        </p:spPr>
        <p:txBody>
          <a:bodyPr/>
          <a:lstStyle>
            <a:lvl1pPr>
              <a:defRPr sz="2400">
                <a:ea typeface="思源黑体" panose="020B0500000000000000" pitchFamily="34" charset="-122"/>
              </a:defRPr>
            </a:lvl1pPr>
            <a:lvl2pPr>
              <a:defRPr sz="2000">
                <a:ea typeface="思源黑体" panose="020B0500000000000000" pitchFamily="34" charset="-122"/>
              </a:defRPr>
            </a:lvl2pPr>
            <a:lvl3pPr>
              <a:defRPr sz="1800">
                <a:ea typeface="思源黑体" panose="020B0500000000000000" pitchFamily="34" charset="-122"/>
              </a:defRPr>
            </a:lvl3pPr>
            <a:lvl4pPr>
              <a:defRPr sz="1600">
                <a:ea typeface="思源黑体" panose="020B0500000000000000" pitchFamily="34" charset="-122"/>
              </a:defRPr>
            </a:lvl4pPr>
            <a:lvl5pPr>
              <a:defRPr sz="1600">
                <a:ea typeface="思源黑体" panose="020B0500000000000000" pitchFamily="34" charset="-122"/>
              </a:defRPr>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3"/>
          <p:cNvSpPr>
            <a:spLocks noGrp="1"/>
          </p:cNvSpPr>
          <p:nvPr>
            <p:ph type="dt" sz="half" idx="10"/>
          </p:nvPr>
        </p:nvSpPr>
        <p:spPr>
          <a:xfrm>
            <a:off x="457279" y="4768735"/>
            <a:ext cx="2133971" cy="274722"/>
          </a:xfrm>
          <a:prstGeom prst="rect">
            <a:avLst/>
          </a:prstGeom>
        </p:spPr>
        <p:txBody>
          <a:bodyPr/>
          <a:lstStyle>
            <a:lvl1pPr>
              <a:defRPr/>
            </a:lvl1pPr>
          </a:lstStyle>
          <a:p>
            <a:pPr>
              <a:defRPr/>
            </a:pPr>
            <a:fld id="{36DE339D-55A7-444C-B9D1-1957295915E5}" type="datetimeFigureOut">
              <a:rPr lang="zh-CN" altLang="en-US"/>
              <a:t>2021/8/31</a:t>
            </a:fld>
            <a:endParaRPr lang="zh-CN" altLang="en-US"/>
          </a:p>
        </p:txBody>
      </p:sp>
      <p:sp>
        <p:nvSpPr>
          <p:cNvPr id="8" name="页脚占位符 4"/>
          <p:cNvSpPr>
            <a:spLocks noGrp="1"/>
          </p:cNvSpPr>
          <p:nvPr>
            <p:ph type="ftr" sz="quarter" idx="11"/>
          </p:nvPr>
        </p:nvSpPr>
        <p:spPr>
          <a:xfrm>
            <a:off x="3124743" y="4768735"/>
            <a:ext cx="2896103" cy="274722"/>
          </a:xfrm>
          <a:prstGeom prst="rect">
            <a:avLst/>
          </a:prstGeom>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a:xfrm>
            <a:off x="6554338" y="4768735"/>
            <a:ext cx="2133971" cy="274722"/>
          </a:xfrm>
          <a:prstGeom prst="rect">
            <a:avLst/>
          </a:prstGeom>
        </p:spPr>
        <p:txBody>
          <a:bodyPr/>
          <a:lstStyle>
            <a:lvl1pPr>
              <a:defRPr/>
            </a:lvl1pPr>
          </a:lstStyle>
          <a:p>
            <a:pPr>
              <a:defRPr/>
            </a:pPr>
            <a:fld id="{FCB3A32D-1FCD-4730-805F-780D3DD87911}" type="slidenum">
              <a:rPr lang="zh-CN" altLang="en-US"/>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80" y="206439"/>
            <a:ext cx="8231029" cy="857515"/>
          </a:xfrm>
          <a:prstGeom prst="rect">
            <a:avLst/>
          </a:prstGeom>
        </p:spPr>
        <p:txBody>
          <a:bodyPr/>
          <a:lstStyle>
            <a:lvl1pPr>
              <a:defRPr>
                <a:ea typeface="思源黑体" panose="020B0500000000000000" pitchFamily="34" charset="-122"/>
              </a:defRPr>
            </a:lvl1pPr>
          </a:lstStyle>
          <a:p>
            <a:r>
              <a:rPr lang="zh-CN" altLang="en-US" dirty="0"/>
              <a:t>单击此处编辑母版标题样式</a:t>
            </a:r>
          </a:p>
        </p:txBody>
      </p:sp>
      <p:sp>
        <p:nvSpPr>
          <p:cNvPr id="3" name="日期占位符 3"/>
          <p:cNvSpPr>
            <a:spLocks noGrp="1"/>
          </p:cNvSpPr>
          <p:nvPr>
            <p:ph type="dt" sz="half" idx="10"/>
          </p:nvPr>
        </p:nvSpPr>
        <p:spPr>
          <a:xfrm>
            <a:off x="457279" y="4768735"/>
            <a:ext cx="2133971" cy="274722"/>
          </a:xfrm>
          <a:prstGeom prst="rect">
            <a:avLst/>
          </a:prstGeom>
        </p:spPr>
        <p:txBody>
          <a:bodyPr/>
          <a:lstStyle>
            <a:lvl1pPr>
              <a:defRPr/>
            </a:lvl1pPr>
          </a:lstStyle>
          <a:p>
            <a:pPr>
              <a:defRPr/>
            </a:pPr>
            <a:fld id="{1942A674-53CD-422B-9892-C4EF0827967E}" type="datetimeFigureOut">
              <a:rPr lang="zh-CN" altLang="en-US"/>
              <a:t>2021/8/31</a:t>
            </a:fld>
            <a:endParaRPr lang="zh-CN" altLang="en-US"/>
          </a:p>
        </p:txBody>
      </p:sp>
      <p:sp>
        <p:nvSpPr>
          <p:cNvPr id="4" name="页脚占位符 4"/>
          <p:cNvSpPr>
            <a:spLocks noGrp="1"/>
          </p:cNvSpPr>
          <p:nvPr>
            <p:ph type="ftr" sz="quarter" idx="11"/>
          </p:nvPr>
        </p:nvSpPr>
        <p:spPr>
          <a:xfrm>
            <a:off x="3124743" y="4768735"/>
            <a:ext cx="2896103" cy="274722"/>
          </a:xfrm>
          <a:prstGeom prst="rect">
            <a:avLst/>
          </a:prstGeom>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a:xfrm>
            <a:off x="6554338" y="4768735"/>
            <a:ext cx="2133971" cy="274722"/>
          </a:xfrm>
          <a:prstGeom prst="rect">
            <a:avLst/>
          </a:prstGeom>
        </p:spPr>
        <p:txBody>
          <a:bodyPr/>
          <a:lstStyle>
            <a:lvl1pPr>
              <a:defRPr/>
            </a:lvl1pPr>
          </a:lstStyle>
          <a:p>
            <a:pPr>
              <a:defRPr/>
            </a:pPr>
            <a:fld id="{9AB350D4-CBC2-4A07-BB4A-B4CC231CE9C3}" type="slidenum">
              <a:rPr lang="zh-CN" altLang="en-US"/>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50000">
              <a:srgbClr val="ECECEC"/>
            </a:gs>
            <a:gs pos="0">
              <a:srgbClr val="E2E2E2"/>
            </a:gs>
            <a:gs pos="100000">
              <a:schemeClr val="bg1"/>
            </a:gs>
          </a:gsLst>
          <a:lin ang="18900000" scaled="1"/>
        </a:gradFill>
        <a:effectLst/>
      </p:bgPr>
    </p:bg>
    <p:spTree>
      <p:nvGrpSpPr>
        <p:cNvPr id="1" name=""/>
        <p:cNvGrpSpPr/>
        <p:nvPr/>
      </p:nvGrpSpPr>
      <p:grpSpPr>
        <a:xfrm>
          <a:off x="0" y="0"/>
          <a:ext cx="0" cy="0"/>
          <a:chOff x="0" y="0"/>
          <a:chExt cx="0" cy="0"/>
        </a:xfrm>
      </p:grpSpPr>
      <p:sp>
        <p:nvSpPr>
          <p:cNvPr id="2" name="日期占位符 3"/>
          <p:cNvSpPr>
            <a:spLocks noGrp="1"/>
          </p:cNvSpPr>
          <p:nvPr>
            <p:ph type="dt" sz="half" idx="10"/>
          </p:nvPr>
        </p:nvSpPr>
        <p:spPr>
          <a:xfrm>
            <a:off x="457279" y="4768735"/>
            <a:ext cx="2133971" cy="274722"/>
          </a:xfrm>
          <a:prstGeom prst="rect">
            <a:avLst/>
          </a:prstGeom>
        </p:spPr>
        <p:txBody>
          <a:bodyPr/>
          <a:lstStyle>
            <a:lvl1pPr>
              <a:defRPr/>
            </a:lvl1pPr>
          </a:lstStyle>
          <a:p>
            <a:pPr>
              <a:defRPr/>
            </a:pPr>
            <a:fld id="{E95118EC-EDEF-4F9C-852D-0A464BD53A70}" type="datetimeFigureOut">
              <a:rPr lang="zh-CN" altLang="en-US"/>
              <a:t>2021/8/31</a:t>
            </a:fld>
            <a:endParaRPr lang="zh-CN" altLang="en-US"/>
          </a:p>
        </p:txBody>
      </p:sp>
      <p:sp>
        <p:nvSpPr>
          <p:cNvPr id="4" name="灯片编号占位符 5"/>
          <p:cNvSpPr>
            <a:spLocks noGrp="1"/>
          </p:cNvSpPr>
          <p:nvPr>
            <p:ph type="sldNum" sz="quarter" idx="12"/>
          </p:nvPr>
        </p:nvSpPr>
        <p:spPr>
          <a:xfrm>
            <a:off x="6554338" y="4768735"/>
            <a:ext cx="2133971" cy="274722"/>
          </a:xfrm>
          <a:prstGeom prst="rect">
            <a:avLst/>
          </a:prstGeom>
        </p:spPr>
        <p:txBody>
          <a:bodyPr/>
          <a:lstStyle>
            <a:lvl1pPr>
              <a:defRPr/>
            </a:lvl1pPr>
          </a:lstStyle>
          <a:p>
            <a:pPr>
              <a:defRPr/>
            </a:pPr>
            <a:fld id="{D2CC5073-A55C-4F3C-8D7B-130473455D17}" type="slidenum">
              <a:rPr lang="zh-CN" altLang="en-US"/>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81" y="204851"/>
            <a:ext cx="3008835" cy="871807"/>
          </a:xfrm>
          <a:prstGeom prst="rect">
            <a:avLst/>
          </a:prstGeom>
        </p:spPr>
        <p:txBody>
          <a:bodyPr anchor="b"/>
          <a:lstStyle>
            <a:lvl1pPr algn="l">
              <a:defRPr sz="2000" b="1">
                <a:ea typeface="思源黑体" panose="020B0500000000000000" pitchFamily="34" charset="-122"/>
              </a:defRPr>
            </a:lvl1pPr>
          </a:lstStyle>
          <a:p>
            <a:r>
              <a:rPr lang="zh-CN" altLang="en-US" dirty="0"/>
              <a:t>单击此处编辑母版标题样式</a:t>
            </a:r>
          </a:p>
        </p:txBody>
      </p:sp>
      <p:sp>
        <p:nvSpPr>
          <p:cNvPr id="3" name="内容占位符 2"/>
          <p:cNvSpPr>
            <a:spLocks noGrp="1"/>
          </p:cNvSpPr>
          <p:nvPr>
            <p:ph idx="1"/>
          </p:nvPr>
        </p:nvSpPr>
        <p:spPr>
          <a:xfrm>
            <a:off x="3575671" y="204853"/>
            <a:ext cx="5112638" cy="4391190"/>
          </a:xfrm>
          <a:prstGeom prst="rect">
            <a:avLst/>
          </a:prstGeom>
        </p:spPr>
        <p:txBody>
          <a:bodyPr/>
          <a:lstStyle>
            <a:lvl1pPr>
              <a:defRPr sz="3200">
                <a:ea typeface="思源黑体" panose="020B0500000000000000" pitchFamily="34" charset="-122"/>
              </a:defRPr>
            </a:lvl1pPr>
            <a:lvl2pPr>
              <a:defRPr sz="2800">
                <a:ea typeface="思源黑体" panose="020B0500000000000000" pitchFamily="34" charset="-122"/>
              </a:defRPr>
            </a:lvl2pPr>
            <a:lvl3pPr>
              <a:defRPr sz="2400">
                <a:ea typeface="思源黑体" panose="020B0500000000000000" pitchFamily="34" charset="-122"/>
              </a:defRPr>
            </a:lvl3pPr>
            <a:lvl4pPr>
              <a:defRPr sz="2000">
                <a:ea typeface="思源黑体" panose="020B0500000000000000" pitchFamily="34" charset="-122"/>
              </a:defRPr>
            </a:lvl4pPr>
            <a:lvl5pPr>
              <a:defRPr sz="2000">
                <a:ea typeface="思源黑体" panose="020B0500000000000000" pitchFamily="34" charset="-122"/>
              </a:defRPr>
            </a:lvl5pPr>
            <a:lvl6pPr>
              <a:defRPr sz="2000"/>
            </a:lvl6pPr>
            <a:lvl7pPr>
              <a:defRPr sz="2000"/>
            </a:lvl7pPr>
            <a:lvl8pPr>
              <a:defRPr sz="2000"/>
            </a:lvl8pPr>
            <a:lvl9pPr>
              <a:defRPr sz="20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3"/>
          <p:cNvSpPr>
            <a:spLocks noGrp="1"/>
          </p:cNvSpPr>
          <p:nvPr>
            <p:ph type="body" sz="half" idx="2"/>
          </p:nvPr>
        </p:nvSpPr>
        <p:spPr>
          <a:xfrm>
            <a:off x="457281" y="1076659"/>
            <a:ext cx="3008835" cy="3519383"/>
          </a:xfrm>
          <a:prstGeom prst="rect">
            <a:avLst/>
          </a:prstGeom>
        </p:spPr>
        <p:txBody>
          <a:bodyPr/>
          <a:lstStyle>
            <a:lvl1pPr marL="0" indent="0">
              <a:buNone/>
              <a:defRPr sz="1400">
                <a:ea typeface="思源黑体" panose="020B0500000000000000"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1035" indent="0">
              <a:buNone/>
              <a:defRPr sz="900"/>
            </a:lvl8pPr>
            <a:lvl9pPr marL="3658235" indent="0">
              <a:buNone/>
              <a:defRPr sz="900"/>
            </a:lvl9pPr>
          </a:lstStyle>
          <a:p>
            <a:pPr lvl="0"/>
            <a:r>
              <a:rPr lang="zh-CN" altLang="en-US" dirty="0"/>
              <a:t>单击此处编辑母版文本样式</a:t>
            </a:r>
          </a:p>
        </p:txBody>
      </p:sp>
      <p:sp>
        <p:nvSpPr>
          <p:cNvPr id="5" name="日期占位符 3"/>
          <p:cNvSpPr>
            <a:spLocks noGrp="1"/>
          </p:cNvSpPr>
          <p:nvPr>
            <p:ph type="dt" sz="half" idx="10"/>
          </p:nvPr>
        </p:nvSpPr>
        <p:spPr>
          <a:xfrm>
            <a:off x="457279" y="4768735"/>
            <a:ext cx="2133971" cy="274722"/>
          </a:xfrm>
          <a:prstGeom prst="rect">
            <a:avLst/>
          </a:prstGeom>
        </p:spPr>
        <p:txBody>
          <a:bodyPr/>
          <a:lstStyle>
            <a:lvl1pPr>
              <a:defRPr/>
            </a:lvl1pPr>
          </a:lstStyle>
          <a:p>
            <a:pPr>
              <a:defRPr/>
            </a:pPr>
            <a:fld id="{173165C5-19AB-4D7E-BF4E-8030D4BC8E07}" type="datetimeFigureOut">
              <a:rPr lang="zh-CN" altLang="en-US"/>
              <a:t>2021/8/31</a:t>
            </a:fld>
            <a:endParaRPr lang="zh-CN" altLang="en-US"/>
          </a:p>
        </p:txBody>
      </p:sp>
      <p:sp>
        <p:nvSpPr>
          <p:cNvPr id="6" name="页脚占位符 4"/>
          <p:cNvSpPr>
            <a:spLocks noGrp="1"/>
          </p:cNvSpPr>
          <p:nvPr>
            <p:ph type="ftr" sz="quarter" idx="11"/>
          </p:nvPr>
        </p:nvSpPr>
        <p:spPr>
          <a:xfrm>
            <a:off x="3124743" y="4768735"/>
            <a:ext cx="2896103" cy="274722"/>
          </a:xfrm>
          <a:prstGeom prst="rect">
            <a:avLst/>
          </a:prstGeom>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a:xfrm>
            <a:off x="6554338" y="4768735"/>
            <a:ext cx="2133971" cy="274722"/>
          </a:xfrm>
          <a:prstGeom prst="rect">
            <a:avLst/>
          </a:prstGeom>
        </p:spPr>
        <p:txBody>
          <a:bodyPr/>
          <a:lstStyle>
            <a:lvl1pPr>
              <a:defRPr/>
            </a:lvl1pPr>
          </a:lstStyle>
          <a:p>
            <a:pPr>
              <a:defRPr/>
            </a:pPr>
            <a:fld id="{C0C2AC4E-50CB-4334-996F-7EE8464BD267}" type="slidenum">
              <a:rPr lang="zh-CN" altLang="en-US"/>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599" y="3601562"/>
            <a:ext cx="5487353" cy="425185"/>
          </a:xfrm>
          <a:prstGeom prst="rect">
            <a:avLst/>
          </a:prstGeom>
        </p:spPr>
        <p:txBody>
          <a:bodyPr anchor="b"/>
          <a:lstStyle>
            <a:lvl1pPr algn="l">
              <a:defRPr sz="2000" b="1">
                <a:ea typeface="思源黑体" panose="020B0500000000000000" pitchFamily="34" charset="-122"/>
              </a:defRPr>
            </a:lvl1pPr>
          </a:lstStyle>
          <a:p>
            <a:r>
              <a:rPr lang="zh-CN" altLang="en-US" dirty="0"/>
              <a:t>单击此处编辑母版标题样式</a:t>
            </a:r>
          </a:p>
        </p:txBody>
      </p:sp>
      <p:sp>
        <p:nvSpPr>
          <p:cNvPr id="3" name="图片占位符 2"/>
          <p:cNvSpPr>
            <a:spLocks noGrp="1"/>
          </p:cNvSpPr>
          <p:nvPr>
            <p:ph type="pic" idx="1"/>
          </p:nvPr>
        </p:nvSpPr>
        <p:spPr>
          <a:xfrm>
            <a:off x="1792599" y="459723"/>
            <a:ext cx="5487353" cy="3087053"/>
          </a:xfrm>
          <a:prstGeom prst="rect">
            <a:avLst/>
          </a:prstGeom>
        </p:spPr>
        <p:txBody>
          <a:bodyPr rtlCol="0">
            <a:normAutofit/>
          </a:bodyPr>
          <a:lstStyle>
            <a:lvl1pPr marL="0" indent="0">
              <a:buNone/>
              <a:defRPr sz="3200">
                <a:ea typeface="思源黑体" panose="020B0500000000000000" pitchFamily="34"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1035" indent="0">
              <a:buNone/>
              <a:defRPr sz="2000"/>
            </a:lvl8pPr>
            <a:lvl9pPr marL="3658235" indent="0">
              <a:buNone/>
              <a:defRPr sz="2000"/>
            </a:lvl9pPr>
          </a:lstStyle>
          <a:p>
            <a:pPr lvl="0"/>
            <a:endParaRPr lang="zh-CN" altLang="en-US" noProof="0" dirty="0"/>
          </a:p>
        </p:txBody>
      </p:sp>
      <p:sp>
        <p:nvSpPr>
          <p:cNvPr id="4" name="文本占位符 3"/>
          <p:cNvSpPr>
            <a:spLocks noGrp="1"/>
          </p:cNvSpPr>
          <p:nvPr>
            <p:ph type="body" sz="half" idx="2"/>
          </p:nvPr>
        </p:nvSpPr>
        <p:spPr>
          <a:xfrm>
            <a:off x="1792599" y="4026747"/>
            <a:ext cx="5487353" cy="603834"/>
          </a:xfrm>
          <a:prstGeom prst="rect">
            <a:avLst/>
          </a:prstGeom>
        </p:spPr>
        <p:txBody>
          <a:bodyPr/>
          <a:lstStyle>
            <a:lvl1pPr marL="0" indent="0">
              <a:buNone/>
              <a:defRPr sz="1400">
                <a:ea typeface="思源黑体" panose="020B0500000000000000"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1035" indent="0">
              <a:buNone/>
              <a:defRPr sz="900"/>
            </a:lvl8pPr>
            <a:lvl9pPr marL="3658235" indent="0">
              <a:buNone/>
              <a:defRPr sz="900"/>
            </a:lvl9pPr>
          </a:lstStyle>
          <a:p>
            <a:pPr lvl="0"/>
            <a:r>
              <a:rPr lang="zh-CN" altLang="en-US" dirty="0"/>
              <a:t>单击此处编辑母版文本样式</a:t>
            </a:r>
          </a:p>
        </p:txBody>
      </p:sp>
      <p:sp>
        <p:nvSpPr>
          <p:cNvPr id="5" name="日期占位符 3"/>
          <p:cNvSpPr>
            <a:spLocks noGrp="1"/>
          </p:cNvSpPr>
          <p:nvPr>
            <p:ph type="dt" sz="half" idx="10"/>
          </p:nvPr>
        </p:nvSpPr>
        <p:spPr>
          <a:xfrm>
            <a:off x="457279" y="4768735"/>
            <a:ext cx="2133971" cy="274722"/>
          </a:xfrm>
          <a:prstGeom prst="rect">
            <a:avLst/>
          </a:prstGeom>
        </p:spPr>
        <p:txBody>
          <a:bodyPr/>
          <a:lstStyle>
            <a:lvl1pPr>
              <a:defRPr/>
            </a:lvl1pPr>
          </a:lstStyle>
          <a:p>
            <a:pPr>
              <a:defRPr/>
            </a:pPr>
            <a:fld id="{76C6AEFD-D42C-445E-A078-69D256A721CC}" type="datetimeFigureOut">
              <a:rPr lang="zh-CN" altLang="en-US"/>
              <a:t>2021/8/31</a:t>
            </a:fld>
            <a:endParaRPr lang="zh-CN" altLang="en-US"/>
          </a:p>
        </p:txBody>
      </p:sp>
      <p:sp>
        <p:nvSpPr>
          <p:cNvPr id="6" name="页脚占位符 4"/>
          <p:cNvSpPr>
            <a:spLocks noGrp="1"/>
          </p:cNvSpPr>
          <p:nvPr>
            <p:ph type="ftr" sz="quarter" idx="11"/>
          </p:nvPr>
        </p:nvSpPr>
        <p:spPr>
          <a:xfrm>
            <a:off x="3124743" y="4768735"/>
            <a:ext cx="2896103" cy="274722"/>
          </a:xfrm>
          <a:prstGeom prst="rect">
            <a:avLst/>
          </a:prstGeom>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a:xfrm>
            <a:off x="6554338" y="4768735"/>
            <a:ext cx="2133971" cy="274722"/>
          </a:xfrm>
          <a:prstGeom prst="rect">
            <a:avLst/>
          </a:prstGeom>
        </p:spPr>
        <p:txBody>
          <a:bodyPr/>
          <a:lstStyle>
            <a:lvl1pPr>
              <a:defRPr/>
            </a:lvl1pPr>
          </a:lstStyle>
          <a:p>
            <a:pPr>
              <a:defRPr/>
            </a:pPr>
            <a:fld id="{63B7A587-D83B-45BF-80B0-EB01029C5564}" type="slidenum">
              <a:rPr lang="zh-CN" altLang="en-US"/>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243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63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83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1035" algn="l" defTabSz="914400" rtl="0" eaLnBrk="1" latinLnBrk="0" hangingPunct="1">
        <a:defRPr sz="1800" kern="1200">
          <a:solidFill>
            <a:schemeClr val="tx1"/>
          </a:solidFill>
          <a:latin typeface="+mn-lt"/>
          <a:ea typeface="+mn-ea"/>
          <a:cs typeface="+mn-cs"/>
        </a:defRPr>
      </a:lvl8pPr>
      <a:lvl9pPr marL="3658235"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8.jpeg"/><Relationship Id="rId2" Type="http://schemas.openxmlformats.org/officeDocument/2006/relationships/slideLayout" Target="../slideLayouts/slideLayout3.xml"/><Relationship Id="rId1" Type="http://schemas.openxmlformats.org/officeDocument/2006/relationships/themeOverride" Target="../theme/themeOverride3.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svg"/><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image" Target="../media/image108.png"/><Relationship Id="rId2" Type="http://schemas.openxmlformats.org/officeDocument/2006/relationships/notesSlide" Target="../notesSlides/notesSlide98.xml"/><Relationship Id="rId1" Type="http://schemas.openxmlformats.org/officeDocument/2006/relationships/slideLayout" Target="../slideLayouts/slideLayout3.xml"/><Relationship Id="rId6" Type="http://schemas.openxmlformats.org/officeDocument/2006/relationships/diagramColors" Target="../diagrams/colors7.xml"/><Relationship Id="rId11" Type="http://schemas.openxmlformats.org/officeDocument/2006/relationships/image" Target="../media/image107.svg"/><Relationship Id="rId5" Type="http://schemas.openxmlformats.org/officeDocument/2006/relationships/diagramQuickStyle" Target="../diagrams/quickStyle7.xml"/><Relationship Id="rId15" Type="http://schemas.openxmlformats.org/officeDocument/2006/relationships/image" Target="../media/image111.svg"/><Relationship Id="rId10" Type="http://schemas.openxmlformats.org/officeDocument/2006/relationships/image" Target="../media/image106.png"/><Relationship Id="rId4" Type="http://schemas.openxmlformats.org/officeDocument/2006/relationships/diagramLayout" Target="../diagrams/layout7.xml"/><Relationship Id="rId9" Type="http://schemas.openxmlformats.org/officeDocument/2006/relationships/image" Target="../media/image105.svg"/><Relationship Id="rId14" Type="http://schemas.openxmlformats.org/officeDocument/2006/relationships/image" Target="../media/image110.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6" Type="http://schemas.openxmlformats.org/officeDocument/2006/relationships/tags" Target="../tags/tag81.xml"/><Relationship Id="rId21" Type="http://schemas.openxmlformats.org/officeDocument/2006/relationships/tags" Target="../tags/tag76.xml"/><Relationship Id="rId42" Type="http://schemas.openxmlformats.org/officeDocument/2006/relationships/tags" Target="../tags/tag97.xml"/><Relationship Id="rId47" Type="http://schemas.openxmlformats.org/officeDocument/2006/relationships/tags" Target="../tags/tag102.xml"/><Relationship Id="rId63" Type="http://schemas.openxmlformats.org/officeDocument/2006/relationships/tags" Target="../tags/tag118.xml"/><Relationship Id="rId68" Type="http://schemas.openxmlformats.org/officeDocument/2006/relationships/tags" Target="../tags/tag123.xml"/><Relationship Id="rId16" Type="http://schemas.openxmlformats.org/officeDocument/2006/relationships/tags" Target="../tags/tag71.xml"/><Relationship Id="rId11" Type="http://schemas.openxmlformats.org/officeDocument/2006/relationships/tags" Target="../tags/tag66.xml"/><Relationship Id="rId24" Type="http://schemas.openxmlformats.org/officeDocument/2006/relationships/tags" Target="../tags/tag79.xml"/><Relationship Id="rId32" Type="http://schemas.openxmlformats.org/officeDocument/2006/relationships/tags" Target="../tags/tag87.xml"/><Relationship Id="rId37" Type="http://schemas.openxmlformats.org/officeDocument/2006/relationships/tags" Target="../tags/tag92.xml"/><Relationship Id="rId40" Type="http://schemas.openxmlformats.org/officeDocument/2006/relationships/tags" Target="../tags/tag95.xml"/><Relationship Id="rId45" Type="http://schemas.openxmlformats.org/officeDocument/2006/relationships/tags" Target="../tags/tag100.xml"/><Relationship Id="rId53" Type="http://schemas.openxmlformats.org/officeDocument/2006/relationships/tags" Target="../tags/tag108.xml"/><Relationship Id="rId58" Type="http://schemas.openxmlformats.org/officeDocument/2006/relationships/tags" Target="../tags/tag113.xml"/><Relationship Id="rId66" Type="http://schemas.openxmlformats.org/officeDocument/2006/relationships/tags" Target="../tags/tag121.xml"/><Relationship Id="rId74" Type="http://schemas.openxmlformats.org/officeDocument/2006/relationships/tags" Target="../tags/tag129.xml"/><Relationship Id="rId5" Type="http://schemas.openxmlformats.org/officeDocument/2006/relationships/tags" Target="../tags/tag60.xml"/><Relationship Id="rId61" Type="http://schemas.openxmlformats.org/officeDocument/2006/relationships/tags" Target="../tags/tag116.xml"/><Relationship Id="rId19" Type="http://schemas.openxmlformats.org/officeDocument/2006/relationships/tags" Target="../tags/tag74.xml"/><Relationship Id="rId14" Type="http://schemas.openxmlformats.org/officeDocument/2006/relationships/tags" Target="../tags/tag69.xml"/><Relationship Id="rId22" Type="http://schemas.openxmlformats.org/officeDocument/2006/relationships/tags" Target="../tags/tag77.xml"/><Relationship Id="rId27" Type="http://schemas.openxmlformats.org/officeDocument/2006/relationships/tags" Target="../tags/tag82.xml"/><Relationship Id="rId30" Type="http://schemas.openxmlformats.org/officeDocument/2006/relationships/tags" Target="../tags/tag85.xml"/><Relationship Id="rId35" Type="http://schemas.openxmlformats.org/officeDocument/2006/relationships/tags" Target="../tags/tag90.xml"/><Relationship Id="rId43" Type="http://schemas.openxmlformats.org/officeDocument/2006/relationships/tags" Target="../tags/tag98.xml"/><Relationship Id="rId48" Type="http://schemas.openxmlformats.org/officeDocument/2006/relationships/tags" Target="../tags/tag103.xml"/><Relationship Id="rId56" Type="http://schemas.openxmlformats.org/officeDocument/2006/relationships/tags" Target="../tags/tag111.xml"/><Relationship Id="rId64" Type="http://schemas.openxmlformats.org/officeDocument/2006/relationships/tags" Target="../tags/tag119.xml"/><Relationship Id="rId69" Type="http://schemas.openxmlformats.org/officeDocument/2006/relationships/tags" Target="../tags/tag124.xml"/><Relationship Id="rId77" Type="http://schemas.openxmlformats.org/officeDocument/2006/relationships/slideLayout" Target="../slideLayouts/slideLayout3.xml"/><Relationship Id="rId8" Type="http://schemas.openxmlformats.org/officeDocument/2006/relationships/tags" Target="../tags/tag63.xml"/><Relationship Id="rId51" Type="http://schemas.openxmlformats.org/officeDocument/2006/relationships/tags" Target="../tags/tag106.xml"/><Relationship Id="rId72" Type="http://schemas.openxmlformats.org/officeDocument/2006/relationships/tags" Target="../tags/tag127.xml"/><Relationship Id="rId3" Type="http://schemas.openxmlformats.org/officeDocument/2006/relationships/tags" Target="../tags/tag58.xml"/><Relationship Id="rId12" Type="http://schemas.openxmlformats.org/officeDocument/2006/relationships/tags" Target="../tags/tag67.xml"/><Relationship Id="rId17" Type="http://schemas.openxmlformats.org/officeDocument/2006/relationships/tags" Target="../tags/tag72.xml"/><Relationship Id="rId25" Type="http://schemas.openxmlformats.org/officeDocument/2006/relationships/tags" Target="../tags/tag80.xml"/><Relationship Id="rId33" Type="http://schemas.openxmlformats.org/officeDocument/2006/relationships/tags" Target="../tags/tag88.xml"/><Relationship Id="rId38" Type="http://schemas.openxmlformats.org/officeDocument/2006/relationships/tags" Target="../tags/tag93.xml"/><Relationship Id="rId46" Type="http://schemas.openxmlformats.org/officeDocument/2006/relationships/tags" Target="../tags/tag101.xml"/><Relationship Id="rId59" Type="http://schemas.openxmlformats.org/officeDocument/2006/relationships/tags" Target="../tags/tag114.xml"/><Relationship Id="rId67" Type="http://schemas.openxmlformats.org/officeDocument/2006/relationships/tags" Target="../tags/tag122.xml"/><Relationship Id="rId20" Type="http://schemas.openxmlformats.org/officeDocument/2006/relationships/tags" Target="../tags/tag75.xml"/><Relationship Id="rId41" Type="http://schemas.openxmlformats.org/officeDocument/2006/relationships/tags" Target="../tags/tag96.xml"/><Relationship Id="rId54" Type="http://schemas.openxmlformats.org/officeDocument/2006/relationships/tags" Target="../tags/tag109.xml"/><Relationship Id="rId62" Type="http://schemas.openxmlformats.org/officeDocument/2006/relationships/tags" Target="../tags/tag117.xml"/><Relationship Id="rId70" Type="http://schemas.openxmlformats.org/officeDocument/2006/relationships/tags" Target="../tags/tag125.xml"/><Relationship Id="rId75" Type="http://schemas.openxmlformats.org/officeDocument/2006/relationships/tags" Target="../tags/tag130.xml"/><Relationship Id="rId1" Type="http://schemas.openxmlformats.org/officeDocument/2006/relationships/tags" Target="../tags/tag56.xml"/><Relationship Id="rId6" Type="http://schemas.openxmlformats.org/officeDocument/2006/relationships/tags" Target="../tags/tag61.xml"/><Relationship Id="rId15" Type="http://schemas.openxmlformats.org/officeDocument/2006/relationships/tags" Target="../tags/tag70.xml"/><Relationship Id="rId23" Type="http://schemas.openxmlformats.org/officeDocument/2006/relationships/tags" Target="../tags/tag78.xml"/><Relationship Id="rId28" Type="http://schemas.openxmlformats.org/officeDocument/2006/relationships/tags" Target="../tags/tag83.xml"/><Relationship Id="rId36" Type="http://schemas.openxmlformats.org/officeDocument/2006/relationships/tags" Target="../tags/tag91.xml"/><Relationship Id="rId49" Type="http://schemas.openxmlformats.org/officeDocument/2006/relationships/tags" Target="../tags/tag104.xml"/><Relationship Id="rId57" Type="http://schemas.openxmlformats.org/officeDocument/2006/relationships/tags" Target="../tags/tag112.xml"/><Relationship Id="rId10" Type="http://schemas.openxmlformats.org/officeDocument/2006/relationships/tags" Target="../tags/tag65.xml"/><Relationship Id="rId31" Type="http://schemas.openxmlformats.org/officeDocument/2006/relationships/tags" Target="../tags/tag86.xml"/><Relationship Id="rId44" Type="http://schemas.openxmlformats.org/officeDocument/2006/relationships/tags" Target="../tags/tag99.xml"/><Relationship Id="rId52" Type="http://schemas.openxmlformats.org/officeDocument/2006/relationships/tags" Target="../tags/tag107.xml"/><Relationship Id="rId60" Type="http://schemas.openxmlformats.org/officeDocument/2006/relationships/tags" Target="../tags/tag115.xml"/><Relationship Id="rId65" Type="http://schemas.openxmlformats.org/officeDocument/2006/relationships/tags" Target="../tags/tag120.xml"/><Relationship Id="rId73" Type="http://schemas.openxmlformats.org/officeDocument/2006/relationships/tags" Target="../tags/tag128.xml"/><Relationship Id="rId4" Type="http://schemas.openxmlformats.org/officeDocument/2006/relationships/tags" Target="../tags/tag59.xml"/><Relationship Id="rId9" Type="http://schemas.openxmlformats.org/officeDocument/2006/relationships/tags" Target="../tags/tag64.xml"/><Relationship Id="rId13" Type="http://schemas.openxmlformats.org/officeDocument/2006/relationships/tags" Target="../tags/tag68.xml"/><Relationship Id="rId18" Type="http://schemas.openxmlformats.org/officeDocument/2006/relationships/tags" Target="../tags/tag73.xml"/><Relationship Id="rId39" Type="http://schemas.openxmlformats.org/officeDocument/2006/relationships/tags" Target="../tags/tag94.xml"/><Relationship Id="rId34" Type="http://schemas.openxmlformats.org/officeDocument/2006/relationships/tags" Target="../tags/tag89.xml"/><Relationship Id="rId50" Type="http://schemas.openxmlformats.org/officeDocument/2006/relationships/tags" Target="../tags/tag105.xml"/><Relationship Id="rId55" Type="http://schemas.openxmlformats.org/officeDocument/2006/relationships/tags" Target="../tags/tag110.xml"/><Relationship Id="rId76" Type="http://schemas.openxmlformats.org/officeDocument/2006/relationships/tags" Target="../tags/tag131.xml"/><Relationship Id="rId7" Type="http://schemas.openxmlformats.org/officeDocument/2006/relationships/tags" Target="../tags/tag62.xml"/><Relationship Id="rId71" Type="http://schemas.openxmlformats.org/officeDocument/2006/relationships/tags" Target="../tags/tag126.xml"/><Relationship Id="rId2" Type="http://schemas.openxmlformats.org/officeDocument/2006/relationships/tags" Target="../tags/tag57.xml"/><Relationship Id="rId29" Type="http://schemas.openxmlformats.org/officeDocument/2006/relationships/tags" Target="../tags/tag8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22.svg"/><Relationship Id="rId2" Type="http://schemas.openxmlformats.org/officeDocument/2006/relationships/slideLayout" Target="../slideLayouts/slideLayout3.xml"/><Relationship Id="rId1" Type="http://schemas.openxmlformats.org/officeDocument/2006/relationships/themeOverride" Target="../theme/themeOverride4.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3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16.xml.rels><?xml version="1.0" encoding="UTF-8" standalone="yes"?>
<Relationships xmlns="http://schemas.openxmlformats.org/package/2006/relationships"><Relationship Id="rId3" Type="http://schemas.openxmlformats.org/officeDocument/2006/relationships/image" Target="../media/image114.svg"/><Relationship Id="rId7" Type="http://schemas.openxmlformats.org/officeDocument/2006/relationships/image" Target="../media/image118.svg"/><Relationship Id="rId2" Type="http://schemas.openxmlformats.org/officeDocument/2006/relationships/image" Target="../media/image113.png"/><Relationship Id="rId1" Type="http://schemas.openxmlformats.org/officeDocument/2006/relationships/slideLayout" Target="../slideLayouts/slideLayout3.xml"/><Relationship Id="rId6" Type="http://schemas.openxmlformats.org/officeDocument/2006/relationships/image" Target="../media/image117.png"/><Relationship Id="rId5" Type="http://schemas.openxmlformats.org/officeDocument/2006/relationships/image" Target="../media/image116.svg"/><Relationship Id="rId4" Type="http://schemas.openxmlformats.org/officeDocument/2006/relationships/image" Target="../media/image115.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120.svg"/><Relationship Id="rId7" Type="http://schemas.openxmlformats.org/officeDocument/2006/relationships/image" Target="../media/image124.svg"/><Relationship Id="rId2" Type="http://schemas.openxmlformats.org/officeDocument/2006/relationships/image" Target="../media/image119.png"/><Relationship Id="rId1" Type="http://schemas.openxmlformats.org/officeDocument/2006/relationships/slideLayout" Target="../slideLayouts/slideLayout3.xml"/><Relationship Id="rId6" Type="http://schemas.openxmlformats.org/officeDocument/2006/relationships/image" Target="../media/image123.png"/><Relationship Id="rId5" Type="http://schemas.openxmlformats.org/officeDocument/2006/relationships/image" Target="../media/image122.svg"/><Relationship Id="rId4" Type="http://schemas.openxmlformats.org/officeDocument/2006/relationships/image" Target="../media/image12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3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hemeOverride" Target="../theme/themeOverride5.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sv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sv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18.xml"/><Relationship Id="rId5" Type="http://schemas.openxmlformats.org/officeDocument/2006/relationships/slideLayout" Target="../slideLayouts/slideLayout3.xml"/><Relationship Id="rId4" Type="http://schemas.openxmlformats.org/officeDocument/2006/relationships/tags" Target="../tags/tag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6.xml"/><Relationship Id="rId1" Type="http://schemas.openxmlformats.org/officeDocument/2006/relationships/themeOverride" Target="../theme/themeOverride6.xml"/><Relationship Id="rId4"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8" Type="http://schemas.openxmlformats.org/officeDocument/2006/relationships/image" Target="../media/image48.jpeg"/><Relationship Id="rId13" Type="http://schemas.openxmlformats.org/officeDocument/2006/relationships/image" Target="../media/image53.png"/><Relationship Id="rId3" Type="http://schemas.openxmlformats.org/officeDocument/2006/relationships/image" Target="../media/image43.jpeg"/><Relationship Id="rId7" Type="http://schemas.openxmlformats.org/officeDocument/2006/relationships/image" Target="../media/image47.jpeg"/><Relationship Id="rId12" Type="http://schemas.openxmlformats.org/officeDocument/2006/relationships/image" Target="../media/image52.sv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46.jpeg"/><Relationship Id="rId11" Type="http://schemas.openxmlformats.org/officeDocument/2006/relationships/image" Target="../media/image51.png"/><Relationship Id="rId5" Type="http://schemas.openxmlformats.org/officeDocument/2006/relationships/image" Target="../media/image45.jpeg"/><Relationship Id="rId10" Type="http://schemas.openxmlformats.org/officeDocument/2006/relationships/image" Target="../media/image50.svg"/><Relationship Id="rId4" Type="http://schemas.openxmlformats.org/officeDocument/2006/relationships/image" Target="../media/image44.jpeg"/><Relationship Id="rId9" Type="http://schemas.openxmlformats.org/officeDocument/2006/relationships/image" Target="../media/image49.png"/><Relationship Id="rId14" Type="http://schemas.openxmlformats.org/officeDocument/2006/relationships/image" Target="../media/image54.svg"/></Relationships>
</file>

<file path=ppt/slides/_rels/slide4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xml"/><Relationship Id="rId1" Type="http://schemas.openxmlformats.org/officeDocument/2006/relationships/themeOverride" Target="../theme/themeOverride7.xml"/><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notesSlide" Target="../notesSlides/notesSlide41.xml"/><Relationship Id="rId7" Type="http://schemas.openxmlformats.org/officeDocument/2006/relationships/image" Target="../media/image60.svg"/><Relationship Id="rId2" Type="http://schemas.openxmlformats.org/officeDocument/2006/relationships/slideLayout" Target="../slideLayouts/slideLayout3.xml"/><Relationship Id="rId1" Type="http://schemas.openxmlformats.org/officeDocument/2006/relationships/themeOverride" Target="../theme/themeOverride8.xml"/><Relationship Id="rId6" Type="http://schemas.openxmlformats.org/officeDocument/2006/relationships/image" Target="../media/image59.png"/><Relationship Id="rId5" Type="http://schemas.openxmlformats.org/officeDocument/2006/relationships/image" Target="../media/image58.svg"/><Relationship Id="rId4" Type="http://schemas.openxmlformats.org/officeDocument/2006/relationships/image" Target="../media/image57.png"/><Relationship Id="rId9" Type="http://schemas.openxmlformats.org/officeDocument/2006/relationships/image" Target="../media/image62.sv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xml"/><Relationship Id="rId1" Type="http://schemas.openxmlformats.org/officeDocument/2006/relationships/themeOverride" Target="../theme/themeOverride9.xml"/><Relationship Id="rId6" Type="http://schemas.openxmlformats.org/officeDocument/2006/relationships/image" Target="../media/image63.png"/><Relationship Id="rId5" Type="http://schemas.openxmlformats.org/officeDocument/2006/relationships/image" Target="../media/image27.svg"/><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43.xml"/><Relationship Id="rId7" Type="http://schemas.openxmlformats.org/officeDocument/2006/relationships/diagramColors" Target="../diagrams/colors2.xml"/><Relationship Id="rId2" Type="http://schemas.openxmlformats.org/officeDocument/2006/relationships/slideLayout" Target="../slideLayouts/slideLayout3.xml"/><Relationship Id="rId1" Type="http://schemas.openxmlformats.org/officeDocument/2006/relationships/themeOverride" Target="../theme/themeOverride10.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69.svg"/><Relationship Id="rId5" Type="http://schemas.openxmlformats.org/officeDocument/2006/relationships/image" Target="../media/image68.png"/><Relationship Id="rId10" Type="http://schemas.openxmlformats.org/officeDocument/2006/relationships/image" Target="../media/image73.svg"/><Relationship Id="rId4" Type="http://schemas.openxmlformats.org/officeDocument/2006/relationships/image" Target="../media/image67.svg"/><Relationship Id="rId9" Type="http://schemas.openxmlformats.org/officeDocument/2006/relationships/image" Target="../media/image7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xml"/><Relationship Id="rId1" Type="http://schemas.openxmlformats.org/officeDocument/2006/relationships/themeOverride" Target="../theme/themeOverride11.xml"/></Relationships>
</file>

<file path=ppt/slides/_rels/slide53.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10.xml"/><Relationship Id="rId7" Type="http://schemas.openxmlformats.org/officeDocument/2006/relationships/tags" Target="../tags/tag14.xml"/><Relationship Id="rId2" Type="http://schemas.openxmlformats.org/officeDocument/2006/relationships/tags" Target="../tags/tag9.xml"/><Relationship Id="rId1" Type="http://schemas.openxmlformats.org/officeDocument/2006/relationships/themeOverride" Target="../theme/themeOverride12.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9" Type="http://schemas.openxmlformats.org/officeDocument/2006/relationships/notesSlide" Target="../notesSlides/notesSlide51.xml"/></Relationships>
</file>

<file path=ppt/slides/_rels/slide54.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notesSlide" Target="../notesSlides/notesSlide52.xml"/><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slideLayout" Target="../slideLayouts/slideLayout3.xml"/><Relationship Id="rId2" Type="http://schemas.openxmlformats.org/officeDocument/2006/relationships/tags" Target="../tags/tag15.xml"/><Relationship Id="rId1" Type="http://schemas.openxmlformats.org/officeDocument/2006/relationships/themeOverride" Target="../theme/themeOverride13.xml"/><Relationship Id="rId6" Type="http://schemas.openxmlformats.org/officeDocument/2006/relationships/tags" Target="../tags/tag19.xml"/><Relationship Id="rId11" Type="http://schemas.openxmlformats.org/officeDocument/2006/relationships/tags" Target="../tags/tag24.xml"/><Relationship Id="rId5" Type="http://schemas.openxmlformats.org/officeDocument/2006/relationships/tags" Target="../tags/tag18.xml"/><Relationship Id="rId10" Type="http://schemas.openxmlformats.org/officeDocument/2006/relationships/tags" Target="../tags/tag23.xml"/><Relationship Id="rId4" Type="http://schemas.openxmlformats.org/officeDocument/2006/relationships/tags" Target="../tags/tag17.xml"/><Relationship Id="rId9" Type="http://schemas.openxmlformats.org/officeDocument/2006/relationships/tags" Target="../tags/tag22.xml"/></Relationships>
</file>

<file path=ppt/slides/_rels/slide55.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8.png"/><Relationship Id="rId3" Type="http://schemas.openxmlformats.org/officeDocument/2006/relationships/tags" Target="../tags/tag26.xml"/><Relationship Id="rId7" Type="http://schemas.openxmlformats.org/officeDocument/2006/relationships/notesSlide" Target="../notesSlides/notesSlide53.xml"/><Relationship Id="rId12" Type="http://schemas.openxmlformats.org/officeDocument/2006/relationships/image" Target="../media/image77.svg"/><Relationship Id="rId2" Type="http://schemas.openxmlformats.org/officeDocument/2006/relationships/tags" Target="../tags/tag25.xml"/><Relationship Id="rId1" Type="http://schemas.openxmlformats.org/officeDocument/2006/relationships/themeOverride" Target="../theme/themeOverride14.xml"/><Relationship Id="rId6" Type="http://schemas.openxmlformats.org/officeDocument/2006/relationships/slideLayout" Target="../slideLayouts/slideLayout3.xml"/><Relationship Id="rId11" Type="http://schemas.openxmlformats.org/officeDocument/2006/relationships/image" Target="../media/image76.png"/><Relationship Id="rId5" Type="http://schemas.openxmlformats.org/officeDocument/2006/relationships/tags" Target="../tags/tag28.xml"/><Relationship Id="rId10" Type="http://schemas.microsoft.com/office/2007/relationships/hdphoto" Target="../media/hdphoto1.wdp"/><Relationship Id="rId4" Type="http://schemas.openxmlformats.org/officeDocument/2006/relationships/tags" Target="../tags/tag27.xml"/><Relationship Id="rId9" Type="http://schemas.openxmlformats.org/officeDocument/2006/relationships/image" Target="../media/image75.png"/><Relationship Id="rId14" Type="http://schemas.openxmlformats.org/officeDocument/2006/relationships/image" Target="../media/image79.sv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xml"/><Relationship Id="rId1" Type="http://schemas.openxmlformats.org/officeDocument/2006/relationships/themeOverride" Target="../theme/themeOverride15.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9.xml"/><Relationship Id="rId1" Type="http://schemas.openxmlformats.org/officeDocument/2006/relationships/themeOverride" Target="../theme/themeOverride16.xml"/><Relationship Id="rId4" Type="http://schemas.openxmlformats.org/officeDocument/2006/relationships/notesSlide" Target="../notesSlides/notesSlide5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83.svg"/><Relationship Id="rId5" Type="http://schemas.openxmlformats.org/officeDocument/2006/relationships/image" Target="../media/image82.png"/><Relationship Id="rId10" Type="http://schemas.openxmlformats.org/officeDocument/2006/relationships/image" Target="../media/image87.svg"/><Relationship Id="rId4" Type="http://schemas.openxmlformats.org/officeDocument/2006/relationships/image" Target="../media/image81.svg"/><Relationship Id="rId9" Type="http://schemas.openxmlformats.org/officeDocument/2006/relationships/image" Target="../media/image86.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3.xml"/><Relationship Id="rId1" Type="http://schemas.openxmlformats.org/officeDocument/2006/relationships/themeOverride" Target="../theme/themeOverride1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sv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3.xml"/><Relationship Id="rId1" Type="http://schemas.openxmlformats.org/officeDocument/2006/relationships/tags" Target="../tags/tag30.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3.xml"/><Relationship Id="rId1" Type="http://schemas.openxmlformats.org/officeDocument/2006/relationships/tags" Target="../tags/tag31.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3.xml"/><Relationship Id="rId1" Type="http://schemas.openxmlformats.org/officeDocument/2006/relationships/themeOverride" Target="../theme/themeOverride18.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3.xml"/><Relationship Id="rId1" Type="http://schemas.openxmlformats.org/officeDocument/2006/relationships/themeOverride" Target="../theme/themeOverride1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hemeOverride" Target="../theme/themeOverride1.xml"/><Relationship Id="rId4" Type="http://schemas.openxmlformats.org/officeDocument/2006/relationships/image" Target="../media/image14.jpeg"/></Relationships>
</file>

<file path=ppt/slides/_rels/slide8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1.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5.xml.rels><?xml version="1.0" encoding="UTF-8" standalone="yes"?>
<Relationships xmlns="http://schemas.openxmlformats.org/package/2006/relationships"><Relationship Id="rId8" Type="http://schemas.openxmlformats.org/officeDocument/2006/relationships/notesSlide" Target="../notesSlides/notesSlide82.xml"/><Relationship Id="rId3" Type="http://schemas.openxmlformats.org/officeDocument/2006/relationships/tags" Target="../tags/tag34.xml"/><Relationship Id="rId7" Type="http://schemas.openxmlformats.org/officeDocument/2006/relationships/slideLayout" Target="../slideLayouts/slideLayout3.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tags" Target="../tags/tag35.xml"/></Relationships>
</file>

<file path=ppt/slides/_rels/slide8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8" Type="http://schemas.openxmlformats.org/officeDocument/2006/relationships/tags" Target="../tags/tag45.xml"/><Relationship Id="rId13" Type="http://schemas.openxmlformats.org/officeDocument/2006/relationships/tags" Target="../tags/tag50.xml"/><Relationship Id="rId18" Type="http://schemas.openxmlformats.org/officeDocument/2006/relationships/tags" Target="../tags/tag55.xml"/><Relationship Id="rId3" Type="http://schemas.openxmlformats.org/officeDocument/2006/relationships/tags" Target="../tags/tag40.xml"/><Relationship Id="rId7" Type="http://schemas.openxmlformats.org/officeDocument/2006/relationships/tags" Target="../tags/tag44.xml"/><Relationship Id="rId12" Type="http://schemas.openxmlformats.org/officeDocument/2006/relationships/tags" Target="../tags/tag49.xml"/><Relationship Id="rId17" Type="http://schemas.openxmlformats.org/officeDocument/2006/relationships/tags" Target="../tags/tag54.xml"/><Relationship Id="rId2" Type="http://schemas.openxmlformats.org/officeDocument/2006/relationships/tags" Target="../tags/tag39.xml"/><Relationship Id="rId16" Type="http://schemas.openxmlformats.org/officeDocument/2006/relationships/tags" Target="../tags/tag53.xml"/><Relationship Id="rId20" Type="http://schemas.openxmlformats.org/officeDocument/2006/relationships/notesSlide" Target="../notesSlides/notesSlide84.xml"/><Relationship Id="rId1" Type="http://schemas.openxmlformats.org/officeDocument/2006/relationships/tags" Target="../tags/tag38.xml"/><Relationship Id="rId6" Type="http://schemas.openxmlformats.org/officeDocument/2006/relationships/tags" Target="../tags/tag43.xml"/><Relationship Id="rId11" Type="http://schemas.openxmlformats.org/officeDocument/2006/relationships/tags" Target="../tags/tag48.xml"/><Relationship Id="rId5" Type="http://schemas.openxmlformats.org/officeDocument/2006/relationships/tags" Target="../tags/tag42.xml"/><Relationship Id="rId15" Type="http://schemas.openxmlformats.org/officeDocument/2006/relationships/tags" Target="../tags/tag52.xml"/><Relationship Id="rId10" Type="http://schemas.openxmlformats.org/officeDocument/2006/relationships/tags" Target="../tags/tag47.xml"/><Relationship Id="rId19" Type="http://schemas.openxmlformats.org/officeDocument/2006/relationships/slideLayout" Target="../slideLayouts/slideLayout3.xml"/><Relationship Id="rId4" Type="http://schemas.openxmlformats.org/officeDocument/2006/relationships/tags" Target="../tags/tag41.xml"/><Relationship Id="rId9" Type="http://schemas.openxmlformats.org/officeDocument/2006/relationships/tags" Target="../tags/tag46.xml"/><Relationship Id="rId14" Type="http://schemas.openxmlformats.org/officeDocument/2006/relationships/tags" Target="../tags/tag5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hemeOverride" Target="../theme/themeOverride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9.xml"/><Relationship Id="rId1" Type="http://schemas.openxmlformats.org/officeDocument/2006/relationships/slideLayout" Target="../slideLayouts/slideLayout3.xml"/><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5.sv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1.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2.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94.xml"/><Relationship Id="rId1" Type="http://schemas.openxmlformats.org/officeDocument/2006/relationships/slideLayout" Target="../slideLayouts/slideLayout3.xml"/><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9.sv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rot="2662275" flipH="1">
            <a:off x="-454294" y="4239523"/>
            <a:ext cx="353551" cy="2138074"/>
          </a:xfrm>
          <a:prstGeom prst="roundRect">
            <a:avLst>
              <a:gd name="adj" fmla="val 50000"/>
            </a:avLst>
          </a:prstGeom>
          <a:solidFill>
            <a:srgbClr val="1E74AE"/>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3" name="矩形 2"/>
          <p:cNvSpPr/>
          <p:nvPr/>
        </p:nvSpPr>
        <p:spPr>
          <a:xfrm>
            <a:off x="2841442" y="3189441"/>
            <a:ext cx="3595856" cy="307777"/>
          </a:xfrm>
          <a:prstGeom prst="rect">
            <a:avLst/>
          </a:prstGeom>
        </p:spPr>
        <p:txBody>
          <a:bodyPr wrap="none">
            <a:spAutoFit/>
            <a:scene3d>
              <a:camera prst="orthographicFront"/>
              <a:lightRig rig="threePt" dir="t"/>
            </a:scene3d>
            <a:sp3d contourW="12700"/>
          </a:bodyPr>
          <a:lstStyle/>
          <a:p>
            <a:pPr algn="ctr" fontAlgn="auto">
              <a:spcBef>
                <a:spcPts val="0"/>
              </a:spcBef>
              <a:spcAft>
                <a:spcPts val="0"/>
              </a:spcAft>
            </a:pPr>
            <a:r>
              <a:rPr lang="zh-CN" altLang="en-US" sz="1400" dirty="0">
                <a:solidFill>
                  <a:schemeClr val="tx1">
                    <a:lumMod val="65000"/>
                    <a:lumOff val="35000"/>
                  </a:schemeClr>
                </a:solidFill>
                <a:latin typeface="+mn-lt"/>
                <a:ea typeface="思源黑体" panose="020B0500000000000000" pitchFamily="34" charset="-122"/>
                <a:cs typeface="+mn-ea"/>
                <a:sym typeface="+mn-lt"/>
              </a:rPr>
              <a:t>版权归起点书院和原创作者共有，侵权必究</a:t>
            </a:r>
          </a:p>
        </p:txBody>
      </p:sp>
      <p:sp>
        <p:nvSpPr>
          <p:cNvPr id="4" name="矩形 3"/>
          <p:cNvSpPr/>
          <p:nvPr/>
        </p:nvSpPr>
        <p:spPr>
          <a:xfrm>
            <a:off x="1764222" y="2449483"/>
            <a:ext cx="5750292" cy="523220"/>
          </a:xfrm>
          <a:prstGeom prst="rect">
            <a:avLst/>
          </a:prstGeom>
        </p:spPr>
        <p:txBody>
          <a:bodyPr wrap="none">
            <a:spAutoFit/>
            <a:scene3d>
              <a:camera prst="orthographicFront"/>
              <a:lightRig rig="threePt" dir="t"/>
            </a:scene3d>
            <a:sp3d contourW="12700"/>
          </a:bodyPr>
          <a:lstStyle/>
          <a:p>
            <a:pPr algn="ctr" fontAlgn="auto">
              <a:spcBef>
                <a:spcPts val="0"/>
              </a:spcBef>
              <a:spcAft>
                <a:spcPts val="0"/>
              </a:spcAft>
            </a:pPr>
            <a:r>
              <a:rPr lang="zh-CN" altLang="en-US" sz="2800" b="1" spc="300" dirty="0">
                <a:solidFill>
                  <a:schemeClr val="tx1">
                    <a:lumMod val="85000"/>
                    <a:lumOff val="15000"/>
                  </a:schemeClr>
                </a:solidFill>
                <a:effectLst>
                  <a:outerShdw blurRad="38100" dist="38100" dir="2700000" algn="tl">
                    <a:srgbClr val="000000">
                      <a:alpha val="20000"/>
                    </a:srgbClr>
                  </a:outerShdw>
                </a:effectLst>
                <a:latin typeface="思源黑体" panose="020B0500000000000000" pitchFamily="34" charset="-122"/>
                <a:ea typeface="思源黑体" panose="020B0500000000000000" pitchFamily="34" charset="-122"/>
                <a:cs typeface="+mn-ea"/>
                <a:sym typeface="+mn-lt"/>
              </a:rPr>
              <a:t>帮你轻松解决问题的顶级沟通术</a:t>
            </a:r>
          </a:p>
        </p:txBody>
      </p:sp>
      <p:sp>
        <p:nvSpPr>
          <p:cNvPr id="6" name="圆角矩形 5"/>
          <p:cNvSpPr/>
          <p:nvPr/>
        </p:nvSpPr>
        <p:spPr>
          <a:xfrm rot="2662275" flipH="1">
            <a:off x="8442715" y="-398888"/>
            <a:ext cx="231675" cy="1730696"/>
          </a:xfrm>
          <a:prstGeom prst="roundRect">
            <a:avLst>
              <a:gd name="adj" fmla="val 50000"/>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7" name="圆角矩形 6"/>
          <p:cNvSpPr/>
          <p:nvPr/>
        </p:nvSpPr>
        <p:spPr>
          <a:xfrm rot="2662275" flipH="1">
            <a:off x="-1131928" y="3509182"/>
            <a:ext cx="394954" cy="2896330"/>
          </a:xfrm>
          <a:prstGeom prst="roundRect">
            <a:avLst>
              <a:gd name="adj" fmla="val 50000"/>
            </a:avLst>
          </a:prstGeom>
          <a:solidFill>
            <a:srgbClr val="1E74AE"/>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8" name="圆角矩形 7"/>
          <p:cNvSpPr/>
          <p:nvPr/>
        </p:nvSpPr>
        <p:spPr>
          <a:xfrm rot="2662275" flipH="1">
            <a:off x="-518649" y="3266644"/>
            <a:ext cx="318837" cy="2896330"/>
          </a:xfrm>
          <a:prstGeom prst="roundRect">
            <a:avLst>
              <a:gd name="adj" fmla="val 50000"/>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9" name="圆角矩形 8"/>
          <p:cNvSpPr/>
          <p:nvPr/>
        </p:nvSpPr>
        <p:spPr>
          <a:xfrm rot="2662275" flipH="1">
            <a:off x="9084599" y="-1181024"/>
            <a:ext cx="323797" cy="2374511"/>
          </a:xfrm>
          <a:prstGeom prst="roundRect">
            <a:avLst>
              <a:gd name="adj" fmla="val 50000"/>
            </a:avLst>
          </a:prstGeom>
          <a:solidFill>
            <a:srgbClr val="1E74AE"/>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11" name="椭圆 10"/>
          <p:cNvSpPr/>
          <p:nvPr/>
        </p:nvSpPr>
        <p:spPr>
          <a:xfrm flipH="1">
            <a:off x="535520" y="4194646"/>
            <a:ext cx="357454" cy="357454"/>
          </a:xfrm>
          <a:prstGeom prst="ellipse">
            <a:avLst/>
          </a:prstGeom>
          <a:solidFill>
            <a:srgbClr val="1E74AE"/>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12" name="椭圆 11"/>
          <p:cNvSpPr/>
          <p:nvPr/>
        </p:nvSpPr>
        <p:spPr>
          <a:xfrm flipH="1">
            <a:off x="767435" y="3233265"/>
            <a:ext cx="358759" cy="358759"/>
          </a:xfrm>
          <a:prstGeom prst="ellipse">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13" name="椭圆 12"/>
          <p:cNvSpPr/>
          <p:nvPr/>
        </p:nvSpPr>
        <p:spPr>
          <a:xfrm flipH="1">
            <a:off x="7652780" y="412304"/>
            <a:ext cx="281935" cy="281935"/>
          </a:xfrm>
          <a:prstGeom prst="ellipse">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14" name="椭圆 13"/>
          <p:cNvSpPr/>
          <p:nvPr/>
        </p:nvSpPr>
        <p:spPr>
          <a:xfrm flipH="1">
            <a:off x="8083638" y="1166037"/>
            <a:ext cx="328408" cy="328408"/>
          </a:xfrm>
          <a:prstGeom prst="ellipse">
            <a:avLst/>
          </a:prstGeom>
          <a:solidFill>
            <a:srgbClr val="1E74AE"/>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15" name="圆角矩形 14"/>
          <p:cNvSpPr/>
          <p:nvPr/>
        </p:nvSpPr>
        <p:spPr>
          <a:xfrm rot="2662275" flipH="1">
            <a:off x="9564307" y="-972738"/>
            <a:ext cx="318814" cy="2398685"/>
          </a:xfrm>
          <a:prstGeom prst="roundRect">
            <a:avLst>
              <a:gd name="adj" fmla="val 50000"/>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grpSp>
        <p:nvGrpSpPr>
          <p:cNvPr id="18" name="组合 17"/>
          <p:cNvGrpSpPr/>
          <p:nvPr/>
        </p:nvGrpSpPr>
        <p:grpSpPr>
          <a:xfrm>
            <a:off x="5009009" y="3910499"/>
            <a:ext cx="1868041" cy="246221"/>
            <a:chOff x="3949562" y="4437431"/>
            <a:chExt cx="2347042" cy="309357"/>
          </a:xfrm>
        </p:grpSpPr>
        <p:sp>
          <p:nvSpPr>
            <p:cNvPr id="19" name="student-graduation-cap-shape_52041"/>
            <p:cNvSpPr>
              <a:spLocks noChangeAspect="1"/>
            </p:cNvSpPr>
            <p:nvPr/>
          </p:nvSpPr>
          <p:spPr bwMode="auto">
            <a:xfrm>
              <a:off x="3949562" y="4479116"/>
              <a:ext cx="176188" cy="212225"/>
            </a:xfrm>
            <a:custGeom>
              <a:avLst/>
              <a:gdLst>
                <a:gd name="connsiteX0" fmla="*/ 56671 w 279400"/>
                <a:gd name="connsiteY0" fmla="*/ 192087 h 336550"/>
                <a:gd name="connsiteX1" fmla="*/ 224047 w 279400"/>
                <a:gd name="connsiteY1" fmla="*/ 192087 h 336550"/>
                <a:gd name="connsiteX2" fmla="*/ 279400 w 279400"/>
                <a:gd name="connsiteY2" fmla="*/ 247752 h 336550"/>
                <a:gd name="connsiteX3" fmla="*/ 279400 w 279400"/>
                <a:gd name="connsiteY3" fmla="*/ 336550 h 336550"/>
                <a:gd name="connsiteX4" fmla="*/ 176602 w 279400"/>
                <a:gd name="connsiteY4" fmla="*/ 336550 h 336550"/>
                <a:gd name="connsiteX5" fmla="*/ 158151 w 279400"/>
                <a:gd name="connsiteY5" fmla="*/ 245101 h 336550"/>
                <a:gd name="connsiteX6" fmla="*/ 151562 w 279400"/>
                <a:gd name="connsiteY6" fmla="*/ 239800 h 336550"/>
                <a:gd name="connsiteX7" fmla="*/ 167377 w 279400"/>
                <a:gd name="connsiteY7" fmla="*/ 213293 h 336550"/>
                <a:gd name="connsiteX8" fmla="*/ 167377 w 279400"/>
                <a:gd name="connsiteY8" fmla="*/ 209317 h 336550"/>
                <a:gd name="connsiteX9" fmla="*/ 163423 w 279400"/>
                <a:gd name="connsiteY9" fmla="*/ 207991 h 336550"/>
                <a:gd name="connsiteX10" fmla="*/ 121249 w 279400"/>
                <a:gd name="connsiteY10" fmla="*/ 207991 h 336550"/>
                <a:gd name="connsiteX11" fmla="*/ 118613 w 279400"/>
                <a:gd name="connsiteY11" fmla="*/ 209317 h 336550"/>
                <a:gd name="connsiteX12" fmla="*/ 118613 w 279400"/>
                <a:gd name="connsiteY12" fmla="*/ 213293 h 336550"/>
                <a:gd name="connsiteX13" fmla="*/ 134429 w 279400"/>
                <a:gd name="connsiteY13" fmla="*/ 239800 h 336550"/>
                <a:gd name="connsiteX14" fmla="*/ 126521 w 279400"/>
                <a:gd name="connsiteY14" fmla="*/ 245101 h 336550"/>
                <a:gd name="connsiteX15" fmla="*/ 110706 w 279400"/>
                <a:gd name="connsiteY15" fmla="*/ 336550 h 336550"/>
                <a:gd name="connsiteX16" fmla="*/ 0 w 279400"/>
                <a:gd name="connsiteY16" fmla="*/ 336550 h 336550"/>
                <a:gd name="connsiteX17" fmla="*/ 0 w 279400"/>
                <a:gd name="connsiteY17" fmla="*/ 247752 h 336550"/>
                <a:gd name="connsiteX18" fmla="*/ 56671 w 279400"/>
                <a:gd name="connsiteY18" fmla="*/ 192087 h 336550"/>
                <a:gd name="connsiteX19" fmla="*/ 138907 w 279400"/>
                <a:gd name="connsiteY19" fmla="*/ 0 h 336550"/>
                <a:gd name="connsiteX20" fmla="*/ 219076 w 279400"/>
                <a:gd name="connsiteY20" fmla="*/ 80169 h 336550"/>
                <a:gd name="connsiteX21" fmla="*/ 138907 w 279400"/>
                <a:gd name="connsiteY21" fmla="*/ 160338 h 336550"/>
                <a:gd name="connsiteX22" fmla="*/ 58738 w 279400"/>
                <a:gd name="connsiteY22" fmla="*/ 80169 h 336550"/>
                <a:gd name="connsiteX23" fmla="*/ 138907 w 279400"/>
                <a:gd name="connsiteY23"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9400" h="336550">
                  <a:moveTo>
                    <a:pt x="56671" y="192087"/>
                  </a:moveTo>
                  <a:cubicBezTo>
                    <a:pt x="56671" y="192087"/>
                    <a:pt x="56671" y="192087"/>
                    <a:pt x="224047" y="192087"/>
                  </a:cubicBezTo>
                  <a:cubicBezTo>
                    <a:pt x="254360" y="192087"/>
                    <a:pt x="279400" y="217269"/>
                    <a:pt x="279400" y="247752"/>
                  </a:cubicBezTo>
                  <a:cubicBezTo>
                    <a:pt x="279400" y="247752"/>
                    <a:pt x="279400" y="247752"/>
                    <a:pt x="279400" y="336550"/>
                  </a:cubicBezTo>
                  <a:cubicBezTo>
                    <a:pt x="279400" y="336550"/>
                    <a:pt x="279400" y="336550"/>
                    <a:pt x="176602" y="336550"/>
                  </a:cubicBezTo>
                  <a:cubicBezTo>
                    <a:pt x="176602" y="336550"/>
                    <a:pt x="176602" y="336550"/>
                    <a:pt x="158151" y="245101"/>
                  </a:cubicBezTo>
                  <a:cubicBezTo>
                    <a:pt x="158151" y="242450"/>
                    <a:pt x="154197" y="239800"/>
                    <a:pt x="151562" y="239800"/>
                  </a:cubicBezTo>
                  <a:cubicBezTo>
                    <a:pt x="151562" y="239800"/>
                    <a:pt x="151562" y="239800"/>
                    <a:pt x="167377" y="213293"/>
                  </a:cubicBezTo>
                  <a:cubicBezTo>
                    <a:pt x="167377" y="211967"/>
                    <a:pt x="167377" y="210642"/>
                    <a:pt x="167377" y="209317"/>
                  </a:cubicBezTo>
                  <a:cubicBezTo>
                    <a:pt x="166059" y="207991"/>
                    <a:pt x="164741" y="207991"/>
                    <a:pt x="163423" y="207991"/>
                  </a:cubicBezTo>
                  <a:cubicBezTo>
                    <a:pt x="163423" y="207991"/>
                    <a:pt x="163423" y="207991"/>
                    <a:pt x="121249" y="207991"/>
                  </a:cubicBezTo>
                  <a:cubicBezTo>
                    <a:pt x="119931" y="207991"/>
                    <a:pt x="118613" y="207991"/>
                    <a:pt x="118613" y="209317"/>
                  </a:cubicBezTo>
                  <a:cubicBezTo>
                    <a:pt x="117296" y="210642"/>
                    <a:pt x="117296" y="211967"/>
                    <a:pt x="118613" y="213293"/>
                  </a:cubicBezTo>
                  <a:cubicBezTo>
                    <a:pt x="118613" y="213293"/>
                    <a:pt x="118613" y="213293"/>
                    <a:pt x="134429" y="239800"/>
                  </a:cubicBezTo>
                  <a:cubicBezTo>
                    <a:pt x="130475" y="239800"/>
                    <a:pt x="127839" y="242450"/>
                    <a:pt x="126521" y="245101"/>
                  </a:cubicBezTo>
                  <a:cubicBezTo>
                    <a:pt x="126521" y="245101"/>
                    <a:pt x="126521" y="245101"/>
                    <a:pt x="110706" y="336550"/>
                  </a:cubicBezTo>
                  <a:cubicBezTo>
                    <a:pt x="110706" y="336550"/>
                    <a:pt x="110706" y="336550"/>
                    <a:pt x="0" y="336550"/>
                  </a:cubicBezTo>
                  <a:cubicBezTo>
                    <a:pt x="0" y="336550"/>
                    <a:pt x="0" y="336550"/>
                    <a:pt x="0" y="247752"/>
                  </a:cubicBezTo>
                  <a:cubicBezTo>
                    <a:pt x="0" y="217269"/>
                    <a:pt x="25040" y="192087"/>
                    <a:pt x="56671" y="192087"/>
                  </a:cubicBezTo>
                  <a:close/>
                  <a:moveTo>
                    <a:pt x="138907" y="0"/>
                  </a:moveTo>
                  <a:cubicBezTo>
                    <a:pt x="183183" y="0"/>
                    <a:pt x="219076" y="35893"/>
                    <a:pt x="219076" y="80169"/>
                  </a:cubicBezTo>
                  <a:cubicBezTo>
                    <a:pt x="219076" y="124445"/>
                    <a:pt x="183183" y="160338"/>
                    <a:pt x="138907" y="160338"/>
                  </a:cubicBezTo>
                  <a:cubicBezTo>
                    <a:pt x="94631" y="160338"/>
                    <a:pt x="58738" y="124445"/>
                    <a:pt x="58738" y="80169"/>
                  </a:cubicBezTo>
                  <a:cubicBezTo>
                    <a:pt x="58738" y="35893"/>
                    <a:pt x="94631" y="0"/>
                    <a:pt x="138907" y="0"/>
                  </a:cubicBezTo>
                  <a:close/>
                </a:path>
              </a:pathLst>
            </a:custGeom>
            <a:solidFill>
              <a:schemeClr val="tx1">
                <a:lumMod val="75000"/>
                <a:lumOff val="2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050" i="0" u="none" strike="noStrike" kern="1200" cap="none" spc="0" normalizeH="0" baseline="0" noProof="0" dirty="0">
                <a:ln>
                  <a:noFill/>
                </a:ln>
                <a:solidFill>
                  <a:schemeClr val="tx1">
                    <a:lumMod val="75000"/>
                    <a:lumOff val="25000"/>
                  </a:schemeClr>
                </a:solidFill>
                <a:effectLst/>
                <a:uLnTx/>
                <a:uFillTx/>
                <a:latin typeface="Arial" panose="020B0604020202020204"/>
                <a:ea typeface="思源黑体" panose="020B0500000000000000" pitchFamily="34" charset="-122"/>
                <a:cs typeface="+mn-cs"/>
              </a:endParaRPr>
            </a:p>
          </p:txBody>
        </p:sp>
        <p:sp>
          <p:nvSpPr>
            <p:cNvPr id="20" name="文本框 19"/>
            <p:cNvSpPr txBox="1"/>
            <p:nvPr/>
          </p:nvSpPr>
          <p:spPr>
            <a:xfrm>
              <a:off x="4131057" y="4437431"/>
              <a:ext cx="2165547" cy="30935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000" dirty="0">
                  <a:solidFill>
                    <a:schemeClr val="tx1">
                      <a:lumMod val="75000"/>
                      <a:lumOff val="25000"/>
                    </a:schemeClr>
                  </a:solidFill>
                  <a:latin typeface="思源黑体" panose="020B0500000000000000" pitchFamily="34" charset="-122"/>
                  <a:ea typeface="思源黑体" panose="020B0500000000000000" pitchFamily="34" charset="-122"/>
                </a:rPr>
                <a:t>笔记作者：赵小洋</a:t>
              </a:r>
              <a:endParaRPr kumimoji="0" lang="zh-CN" altLang="en-US" sz="1000" i="0" u="none" strike="noStrike" kern="1200" cap="none" spc="0" normalizeH="0" baseline="0" noProof="0" dirty="0">
                <a:ln>
                  <a:noFill/>
                </a:ln>
                <a:solidFill>
                  <a:schemeClr val="tx1">
                    <a:lumMod val="75000"/>
                    <a:lumOff val="25000"/>
                  </a:schemeClr>
                </a:solidFill>
                <a:effectLst/>
                <a:uLnTx/>
                <a:uFillTx/>
                <a:latin typeface="思源黑体" panose="020B0500000000000000" pitchFamily="34" charset="-122"/>
                <a:ea typeface="思源黑体" panose="020B0500000000000000" pitchFamily="34" charset="-122"/>
              </a:endParaRPr>
            </a:p>
          </p:txBody>
        </p:sp>
      </p:grpSp>
      <p:grpSp>
        <p:nvGrpSpPr>
          <p:cNvPr id="21" name="组合 20"/>
          <p:cNvGrpSpPr/>
          <p:nvPr/>
        </p:nvGrpSpPr>
        <p:grpSpPr>
          <a:xfrm>
            <a:off x="2916610" y="3909437"/>
            <a:ext cx="1850736" cy="246221"/>
            <a:chOff x="5096604" y="4425816"/>
            <a:chExt cx="2325300" cy="309357"/>
          </a:xfrm>
        </p:grpSpPr>
        <p:sp>
          <p:nvSpPr>
            <p:cNvPr id="22" name="student-graduation-cap-shape_52041"/>
            <p:cNvSpPr>
              <a:spLocks noChangeAspect="1"/>
            </p:cNvSpPr>
            <p:nvPr/>
          </p:nvSpPr>
          <p:spPr bwMode="auto">
            <a:xfrm>
              <a:off x="5096604" y="4475699"/>
              <a:ext cx="192265" cy="198828"/>
            </a:xfrm>
            <a:custGeom>
              <a:avLst/>
              <a:gdLst>
                <a:gd name="connsiteX0" fmla="*/ 233363 w 325438"/>
                <a:gd name="connsiteY0" fmla="*/ 249238 h 336550"/>
                <a:gd name="connsiteX1" fmla="*/ 279401 w 325438"/>
                <a:gd name="connsiteY1" fmla="*/ 249238 h 336550"/>
                <a:gd name="connsiteX2" fmla="*/ 279401 w 325438"/>
                <a:gd name="connsiteY2" fmla="*/ 290513 h 336550"/>
                <a:gd name="connsiteX3" fmla="*/ 233363 w 325438"/>
                <a:gd name="connsiteY3" fmla="*/ 290513 h 336550"/>
                <a:gd name="connsiteX4" fmla="*/ 171450 w 325438"/>
                <a:gd name="connsiteY4" fmla="*/ 249238 h 336550"/>
                <a:gd name="connsiteX5" fmla="*/ 217488 w 325438"/>
                <a:gd name="connsiteY5" fmla="*/ 249238 h 336550"/>
                <a:gd name="connsiteX6" fmla="*/ 217488 w 325438"/>
                <a:gd name="connsiteY6" fmla="*/ 290513 h 336550"/>
                <a:gd name="connsiteX7" fmla="*/ 171450 w 325438"/>
                <a:gd name="connsiteY7" fmla="*/ 290513 h 336550"/>
                <a:gd name="connsiteX8" fmla="*/ 107950 w 325438"/>
                <a:gd name="connsiteY8" fmla="*/ 249238 h 336550"/>
                <a:gd name="connsiteX9" fmla="*/ 155575 w 325438"/>
                <a:gd name="connsiteY9" fmla="*/ 249238 h 336550"/>
                <a:gd name="connsiteX10" fmla="*/ 155575 w 325438"/>
                <a:gd name="connsiteY10" fmla="*/ 290513 h 336550"/>
                <a:gd name="connsiteX11" fmla="*/ 107950 w 325438"/>
                <a:gd name="connsiteY11" fmla="*/ 290513 h 336550"/>
                <a:gd name="connsiteX12" fmla="*/ 46038 w 325438"/>
                <a:gd name="connsiteY12" fmla="*/ 249238 h 336550"/>
                <a:gd name="connsiteX13" fmla="*/ 93663 w 325438"/>
                <a:gd name="connsiteY13" fmla="*/ 249238 h 336550"/>
                <a:gd name="connsiteX14" fmla="*/ 93663 w 325438"/>
                <a:gd name="connsiteY14" fmla="*/ 290513 h 336550"/>
                <a:gd name="connsiteX15" fmla="*/ 46038 w 325438"/>
                <a:gd name="connsiteY15" fmla="*/ 290513 h 336550"/>
                <a:gd name="connsiteX16" fmla="*/ 233363 w 325438"/>
                <a:gd name="connsiteY16" fmla="*/ 195263 h 336550"/>
                <a:gd name="connsiteX17" fmla="*/ 279401 w 325438"/>
                <a:gd name="connsiteY17" fmla="*/ 195263 h 336550"/>
                <a:gd name="connsiteX18" fmla="*/ 279401 w 325438"/>
                <a:gd name="connsiteY18" fmla="*/ 234951 h 336550"/>
                <a:gd name="connsiteX19" fmla="*/ 233363 w 325438"/>
                <a:gd name="connsiteY19" fmla="*/ 234951 h 336550"/>
                <a:gd name="connsiteX20" fmla="*/ 171450 w 325438"/>
                <a:gd name="connsiteY20" fmla="*/ 195263 h 336550"/>
                <a:gd name="connsiteX21" fmla="*/ 217488 w 325438"/>
                <a:gd name="connsiteY21" fmla="*/ 195263 h 336550"/>
                <a:gd name="connsiteX22" fmla="*/ 217488 w 325438"/>
                <a:gd name="connsiteY22" fmla="*/ 234951 h 336550"/>
                <a:gd name="connsiteX23" fmla="*/ 171450 w 325438"/>
                <a:gd name="connsiteY23" fmla="*/ 234951 h 336550"/>
                <a:gd name="connsiteX24" fmla="*/ 107950 w 325438"/>
                <a:gd name="connsiteY24" fmla="*/ 195263 h 336550"/>
                <a:gd name="connsiteX25" fmla="*/ 155575 w 325438"/>
                <a:gd name="connsiteY25" fmla="*/ 195263 h 336550"/>
                <a:gd name="connsiteX26" fmla="*/ 155575 w 325438"/>
                <a:gd name="connsiteY26" fmla="*/ 234951 h 336550"/>
                <a:gd name="connsiteX27" fmla="*/ 107950 w 325438"/>
                <a:gd name="connsiteY27" fmla="*/ 234951 h 336550"/>
                <a:gd name="connsiteX28" fmla="*/ 46038 w 325438"/>
                <a:gd name="connsiteY28" fmla="*/ 195263 h 336550"/>
                <a:gd name="connsiteX29" fmla="*/ 93663 w 325438"/>
                <a:gd name="connsiteY29" fmla="*/ 195263 h 336550"/>
                <a:gd name="connsiteX30" fmla="*/ 93663 w 325438"/>
                <a:gd name="connsiteY30" fmla="*/ 234951 h 336550"/>
                <a:gd name="connsiteX31" fmla="*/ 46038 w 325438"/>
                <a:gd name="connsiteY31" fmla="*/ 234951 h 336550"/>
                <a:gd name="connsiteX32" fmla="*/ 233363 w 325438"/>
                <a:gd name="connsiteY32" fmla="*/ 139700 h 336550"/>
                <a:gd name="connsiteX33" fmla="*/ 279401 w 325438"/>
                <a:gd name="connsiteY33" fmla="*/ 139700 h 336550"/>
                <a:gd name="connsiteX34" fmla="*/ 279401 w 325438"/>
                <a:gd name="connsiteY34" fmla="*/ 180975 h 336550"/>
                <a:gd name="connsiteX35" fmla="*/ 233363 w 325438"/>
                <a:gd name="connsiteY35" fmla="*/ 180975 h 336550"/>
                <a:gd name="connsiteX36" fmla="*/ 171450 w 325438"/>
                <a:gd name="connsiteY36" fmla="*/ 139700 h 336550"/>
                <a:gd name="connsiteX37" fmla="*/ 217488 w 325438"/>
                <a:gd name="connsiteY37" fmla="*/ 139700 h 336550"/>
                <a:gd name="connsiteX38" fmla="*/ 217488 w 325438"/>
                <a:gd name="connsiteY38" fmla="*/ 180975 h 336550"/>
                <a:gd name="connsiteX39" fmla="*/ 171450 w 325438"/>
                <a:gd name="connsiteY39" fmla="*/ 180975 h 336550"/>
                <a:gd name="connsiteX40" fmla="*/ 107950 w 325438"/>
                <a:gd name="connsiteY40" fmla="*/ 139700 h 336550"/>
                <a:gd name="connsiteX41" fmla="*/ 155575 w 325438"/>
                <a:gd name="connsiteY41" fmla="*/ 139700 h 336550"/>
                <a:gd name="connsiteX42" fmla="*/ 155575 w 325438"/>
                <a:gd name="connsiteY42" fmla="*/ 180975 h 336550"/>
                <a:gd name="connsiteX43" fmla="*/ 107950 w 325438"/>
                <a:gd name="connsiteY43" fmla="*/ 180975 h 336550"/>
                <a:gd name="connsiteX44" fmla="*/ 49167 w 325438"/>
                <a:gd name="connsiteY44" fmla="*/ 38100 h 336550"/>
                <a:gd name="connsiteX45" fmla="*/ 25400 w 325438"/>
                <a:gd name="connsiteY45" fmla="*/ 61753 h 336550"/>
                <a:gd name="connsiteX46" fmla="*/ 25400 w 325438"/>
                <a:gd name="connsiteY46" fmla="*/ 289085 h 336550"/>
                <a:gd name="connsiteX47" fmla="*/ 49167 w 325438"/>
                <a:gd name="connsiteY47" fmla="*/ 312738 h 336550"/>
                <a:gd name="connsiteX48" fmla="*/ 276271 w 325438"/>
                <a:gd name="connsiteY48" fmla="*/ 312738 h 336550"/>
                <a:gd name="connsiteX49" fmla="*/ 300038 w 325438"/>
                <a:gd name="connsiteY49" fmla="*/ 289085 h 336550"/>
                <a:gd name="connsiteX50" fmla="*/ 300038 w 325438"/>
                <a:gd name="connsiteY50" fmla="*/ 61753 h 336550"/>
                <a:gd name="connsiteX51" fmla="*/ 276271 w 325438"/>
                <a:gd name="connsiteY51" fmla="*/ 38100 h 336550"/>
                <a:gd name="connsiteX52" fmla="*/ 269669 w 325438"/>
                <a:gd name="connsiteY52" fmla="*/ 38100 h 336550"/>
                <a:gd name="connsiteX53" fmla="*/ 269669 w 325438"/>
                <a:gd name="connsiteY53" fmla="*/ 63067 h 336550"/>
                <a:gd name="connsiteX54" fmla="*/ 276271 w 325438"/>
                <a:gd name="connsiteY54" fmla="*/ 74894 h 336550"/>
                <a:gd name="connsiteX55" fmla="*/ 260427 w 325438"/>
                <a:gd name="connsiteY55" fmla="*/ 90662 h 336550"/>
                <a:gd name="connsiteX56" fmla="*/ 244582 w 325438"/>
                <a:gd name="connsiteY56" fmla="*/ 74894 h 336550"/>
                <a:gd name="connsiteX57" fmla="*/ 249864 w 325438"/>
                <a:gd name="connsiteY57" fmla="*/ 63067 h 336550"/>
                <a:gd name="connsiteX58" fmla="*/ 249864 w 325438"/>
                <a:gd name="connsiteY58" fmla="*/ 38100 h 336550"/>
                <a:gd name="connsiteX59" fmla="*/ 231379 w 325438"/>
                <a:gd name="connsiteY59" fmla="*/ 38100 h 336550"/>
                <a:gd name="connsiteX60" fmla="*/ 231379 w 325438"/>
                <a:gd name="connsiteY60" fmla="*/ 63067 h 336550"/>
                <a:gd name="connsiteX61" fmla="*/ 236660 w 325438"/>
                <a:gd name="connsiteY61" fmla="*/ 74894 h 336550"/>
                <a:gd name="connsiteX62" fmla="*/ 220816 w 325438"/>
                <a:gd name="connsiteY62" fmla="*/ 90662 h 336550"/>
                <a:gd name="connsiteX63" fmla="*/ 204971 w 325438"/>
                <a:gd name="connsiteY63" fmla="*/ 74894 h 336550"/>
                <a:gd name="connsiteX64" fmla="*/ 210253 w 325438"/>
                <a:gd name="connsiteY64" fmla="*/ 63067 h 336550"/>
                <a:gd name="connsiteX65" fmla="*/ 210253 w 325438"/>
                <a:gd name="connsiteY65" fmla="*/ 38100 h 336550"/>
                <a:gd name="connsiteX66" fmla="*/ 191767 w 325438"/>
                <a:gd name="connsiteY66" fmla="*/ 38100 h 336550"/>
                <a:gd name="connsiteX67" fmla="*/ 191767 w 325438"/>
                <a:gd name="connsiteY67" fmla="*/ 63067 h 336550"/>
                <a:gd name="connsiteX68" fmla="*/ 198369 w 325438"/>
                <a:gd name="connsiteY68" fmla="*/ 74894 h 336550"/>
                <a:gd name="connsiteX69" fmla="*/ 182525 w 325438"/>
                <a:gd name="connsiteY69" fmla="*/ 90662 h 336550"/>
                <a:gd name="connsiteX70" fmla="*/ 166680 w 325438"/>
                <a:gd name="connsiteY70" fmla="*/ 74894 h 336550"/>
                <a:gd name="connsiteX71" fmla="*/ 171962 w 325438"/>
                <a:gd name="connsiteY71" fmla="*/ 63067 h 336550"/>
                <a:gd name="connsiteX72" fmla="*/ 171962 w 325438"/>
                <a:gd name="connsiteY72" fmla="*/ 38100 h 336550"/>
                <a:gd name="connsiteX73" fmla="*/ 153476 w 325438"/>
                <a:gd name="connsiteY73" fmla="*/ 38100 h 336550"/>
                <a:gd name="connsiteX74" fmla="*/ 153476 w 325438"/>
                <a:gd name="connsiteY74" fmla="*/ 63067 h 336550"/>
                <a:gd name="connsiteX75" fmla="*/ 158758 w 325438"/>
                <a:gd name="connsiteY75" fmla="*/ 74894 h 336550"/>
                <a:gd name="connsiteX76" fmla="*/ 142913 w 325438"/>
                <a:gd name="connsiteY76" fmla="*/ 90662 h 336550"/>
                <a:gd name="connsiteX77" fmla="*/ 127069 w 325438"/>
                <a:gd name="connsiteY77" fmla="*/ 74894 h 336550"/>
                <a:gd name="connsiteX78" fmla="*/ 133671 w 325438"/>
                <a:gd name="connsiteY78" fmla="*/ 63067 h 336550"/>
                <a:gd name="connsiteX79" fmla="*/ 133671 w 325438"/>
                <a:gd name="connsiteY79" fmla="*/ 38100 h 336550"/>
                <a:gd name="connsiteX80" fmla="*/ 115186 w 325438"/>
                <a:gd name="connsiteY80" fmla="*/ 38100 h 336550"/>
                <a:gd name="connsiteX81" fmla="*/ 115186 w 325438"/>
                <a:gd name="connsiteY81" fmla="*/ 63067 h 336550"/>
                <a:gd name="connsiteX82" fmla="*/ 120467 w 325438"/>
                <a:gd name="connsiteY82" fmla="*/ 74894 h 336550"/>
                <a:gd name="connsiteX83" fmla="*/ 104623 w 325438"/>
                <a:gd name="connsiteY83" fmla="*/ 90662 h 336550"/>
                <a:gd name="connsiteX84" fmla="*/ 88778 w 325438"/>
                <a:gd name="connsiteY84" fmla="*/ 74894 h 336550"/>
                <a:gd name="connsiteX85" fmla="*/ 94060 w 325438"/>
                <a:gd name="connsiteY85" fmla="*/ 63067 h 336550"/>
                <a:gd name="connsiteX86" fmla="*/ 94060 w 325438"/>
                <a:gd name="connsiteY86" fmla="*/ 38100 h 336550"/>
                <a:gd name="connsiteX87" fmla="*/ 75574 w 325438"/>
                <a:gd name="connsiteY87" fmla="*/ 38100 h 336550"/>
                <a:gd name="connsiteX88" fmla="*/ 75574 w 325438"/>
                <a:gd name="connsiteY88" fmla="*/ 63067 h 336550"/>
                <a:gd name="connsiteX89" fmla="*/ 80856 w 325438"/>
                <a:gd name="connsiteY89" fmla="*/ 74894 h 336550"/>
                <a:gd name="connsiteX90" fmla="*/ 65011 w 325438"/>
                <a:gd name="connsiteY90" fmla="*/ 90662 h 336550"/>
                <a:gd name="connsiteX91" fmla="*/ 49167 w 325438"/>
                <a:gd name="connsiteY91" fmla="*/ 74894 h 336550"/>
                <a:gd name="connsiteX92" fmla="*/ 55769 w 325438"/>
                <a:gd name="connsiteY92" fmla="*/ 63067 h 336550"/>
                <a:gd name="connsiteX93" fmla="*/ 55769 w 325438"/>
                <a:gd name="connsiteY93" fmla="*/ 38100 h 336550"/>
                <a:gd name="connsiteX94" fmla="*/ 49167 w 325438"/>
                <a:gd name="connsiteY94" fmla="*/ 38100 h 336550"/>
                <a:gd name="connsiteX95" fmla="*/ 65315 w 325438"/>
                <a:gd name="connsiteY95" fmla="*/ 4763 h 336550"/>
                <a:gd name="connsiteX96" fmla="*/ 61913 w 325438"/>
                <a:gd name="connsiteY96" fmla="*/ 10110 h 336550"/>
                <a:gd name="connsiteX97" fmla="*/ 61913 w 325438"/>
                <a:gd name="connsiteY97" fmla="*/ 75616 h 336550"/>
                <a:gd name="connsiteX98" fmla="*/ 65315 w 325438"/>
                <a:gd name="connsiteY98" fmla="*/ 80963 h 336550"/>
                <a:gd name="connsiteX99" fmla="*/ 69851 w 325438"/>
                <a:gd name="connsiteY99" fmla="*/ 75616 h 336550"/>
                <a:gd name="connsiteX100" fmla="*/ 69851 w 325438"/>
                <a:gd name="connsiteY100" fmla="*/ 10110 h 336550"/>
                <a:gd name="connsiteX101" fmla="*/ 65315 w 325438"/>
                <a:gd name="connsiteY101" fmla="*/ 4763 h 336550"/>
                <a:gd name="connsiteX102" fmla="*/ 104776 w 325438"/>
                <a:gd name="connsiteY102" fmla="*/ 4763 h 336550"/>
                <a:gd name="connsiteX103" fmla="*/ 100013 w 325438"/>
                <a:gd name="connsiteY103" fmla="*/ 10110 h 336550"/>
                <a:gd name="connsiteX104" fmla="*/ 100013 w 325438"/>
                <a:gd name="connsiteY104" fmla="*/ 75616 h 336550"/>
                <a:gd name="connsiteX105" fmla="*/ 104776 w 325438"/>
                <a:gd name="connsiteY105" fmla="*/ 80963 h 336550"/>
                <a:gd name="connsiteX106" fmla="*/ 109538 w 325438"/>
                <a:gd name="connsiteY106" fmla="*/ 75616 h 336550"/>
                <a:gd name="connsiteX107" fmla="*/ 109538 w 325438"/>
                <a:gd name="connsiteY107" fmla="*/ 10110 h 336550"/>
                <a:gd name="connsiteX108" fmla="*/ 104776 w 325438"/>
                <a:gd name="connsiteY108" fmla="*/ 4763 h 336550"/>
                <a:gd name="connsiteX109" fmla="*/ 142876 w 325438"/>
                <a:gd name="connsiteY109" fmla="*/ 4763 h 336550"/>
                <a:gd name="connsiteX110" fmla="*/ 138113 w 325438"/>
                <a:gd name="connsiteY110" fmla="*/ 10110 h 336550"/>
                <a:gd name="connsiteX111" fmla="*/ 138113 w 325438"/>
                <a:gd name="connsiteY111" fmla="*/ 75616 h 336550"/>
                <a:gd name="connsiteX112" fmla="*/ 142876 w 325438"/>
                <a:gd name="connsiteY112" fmla="*/ 80963 h 336550"/>
                <a:gd name="connsiteX113" fmla="*/ 147638 w 325438"/>
                <a:gd name="connsiteY113" fmla="*/ 75616 h 336550"/>
                <a:gd name="connsiteX114" fmla="*/ 147638 w 325438"/>
                <a:gd name="connsiteY114" fmla="*/ 10110 h 336550"/>
                <a:gd name="connsiteX115" fmla="*/ 142876 w 325438"/>
                <a:gd name="connsiteY115" fmla="*/ 4763 h 336550"/>
                <a:gd name="connsiteX116" fmla="*/ 182563 w 325438"/>
                <a:gd name="connsiteY116" fmla="*/ 4763 h 336550"/>
                <a:gd name="connsiteX117" fmla="*/ 177800 w 325438"/>
                <a:gd name="connsiteY117" fmla="*/ 10110 h 336550"/>
                <a:gd name="connsiteX118" fmla="*/ 177800 w 325438"/>
                <a:gd name="connsiteY118" fmla="*/ 75616 h 336550"/>
                <a:gd name="connsiteX119" fmla="*/ 182563 w 325438"/>
                <a:gd name="connsiteY119" fmla="*/ 80963 h 336550"/>
                <a:gd name="connsiteX120" fmla="*/ 187325 w 325438"/>
                <a:gd name="connsiteY120" fmla="*/ 75616 h 336550"/>
                <a:gd name="connsiteX121" fmla="*/ 187325 w 325438"/>
                <a:gd name="connsiteY121" fmla="*/ 10110 h 336550"/>
                <a:gd name="connsiteX122" fmla="*/ 182563 w 325438"/>
                <a:gd name="connsiteY122" fmla="*/ 4763 h 336550"/>
                <a:gd name="connsiteX123" fmla="*/ 220663 w 325438"/>
                <a:gd name="connsiteY123" fmla="*/ 4763 h 336550"/>
                <a:gd name="connsiteX124" fmla="*/ 215900 w 325438"/>
                <a:gd name="connsiteY124" fmla="*/ 10110 h 336550"/>
                <a:gd name="connsiteX125" fmla="*/ 215900 w 325438"/>
                <a:gd name="connsiteY125" fmla="*/ 75616 h 336550"/>
                <a:gd name="connsiteX126" fmla="*/ 220663 w 325438"/>
                <a:gd name="connsiteY126" fmla="*/ 80963 h 336550"/>
                <a:gd name="connsiteX127" fmla="*/ 225425 w 325438"/>
                <a:gd name="connsiteY127" fmla="*/ 75616 h 336550"/>
                <a:gd name="connsiteX128" fmla="*/ 225425 w 325438"/>
                <a:gd name="connsiteY128" fmla="*/ 10110 h 336550"/>
                <a:gd name="connsiteX129" fmla="*/ 220663 w 325438"/>
                <a:gd name="connsiteY129" fmla="*/ 4763 h 336550"/>
                <a:gd name="connsiteX130" fmla="*/ 260124 w 325438"/>
                <a:gd name="connsiteY130" fmla="*/ 4763 h 336550"/>
                <a:gd name="connsiteX131" fmla="*/ 255588 w 325438"/>
                <a:gd name="connsiteY131" fmla="*/ 10110 h 336550"/>
                <a:gd name="connsiteX132" fmla="*/ 255588 w 325438"/>
                <a:gd name="connsiteY132" fmla="*/ 75616 h 336550"/>
                <a:gd name="connsiteX133" fmla="*/ 260124 w 325438"/>
                <a:gd name="connsiteY133" fmla="*/ 80963 h 336550"/>
                <a:gd name="connsiteX134" fmla="*/ 263526 w 325438"/>
                <a:gd name="connsiteY134" fmla="*/ 75616 h 336550"/>
                <a:gd name="connsiteX135" fmla="*/ 263526 w 325438"/>
                <a:gd name="connsiteY135" fmla="*/ 10110 h 336550"/>
                <a:gd name="connsiteX136" fmla="*/ 260124 w 325438"/>
                <a:gd name="connsiteY136" fmla="*/ 4763 h 336550"/>
                <a:gd name="connsiteX137" fmla="*/ 64823 w 325438"/>
                <a:gd name="connsiteY137" fmla="*/ 0 h 336550"/>
                <a:gd name="connsiteX138" fmla="*/ 75406 w 325438"/>
                <a:gd name="connsiteY138" fmla="*/ 10517 h 336550"/>
                <a:gd name="connsiteX139" fmla="*/ 75406 w 325438"/>
                <a:gd name="connsiteY139" fmla="*/ 14461 h 336550"/>
                <a:gd name="connsiteX140" fmla="*/ 93927 w 325438"/>
                <a:gd name="connsiteY140" fmla="*/ 14461 h 336550"/>
                <a:gd name="connsiteX141" fmla="*/ 93927 w 325438"/>
                <a:gd name="connsiteY141" fmla="*/ 10517 h 336550"/>
                <a:gd name="connsiteX142" fmla="*/ 104511 w 325438"/>
                <a:gd name="connsiteY142" fmla="*/ 0 h 336550"/>
                <a:gd name="connsiteX143" fmla="*/ 115094 w 325438"/>
                <a:gd name="connsiteY143" fmla="*/ 10517 h 336550"/>
                <a:gd name="connsiteX144" fmla="*/ 115094 w 325438"/>
                <a:gd name="connsiteY144" fmla="*/ 14461 h 336550"/>
                <a:gd name="connsiteX145" fmla="*/ 133615 w 325438"/>
                <a:gd name="connsiteY145" fmla="*/ 14461 h 336550"/>
                <a:gd name="connsiteX146" fmla="*/ 133615 w 325438"/>
                <a:gd name="connsiteY146" fmla="*/ 10517 h 336550"/>
                <a:gd name="connsiteX147" fmla="*/ 142875 w 325438"/>
                <a:gd name="connsiteY147" fmla="*/ 0 h 336550"/>
                <a:gd name="connsiteX148" fmla="*/ 153459 w 325438"/>
                <a:gd name="connsiteY148" fmla="*/ 10517 h 336550"/>
                <a:gd name="connsiteX149" fmla="*/ 153459 w 325438"/>
                <a:gd name="connsiteY149" fmla="*/ 14461 h 336550"/>
                <a:gd name="connsiteX150" fmla="*/ 171980 w 325438"/>
                <a:gd name="connsiteY150" fmla="*/ 14461 h 336550"/>
                <a:gd name="connsiteX151" fmla="*/ 171980 w 325438"/>
                <a:gd name="connsiteY151" fmla="*/ 10517 h 336550"/>
                <a:gd name="connsiteX152" fmla="*/ 182563 w 325438"/>
                <a:gd name="connsiteY152" fmla="*/ 0 h 336550"/>
                <a:gd name="connsiteX153" fmla="*/ 191823 w 325438"/>
                <a:gd name="connsiteY153" fmla="*/ 10517 h 336550"/>
                <a:gd name="connsiteX154" fmla="*/ 191823 w 325438"/>
                <a:gd name="connsiteY154" fmla="*/ 14461 h 336550"/>
                <a:gd name="connsiteX155" fmla="*/ 210344 w 325438"/>
                <a:gd name="connsiteY155" fmla="*/ 14461 h 336550"/>
                <a:gd name="connsiteX156" fmla="*/ 210344 w 325438"/>
                <a:gd name="connsiteY156" fmla="*/ 10517 h 336550"/>
                <a:gd name="connsiteX157" fmla="*/ 220927 w 325438"/>
                <a:gd name="connsiteY157" fmla="*/ 0 h 336550"/>
                <a:gd name="connsiteX158" fmla="*/ 231511 w 325438"/>
                <a:gd name="connsiteY158" fmla="*/ 10517 h 336550"/>
                <a:gd name="connsiteX159" fmla="*/ 231511 w 325438"/>
                <a:gd name="connsiteY159" fmla="*/ 14461 h 336550"/>
                <a:gd name="connsiteX160" fmla="*/ 250032 w 325438"/>
                <a:gd name="connsiteY160" fmla="*/ 14461 h 336550"/>
                <a:gd name="connsiteX161" fmla="*/ 250032 w 325438"/>
                <a:gd name="connsiteY161" fmla="*/ 10517 h 336550"/>
                <a:gd name="connsiteX162" fmla="*/ 260615 w 325438"/>
                <a:gd name="connsiteY162" fmla="*/ 0 h 336550"/>
                <a:gd name="connsiteX163" fmla="*/ 269875 w 325438"/>
                <a:gd name="connsiteY163" fmla="*/ 10517 h 336550"/>
                <a:gd name="connsiteX164" fmla="*/ 269875 w 325438"/>
                <a:gd name="connsiteY164" fmla="*/ 14461 h 336550"/>
                <a:gd name="connsiteX165" fmla="*/ 276490 w 325438"/>
                <a:gd name="connsiteY165" fmla="*/ 14461 h 336550"/>
                <a:gd name="connsiteX166" fmla="*/ 325438 w 325438"/>
                <a:gd name="connsiteY166" fmla="*/ 61789 h 336550"/>
                <a:gd name="connsiteX167" fmla="*/ 325438 w 325438"/>
                <a:gd name="connsiteY167" fmla="*/ 289223 h 336550"/>
                <a:gd name="connsiteX168" fmla="*/ 276490 w 325438"/>
                <a:gd name="connsiteY168" fmla="*/ 336550 h 336550"/>
                <a:gd name="connsiteX169" fmla="*/ 48948 w 325438"/>
                <a:gd name="connsiteY169" fmla="*/ 336550 h 336550"/>
                <a:gd name="connsiteX170" fmla="*/ 0 w 325438"/>
                <a:gd name="connsiteY170" fmla="*/ 289223 h 336550"/>
                <a:gd name="connsiteX171" fmla="*/ 0 w 325438"/>
                <a:gd name="connsiteY171" fmla="*/ 61789 h 336550"/>
                <a:gd name="connsiteX172" fmla="*/ 48948 w 325438"/>
                <a:gd name="connsiteY172" fmla="*/ 14461 h 336550"/>
                <a:gd name="connsiteX173" fmla="*/ 55563 w 325438"/>
                <a:gd name="connsiteY173" fmla="*/ 14461 h 336550"/>
                <a:gd name="connsiteX174" fmla="*/ 55563 w 325438"/>
                <a:gd name="connsiteY174" fmla="*/ 10517 h 336550"/>
                <a:gd name="connsiteX175" fmla="*/ 64823 w 325438"/>
                <a:gd name="connsiteY175"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325438" h="336550">
                  <a:moveTo>
                    <a:pt x="233363" y="249238"/>
                  </a:moveTo>
                  <a:lnTo>
                    <a:pt x="279401" y="249238"/>
                  </a:lnTo>
                  <a:lnTo>
                    <a:pt x="279401" y="290513"/>
                  </a:lnTo>
                  <a:lnTo>
                    <a:pt x="233363" y="290513"/>
                  </a:lnTo>
                  <a:close/>
                  <a:moveTo>
                    <a:pt x="171450" y="249238"/>
                  </a:moveTo>
                  <a:lnTo>
                    <a:pt x="217488" y="249238"/>
                  </a:lnTo>
                  <a:lnTo>
                    <a:pt x="217488" y="290513"/>
                  </a:lnTo>
                  <a:lnTo>
                    <a:pt x="171450" y="290513"/>
                  </a:lnTo>
                  <a:close/>
                  <a:moveTo>
                    <a:pt x="107950" y="249238"/>
                  </a:moveTo>
                  <a:lnTo>
                    <a:pt x="155575" y="249238"/>
                  </a:lnTo>
                  <a:lnTo>
                    <a:pt x="155575" y="290513"/>
                  </a:lnTo>
                  <a:lnTo>
                    <a:pt x="107950" y="290513"/>
                  </a:lnTo>
                  <a:close/>
                  <a:moveTo>
                    <a:pt x="46038" y="249238"/>
                  </a:moveTo>
                  <a:lnTo>
                    <a:pt x="93663" y="249238"/>
                  </a:lnTo>
                  <a:lnTo>
                    <a:pt x="93663" y="290513"/>
                  </a:lnTo>
                  <a:lnTo>
                    <a:pt x="46038" y="290513"/>
                  </a:lnTo>
                  <a:close/>
                  <a:moveTo>
                    <a:pt x="233363" y="195263"/>
                  </a:moveTo>
                  <a:lnTo>
                    <a:pt x="279401" y="195263"/>
                  </a:lnTo>
                  <a:lnTo>
                    <a:pt x="279401" y="234951"/>
                  </a:lnTo>
                  <a:lnTo>
                    <a:pt x="233363" y="234951"/>
                  </a:lnTo>
                  <a:close/>
                  <a:moveTo>
                    <a:pt x="171450" y="195263"/>
                  </a:moveTo>
                  <a:lnTo>
                    <a:pt x="217488" y="195263"/>
                  </a:lnTo>
                  <a:lnTo>
                    <a:pt x="217488" y="234951"/>
                  </a:lnTo>
                  <a:lnTo>
                    <a:pt x="171450" y="234951"/>
                  </a:lnTo>
                  <a:close/>
                  <a:moveTo>
                    <a:pt x="107950" y="195263"/>
                  </a:moveTo>
                  <a:lnTo>
                    <a:pt x="155575" y="195263"/>
                  </a:lnTo>
                  <a:lnTo>
                    <a:pt x="155575" y="234951"/>
                  </a:lnTo>
                  <a:lnTo>
                    <a:pt x="107950" y="234951"/>
                  </a:lnTo>
                  <a:close/>
                  <a:moveTo>
                    <a:pt x="46038" y="195263"/>
                  </a:moveTo>
                  <a:lnTo>
                    <a:pt x="93663" y="195263"/>
                  </a:lnTo>
                  <a:lnTo>
                    <a:pt x="93663" y="234951"/>
                  </a:lnTo>
                  <a:lnTo>
                    <a:pt x="46038" y="234951"/>
                  </a:lnTo>
                  <a:close/>
                  <a:moveTo>
                    <a:pt x="233363" y="139700"/>
                  </a:moveTo>
                  <a:lnTo>
                    <a:pt x="279401" y="139700"/>
                  </a:lnTo>
                  <a:lnTo>
                    <a:pt x="279401" y="180975"/>
                  </a:lnTo>
                  <a:lnTo>
                    <a:pt x="233363" y="180975"/>
                  </a:lnTo>
                  <a:close/>
                  <a:moveTo>
                    <a:pt x="171450" y="139700"/>
                  </a:moveTo>
                  <a:lnTo>
                    <a:pt x="217488" y="139700"/>
                  </a:lnTo>
                  <a:lnTo>
                    <a:pt x="217488" y="180975"/>
                  </a:lnTo>
                  <a:lnTo>
                    <a:pt x="171450" y="180975"/>
                  </a:lnTo>
                  <a:close/>
                  <a:moveTo>
                    <a:pt x="107950" y="139700"/>
                  </a:moveTo>
                  <a:lnTo>
                    <a:pt x="155575" y="139700"/>
                  </a:lnTo>
                  <a:lnTo>
                    <a:pt x="155575" y="180975"/>
                  </a:lnTo>
                  <a:lnTo>
                    <a:pt x="107950" y="180975"/>
                  </a:lnTo>
                  <a:close/>
                  <a:moveTo>
                    <a:pt x="49167" y="38100"/>
                  </a:moveTo>
                  <a:cubicBezTo>
                    <a:pt x="35963" y="38100"/>
                    <a:pt x="25400" y="48613"/>
                    <a:pt x="25400" y="61753"/>
                  </a:cubicBezTo>
                  <a:cubicBezTo>
                    <a:pt x="25400" y="61753"/>
                    <a:pt x="25400" y="61753"/>
                    <a:pt x="25400" y="289085"/>
                  </a:cubicBezTo>
                  <a:cubicBezTo>
                    <a:pt x="25400" y="302226"/>
                    <a:pt x="35963" y="312738"/>
                    <a:pt x="49167" y="312738"/>
                  </a:cubicBezTo>
                  <a:cubicBezTo>
                    <a:pt x="49167" y="312738"/>
                    <a:pt x="49167" y="312738"/>
                    <a:pt x="276271" y="312738"/>
                  </a:cubicBezTo>
                  <a:cubicBezTo>
                    <a:pt x="289475" y="312738"/>
                    <a:pt x="300038" y="302226"/>
                    <a:pt x="300038" y="289085"/>
                  </a:cubicBezTo>
                  <a:cubicBezTo>
                    <a:pt x="300038" y="289085"/>
                    <a:pt x="300038" y="289085"/>
                    <a:pt x="300038" y="61753"/>
                  </a:cubicBezTo>
                  <a:cubicBezTo>
                    <a:pt x="300038" y="48613"/>
                    <a:pt x="289475" y="38100"/>
                    <a:pt x="276271" y="38100"/>
                  </a:cubicBezTo>
                  <a:cubicBezTo>
                    <a:pt x="276271" y="38100"/>
                    <a:pt x="276271" y="38100"/>
                    <a:pt x="269669" y="38100"/>
                  </a:cubicBezTo>
                  <a:cubicBezTo>
                    <a:pt x="269669" y="38100"/>
                    <a:pt x="269669" y="38100"/>
                    <a:pt x="269669" y="63067"/>
                  </a:cubicBezTo>
                  <a:cubicBezTo>
                    <a:pt x="273631" y="65695"/>
                    <a:pt x="276271" y="70951"/>
                    <a:pt x="276271" y="74894"/>
                  </a:cubicBezTo>
                  <a:cubicBezTo>
                    <a:pt x="276271" y="84092"/>
                    <a:pt x="268349" y="90662"/>
                    <a:pt x="260427" y="90662"/>
                  </a:cubicBezTo>
                  <a:cubicBezTo>
                    <a:pt x="251184" y="90662"/>
                    <a:pt x="244582" y="84092"/>
                    <a:pt x="244582" y="74894"/>
                  </a:cubicBezTo>
                  <a:cubicBezTo>
                    <a:pt x="244582" y="70951"/>
                    <a:pt x="245903" y="65695"/>
                    <a:pt x="249864" y="63067"/>
                  </a:cubicBezTo>
                  <a:cubicBezTo>
                    <a:pt x="249864" y="63067"/>
                    <a:pt x="249864" y="63067"/>
                    <a:pt x="249864" y="38100"/>
                  </a:cubicBezTo>
                  <a:cubicBezTo>
                    <a:pt x="249864" y="38100"/>
                    <a:pt x="249864" y="38100"/>
                    <a:pt x="231379" y="38100"/>
                  </a:cubicBezTo>
                  <a:cubicBezTo>
                    <a:pt x="231379" y="38100"/>
                    <a:pt x="231379" y="38100"/>
                    <a:pt x="231379" y="63067"/>
                  </a:cubicBezTo>
                  <a:cubicBezTo>
                    <a:pt x="234019" y="65695"/>
                    <a:pt x="236660" y="70951"/>
                    <a:pt x="236660" y="74894"/>
                  </a:cubicBezTo>
                  <a:cubicBezTo>
                    <a:pt x="236660" y="84092"/>
                    <a:pt x="230058" y="90662"/>
                    <a:pt x="220816" y="90662"/>
                  </a:cubicBezTo>
                  <a:cubicBezTo>
                    <a:pt x="212893" y="90662"/>
                    <a:pt x="204971" y="84092"/>
                    <a:pt x="204971" y="74894"/>
                  </a:cubicBezTo>
                  <a:cubicBezTo>
                    <a:pt x="204971" y="70951"/>
                    <a:pt x="207612" y="65695"/>
                    <a:pt x="210253" y="63067"/>
                  </a:cubicBezTo>
                  <a:cubicBezTo>
                    <a:pt x="210253" y="63067"/>
                    <a:pt x="210253" y="63067"/>
                    <a:pt x="210253" y="38100"/>
                  </a:cubicBezTo>
                  <a:cubicBezTo>
                    <a:pt x="210253" y="38100"/>
                    <a:pt x="210253" y="38100"/>
                    <a:pt x="191767" y="38100"/>
                  </a:cubicBezTo>
                  <a:cubicBezTo>
                    <a:pt x="191767" y="38100"/>
                    <a:pt x="191767" y="38100"/>
                    <a:pt x="191767" y="63067"/>
                  </a:cubicBezTo>
                  <a:cubicBezTo>
                    <a:pt x="195728" y="65695"/>
                    <a:pt x="198369" y="70951"/>
                    <a:pt x="198369" y="74894"/>
                  </a:cubicBezTo>
                  <a:cubicBezTo>
                    <a:pt x="198369" y="84092"/>
                    <a:pt x="190447" y="90662"/>
                    <a:pt x="182525" y="90662"/>
                  </a:cubicBezTo>
                  <a:cubicBezTo>
                    <a:pt x="173282" y="90662"/>
                    <a:pt x="166680" y="84092"/>
                    <a:pt x="166680" y="74894"/>
                  </a:cubicBezTo>
                  <a:cubicBezTo>
                    <a:pt x="166680" y="70951"/>
                    <a:pt x="168001" y="65695"/>
                    <a:pt x="171962" y="63067"/>
                  </a:cubicBezTo>
                  <a:cubicBezTo>
                    <a:pt x="171962" y="63067"/>
                    <a:pt x="171962" y="63067"/>
                    <a:pt x="171962" y="38100"/>
                  </a:cubicBezTo>
                  <a:cubicBezTo>
                    <a:pt x="171962" y="38100"/>
                    <a:pt x="171962" y="38100"/>
                    <a:pt x="153476" y="38100"/>
                  </a:cubicBezTo>
                  <a:cubicBezTo>
                    <a:pt x="153476" y="38100"/>
                    <a:pt x="153476" y="38100"/>
                    <a:pt x="153476" y="63067"/>
                  </a:cubicBezTo>
                  <a:cubicBezTo>
                    <a:pt x="157438" y="65695"/>
                    <a:pt x="158758" y="70951"/>
                    <a:pt x="158758" y="74894"/>
                  </a:cubicBezTo>
                  <a:cubicBezTo>
                    <a:pt x="158758" y="84092"/>
                    <a:pt x="152156" y="90662"/>
                    <a:pt x="142913" y="90662"/>
                  </a:cubicBezTo>
                  <a:cubicBezTo>
                    <a:pt x="134991" y="90662"/>
                    <a:pt x="127069" y="84092"/>
                    <a:pt x="127069" y="74894"/>
                  </a:cubicBezTo>
                  <a:cubicBezTo>
                    <a:pt x="127069" y="70951"/>
                    <a:pt x="129710" y="65695"/>
                    <a:pt x="133671" y="63067"/>
                  </a:cubicBezTo>
                  <a:cubicBezTo>
                    <a:pt x="133671" y="63067"/>
                    <a:pt x="133671" y="63067"/>
                    <a:pt x="133671" y="38100"/>
                  </a:cubicBezTo>
                  <a:cubicBezTo>
                    <a:pt x="133671" y="38100"/>
                    <a:pt x="133671" y="38100"/>
                    <a:pt x="115186" y="38100"/>
                  </a:cubicBezTo>
                  <a:cubicBezTo>
                    <a:pt x="115186" y="38100"/>
                    <a:pt x="115186" y="38100"/>
                    <a:pt x="115186" y="63067"/>
                  </a:cubicBezTo>
                  <a:cubicBezTo>
                    <a:pt x="117826" y="65695"/>
                    <a:pt x="120467" y="70951"/>
                    <a:pt x="120467" y="74894"/>
                  </a:cubicBezTo>
                  <a:cubicBezTo>
                    <a:pt x="120467" y="84092"/>
                    <a:pt x="112545" y="90662"/>
                    <a:pt x="104623" y="90662"/>
                  </a:cubicBezTo>
                  <a:cubicBezTo>
                    <a:pt x="95380" y="90662"/>
                    <a:pt x="88778" y="84092"/>
                    <a:pt x="88778" y="74894"/>
                  </a:cubicBezTo>
                  <a:cubicBezTo>
                    <a:pt x="88778" y="70951"/>
                    <a:pt x="91419" y="65695"/>
                    <a:pt x="94060" y="63067"/>
                  </a:cubicBezTo>
                  <a:cubicBezTo>
                    <a:pt x="94060" y="63067"/>
                    <a:pt x="94060" y="63067"/>
                    <a:pt x="94060" y="38100"/>
                  </a:cubicBezTo>
                  <a:cubicBezTo>
                    <a:pt x="94060" y="38100"/>
                    <a:pt x="94060" y="38100"/>
                    <a:pt x="75574" y="38100"/>
                  </a:cubicBezTo>
                  <a:cubicBezTo>
                    <a:pt x="75574" y="38100"/>
                    <a:pt x="75574" y="38100"/>
                    <a:pt x="75574" y="63067"/>
                  </a:cubicBezTo>
                  <a:cubicBezTo>
                    <a:pt x="79535" y="65695"/>
                    <a:pt x="80856" y="70951"/>
                    <a:pt x="80856" y="74894"/>
                  </a:cubicBezTo>
                  <a:cubicBezTo>
                    <a:pt x="80856" y="84092"/>
                    <a:pt x="74254" y="90662"/>
                    <a:pt x="65011" y="90662"/>
                  </a:cubicBezTo>
                  <a:cubicBezTo>
                    <a:pt x="57089" y="90662"/>
                    <a:pt x="49167" y="84092"/>
                    <a:pt x="49167" y="74894"/>
                  </a:cubicBezTo>
                  <a:cubicBezTo>
                    <a:pt x="49167" y="70951"/>
                    <a:pt x="51808" y="65695"/>
                    <a:pt x="55769" y="63067"/>
                  </a:cubicBezTo>
                  <a:cubicBezTo>
                    <a:pt x="55769" y="63067"/>
                    <a:pt x="55769" y="63067"/>
                    <a:pt x="55769" y="38100"/>
                  </a:cubicBezTo>
                  <a:cubicBezTo>
                    <a:pt x="55769" y="38100"/>
                    <a:pt x="55769" y="38100"/>
                    <a:pt x="49167" y="38100"/>
                  </a:cubicBezTo>
                  <a:close/>
                  <a:moveTo>
                    <a:pt x="65315" y="4763"/>
                  </a:moveTo>
                  <a:cubicBezTo>
                    <a:pt x="63047" y="4763"/>
                    <a:pt x="61913" y="7437"/>
                    <a:pt x="61913" y="10110"/>
                  </a:cubicBezTo>
                  <a:lnTo>
                    <a:pt x="61913" y="75616"/>
                  </a:lnTo>
                  <a:cubicBezTo>
                    <a:pt x="61913" y="79626"/>
                    <a:pt x="63047" y="80963"/>
                    <a:pt x="65315" y="80963"/>
                  </a:cubicBezTo>
                  <a:cubicBezTo>
                    <a:pt x="68717" y="80963"/>
                    <a:pt x="69851" y="79626"/>
                    <a:pt x="69851" y="75616"/>
                  </a:cubicBezTo>
                  <a:cubicBezTo>
                    <a:pt x="69851" y="75616"/>
                    <a:pt x="69851" y="75616"/>
                    <a:pt x="69851" y="10110"/>
                  </a:cubicBezTo>
                  <a:cubicBezTo>
                    <a:pt x="69851" y="7437"/>
                    <a:pt x="68717" y="4763"/>
                    <a:pt x="65315" y="4763"/>
                  </a:cubicBezTo>
                  <a:close/>
                  <a:moveTo>
                    <a:pt x="104776" y="4763"/>
                  </a:moveTo>
                  <a:cubicBezTo>
                    <a:pt x="102394" y="4763"/>
                    <a:pt x="100013" y="7437"/>
                    <a:pt x="100013" y="10110"/>
                  </a:cubicBezTo>
                  <a:lnTo>
                    <a:pt x="100013" y="75616"/>
                  </a:lnTo>
                  <a:cubicBezTo>
                    <a:pt x="100013" y="79626"/>
                    <a:pt x="102394" y="80963"/>
                    <a:pt x="104776" y="80963"/>
                  </a:cubicBezTo>
                  <a:cubicBezTo>
                    <a:pt x="107157" y="80963"/>
                    <a:pt x="109538" y="79626"/>
                    <a:pt x="109538" y="75616"/>
                  </a:cubicBezTo>
                  <a:cubicBezTo>
                    <a:pt x="109538" y="75616"/>
                    <a:pt x="109538" y="75616"/>
                    <a:pt x="109538" y="10110"/>
                  </a:cubicBezTo>
                  <a:cubicBezTo>
                    <a:pt x="109538" y="7437"/>
                    <a:pt x="107157" y="4763"/>
                    <a:pt x="104776" y="4763"/>
                  </a:cubicBezTo>
                  <a:close/>
                  <a:moveTo>
                    <a:pt x="142876" y="4763"/>
                  </a:moveTo>
                  <a:cubicBezTo>
                    <a:pt x="140494" y="4763"/>
                    <a:pt x="138113" y="7437"/>
                    <a:pt x="138113" y="10110"/>
                  </a:cubicBezTo>
                  <a:lnTo>
                    <a:pt x="138113" y="75616"/>
                  </a:lnTo>
                  <a:cubicBezTo>
                    <a:pt x="138113" y="79626"/>
                    <a:pt x="140494" y="80963"/>
                    <a:pt x="142876" y="80963"/>
                  </a:cubicBezTo>
                  <a:cubicBezTo>
                    <a:pt x="145257" y="80963"/>
                    <a:pt x="147638" y="79626"/>
                    <a:pt x="147638" y="75616"/>
                  </a:cubicBezTo>
                  <a:cubicBezTo>
                    <a:pt x="147638" y="75616"/>
                    <a:pt x="147638" y="75616"/>
                    <a:pt x="147638" y="10110"/>
                  </a:cubicBezTo>
                  <a:cubicBezTo>
                    <a:pt x="147638" y="7437"/>
                    <a:pt x="145257" y="4763"/>
                    <a:pt x="142876" y="4763"/>
                  </a:cubicBezTo>
                  <a:close/>
                  <a:moveTo>
                    <a:pt x="182563" y="4763"/>
                  </a:moveTo>
                  <a:cubicBezTo>
                    <a:pt x="180181" y="4763"/>
                    <a:pt x="177800" y="7437"/>
                    <a:pt x="177800" y="10110"/>
                  </a:cubicBezTo>
                  <a:lnTo>
                    <a:pt x="177800" y="75616"/>
                  </a:lnTo>
                  <a:cubicBezTo>
                    <a:pt x="177800" y="79626"/>
                    <a:pt x="180181" y="80963"/>
                    <a:pt x="182563" y="80963"/>
                  </a:cubicBezTo>
                  <a:cubicBezTo>
                    <a:pt x="184944" y="80963"/>
                    <a:pt x="187325" y="79626"/>
                    <a:pt x="187325" y="75616"/>
                  </a:cubicBezTo>
                  <a:cubicBezTo>
                    <a:pt x="187325" y="75616"/>
                    <a:pt x="187325" y="75616"/>
                    <a:pt x="187325" y="10110"/>
                  </a:cubicBezTo>
                  <a:cubicBezTo>
                    <a:pt x="187325" y="7437"/>
                    <a:pt x="184944" y="4763"/>
                    <a:pt x="182563" y="4763"/>
                  </a:cubicBezTo>
                  <a:close/>
                  <a:moveTo>
                    <a:pt x="220663" y="4763"/>
                  </a:moveTo>
                  <a:cubicBezTo>
                    <a:pt x="218281" y="4763"/>
                    <a:pt x="215900" y="7437"/>
                    <a:pt x="215900" y="10110"/>
                  </a:cubicBezTo>
                  <a:lnTo>
                    <a:pt x="215900" y="75616"/>
                  </a:lnTo>
                  <a:cubicBezTo>
                    <a:pt x="215900" y="79626"/>
                    <a:pt x="218281" y="80963"/>
                    <a:pt x="220663" y="80963"/>
                  </a:cubicBezTo>
                  <a:cubicBezTo>
                    <a:pt x="223044" y="80963"/>
                    <a:pt x="225425" y="79626"/>
                    <a:pt x="225425" y="75616"/>
                  </a:cubicBezTo>
                  <a:cubicBezTo>
                    <a:pt x="225425" y="75616"/>
                    <a:pt x="225425" y="75616"/>
                    <a:pt x="225425" y="10110"/>
                  </a:cubicBezTo>
                  <a:cubicBezTo>
                    <a:pt x="225425" y="7437"/>
                    <a:pt x="223044" y="4763"/>
                    <a:pt x="220663" y="4763"/>
                  </a:cubicBezTo>
                  <a:close/>
                  <a:moveTo>
                    <a:pt x="260124" y="4763"/>
                  </a:moveTo>
                  <a:cubicBezTo>
                    <a:pt x="256722" y="4763"/>
                    <a:pt x="255588" y="7437"/>
                    <a:pt x="255588" y="10110"/>
                  </a:cubicBezTo>
                  <a:lnTo>
                    <a:pt x="255588" y="75616"/>
                  </a:lnTo>
                  <a:cubicBezTo>
                    <a:pt x="255588" y="79626"/>
                    <a:pt x="256722" y="80963"/>
                    <a:pt x="260124" y="80963"/>
                  </a:cubicBezTo>
                  <a:cubicBezTo>
                    <a:pt x="262392" y="80963"/>
                    <a:pt x="263526" y="79626"/>
                    <a:pt x="263526" y="75616"/>
                  </a:cubicBezTo>
                  <a:cubicBezTo>
                    <a:pt x="263526" y="75616"/>
                    <a:pt x="263526" y="75616"/>
                    <a:pt x="263526" y="10110"/>
                  </a:cubicBezTo>
                  <a:cubicBezTo>
                    <a:pt x="263526" y="7437"/>
                    <a:pt x="262392" y="4763"/>
                    <a:pt x="260124" y="4763"/>
                  </a:cubicBezTo>
                  <a:close/>
                  <a:moveTo>
                    <a:pt x="64823" y="0"/>
                  </a:moveTo>
                  <a:cubicBezTo>
                    <a:pt x="71438" y="0"/>
                    <a:pt x="75406" y="3944"/>
                    <a:pt x="75406" y="10517"/>
                  </a:cubicBezTo>
                  <a:cubicBezTo>
                    <a:pt x="75406" y="10517"/>
                    <a:pt x="75406" y="10517"/>
                    <a:pt x="75406" y="14461"/>
                  </a:cubicBezTo>
                  <a:cubicBezTo>
                    <a:pt x="75406" y="14461"/>
                    <a:pt x="75406" y="14461"/>
                    <a:pt x="93927" y="14461"/>
                  </a:cubicBezTo>
                  <a:cubicBezTo>
                    <a:pt x="93927" y="14461"/>
                    <a:pt x="93927" y="14461"/>
                    <a:pt x="93927" y="10517"/>
                  </a:cubicBezTo>
                  <a:cubicBezTo>
                    <a:pt x="93927" y="3944"/>
                    <a:pt x="99219" y="0"/>
                    <a:pt x="104511" y="0"/>
                  </a:cubicBezTo>
                  <a:cubicBezTo>
                    <a:pt x="109802" y="0"/>
                    <a:pt x="115094" y="3944"/>
                    <a:pt x="115094" y="10517"/>
                  </a:cubicBezTo>
                  <a:cubicBezTo>
                    <a:pt x="115094" y="10517"/>
                    <a:pt x="115094" y="10517"/>
                    <a:pt x="115094" y="14461"/>
                  </a:cubicBezTo>
                  <a:cubicBezTo>
                    <a:pt x="115094" y="14461"/>
                    <a:pt x="115094" y="14461"/>
                    <a:pt x="133615" y="14461"/>
                  </a:cubicBezTo>
                  <a:cubicBezTo>
                    <a:pt x="133615" y="14461"/>
                    <a:pt x="133615" y="14461"/>
                    <a:pt x="133615" y="10517"/>
                  </a:cubicBezTo>
                  <a:cubicBezTo>
                    <a:pt x="133615" y="3944"/>
                    <a:pt x="137584" y="0"/>
                    <a:pt x="142875" y="0"/>
                  </a:cubicBezTo>
                  <a:cubicBezTo>
                    <a:pt x="149490" y="0"/>
                    <a:pt x="153459" y="3944"/>
                    <a:pt x="153459" y="10517"/>
                  </a:cubicBezTo>
                  <a:cubicBezTo>
                    <a:pt x="153459" y="10517"/>
                    <a:pt x="153459" y="10517"/>
                    <a:pt x="153459" y="14461"/>
                  </a:cubicBezTo>
                  <a:cubicBezTo>
                    <a:pt x="153459" y="14461"/>
                    <a:pt x="153459" y="14461"/>
                    <a:pt x="171980" y="14461"/>
                  </a:cubicBezTo>
                  <a:cubicBezTo>
                    <a:pt x="171980" y="14461"/>
                    <a:pt x="171980" y="14461"/>
                    <a:pt x="171980" y="10517"/>
                  </a:cubicBezTo>
                  <a:cubicBezTo>
                    <a:pt x="171980" y="3944"/>
                    <a:pt x="175948" y="0"/>
                    <a:pt x="182563" y="0"/>
                  </a:cubicBezTo>
                  <a:cubicBezTo>
                    <a:pt x="187855" y="0"/>
                    <a:pt x="191823" y="3944"/>
                    <a:pt x="191823" y="10517"/>
                  </a:cubicBezTo>
                  <a:cubicBezTo>
                    <a:pt x="191823" y="10517"/>
                    <a:pt x="191823" y="10517"/>
                    <a:pt x="191823" y="14461"/>
                  </a:cubicBezTo>
                  <a:cubicBezTo>
                    <a:pt x="191823" y="14461"/>
                    <a:pt x="191823" y="14461"/>
                    <a:pt x="210344" y="14461"/>
                  </a:cubicBezTo>
                  <a:cubicBezTo>
                    <a:pt x="210344" y="14461"/>
                    <a:pt x="210344" y="14461"/>
                    <a:pt x="210344" y="10517"/>
                  </a:cubicBezTo>
                  <a:cubicBezTo>
                    <a:pt x="210344" y="3944"/>
                    <a:pt x="215636" y="0"/>
                    <a:pt x="220927" y="0"/>
                  </a:cubicBezTo>
                  <a:cubicBezTo>
                    <a:pt x="226219" y="0"/>
                    <a:pt x="231511" y="3944"/>
                    <a:pt x="231511" y="10517"/>
                  </a:cubicBezTo>
                  <a:cubicBezTo>
                    <a:pt x="231511" y="10517"/>
                    <a:pt x="231511" y="10517"/>
                    <a:pt x="231511" y="14461"/>
                  </a:cubicBezTo>
                  <a:cubicBezTo>
                    <a:pt x="231511" y="14461"/>
                    <a:pt x="231511" y="14461"/>
                    <a:pt x="250032" y="14461"/>
                  </a:cubicBezTo>
                  <a:cubicBezTo>
                    <a:pt x="250032" y="14461"/>
                    <a:pt x="250032" y="14461"/>
                    <a:pt x="250032" y="10517"/>
                  </a:cubicBezTo>
                  <a:cubicBezTo>
                    <a:pt x="250032" y="3944"/>
                    <a:pt x="254000" y="0"/>
                    <a:pt x="260615" y="0"/>
                  </a:cubicBezTo>
                  <a:cubicBezTo>
                    <a:pt x="265907" y="0"/>
                    <a:pt x="269875" y="3944"/>
                    <a:pt x="269875" y="10517"/>
                  </a:cubicBezTo>
                  <a:cubicBezTo>
                    <a:pt x="269875" y="10517"/>
                    <a:pt x="269875" y="10517"/>
                    <a:pt x="269875" y="14461"/>
                  </a:cubicBezTo>
                  <a:cubicBezTo>
                    <a:pt x="269875" y="14461"/>
                    <a:pt x="269875" y="14461"/>
                    <a:pt x="276490" y="14461"/>
                  </a:cubicBezTo>
                  <a:cubicBezTo>
                    <a:pt x="302948" y="14461"/>
                    <a:pt x="325438" y="35496"/>
                    <a:pt x="325438" y="61789"/>
                  </a:cubicBezTo>
                  <a:cubicBezTo>
                    <a:pt x="325438" y="61789"/>
                    <a:pt x="325438" y="61789"/>
                    <a:pt x="325438" y="289223"/>
                  </a:cubicBezTo>
                  <a:cubicBezTo>
                    <a:pt x="325438" y="315516"/>
                    <a:pt x="302948" y="336550"/>
                    <a:pt x="276490" y="336550"/>
                  </a:cubicBezTo>
                  <a:cubicBezTo>
                    <a:pt x="276490" y="336550"/>
                    <a:pt x="276490" y="336550"/>
                    <a:pt x="48948" y="336550"/>
                  </a:cubicBezTo>
                  <a:cubicBezTo>
                    <a:pt x="22490" y="336550"/>
                    <a:pt x="0" y="315516"/>
                    <a:pt x="0" y="289223"/>
                  </a:cubicBezTo>
                  <a:cubicBezTo>
                    <a:pt x="0" y="289223"/>
                    <a:pt x="0" y="289223"/>
                    <a:pt x="0" y="61789"/>
                  </a:cubicBezTo>
                  <a:cubicBezTo>
                    <a:pt x="0" y="35496"/>
                    <a:pt x="22490" y="14461"/>
                    <a:pt x="48948" y="14461"/>
                  </a:cubicBezTo>
                  <a:cubicBezTo>
                    <a:pt x="48948" y="14461"/>
                    <a:pt x="48948" y="14461"/>
                    <a:pt x="55563" y="14461"/>
                  </a:cubicBezTo>
                  <a:cubicBezTo>
                    <a:pt x="55563" y="14461"/>
                    <a:pt x="55563" y="14461"/>
                    <a:pt x="55563" y="10517"/>
                  </a:cubicBezTo>
                  <a:cubicBezTo>
                    <a:pt x="55563" y="3944"/>
                    <a:pt x="59531" y="0"/>
                    <a:pt x="64823" y="0"/>
                  </a:cubicBezTo>
                  <a:close/>
                </a:path>
              </a:pathLst>
            </a:custGeom>
            <a:solidFill>
              <a:schemeClr val="tx1">
                <a:lumMod val="75000"/>
                <a:lumOff val="25000"/>
              </a:schemeClr>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050" i="0" u="none" strike="noStrike" kern="1200" cap="none" spc="0" normalizeH="0" baseline="0" noProof="0" dirty="0">
                <a:ln>
                  <a:noFill/>
                </a:ln>
                <a:solidFill>
                  <a:schemeClr val="tx1">
                    <a:lumMod val="75000"/>
                    <a:lumOff val="25000"/>
                  </a:schemeClr>
                </a:solidFill>
                <a:effectLst/>
                <a:uLnTx/>
                <a:uFillTx/>
                <a:latin typeface="Arial" panose="020B0604020202020204"/>
                <a:ea typeface="思源黑体" panose="020B0500000000000000" pitchFamily="34" charset="-122"/>
                <a:cs typeface="+mn-cs"/>
              </a:endParaRPr>
            </a:p>
          </p:txBody>
        </p:sp>
        <p:sp>
          <p:nvSpPr>
            <p:cNvPr id="23" name="文本框 22"/>
            <p:cNvSpPr txBox="1"/>
            <p:nvPr/>
          </p:nvSpPr>
          <p:spPr>
            <a:xfrm>
              <a:off x="5312628" y="4425816"/>
              <a:ext cx="2109276" cy="30935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000" dirty="0">
                  <a:solidFill>
                    <a:schemeClr val="tx1">
                      <a:lumMod val="75000"/>
                      <a:lumOff val="25000"/>
                    </a:schemeClr>
                  </a:solidFill>
                  <a:latin typeface="思源黑体" panose="020B0500000000000000" pitchFamily="34" charset="-122"/>
                  <a:ea typeface="思源黑体" panose="020B0500000000000000" pitchFamily="34" charset="-122"/>
                </a:rPr>
                <a:t>原书作者：马歇尔</a:t>
              </a:r>
              <a:r>
                <a:rPr lang="en-US" altLang="zh-CN" sz="1000" dirty="0">
                  <a:solidFill>
                    <a:schemeClr val="tx1">
                      <a:lumMod val="75000"/>
                      <a:lumOff val="25000"/>
                    </a:schemeClr>
                  </a:solidFill>
                  <a:latin typeface="思源黑体" panose="020B0500000000000000" pitchFamily="34" charset="-122"/>
                  <a:ea typeface="思源黑体" panose="020B0500000000000000" pitchFamily="34" charset="-122"/>
                </a:rPr>
                <a:t>·</a:t>
              </a:r>
              <a:r>
                <a:rPr lang="zh-CN" altLang="en-US" sz="1000" dirty="0">
                  <a:solidFill>
                    <a:schemeClr val="tx1">
                      <a:lumMod val="75000"/>
                      <a:lumOff val="25000"/>
                    </a:schemeClr>
                  </a:solidFill>
                  <a:latin typeface="思源黑体" panose="020B0500000000000000" pitchFamily="34" charset="-122"/>
                  <a:ea typeface="思源黑体" panose="020B0500000000000000" pitchFamily="34" charset="-122"/>
                </a:rPr>
                <a:t>卢森堡</a:t>
              </a:r>
              <a:endParaRPr kumimoji="0" lang="zh-CN" altLang="en-US" sz="1000" i="0" u="none" strike="noStrike" kern="1200" cap="none" spc="0" normalizeH="0" baseline="0" noProof="0" dirty="0">
                <a:ln>
                  <a:noFill/>
                </a:ln>
                <a:solidFill>
                  <a:schemeClr val="tx1">
                    <a:lumMod val="75000"/>
                    <a:lumOff val="25000"/>
                  </a:schemeClr>
                </a:solidFill>
                <a:effectLst/>
                <a:uLnTx/>
                <a:uFillTx/>
                <a:latin typeface="思源黑体" panose="020B0500000000000000" pitchFamily="34" charset="-122"/>
                <a:ea typeface="思源黑体" panose="020B0500000000000000" pitchFamily="34" charset="-122"/>
                <a:cs typeface="+mn-cs"/>
              </a:endParaRPr>
            </a:p>
          </p:txBody>
        </p:sp>
      </p:grpSp>
      <p:sp>
        <p:nvSpPr>
          <p:cNvPr id="28" name="文本框 27"/>
          <p:cNvSpPr txBox="1"/>
          <p:nvPr/>
        </p:nvSpPr>
        <p:spPr>
          <a:xfrm>
            <a:off x="1809260" y="837962"/>
            <a:ext cx="5570756" cy="1015663"/>
          </a:xfrm>
          <a:prstGeom prst="rect">
            <a:avLst/>
          </a:prstGeom>
          <a:noFill/>
        </p:spPr>
        <p:txBody>
          <a:bodyPr wrap="none" rtlCol="0">
            <a:spAutoFit/>
          </a:bodyPr>
          <a:lstStyle/>
          <a:p>
            <a:pPr algn="ctr"/>
            <a:r>
              <a:rPr lang="en-US" altLang="zh-CN" sz="6000" b="1" dirty="0">
                <a:solidFill>
                  <a:srgbClr val="FF9216"/>
                </a:solidFill>
                <a:effectLst>
                  <a:outerShdw blurRad="38100" dist="38100" dir="2700000" algn="tl">
                    <a:srgbClr val="000000">
                      <a:alpha val="20000"/>
                    </a:srgbClr>
                  </a:outerShdw>
                </a:effectLst>
                <a:latin typeface="思源黑体" panose="020B0500000000000000" pitchFamily="34" charset="-122"/>
                <a:ea typeface="思源黑体" panose="020B0500000000000000" pitchFamily="34" charset="-122"/>
              </a:rPr>
              <a:t>《</a:t>
            </a:r>
            <a:r>
              <a:rPr lang="zh-CN" altLang="en-US" sz="6000" b="1" dirty="0">
                <a:solidFill>
                  <a:srgbClr val="FF9216"/>
                </a:solidFill>
                <a:effectLst>
                  <a:outerShdw blurRad="38100" dist="38100" dir="2700000" algn="tl">
                    <a:srgbClr val="000000">
                      <a:alpha val="20000"/>
                    </a:srgbClr>
                  </a:outerShdw>
                </a:effectLst>
                <a:latin typeface="思源黑体" panose="020B0500000000000000" pitchFamily="34" charset="-122"/>
                <a:ea typeface="思源黑体" panose="020B0500000000000000" pitchFamily="34" charset="-122"/>
              </a:rPr>
              <a:t>非暴力沟通</a:t>
            </a:r>
            <a:r>
              <a:rPr lang="en-US" altLang="zh-CN" sz="6000" b="1" dirty="0">
                <a:solidFill>
                  <a:srgbClr val="FF9216"/>
                </a:solidFill>
                <a:effectLst>
                  <a:outerShdw blurRad="38100" dist="38100" dir="2700000" algn="tl">
                    <a:srgbClr val="000000">
                      <a:alpha val="20000"/>
                    </a:srgbClr>
                  </a:outerShdw>
                </a:effectLst>
                <a:latin typeface="思源黑体" panose="020B0500000000000000" pitchFamily="34" charset="-122"/>
                <a:ea typeface="思源黑体" panose="020B0500000000000000" pitchFamily="34" charset="-122"/>
              </a:rPr>
              <a:t>》</a:t>
            </a:r>
            <a:endParaRPr lang="zh-CN" altLang="en-US" sz="6000" b="1" dirty="0">
              <a:solidFill>
                <a:srgbClr val="FF9216"/>
              </a:solidFill>
              <a:effectLst>
                <a:outerShdw blurRad="38100" dist="38100" dir="2700000" algn="tl">
                  <a:srgbClr val="000000">
                    <a:alpha val="20000"/>
                  </a:srgbClr>
                </a:outerShdw>
              </a:effectLst>
              <a:latin typeface="思源黑体" panose="020B0500000000000000" pitchFamily="34" charset="-122"/>
              <a:ea typeface="思源黑体" panose="020B0500000000000000" pitchFamily="34" charset="-122"/>
            </a:endParaRPr>
          </a:p>
        </p:txBody>
      </p:sp>
      <p:sp>
        <p:nvSpPr>
          <p:cNvPr id="29" name="文本框 28"/>
          <p:cNvSpPr txBox="1"/>
          <p:nvPr/>
        </p:nvSpPr>
        <p:spPr>
          <a:xfrm>
            <a:off x="3335719" y="2080963"/>
            <a:ext cx="2550732" cy="261610"/>
          </a:xfrm>
          <a:prstGeom prst="rect">
            <a:avLst/>
          </a:prstGeom>
          <a:noFill/>
        </p:spPr>
        <p:txBody>
          <a:bodyPr wrap="square" rtlCol="0">
            <a:spAutoFit/>
          </a:bodyPr>
          <a:lstStyle/>
          <a:p>
            <a:pPr algn="dist"/>
            <a:r>
              <a:rPr lang="en-US" altLang="zh-CN" sz="1100" dirty="0">
                <a:solidFill>
                  <a:srgbClr val="182145"/>
                </a:solidFill>
                <a:effectLst>
                  <a:outerShdw blurRad="38100" dist="38100" dir="2700000" algn="tl">
                    <a:srgbClr val="000000">
                      <a:alpha val="20000"/>
                    </a:srgbClr>
                  </a:outerShdw>
                </a:effectLst>
                <a:latin typeface="思源黑体" panose="020B0500000000000000" pitchFamily="34" charset="-122"/>
                <a:ea typeface="思源黑体" panose="020B0500000000000000" pitchFamily="34" charset="-122"/>
              </a:rPr>
              <a:t>【</a:t>
            </a:r>
            <a:r>
              <a:rPr lang="zh-CN" altLang="en-US" sz="1100" dirty="0">
                <a:solidFill>
                  <a:srgbClr val="182145"/>
                </a:solidFill>
                <a:effectLst>
                  <a:outerShdw blurRad="38100" dist="38100" dir="2700000" algn="tl">
                    <a:srgbClr val="000000">
                      <a:alpha val="20000"/>
                    </a:srgbClr>
                  </a:outerShdw>
                </a:effectLst>
                <a:latin typeface="思源黑体" panose="020B0500000000000000" pitchFamily="34" charset="-122"/>
                <a:ea typeface="思源黑体" panose="020B0500000000000000" pitchFamily="34" charset="-122"/>
              </a:rPr>
              <a:t>读书笔记</a:t>
            </a:r>
            <a:r>
              <a:rPr lang="en-US" altLang="zh-CN" sz="1100" dirty="0">
                <a:solidFill>
                  <a:srgbClr val="182145"/>
                </a:solidFill>
                <a:effectLst>
                  <a:outerShdw blurRad="38100" dist="38100" dir="2700000" algn="tl">
                    <a:srgbClr val="000000">
                      <a:alpha val="20000"/>
                    </a:srgbClr>
                  </a:outerShdw>
                </a:effectLst>
                <a:latin typeface="思源黑体" panose="020B0500000000000000" pitchFamily="34" charset="-122"/>
                <a:ea typeface="思源黑体" panose="020B0500000000000000" pitchFamily="34" charset="-122"/>
              </a:rPr>
              <a:t>】</a:t>
            </a:r>
            <a:endParaRPr lang="zh-CN" altLang="en-US" sz="1100" dirty="0">
              <a:solidFill>
                <a:srgbClr val="182145"/>
              </a:solidFill>
              <a:effectLst>
                <a:outerShdw blurRad="38100" dist="38100" dir="2700000" algn="tl">
                  <a:srgbClr val="000000">
                    <a:alpha val="20000"/>
                  </a:srgbClr>
                </a:outerShdw>
              </a:effectLst>
              <a:latin typeface="思源黑体" panose="020B0500000000000000" pitchFamily="34" charset="-122"/>
              <a:ea typeface="思源黑体" panose="020B0500000000000000" pitchFamily="34" charset="-122"/>
            </a:endParaRPr>
          </a:p>
        </p:txBody>
      </p:sp>
      <p:grpSp>
        <p:nvGrpSpPr>
          <p:cNvPr id="33" name="组合 32"/>
          <p:cNvGrpSpPr/>
          <p:nvPr/>
        </p:nvGrpSpPr>
        <p:grpSpPr>
          <a:xfrm>
            <a:off x="1533142" y="-458969"/>
            <a:ext cx="6150633" cy="6150633"/>
            <a:chOff x="-1963269" y="-473494"/>
            <a:chExt cx="6150633" cy="6150633"/>
          </a:xfrm>
        </p:grpSpPr>
        <p:sp>
          <p:nvSpPr>
            <p:cNvPr id="34" name="椭圆 33"/>
            <p:cNvSpPr/>
            <p:nvPr/>
          </p:nvSpPr>
          <p:spPr>
            <a:xfrm>
              <a:off x="-1963269" y="-473494"/>
              <a:ext cx="6150633" cy="6150633"/>
            </a:xfrm>
            <a:prstGeom prst="ellipse">
              <a:avLst/>
            </a:prstGeom>
            <a:noFill/>
            <a:ln w="190500">
              <a:solidFill>
                <a:srgbClr val="1E7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837730" y="-347955"/>
              <a:ext cx="5899555" cy="5899555"/>
            </a:xfrm>
            <a:prstGeom prst="ellipse">
              <a:avLst/>
            </a:prstGeom>
            <a:noFill/>
            <a:ln w="127000">
              <a:solidFill>
                <a:schemeClr val="bg1"/>
              </a:solidFill>
            </a:ln>
            <a:effectLst>
              <a:outerShdw blurRad="127000" dist="381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1+#ppt_w/2"/>
                                          </p:val>
                                        </p:tav>
                                        <p:tav tm="100000">
                                          <p:val>
                                            <p:strVal val="#ppt_x"/>
                                          </p:val>
                                        </p:tav>
                                      </p:tavLst>
                                    </p:anim>
                                    <p:anim calcmode="lin" valueType="num">
                                      <p:cBhvr additive="base">
                                        <p:cTn id="24" dur="500" fill="hold"/>
                                        <p:tgtEl>
                                          <p:spTgt spid="15"/>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par>
                                <p:cTn id="29" presetID="53" presetClass="entr" presetSubtype="16"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Effect transition="in" filter="fade">
                                      <p:cBhvr>
                                        <p:cTn id="33" dur="500"/>
                                        <p:tgtEl>
                                          <p:spTgt spid="13"/>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500" fill="hold"/>
                                        <p:tgtEl>
                                          <p:spTgt spid="12"/>
                                        </p:tgtEl>
                                        <p:attrNameLst>
                                          <p:attrName>ppt_w</p:attrName>
                                        </p:attrNameLst>
                                      </p:cBhvr>
                                      <p:tavLst>
                                        <p:tav tm="0">
                                          <p:val>
                                            <p:fltVal val="0"/>
                                          </p:val>
                                        </p:tav>
                                        <p:tav tm="100000">
                                          <p:val>
                                            <p:strVal val="#ppt_w"/>
                                          </p:val>
                                        </p:tav>
                                      </p:tavLst>
                                    </p:anim>
                                    <p:anim calcmode="lin" valueType="num">
                                      <p:cBhvr>
                                        <p:cTn id="37" dur="500" fill="hold"/>
                                        <p:tgtEl>
                                          <p:spTgt spid="12"/>
                                        </p:tgtEl>
                                        <p:attrNameLst>
                                          <p:attrName>ppt_h</p:attrName>
                                        </p:attrNameLst>
                                      </p:cBhvr>
                                      <p:tavLst>
                                        <p:tav tm="0">
                                          <p:val>
                                            <p:fltVal val="0"/>
                                          </p:val>
                                        </p:tav>
                                        <p:tav tm="100000">
                                          <p:val>
                                            <p:strVal val="#ppt_h"/>
                                          </p:val>
                                        </p:tav>
                                      </p:tavLst>
                                    </p:anim>
                                    <p:animEffect transition="in" filter="fade">
                                      <p:cBhvr>
                                        <p:cTn id="38" dur="500"/>
                                        <p:tgtEl>
                                          <p:spTgt spid="12"/>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p:cTn id="41" dur="500" fill="hold"/>
                                        <p:tgtEl>
                                          <p:spTgt spid="11"/>
                                        </p:tgtEl>
                                        <p:attrNameLst>
                                          <p:attrName>ppt_w</p:attrName>
                                        </p:attrNameLst>
                                      </p:cBhvr>
                                      <p:tavLst>
                                        <p:tav tm="0">
                                          <p:val>
                                            <p:fltVal val="0"/>
                                          </p:val>
                                        </p:tav>
                                        <p:tav tm="100000">
                                          <p:val>
                                            <p:strVal val="#ppt_w"/>
                                          </p:val>
                                        </p:tav>
                                      </p:tavLst>
                                    </p:anim>
                                    <p:anim calcmode="lin" valueType="num">
                                      <p:cBhvr>
                                        <p:cTn id="42" dur="500" fill="hold"/>
                                        <p:tgtEl>
                                          <p:spTgt spid="11"/>
                                        </p:tgtEl>
                                        <p:attrNameLst>
                                          <p:attrName>ppt_h</p:attrName>
                                        </p:attrNameLst>
                                      </p:cBhvr>
                                      <p:tavLst>
                                        <p:tav tm="0">
                                          <p:val>
                                            <p:fltVal val="0"/>
                                          </p:val>
                                        </p:tav>
                                        <p:tav tm="100000">
                                          <p:val>
                                            <p:strVal val="#ppt_h"/>
                                          </p:val>
                                        </p:tav>
                                      </p:tavLst>
                                    </p:anim>
                                    <p:animEffect transition="in" filter="fade">
                                      <p:cBhvr>
                                        <p:cTn id="43" dur="500"/>
                                        <p:tgtEl>
                                          <p:spTgt spid="11"/>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21" presetClass="entr" presetSubtype="1" fill="hold" nodeType="with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wheel(1)">
                                      <p:cBhvr>
                                        <p:cTn id="51" dur="1000"/>
                                        <p:tgtEl>
                                          <p:spTgt spid="33"/>
                                        </p:tgtEl>
                                      </p:cBhvr>
                                    </p:animEffect>
                                  </p:childTnLst>
                                </p:cTn>
                              </p:par>
                              <p:par>
                                <p:cTn id="52" presetID="47" presetClass="entr" presetSubtype="0"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1000"/>
                                        <p:tgtEl>
                                          <p:spTgt spid="29"/>
                                        </p:tgtEl>
                                      </p:cBhvr>
                                    </p:animEffect>
                                    <p:anim calcmode="lin" valueType="num">
                                      <p:cBhvr>
                                        <p:cTn id="55" dur="1000" fill="hold"/>
                                        <p:tgtEl>
                                          <p:spTgt spid="29"/>
                                        </p:tgtEl>
                                        <p:attrNameLst>
                                          <p:attrName>ppt_x</p:attrName>
                                        </p:attrNameLst>
                                      </p:cBhvr>
                                      <p:tavLst>
                                        <p:tav tm="0">
                                          <p:val>
                                            <p:strVal val="#ppt_x"/>
                                          </p:val>
                                        </p:tav>
                                        <p:tav tm="100000">
                                          <p:val>
                                            <p:strVal val="#ppt_x"/>
                                          </p:val>
                                        </p:tav>
                                      </p:tavLst>
                                    </p:anim>
                                    <p:anim calcmode="lin" valueType="num">
                                      <p:cBhvr>
                                        <p:cTn id="56" dur="1000" fill="hold"/>
                                        <p:tgtEl>
                                          <p:spTgt spid="29"/>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1000"/>
                                        <p:tgtEl>
                                          <p:spTgt spid="28"/>
                                        </p:tgtEl>
                                      </p:cBhvr>
                                    </p:animEffect>
                                    <p:anim calcmode="lin" valueType="num">
                                      <p:cBhvr>
                                        <p:cTn id="60" dur="1000" fill="hold"/>
                                        <p:tgtEl>
                                          <p:spTgt spid="28"/>
                                        </p:tgtEl>
                                        <p:attrNameLst>
                                          <p:attrName>ppt_x</p:attrName>
                                        </p:attrNameLst>
                                      </p:cBhvr>
                                      <p:tavLst>
                                        <p:tav tm="0">
                                          <p:val>
                                            <p:strVal val="#ppt_x"/>
                                          </p:val>
                                        </p:tav>
                                        <p:tav tm="100000">
                                          <p:val>
                                            <p:strVal val="#ppt_x"/>
                                          </p:val>
                                        </p:tav>
                                      </p:tavLst>
                                    </p:anim>
                                    <p:anim calcmode="lin" valueType="num">
                                      <p:cBhvr>
                                        <p:cTn id="61" dur="1000" fill="hold"/>
                                        <p:tgtEl>
                                          <p:spTgt spid="28"/>
                                        </p:tgtEl>
                                        <p:attrNameLst>
                                          <p:attrName>ppt_y</p:attrName>
                                        </p:attrNameLst>
                                      </p:cBhvr>
                                      <p:tavLst>
                                        <p:tav tm="0">
                                          <p:val>
                                            <p:strVal val="#ppt_y+.1"/>
                                          </p:val>
                                        </p:tav>
                                        <p:tav tm="100000">
                                          <p:val>
                                            <p:strVal val="#ppt_y"/>
                                          </p:val>
                                        </p:tav>
                                      </p:tavLst>
                                    </p:anim>
                                  </p:childTnLst>
                                </p:cTn>
                              </p:par>
                              <p:par>
                                <p:cTn id="62" presetID="41" presetClass="entr" presetSubtype="0" fill="hold" grpId="0" nodeType="withEffect">
                                  <p:stCondLst>
                                    <p:cond delay="1000"/>
                                  </p:stCondLst>
                                  <p:iterate type="lt">
                                    <p:tmPct val="10000"/>
                                  </p:iterate>
                                  <p:childTnLst>
                                    <p:set>
                                      <p:cBhvr>
                                        <p:cTn id="63" dur="1" fill="hold">
                                          <p:stCondLst>
                                            <p:cond delay="0"/>
                                          </p:stCondLst>
                                        </p:cTn>
                                        <p:tgtEl>
                                          <p:spTgt spid="4"/>
                                        </p:tgtEl>
                                        <p:attrNameLst>
                                          <p:attrName>style.visibility</p:attrName>
                                        </p:attrNameLst>
                                      </p:cBhvr>
                                      <p:to>
                                        <p:strVal val="visible"/>
                                      </p:to>
                                    </p:set>
                                    <p:anim calcmode="lin" valueType="num">
                                      <p:cBhvr>
                                        <p:cTn id="64"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65" dur="500" fill="hold"/>
                                        <p:tgtEl>
                                          <p:spTgt spid="4"/>
                                        </p:tgtEl>
                                        <p:attrNameLst>
                                          <p:attrName>ppt_y</p:attrName>
                                        </p:attrNameLst>
                                      </p:cBhvr>
                                      <p:tavLst>
                                        <p:tav tm="0">
                                          <p:val>
                                            <p:strVal val="#ppt_y"/>
                                          </p:val>
                                        </p:tav>
                                        <p:tav tm="100000">
                                          <p:val>
                                            <p:strVal val="#ppt_y"/>
                                          </p:val>
                                        </p:tav>
                                      </p:tavLst>
                                    </p:anim>
                                    <p:anim calcmode="lin" valueType="num">
                                      <p:cBhvr>
                                        <p:cTn id="66"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67"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68" dur="500" tmFilter="0,0; .5, 1; 1, 1"/>
                                        <p:tgtEl>
                                          <p:spTgt spid="4"/>
                                        </p:tgtEl>
                                      </p:cBhvr>
                                    </p:animEffect>
                                  </p:childTnLst>
                                </p:cTn>
                              </p:par>
                            </p:childTnLst>
                          </p:cTn>
                        </p:par>
                        <p:par>
                          <p:cTn id="69" fill="hold">
                            <p:stCondLst>
                              <p:cond delay="0"/>
                            </p:stCondLst>
                            <p:childTnLst>
                              <p:par>
                                <p:cTn id="70" presetID="42" presetClass="entr" presetSubtype="0" fill="hold" grpId="0" nodeType="after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fade">
                                      <p:cBhvr>
                                        <p:cTn id="72" dur="1000"/>
                                        <p:tgtEl>
                                          <p:spTgt spid="3"/>
                                        </p:tgtEl>
                                      </p:cBhvr>
                                    </p:animEffect>
                                    <p:anim calcmode="lin" valueType="num">
                                      <p:cBhvr>
                                        <p:cTn id="73" dur="1000" fill="hold"/>
                                        <p:tgtEl>
                                          <p:spTgt spid="3"/>
                                        </p:tgtEl>
                                        <p:attrNameLst>
                                          <p:attrName>ppt_x</p:attrName>
                                        </p:attrNameLst>
                                      </p:cBhvr>
                                      <p:tavLst>
                                        <p:tav tm="0">
                                          <p:val>
                                            <p:strVal val="#ppt_x"/>
                                          </p:val>
                                        </p:tav>
                                        <p:tav tm="100000">
                                          <p:val>
                                            <p:strVal val="#ppt_x"/>
                                          </p:val>
                                        </p:tav>
                                      </p:tavLst>
                                    </p:anim>
                                    <p:anim calcmode="lin" valueType="num">
                                      <p:cBhvr>
                                        <p:cTn id="74" dur="1000" fill="hold"/>
                                        <p:tgtEl>
                                          <p:spTgt spid="3"/>
                                        </p:tgtEl>
                                        <p:attrNameLst>
                                          <p:attrName>ppt_y</p:attrName>
                                        </p:attrNameLst>
                                      </p:cBhvr>
                                      <p:tavLst>
                                        <p:tav tm="0">
                                          <p:val>
                                            <p:strVal val="#ppt_y+.1"/>
                                          </p:val>
                                        </p:tav>
                                        <p:tav tm="100000">
                                          <p:val>
                                            <p:strVal val="#ppt_y"/>
                                          </p:val>
                                        </p:tav>
                                      </p:tavLst>
                                    </p:anim>
                                  </p:childTnLst>
                                </p:cTn>
                              </p:par>
                            </p:childTnLst>
                          </p:cTn>
                        </p:par>
                        <p:par>
                          <p:cTn id="75" fill="hold">
                            <p:stCondLst>
                              <p:cond delay="1000"/>
                            </p:stCondLst>
                            <p:childTnLst>
                              <p:par>
                                <p:cTn id="76" presetID="2" presetClass="entr" presetSubtype="8" fill="hold" nodeType="afterEffect">
                                  <p:stCondLst>
                                    <p:cond delay="0"/>
                                  </p:stCondLst>
                                  <p:childTnLst>
                                    <p:set>
                                      <p:cBhvr>
                                        <p:cTn id="77" dur="1" fill="hold">
                                          <p:stCondLst>
                                            <p:cond delay="0"/>
                                          </p:stCondLst>
                                        </p:cTn>
                                        <p:tgtEl>
                                          <p:spTgt spid="18"/>
                                        </p:tgtEl>
                                        <p:attrNameLst>
                                          <p:attrName>style.visibility</p:attrName>
                                        </p:attrNameLst>
                                      </p:cBhvr>
                                      <p:to>
                                        <p:strVal val="visible"/>
                                      </p:to>
                                    </p:set>
                                    <p:anim calcmode="lin" valueType="num">
                                      <p:cBhvr additive="base">
                                        <p:cTn id="78" dur="500" fill="hold"/>
                                        <p:tgtEl>
                                          <p:spTgt spid="18"/>
                                        </p:tgtEl>
                                        <p:attrNameLst>
                                          <p:attrName>ppt_x</p:attrName>
                                        </p:attrNameLst>
                                      </p:cBhvr>
                                      <p:tavLst>
                                        <p:tav tm="0">
                                          <p:val>
                                            <p:strVal val="0-#ppt_w/2"/>
                                          </p:val>
                                        </p:tav>
                                        <p:tav tm="100000">
                                          <p:val>
                                            <p:strVal val="#ppt_x"/>
                                          </p:val>
                                        </p:tav>
                                      </p:tavLst>
                                    </p:anim>
                                    <p:anim calcmode="lin" valueType="num">
                                      <p:cBhvr additive="base">
                                        <p:cTn id="79" dur="500" fill="hold"/>
                                        <p:tgtEl>
                                          <p:spTgt spid="18"/>
                                        </p:tgtEl>
                                        <p:attrNameLst>
                                          <p:attrName>ppt_y</p:attrName>
                                        </p:attrNameLst>
                                      </p:cBhvr>
                                      <p:tavLst>
                                        <p:tav tm="0">
                                          <p:val>
                                            <p:strVal val="#ppt_y"/>
                                          </p:val>
                                        </p:tav>
                                        <p:tav tm="100000">
                                          <p:val>
                                            <p:strVal val="#ppt_y"/>
                                          </p:val>
                                        </p:tav>
                                      </p:tavLst>
                                    </p:anim>
                                  </p:childTnLst>
                                </p:cTn>
                              </p:par>
                              <p:par>
                                <p:cTn id="80" presetID="2" presetClass="entr" presetSubtype="2" fill="hold" nodeType="withEffect">
                                  <p:stCondLst>
                                    <p:cond delay="0"/>
                                  </p:stCondLst>
                                  <p:childTnLst>
                                    <p:set>
                                      <p:cBhvr>
                                        <p:cTn id="81" dur="1" fill="hold">
                                          <p:stCondLst>
                                            <p:cond delay="0"/>
                                          </p:stCondLst>
                                        </p:cTn>
                                        <p:tgtEl>
                                          <p:spTgt spid="21"/>
                                        </p:tgtEl>
                                        <p:attrNameLst>
                                          <p:attrName>style.visibility</p:attrName>
                                        </p:attrNameLst>
                                      </p:cBhvr>
                                      <p:to>
                                        <p:strVal val="visible"/>
                                      </p:to>
                                    </p:set>
                                    <p:anim calcmode="lin" valueType="num">
                                      <p:cBhvr additive="base">
                                        <p:cTn id="82" dur="500" fill="hold"/>
                                        <p:tgtEl>
                                          <p:spTgt spid="21"/>
                                        </p:tgtEl>
                                        <p:attrNameLst>
                                          <p:attrName>ppt_x</p:attrName>
                                        </p:attrNameLst>
                                      </p:cBhvr>
                                      <p:tavLst>
                                        <p:tav tm="0">
                                          <p:val>
                                            <p:strVal val="1+#ppt_w/2"/>
                                          </p:val>
                                        </p:tav>
                                        <p:tav tm="100000">
                                          <p:val>
                                            <p:strVal val="#ppt_x"/>
                                          </p:val>
                                        </p:tav>
                                      </p:tavLst>
                                    </p:anim>
                                    <p:anim calcmode="lin" valueType="num">
                                      <p:cBhvr additive="base">
                                        <p:cTn id="83"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6" grpId="0" animBg="1"/>
      <p:bldP spid="7" grpId="0" animBg="1"/>
      <p:bldP spid="8" grpId="0" animBg="1"/>
      <p:bldP spid="9" grpId="0" animBg="1"/>
      <p:bldP spid="11" grpId="0" animBg="1"/>
      <p:bldP spid="12" grpId="0" animBg="1"/>
      <p:bldP spid="13" grpId="0" animBg="1"/>
      <p:bldP spid="14" grpId="0" animBg="1"/>
      <p:bldP spid="15" grpId="0" animBg="1"/>
      <p:bldP spid="28" grpId="0"/>
      <p:bldP spid="2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972394" y="197930"/>
            <a:ext cx="2808312"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非暴力沟通的要素 </a:t>
            </a:r>
          </a:p>
        </p:txBody>
      </p:sp>
      <p:sp>
        <p:nvSpPr>
          <p:cNvPr id="5" name="文本框 4"/>
          <p:cNvSpPr txBox="1"/>
          <p:nvPr/>
        </p:nvSpPr>
        <p:spPr>
          <a:xfrm>
            <a:off x="1044402" y="659595"/>
            <a:ext cx="7344816" cy="184666"/>
          </a:xfrm>
          <a:prstGeom prst="rect">
            <a:avLst/>
          </a:prstGeom>
          <a:noFill/>
        </p:spPr>
        <p:txBody>
          <a:bodyPr wrap="square" lIns="0" tIns="0" rIns="0" bIns="0" rtlCol="0">
            <a:spAutoFit/>
          </a:bodyPr>
          <a:lstStyle/>
          <a:p>
            <a:pPr algn="just"/>
            <a:r>
              <a:rPr lang="zh-CN" altLang="en-US" sz="1200" dirty="0">
                <a:solidFill>
                  <a:schemeClr val="accent6"/>
                </a:solidFill>
                <a:ea typeface="思源黑体" panose="020B0500000000000000" pitchFamily="34" charset="-122"/>
              </a:rPr>
              <a:t>为了彼此能乐于互助，我们专注于四个方面</a:t>
            </a:r>
            <a:r>
              <a:rPr lang="en-US" altLang="zh-CN" sz="1200" dirty="0">
                <a:solidFill>
                  <a:schemeClr val="accent6"/>
                </a:solidFill>
                <a:ea typeface="思源黑体" panose="020B0500000000000000" pitchFamily="34" charset="-122"/>
              </a:rPr>
              <a:t>——</a:t>
            </a:r>
            <a:r>
              <a:rPr lang="zh-CN" altLang="en-US" sz="1200" dirty="0">
                <a:solidFill>
                  <a:schemeClr val="accent6"/>
                </a:solidFill>
                <a:ea typeface="思源黑体" panose="020B0500000000000000" pitchFamily="34" charset="-122"/>
              </a:rPr>
              <a:t>非暴力沟通模式的四个要素。</a:t>
            </a:r>
          </a:p>
        </p:txBody>
      </p:sp>
      <p:sp>
        <p:nvSpPr>
          <p:cNvPr id="6" name="文本框 5"/>
          <p:cNvSpPr txBox="1"/>
          <p:nvPr/>
        </p:nvSpPr>
        <p:spPr>
          <a:xfrm>
            <a:off x="3276650" y="1253626"/>
            <a:ext cx="2603864" cy="246221"/>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非暴力沟通的四个要素</a:t>
            </a:r>
          </a:p>
        </p:txBody>
      </p:sp>
      <p:grpSp>
        <p:nvGrpSpPr>
          <p:cNvPr id="4" name="组合 3"/>
          <p:cNvGrpSpPr/>
          <p:nvPr/>
        </p:nvGrpSpPr>
        <p:grpSpPr>
          <a:xfrm>
            <a:off x="3123105" y="1849329"/>
            <a:ext cx="2899378" cy="2839632"/>
            <a:chOff x="3042416" y="1852264"/>
            <a:chExt cx="2899378" cy="2839632"/>
          </a:xfrm>
        </p:grpSpPr>
        <p:sp>
          <p:nvSpPr>
            <p:cNvPr id="32" name="矩形 31"/>
            <p:cNvSpPr/>
            <p:nvPr/>
          </p:nvSpPr>
          <p:spPr>
            <a:xfrm>
              <a:off x="4572794" y="3349724"/>
              <a:ext cx="1101853" cy="1080914"/>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3303673" y="3349724"/>
              <a:ext cx="1101853" cy="1080914"/>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4572794" y="2098406"/>
              <a:ext cx="1101853" cy="1080914"/>
            </a:xfrm>
            <a:prstGeom prst="rec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03672" y="2098406"/>
              <a:ext cx="1101853" cy="1080914"/>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3042416" y="1852264"/>
              <a:ext cx="2899378" cy="2839632"/>
              <a:chOff x="3042416" y="1432676"/>
              <a:chExt cx="2899378" cy="2839632"/>
            </a:xfrm>
          </p:grpSpPr>
          <p:sp>
            <p:nvSpPr>
              <p:cNvPr id="26" name="椭圆 25"/>
              <p:cNvSpPr/>
              <p:nvPr/>
            </p:nvSpPr>
            <p:spPr>
              <a:xfrm>
                <a:off x="3042416" y="1432676"/>
                <a:ext cx="522515" cy="522515"/>
              </a:xfrm>
              <a:prstGeom prst="ellipse">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ea typeface="思源黑体" panose="020B0500000000000000" pitchFamily="34" charset="-122"/>
                    <a:cs typeface="+mn-ea"/>
                    <a:sym typeface="+mn-lt"/>
                  </a:rPr>
                  <a:t>1</a:t>
                </a:r>
                <a:endParaRPr lang="zh-CN" altLang="en-US" sz="1500" dirty="0">
                  <a:ea typeface="思源黑体" panose="020B0500000000000000" pitchFamily="34" charset="-122"/>
                  <a:cs typeface="+mn-ea"/>
                  <a:sym typeface="+mn-lt"/>
                </a:endParaRPr>
              </a:p>
            </p:txBody>
          </p:sp>
          <p:sp>
            <p:nvSpPr>
              <p:cNvPr id="27" name="椭圆 26"/>
              <p:cNvSpPr/>
              <p:nvPr/>
            </p:nvSpPr>
            <p:spPr>
              <a:xfrm>
                <a:off x="3042416" y="3749793"/>
                <a:ext cx="522515" cy="522515"/>
              </a:xfrm>
              <a:prstGeom prst="ellipse">
                <a:avLst/>
              </a:prstGeom>
              <a:solidFill>
                <a:srgbClr val="1E74AE"/>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ea typeface="思源黑体" panose="020B0500000000000000" pitchFamily="34" charset="-122"/>
                    <a:cs typeface="+mn-ea"/>
                    <a:sym typeface="+mn-lt"/>
                  </a:rPr>
                  <a:t>3</a:t>
                </a:r>
                <a:endParaRPr lang="zh-CN" altLang="en-US" sz="1500" dirty="0">
                  <a:ea typeface="思源黑体" panose="020B0500000000000000" pitchFamily="34" charset="-122"/>
                  <a:cs typeface="+mn-ea"/>
                  <a:sym typeface="+mn-lt"/>
                </a:endParaRPr>
              </a:p>
            </p:txBody>
          </p:sp>
          <p:sp>
            <p:nvSpPr>
              <p:cNvPr id="28" name="椭圆 27"/>
              <p:cNvSpPr/>
              <p:nvPr/>
            </p:nvSpPr>
            <p:spPr>
              <a:xfrm>
                <a:off x="5419279" y="1432676"/>
                <a:ext cx="522515" cy="522515"/>
              </a:xfrm>
              <a:prstGeom prst="ellipse">
                <a:avLst/>
              </a:prstGeom>
              <a:solidFill>
                <a:srgbClr val="1E74AE"/>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ea typeface="思源黑体" panose="020B0500000000000000" pitchFamily="34" charset="-122"/>
                    <a:cs typeface="+mn-ea"/>
                    <a:sym typeface="+mn-lt"/>
                  </a:rPr>
                  <a:t>2</a:t>
                </a:r>
                <a:endParaRPr lang="zh-CN" altLang="en-US" sz="1500" dirty="0">
                  <a:ea typeface="思源黑体" panose="020B0500000000000000" pitchFamily="34" charset="-122"/>
                  <a:cs typeface="+mn-ea"/>
                  <a:sym typeface="+mn-lt"/>
                </a:endParaRPr>
              </a:p>
            </p:txBody>
          </p:sp>
          <p:sp>
            <p:nvSpPr>
              <p:cNvPr id="29" name="椭圆 28"/>
              <p:cNvSpPr/>
              <p:nvPr/>
            </p:nvSpPr>
            <p:spPr>
              <a:xfrm>
                <a:off x="5419279" y="3749793"/>
                <a:ext cx="522515" cy="522515"/>
              </a:xfrm>
              <a:prstGeom prst="ellipse">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ea typeface="思源黑体" panose="020B0500000000000000" pitchFamily="34" charset="-122"/>
                    <a:cs typeface="+mn-ea"/>
                    <a:sym typeface="+mn-lt"/>
                  </a:rPr>
                  <a:t>4</a:t>
                </a:r>
                <a:endParaRPr lang="zh-CN" altLang="en-US" sz="1500" dirty="0">
                  <a:ea typeface="思源黑体" panose="020B0500000000000000" pitchFamily="34" charset="-122"/>
                  <a:cs typeface="+mn-ea"/>
                  <a:sym typeface="+mn-lt"/>
                </a:endParaRPr>
              </a:p>
            </p:txBody>
          </p:sp>
        </p:grpSp>
      </p:grpSp>
      <p:sp>
        <p:nvSpPr>
          <p:cNvPr id="33" name="TextBox 113"/>
          <p:cNvSpPr txBox="1">
            <a:spLocks noChangeArrowheads="1"/>
          </p:cNvSpPr>
          <p:nvPr/>
        </p:nvSpPr>
        <p:spPr bwMode="auto">
          <a:xfrm flipH="1">
            <a:off x="1188418" y="1709937"/>
            <a:ext cx="1761934" cy="215444"/>
          </a:xfrm>
          <a:prstGeom prst="rect">
            <a:avLst/>
          </a:prstGeom>
          <a:noFill/>
        </p:spPr>
        <p:txBody>
          <a:bodyPr wrap="square" lIns="0" tIns="0" rIns="0" bIns="0" rtlCol="0">
            <a:spAutoFit/>
          </a:bodyPr>
          <a:lstStyle>
            <a:defPPr>
              <a:defRPr lang="zh-CN"/>
            </a:defPPr>
            <a:lvl1pPr algn="ctr">
              <a:defRPr sz="12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sz="1400" dirty="0">
                <a:sym typeface="+mn-lt"/>
              </a:rPr>
              <a:t>观察</a:t>
            </a:r>
          </a:p>
        </p:txBody>
      </p:sp>
      <p:sp>
        <p:nvSpPr>
          <p:cNvPr id="34" name="TextBox 11"/>
          <p:cNvSpPr txBox="1">
            <a:spLocks noChangeArrowheads="1"/>
          </p:cNvSpPr>
          <p:nvPr/>
        </p:nvSpPr>
        <p:spPr bwMode="auto">
          <a:xfrm flipH="1">
            <a:off x="1188418" y="1924472"/>
            <a:ext cx="1761934" cy="1221938"/>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eaLnBrk="1" fontAlgn="auto" latinLnBrk="0" hangingPunct="1">
              <a:lnSpc>
                <a:spcPct val="150000"/>
              </a:lnSpc>
              <a:spcBef>
                <a:spcPts val="0"/>
              </a:spcBef>
              <a:spcAft>
                <a:spcPts val="0"/>
              </a:spcAft>
              <a:buClrTx/>
              <a:buSzTx/>
              <a:buFontTx/>
              <a:buNone/>
              <a:defRPr/>
            </a:pPr>
            <a:r>
              <a:rPr lang="zh-CN" altLang="en-US" sz="1000" dirty="0">
                <a:solidFill>
                  <a:schemeClr val="tx1">
                    <a:lumMod val="65000"/>
                    <a:lumOff val="35000"/>
                  </a:schemeClr>
                </a:solidFill>
                <a:latin typeface="Calibri" panose="020F0502020204030204" pitchFamily="34" charset="0"/>
                <a:ea typeface="思源黑体" panose="020B0500000000000000" pitchFamily="34" charset="-122"/>
                <a:sym typeface="+mn-lt"/>
              </a:rPr>
              <a:t>留意发生的事情。我们此刻观察到什么？不管是否喜欢，只是说出人们所做的事情。要点是，清楚地表达观察结果，而不判断或评估。</a:t>
            </a:r>
          </a:p>
        </p:txBody>
      </p:sp>
      <p:sp>
        <p:nvSpPr>
          <p:cNvPr id="35" name="TextBox 113"/>
          <p:cNvSpPr txBox="1">
            <a:spLocks noChangeArrowheads="1"/>
          </p:cNvSpPr>
          <p:nvPr/>
        </p:nvSpPr>
        <p:spPr bwMode="auto">
          <a:xfrm flipH="1">
            <a:off x="6156970" y="1709937"/>
            <a:ext cx="1761934" cy="215444"/>
          </a:xfrm>
          <a:prstGeom prst="rect">
            <a:avLst/>
          </a:prstGeom>
          <a:noFill/>
        </p:spPr>
        <p:txBody>
          <a:bodyPr wrap="square" lIns="0" tIns="0" rIns="0" bIns="0" rtlCol="0">
            <a:spAutoFit/>
          </a:bodyPr>
          <a:lstStyle>
            <a:defPPr>
              <a:defRPr lang="zh-CN"/>
            </a:defPPr>
            <a:lvl1pPr algn="ctr">
              <a:defRPr sz="12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sz="1400" dirty="0">
                <a:sym typeface="+mn-lt"/>
              </a:rPr>
              <a:t>感受</a:t>
            </a:r>
          </a:p>
        </p:txBody>
      </p:sp>
      <p:sp>
        <p:nvSpPr>
          <p:cNvPr id="36" name="TextBox 113"/>
          <p:cNvSpPr txBox="1">
            <a:spLocks noChangeArrowheads="1"/>
          </p:cNvSpPr>
          <p:nvPr/>
        </p:nvSpPr>
        <p:spPr bwMode="auto">
          <a:xfrm flipH="1">
            <a:off x="1188418" y="3349724"/>
            <a:ext cx="1761934" cy="215444"/>
          </a:xfrm>
          <a:prstGeom prst="rect">
            <a:avLst/>
          </a:prstGeom>
          <a:noFill/>
        </p:spPr>
        <p:txBody>
          <a:bodyPr wrap="square" lIns="0" tIns="0" rIns="0" bIns="0" rtlCol="0">
            <a:spAutoFit/>
          </a:bodyPr>
          <a:lstStyle>
            <a:defPPr>
              <a:defRPr lang="zh-CN"/>
            </a:defPPr>
            <a:lvl1pPr algn="ctr">
              <a:defRPr sz="12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sz="1400" dirty="0">
                <a:sym typeface="+mn-lt"/>
              </a:rPr>
              <a:t>需要</a:t>
            </a:r>
          </a:p>
        </p:txBody>
      </p:sp>
      <p:sp>
        <p:nvSpPr>
          <p:cNvPr id="37" name="TextBox 113"/>
          <p:cNvSpPr txBox="1">
            <a:spLocks noChangeArrowheads="1"/>
          </p:cNvSpPr>
          <p:nvPr/>
        </p:nvSpPr>
        <p:spPr bwMode="auto">
          <a:xfrm flipH="1">
            <a:off x="6156970" y="3349724"/>
            <a:ext cx="1761934" cy="215444"/>
          </a:xfrm>
          <a:prstGeom prst="rect">
            <a:avLst/>
          </a:prstGeom>
          <a:noFill/>
        </p:spPr>
        <p:txBody>
          <a:bodyPr wrap="square" lIns="0" tIns="0" rIns="0" bIns="0" rtlCol="0">
            <a:spAutoFit/>
          </a:bodyPr>
          <a:lstStyle>
            <a:defPPr>
              <a:defRPr lang="zh-CN"/>
            </a:defPPr>
            <a:lvl1pPr algn="ctr">
              <a:defRPr sz="12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sz="1400" dirty="0">
                <a:sym typeface="+mn-lt"/>
              </a:rPr>
              <a:t>请求</a:t>
            </a:r>
          </a:p>
        </p:txBody>
      </p:sp>
      <p:sp>
        <p:nvSpPr>
          <p:cNvPr id="38" name="TextBox 11"/>
          <p:cNvSpPr txBox="1">
            <a:spLocks noChangeArrowheads="1"/>
          </p:cNvSpPr>
          <p:nvPr/>
        </p:nvSpPr>
        <p:spPr bwMode="auto">
          <a:xfrm flipH="1">
            <a:off x="6156970" y="1924472"/>
            <a:ext cx="1761934" cy="760273"/>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eaLnBrk="1" fontAlgn="auto" latinLnBrk="0" hangingPunct="1">
              <a:lnSpc>
                <a:spcPct val="150000"/>
              </a:lnSpc>
              <a:spcBef>
                <a:spcPts val="0"/>
              </a:spcBef>
              <a:spcAft>
                <a:spcPts val="0"/>
              </a:spcAft>
              <a:buClrTx/>
              <a:buSzTx/>
              <a:buFontTx/>
              <a:buNone/>
              <a:defRPr/>
            </a:pPr>
            <a:r>
              <a:rPr lang="zh-CN" altLang="en-US" sz="1000" dirty="0">
                <a:solidFill>
                  <a:schemeClr val="tx1">
                    <a:lumMod val="65000"/>
                    <a:lumOff val="35000"/>
                  </a:schemeClr>
                </a:solidFill>
                <a:latin typeface="Calibri" panose="020F0502020204030204" pitchFamily="34" charset="0"/>
                <a:ea typeface="思源黑体" panose="020B0500000000000000" pitchFamily="34" charset="-122"/>
                <a:sym typeface="+mn-lt"/>
              </a:rPr>
              <a:t>接着，表达感受，我的感受如何，例如受伤、害怕、喜悦、开心、气愤等等。</a:t>
            </a:r>
          </a:p>
        </p:txBody>
      </p:sp>
      <p:sp>
        <p:nvSpPr>
          <p:cNvPr id="39" name="TextBox 11"/>
          <p:cNvSpPr txBox="1">
            <a:spLocks noChangeArrowheads="1"/>
          </p:cNvSpPr>
          <p:nvPr/>
        </p:nvSpPr>
        <p:spPr bwMode="auto">
          <a:xfrm flipH="1">
            <a:off x="6156970" y="3564259"/>
            <a:ext cx="1761934" cy="99110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eaLnBrk="1" fontAlgn="auto" latinLnBrk="0" hangingPunct="1">
              <a:lnSpc>
                <a:spcPct val="150000"/>
              </a:lnSpc>
              <a:spcBef>
                <a:spcPts val="0"/>
              </a:spcBef>
              <a:spcAft>
                <a:spcPts val="0"/>
              </a:spcAft>
              <a:buClrTx/>
              <a:buSzTx/>
              <a:buFontTx/>
              <a:buNone/>
              <a:defRPr/>
            </a:pPr>
            <a:r>
              <a:rPr lang="zh-CN" altLang="en-US" sz="1000" dirty="0">
                <a:solidFill>
                  <a:schemeClr val="tx1">
                    <a:lumMod val="65000"/>
                    <a:lumOff val="35000"/>
                  </a:schemeClr>
                </a:solidFill>
                <a:latin typeface="Calibri" panose="020F0502020204030204" pitchFamily="34" charset="0"/>
                <a:ea typeface="思源黑体" panose="020B0500000000000000" pitchFamily="34" charset="-122"/>
                <a:sym typeface="+mn-lt"/>
              </a:rPr>
              <a:t>为了改善生活，我的请求是什么。这一要素明确告知他人，我们期待他采取何种行动，来满足我们。</a:t>
            </a:r>
          </a:p>
        </p:txBody>
      </p:sp>
      <p:sp>
        <p:nvSpPr>
          <p:cNvPr id="40" name="TextBox 11"/>
          <p:cNvSpPr txBox="1">
            <a:spLocks noChangeArrowheads="1"/>
          </p:cNvSpPr>
          <p:nvPr/>
        </p:nvSpPr>
        <p:spPr bwMode="auto">
          <a:xfrm flipH="1">
            <a:off x="1188418" y="3564259"/>
            <a:ext cx="1761934" cy="1221938"/>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eaLnBrk="1" fontAlgn="auto" latinLnBrk="0" hangingPunct="1">
              <a:lnSpc>
                <a:spcPct val="150000"/>
              </a:lnSpc>
              <a:spcBef>
                <a:spcPts val="0"/>
              </a:spcBef>
              <a:spcAft>
                <a:spcPts val="0"/>
              </a:spcAft>
              <a:buClrTx/>
              <a:buSzTx/>
              <a:buFontTx/>
              <a:buNone/>
              <a:defRPr/>
            </a:pPr>
            <a:r>
              <a:rPr lang="zh-CN" altLang="en-US" sz="1000" dirty="0">
                <a:solidFill>
                  <a:schemeClr val="tx1">
                    <a:lumMod val="65000"/>
                    <a:lumOff val="35000"/>
                  </a:schemeClr>
                </a:solidFill>
                <a:latin typeface="Calibri" panose="020F0502020204030204" pitchFamily="34" charset="0"/>
                <a:ea typeface="思源黑体" panose="020B0500000000000000" pitchFamily="34" charset="-122"/>
                <a:sym typeface="+mn-lt"/>
              </a:rPr>
              <a:t>然后，说出哪些需要（价值、愿望等）导致那样的感受。一旦用非暴力沟通诚实地表达自己，前三个要素就会得到体现。</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5400600" cy="4603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使用强制力的目的</a:t>
            </a:r>
          </a:p>
        </p:txBody>
      </p:sp>
      <p:sp>
        <p:nvSpPr>
          <p:cNvPr id="3" name="文本框 2"/>
          <p:cNvSpPr txBox="1"/>
          <p:nvPr/>
        </p:nvSpPr>
        <p:spPr>
          <a:xfrm>
            <a:off x="2196530" y="1253626"/>
            <a:ext cx="4680520" cy="492443"/>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使用防卫性的强制力，注意力要放在需求上</a:t>
            </a:r>
            <a:endParaRPr lang="en-US" altLang="zh-CN" dirty="0"/>
          </a:p>
          <a:p>
            <a:r>
              <a:rPr lang="zh-CN" altLang="en-US" dirty="0"/>
              <a:t>而不评价对方及其行为</a:t>
            </a:r>
          </a:p>
        </p:txBody>
      </p:sp>
      <p:sp>
        <p:nvSpPr>
          <p:cNvPr id="4" name="文本框 3"/>
          <p:cNvSpPr txBox="1"/>
          <p:nvPr/>
        </p:nvSpPr>
        <p:spPr>
          <a:xfrm>
            <a:off x="1044402" y="659595"/>
            <a:ext cx="7344816" cy="738664"/>
          </a:xfrm>
          <a:prstGeom prst="rect">
            <a:avLst/>
          </a:prstGeom>
          <a:noFill/>
        </p:spPr>
        <p:txBody>
          <a:bodyPr wrap="square" lIns="0" tIns="0" rIns="0" bIns="0" rtlCol="0">
            <a:spAutoFit/>
          </a:bodyPr>
          <a:lstStyle/>
          <a:p>
            <a:pPr lvl="0" algn="just">
              <a:buClrTx/>
              <a:buSzTx/>
              <a:buFontTx/>
            </a:pPr>
            <a:r>
              <a:rPr lang="zh-CN" altLang="en-US" sz="1200" dirty="0">
                <a:solidFill>
                  <a:schemeClr val="tx1">
                    <a:lumMod val="65000"/>
                    <a:lumOff val="35000"/>
                  </a:schemeClr>
                </a:solidFill>
                <a:ea typeface="思源黑体" panose="020B0500000000000000" pitchFamily="34" charset="-122"/>
                <a:sym typeface="+mn-ea"/>
              </a:rPr>
              <a:t>如果冲突双方都能充分表达观察、需求和请求，并得到对方的理解，那么双方通常可以同时得到满足。但有些时候，例如有一方不想交流，或是危险迫在眉睫没有时间交流，双方是没有机会进行对话的。在这种情况下，我们就需要使用强制力来避免伤害。需要注意的是，在非暴力沟通中，我们运用强制力是出于防卫的目的而不是为了惩罚对方。</a:t>
            </a:r>
          </a:p>
        </p:txBody>
      </p:sp>
      <p:sp>
        <p:nvSpPr>
          <p:cNvPr id="5" name="文本框 4"/>
          <p:cNvSpPr txBox="1"/>
          <p:nvPr/>
        </p:nvSpPr>
        <p:spPr>
          <a:xfrm>
            <a:off x="1044346" y="1852464"/>
            <a:ext cx="3312423" cy="1078500"/>
          </a:xfrm>
          <a:prstGeom prst="rect">
            <a:avLst/>
          </a:prstGeom>
          <a:noFill/>
        </p:spPr>
        <p:txBody>
          <a:bodyPr wrap="square" lIns="0" tIns="0" rIns="0" bIns="0" rtlCol="0">
            <a:spAutoFit/>
          </a:bodyPr>
          <a:lstStyle>
            <a:defPPr>
              <a:defRPr lang="zh-CN"/>
            </a:defPPr>
            <a:lvl1pPr algn="just">
              <a:lnSpc>
                <a:spcPct val="150000"/>
              </a:lnSpc>
              <a:defRPr sz="1000" b="0">
                <a:solidFill>
                  <a:schemeClr val="tx1">
                    <a:lumMod val="65000"/>
                    <a:lumOff val="3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sz="1200" b="1" dirty="0"/>
              <a:t>非暴力沟通认为，如果一个人做的事情会伤害到自己或他人，那是因为他不够成熟。为此，他需要得到帮助。如果我们不够成熟，我们可能会有以下的表现：</a:t>
            </a:r>
          </a:p>
        </p:txBody>
      </p:sp>
      <p:sp>
        <p:nvSpPr>
          <p:cNvPr id="7" name="文本框 6"/>
          <p:cNvSpPr txBox="1"/>
          <p:nvPr/>
        </p:nvSpPr>
        <p:spPr>
          <a:xfrm>
            <a:off x="1044346" y="3152798"/>
            <a:ext cx="3312423" cy="1591269"/>
          </a:xfrm>
          <a:prstGeom prst="rect">
            <a:avLst/>
          </a:prstGeom>
          <a:noFill/>
        </p:spPr>
        <p:txBody>
          <a:bodyPr wrap="square" lIns="0" tIns="0" rIns="0" bIns="0" rtlCol="0">
            <a:spAutoFit/>
          </a:bodyPr>
          <a:lstStyle>
            <a:defPPr>
              <a:defRPr lang="zh-CN"/>
            </a:defPPr>
            <a:lvl1pPr algn="just">
              <a:lnSpc>
                <a:spcPct val="150000"/>
              </a:lnSpc>
              <a:defRPr sz="1000" b="0">
                <a:solidFill>
                  <a:schemeClr val="tx1">
                    <a:lumMod val="65000"/>
                    <a:lumOff val="3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marL="171450" indent="-171450">
              <a:buFont typeface="Arial" panose="020B0604020202020204" pitchFamily="34" charset="0"/>
              <a:buChar char="•"/>
            </a:pPr>
            <a:r>
              <a:rPr lang="zh-CN" altLang="en-US" dirty="0"/>
              <a:t>我们意识不到自己行为的后果；</a:t>
            </a:r>
            <a:endParaRPr lang="en-US" altLang="zh-CN" dirty="0"/>
          </a:p>
          <a:p>
            <a:pPr marL="171450" indent="-171450">
              <a:buFont typeface="Arial" panose="020B0604020202020204" pitchFamily="34" charset="0"/>
              <a:buChar char="•"/>
            </a:pPr>
            <a:r>
              <a:rPr lang="zh-CN" altLang="en-US" dirty="0"/>
              <a:t>我们认识不到，我们并不需要通过惩罚他人来满足自己的需要；</a:t>
            </a:r>
            <a:endParaRPr lang="en-US" altLang="zh-CN" dirty="0"/>
          </a:p>
          <a:p>
            <a:pPr marL="171450" indent="-171450">
              <a:buFont typeface="Arial" panose="020B0604020202020204" pitchFamily="34" charset="0"/>
              <a:buChar char="•"/>
            </a:pPr>
            <a:r>
              <a:rPr lang="zh-CN" altLang="en-US" dirty="0"/>
              <a:t>我们相信，我们有“权利”去惩罚或伤害他人，因为他们是罪有应得；</a:t>
            </a:r>
            <a:endParaRPr lang="en-US" altLang="zh-CN" dirty="0"/>
          </a:p>
          <a:p>
            <a:pPr marL="171450" indent="-171450">
              <a:buFont typeface="Arial" panose="020B0604020202020204" pitchFamily="34" charset="0"/>
              <a:buChar char="•"/>
            </a:pPr>
            <a:r>
              <a:rPr lang="zh-CN" altLang="en-US" dirty="0"/>
              <a:t>我们产生了幻觉，例如，听到“某种声音”叫我们去杀人。</a:t>
            </a:r>
          </a:p>
        </p:txBody>
      </p:sp>
      <p:sp>
        <p:nvSpPr>
          <p:cNvPr id="8" name="文本框 7"/>
          <p:cNvSpPr txBox="1"/>
          <p:nvPr/>
        </p:nvSpPr>
        <p:spPr>
          <a:xfrm>
            <a:off x="4932834" y="1847775"/>
            <a:ext cx="3312423" cy="801501"/>
          </a:xfrm>
          <a:prstGeom prst="rect">
            <a:avLst/>
          </a:prstGeom>
          <a:noFill/>
        </p:spPr>
        <p:txBody>
          <a:bodyPr wrap="square" lIns="0" tIns="0" rIns="0" bIns="0" rtlCol="0">
            <a:spAutoFit/>
          </a:bodyPr>
          <a:lstStyle>
            <a:defPPr>
              <a:defRPr lang="zh-CN"/>
            </a:defPPr>
            <a:lvl1pPr algn="just">
              <a:lnSpc>
                <a:spcPct val="150000"/>
              </a:lnSpc>
              <a:defRPr sz="1000" b="0">
                <a:solidFill>
                  <a:schemeClr val="tx1">
                    <a:lumMod val="65000"/>
                    <a:lumOff val="3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sz="1200" b="1" dirty="0"/>
              <a:t>相反，在使用惩罚性的强制力时，我们认为某些人是邪恶的，为了让他们悔改，必须给他们一点颜色看看。此时，我们希望痛苦能让他们：</a:t>
            </a:r>
          </a:p>
        </p:txBody>
      </p:sp>
      <p:sp>
        <p:nvSpPr>
          <p:cNvPr id="9" name="文本框 8"/>
          <p:cNvSpPr txBox="1"/>
          <p:nvPr/>
        </p:nvSpPr>
        <p:spPr>
          <a:xfrm>
            <a:off x="4932834" y="3148109"/>
            <a:ext cx="3312423" cy="667940"/>
          </a:xfrm>
          <a:prstGeom prst="rect">
            <a:avLst/>
          </a:prstGeom>
          <a:noFill/>
        </p:spPr>
        <p:txBody>
          <a:bodyPr wrap="square" lIns="0" tIns="0" rIns="0" bIns="0" rtlCol="0">
            <a:spAutoFit/>
          </a:bodyPr>
          <a:lstStyle>
            <a:defPPr>
              <a:defRPr lang="zh-CN"/>
            </a:defPPr>
            <a:lvl1pPr algn="just">
              <a:lnSpc>
                <a:spcPct val="150000"/>
              </a:lnSpc>
              <a:defRPr sz="1000" b="0">
                <a:solidFill>
                  <a:schemeClr val="tx1">
                    <a:lumMod val="65000"/>
                    <a:lumOff val="3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marL="171450" indent="-171450">
              <a:buFont typeface="Arial" panose="020B0604020202020204" pitchFamily="34" charset="0"/>
              <a:buChar char="•"/>
            </a:pPr>
            <a:r>
              <a:rPr lang="zh-CN" altLang="en-US" dirty="0"/>
              <a:t>意识到自己的过错；</a:t>
            </a:r>
            <a:endParaRPr lang="en-US" altLang="zh-CN" dirty="0"/>
          </a:p>
          <a:p>
            <a:pPr marL="171450" indent="-171450">
              <a:buFont typeface="Arial" panose="020B0604020202020204" pitchFamily="34" charset="0"/>
              <a:buChar char="•"/>
            </a:pPr>
            <a:r>
              <a:rPr lang="zh-CN" altLang="en-US" dirty="0"/>
              <a:t>感到懊悔；</a:t>
            </a:r>
            <a:endParaRPr lang="en-US" altLang="zh-CN" dirty="0"/>
          </a:p>
          <a:p>
            <a:pPr marL="171450" indent="-171450">
              <a:buFont typeface="Arial" panose="020B0604020202020204" pitchFamily="34" charset="0"/>
              <a:buChar char="•"/>
            </a:pPr>
            <a:r>
              <a:rPr lang="zh-CN" altLang="en-US" dirty="0"/>
              <a:t>改变行为。</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5400600" cy="4603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惩罚的类型</a:t>
            </a:r>
          </a:p>
        </p:txBody>
      </p:sp>
      <p:sp>
        <p:nvSpPr>
          <p:cNvPr id="3" name="文本框 2"/>
          <p:cNvSpPr txBox="1"/>
          <p:nvPr/>
        </p:nvSpPr>
        <p:spPr>
          <a:xfrm>
            <a:off x="2196530" y="1253626"/>
            <a:ext cx="4680520" cy="246221"/>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体罚的危害</a:t>
            </a:r>
          </a:p>
        </p:txBody>
      </p:sp>
      <p:sp>
        <p:nvSpPr>
          <p:cNvPr id="4" name="文本框 3"/>
          <p:cNvSpPr txBox="1"/>
          <p:nvPr/>
        </p:nvSpPr>
        <p:spPr>
          <a:xfrm>
            <a:off x="1044402" y="659595"/>
            <a:ext cx="7344816" cy="369332"/>
          </a:xfrm>
          <a:prstGeom prst="rect">
            <a:avLst/>
          </a:prstGeom>
          <a:noFill/>
        </p:spPr>
        <p:txBody>
          <a:bodyPr wrap="square" lIns="0" tIns="0" rIns="0" bIns="0" rtlCol="0">
            <a:spAutoFit/>
          </a:bodyPr>
          <a:lstStyle/>
          <a:p>
            <a:pPr lvl="0" algn="just">
              <a:buClrTx/>
              <a:buSzTx/>
              <a:buFontTx/>
            </a:pPr>
            <a:r>
              <a:rPr lang="zh-CN" altLang="en-US" sz="1200" dirty="0">
                <a:solidFill>
                  <a:schemeClr val="tx1">
                    <a:lumMod val="65000"/>
                    <a:lumOff val="35000"/>
                  </a:schemeClr>
                </a:solidFill>
                <a:ea typeface="思源黑体" panose="020B0500000000000000" pitchFamily="34" charset="-122"/>
                <a:sym typeface="+mn-ea"/>
              </a:rPr>
              <a:t>体罚是常见的惩罚方式。有的家长认为通过体罚，可以让孩子清楚地知道不该做什么。有的家长则认为体罚会让孩子形成错误认识：当别的方法不起作用时，就可以通过武力来解决问题。</a:t>
            </a:r>
          </a:p>
        </p:txBody>
      </p:sp>
      <p:graphicFrame>
        <p:nvGraphicFramePr>
          <p:cNvPr id="5" name="图示 4"/>
          <p:cNvGraphicFramePr/>
          <p:nvPr/>
        </p:nvGraphicFramePr>
        <p:xfrm>
          <a:off x="3024622" y="1924472"/>
          <a:ext cx="3096344" cy="26642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框 5"/>
          <p:cNvSpPr txBox="1"/>
          <p:nvPr/>
        </p:nvSpPr>
        <p:spPr>
          <a:xfrm>
            <a:off x="684362" y="1636440"/>
            <a:ext cx="2632219" cy="1129605"/>
          </a:xfrm>
          <a:prstGeom prst="rect">
            <a:avLst/>
          </a:prstGeom>
          <a:noFill/>
        </p:spPr>
        <p:txBody>
          <a:bodyPr wrap="square" lIns="0" tIns="0" rIns="0" bIns="0" rtlCol="0">
            <a:spAutoFit/>
          </a:bodyPr>
          <a:lstStyle>
            <a:defPPr>
              <a:defRPr lang="zh-CN"/>
            </a:defPPr>
            <a:lvl1pPr algn="just">
              <a:lnSpc>
                <a:spcPct val="150000"/>
              </a:lnSpc>
              <a:defRPr sz="1000" b="0">
                <a:solidFill>
                  <a:schemeClr val="tx1">
                    <a:lumMod val="65000"/>
                    <a:lumOff val="3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对体罚的恐惧会让孩子难以体会到父母的爱。经常有家长和我说，打骂孩子是不得已的事，因为他们没有其他办法能让孩子做“对他们有益的事情”。为了说明打骂确实管用，他们还提到了，有些孩子在事后很感激他们的父母。</a:t>
            </a:r>
          </a:p>
        </p:txBody>
      </p:sp>
      <p:sp>
        <p:nvSpPr>
          <p:cNvPr id="7" name="文本框 6"/>
          <p:cNvSpPr txBox="1"/>
          <p:nvPr/>
        </p:nvSpPr>
        <p:spPr>
          <a:xfrm>
            <a:off x="684361" y="3508648"/>
            <a:ext cx="2632219" cy="667940"/>
          </a:xfrm>
          <a:prstGeom prst="rect">
            <a:avLst/>
          </a:prstGeom>
          <a:noFill/>
        </p:spPr>
        <p:txBody>
          <a:bodyPr wrap="square" lIns="0" tIns="0" rIns="0" bIns="0" rtlCol="0">
            <a:spAutoFit/>
          </a:bodyPr>
          <a:lstStyle>
            <a:defPPr>
              <a:defRPr lang="zh-CN"/>
            </a:defPPr>
            <a:lvl1pPr algn="just">
              <a:lnSpc>
                <a:spcPct val="150000"/>
              </a:lnSpc>
              <a:defRPr sz="1000" b="0">
                <a:solidFill>
                  <a:schemeClr val="tx1">
                    <a:lumMod val="65000"/>
                    <a:lumOff val="3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无数的例子表明了，有的时候孩子拒绝做一件对他们有益的事情，只是因为他们不想在父母的压力面前屈服。</a:t>
            </a:r>
          </a:p>
        </p:txBody>
      </p:sp>
      <p:sp>
        <p:nvSpPr>
          <p:cNvPr id="8" name="文本框 7"/>
          <p:cNvSpPr txBox="1"/>
          <p:nvPr/>
        </p:nvSpPr>
        <p:spPr>
          <a:xfrm>
            <a:off x="5831610" y="1636440"/>
            <a:ext cx="2632219" cy="437107"/>
          </a:xfrm>
          <a:prstGeom prst="rect">
            <a:avLst/>
          </a:prstGeom>
          <a:noFill/>
        </p:spPr>
        <p:txBody>
          <a:bodyPr wrap="square" lIns="0" tIns="0" rIns="0" bIns="0" rtlCol="0">
            <a:spAutoFit/>
          </a:bodyPr>
          <a:lstStyle>
            <a:defPPr>
              <a:defRPr lang="zh-CN"/>
            </a:defPPr>
            <a:lvl1pPr algn="just">
              <a:lnSpc>
                <a:spcPct val="150000"/>
              </a:lnSpc>
              <a:defRPr sz="1000" b="0">
                <a:solidFill>
                  <a:schemeClr val="tx1">
                    <a:lumMod val="65000"/>
                    <a:lumOff val="3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即使体罚能带来立竿见影的效果，这也并不意味着，其他方法无法达到同样的效果。</a:t>
            </a:r>
          </a:p>
        </p:txBody>
      </p:sp>
      <p:sp>
        <p:nvSpPr>
          <p:cNvPr id="9" name="文本框 8"/>
          <p:cNvSpPr txBox="1"/>
          <p:nvPr/>
        </p:nvSpPr>
        <p:spPr>
          <a:xfrm>
            <a:off x="5831609" y="3508648"/>
            <a:ext cx="2632219" cy="898772"/>
          </a:xfrm>
          <a:prstGeom prst="rect">
            <a:avLst/>
          </a:prstGeom>
          <a:noFill/>
        </p:spPr>
        <p:txBody>
          <a:bodyPr wrap="square" lIns="0" tIns="0" rIns="0" bIns="0" rtlCol="0">
            <a:spAutoFit/>
          </a:bodyPr>
          <a:lstStyle>
            <a:defPPr>
              <a:defRPr lang="zh-CN"/>
            </a:defPPr>
            <a:lvl1pPr algn="just">
              <a:lnSpc>
                <a:spcPct val="150000"/>
              </a:lnSpc>
              <a:defRPr sz="1000" b="0">
                <a:solidFill>
                  <a:schemeClr val="tx1">
                    <a:lumMod val="65000"/>
                    <a:lumOff val="3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体罚孩子会造成不良的社会影响。如果我们把暴力作为解决问题的办法，虽然孩子可能会去做我们要求的事，但这样做难道不是在鼓励孩子用暴力来解决冲突吗？</a:t>
            </a:r>
          </a:p>
        </p:txBody>
      </p:sp>
      <p:pic>
        <p:nvPicPr>
          <p:cNvPr id="11" name="图形 10" descr="比心"/>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36690" y="2313541"/>
            <a:ext cx="633113" cy="633113"/>
          </a:xfrm>
          <a:prstGeom prst="rect">
            <a:avLst/>
          </a:prstGeom>
        </p:spPr>
      </p:pic>
      <p:pic>
        <p:nvPicPr>
          <p:cNvPr id="13" name="图形 12" descr="有女孩的家庭"/>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697684" y="3635900"/>
            <a:ext cx="511124" cy="511124"/>
          </a:xfrm>
          <a:prstGeom prst="rect">
            <a:avLst/>
          </a:prstGeom>
        </p:spPr>
      </p:pic>
      <p:pic>
        <p:nvPicPr>
          <p:cNvPr id="15" name="图形 14" descr="法槌"/>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936782" y="3575326"/>
            <a:ext cx="544715" cy="544715"/>
          </a:xfrm>
          <a:prstGeom prst="rect">
            <a:avLst/>
          </a:prstGeom>
        </p:spPr>
      </p:pic>
      <p:pic>
        <p:nvPicPr>
          <p:cNvPr id="17" name="图形 16" descr="警笛"/>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947494" y="2363257"/>
            <a:ext cx="544715" cy="5447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5400600" cy="4603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惩罚的代价</a:t>
            </a:r>
          </a:p>
        </p:txBody>
      </p:sp>
      <p:sp>
        <p:nvSpPr>
          <p:cNvPr id="3" name="文本框 2"/>
          <p:cNvSpPr txBox="1"/>
          <p:nvPr/>
        </p:nvSpPr>
        <p:spPr>
          <a:xfrm>
            <a:off x="2268285" y="1253626"/>
            <a:ext cx="4680520" cy="245745"/>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案例：校园打架事件的不同处理方式</a:t>
            </a:r>
            <a:endParaRPr lang="en-US" altLang="zh-CN" dirty="0"/>
          </a:p>
        </p:txBody>
      </p:sp>
      <p:sp>
        <p:nvSpPr>
          <p:cNvPr id="4" name="文本框 3"/>
          <p:cNvSpPr txBox="1"/>
          <p:nvPr/>
        </p:nvSpPr>
        <p:spPr>
          <a:xfrm>
            <a:off x="1044402" y="659595"/>
            <a:ext cx="7344816" cy="368935"/>
          </a:xfrm>
          <a:prstGeom prst="rect">
            <a:avLst/>
          </a:prstGeom>
          <a:noFill/>
        </p:spPr>
        <p:txBody>
          <a:bodyPr wrap="square" lIns="0" tIns="0" rIns="0" bIns="0" rtlCol="0">
            <a:spAutoFit/>
          </a:bodyPr>
          <a:lstStyle/>
          <a:p>
            <a:pPr lvl="0" algn="just">
              <a:buClrTx/>
              <a:buSzTx/>
              <a:buFontTx/>
            </a:pPr>
            <a:r>
              <a:rPr lang="zh-CN" altLang="en-US" sz="1200" dirty="0">
                <a:solidFill>
                  <a:schemeClr val="tx1">
                    <a:lumMod val="65000"/>
                    <a:lumOff val="35000"/>
                  </a:schemeClr>
                </a:solidFill>
                <a:ea typeface="思源黑体" panose="020B0500000000000000" pitchFamily="34" charset="-122"/>
                <a:sym typeface="+mn-ea"/>
              </a:rPr>
              <a:t>当我们为了回避惩罚去做事情时，我们可能会忽视事情本身的价值，而陷入对失败的忧虑。如果员工的表现只是在服从管理层的命令，士气就会受到影响；或迟或早，工作效率就会降低。</a:t>
            </a:r>
          </a:p>
        </p:txBody>
      </p:sp>
      <p:sp>
        <p:nvSpPr>
          <p:cNvPr id="5" name="椭圆 4"/>
          <p:cNvSpPr/>
          <p:nvPr/>
        </p:nvSpPr>
        <p:spPr>
          <a:xfrm>
            <a:off x="1465580" y="2162810"/>
            <a:ext cx="894715" cy="894715"/>
          </a:xfrm>
          <a:prstGeom prst="ellipse">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Calibri" panose="020F0502020204030204" pitchFamily="34" charset="0"/>
                <a:ea typeface="思源黑体" panose="020B0500000000000000" pitchFamily="34" charset="-122"/>
              </a:rPr>
              <a:t>校长</a:t>
            </a:r>
          </a:p>
        </p:txBody>
      </p:sp>
      <p:sp>
        <p:nvSpPr>
          <p:cNvPr id="6" name="椭圆 5"/>
          <p:cNvSpPr/>
          <p:nvPr/>
        </p:nvSpPr>
        <p:spPr>
          <a:xfrm>
            <a:off x="6556375" y="4023995"/>
            <a:ext cx="894715" cy="894715"/>
          </a:xfrm>
          <a:prstGeom prst="ellipse">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Calibri" panose="020F0502020204030204" pitchFamily="34" charset="0"/>
                <a:ea typeface="思源黑体" panose="020B0500000000000000" pitchFamily="34" charset="-122"/>
              </a:rPr>
              <a:t>作者</a:t>
            </a:r>
          </a:p>
        </p:txBody>
      </p:sp>
      <p:sp>
        <p:nvSpPr>
          <p:cNvPr id="7" name="文本框 6"/>
          <p:cNvSpPr txBox="1"/>
          <p:nvPr/>
        </p:nvSpPr>
        <p:spPr>
          <a:xfrm>
            <a:off x="1044575" y="1614805"/>
            <a:ext cx="7345045" cy="461645"/>
          </a:xfrm>
          <a:prstGeom prst="rect">
            <a:avLst/>
          </a:prstGeom>
          <a:noFill/>
        </p:spPr>
        <p:txBody>
          <a:bodyPr wrap="square" lIns="0" tIns="0" rIns="0" bIns="0" rtlCol="0">
            <a:spAutoFit/>
          </a:bodyPr>
          <a:lstStyle>
            <a:defPPr>
              <a:defRPr lang="zh-CN"/>
            </a:defPPr>
            <a:lvl1pPr algn="just">
              <a:lnSpc>
                <a:spcPct val="150000"/>
              </a:lnSpc>
              <a:defRPr sz="1000" b="0">
                <a:solidFill>
                  <a:schemeClr val="tx1">
                    <a:lumMod val="65000"/>
                    <a:lumOff val="3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有一次，我去一位朋友的单位拜访他。他是一所学校的校长。在谈话时，他透过办公室的玻璃看到有个学生在操场打人。他和我说了一句“对不起”，然后就冲了出去。他抓住了那个学生，重重地推了他一下，训斥道：</a:t>
            </a:r>
          </a:p>
        </p:txBody>
      </p:sp>
      <p:sp>
        <p:nvSpPr>
          <p:cNvPr id="8" name="对话气泡: 圆角矩形 5"/>
          <p:cNvSpPr/>
          <p:nvPr/>
        </p:nvSpPr>
        <p:spPr>
          <a:xfrm>
            <a:off x="1044575" y="3225800"/>
            <a:ext cx="2445385" cy="376555"/>
          </a:xfrm>
          <a:prstGeom prst="wedgeRoundRectCallout">
            <a:avLst>
              <a:gd name="adj1" fmla="val -56892"/>
              <a:gd name="adj2" fmla="val -30297"/>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“看你以后还敢不敢打比你小的同学！”</a:t>
            </a:r>
          </a:p>
        </p:txBody>
      </p:sp>
      <p:sp>
        <p:nvSpPr>
          <p:cNvPr id="9" name="对话气泡: 圆角矩形 6"/>
          <p:cNvSpPr/>
          <p:nvPr/>
        </p:nvSpPr>
        <p:spPr>
          <a:xfrm>
            <a:off x="361950" y="3816985"/>
            <a:ext cx="3354705" cy="683260"/>
          </a:xfrm>
          <a:prstGeom prst="wedgeRoundRectCallout">
            <a:avLst>
              <a:gd name="adj1" fmla="val 57366"/>
              <a:gd name="adj2" fmla="val -12156"/>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“我不认为你达到了目的。在我看来，他学到的是，在打比他弱小的人时，要注意附近是否有比他强壮的人，例如校长。而且，我认为，你的做法甚至还会强化他通过打架来解决问题的意识。”</a:t>
            </a:r>
          </a:p>
        </p:txBody>
      </p:sp>
      <p:sp>
        <p:nvSpPr>
          <p:cNvPr id="10" name="对话气泡: 圆角矩形 6"/>
          <p:cNvSpPr/>
          <p:nvPr/>
        </p:nvSpPr>
        <p:spPr>
          <a:xfrm>
            <a:off x="5327015" y="2715895"/>
            <a:ext cx="3354705" cy="264795"/>
          </a:xfrm>
          <a:prstGeom prst="wedgeRoundRectCallout">
            <a:avLst>
              <a:gd name="adj1" fmla="val 57366"/>
              <a:gd name="adj2" fmla="val -12156"/>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“看起来，你很生气，因为你希望得到尊重。”</a:t>
            </a:r>
          </a:p>
        </p:txBody>
      </p:sp>
      <p:sp>
        <p:nvSpPr>
          <p:cNvPr id="11" name="文本框 10"/>
          <p:cNvSpPr txBox="1"/>
          <p:nvPr/>
        </p:nvSpPr>
        <p:spPr>
          <a:xfrm>
            <a:off x="5327015" y="2162810"/>
            <a:ext cx="3354070" cy="553085"/>
          </a:xfrm>
          <a:prstGeom prst="rect">
            <a:avLst/>
          </a:prstGeom>
          <a:noFill/>
        </p:spPr>
        <p:txBody>
          <a:bodyPr wrap="square" lIns="91440" tIns="45720" rIns="91440" bIns="45720" rtlCol="0" anchor="t">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pPr marL="0" lvl="0" indent="0" algn="just">
              <a:lnSpc>
                <a:spcPct val="100000"/>
              </a:lnSpc>
              <a:buClrTx/>
              <a:buSzTx/>
              <a:buFont typeface="Arial" panose="020B0604020202020204" pitchFamily="34" charset="0"/>
              <a:buNone/>
            </a:pPr>
            <a:r>
              <a:rPr lang="zh-CN" altLang="en-US" dirty="0">
                <a:solidFill>
                  <a:schemeClr val="tx1"/>
                </a:solidFill>
                <a:sym typeface="+mn-ea"/>
              </a:rPr>
              <a:t>（在上述的情形下，我主张先倾听那个学生的感受和需要。例如，如果那个孩子动手打了叫他外号的同学，我可能会和他说）</a:t>
            </a:r>
          </a:p>
        </p:txBody>
      </p:sp>
      <p:sp>
        <p:nvSpPr>
          <p:cNvPr id="12" name="文本框 11"/>
          <p:cNvSpPr txBox="1"/>
          <p:nvPr/>
        </p:nvSpPr>
        <p:spPr>
          <a:xfrm>
            <a:off x="5327015" y="2980690"/>
            <a:ext cx="3354705" cy="398780"/>
          </a:xfrm>
          <a:prstGeom prst="rect">
            <a:avLst/>
          </a:prstGeom>
          <a:noFill/>
        </p:spPr>
        <p:txBody>
          <a:bodyPr wrap="square" lIns="91440" tIns="45720" rIns="91440" bIns="45720" rtlCol="0" anchor="t">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pPr marL="0" lvl="0" indent="0" algn="just">
              <a:lnSpc>
                <a:spcPct val="100000"/>
              </a:lnSpc>
              <a:buClrTx/>
              <a:buSzTx/>
              <a:buFont typeface="Arial" panose="020B0604020202020204" pitchFamily="34" charset="0"/>
              <a:buNone/>
            </a:pPr>
            <a:r>
              <a:rPr lang="zh-CN" altLang="en-US" dirty="0">
                <a:solidFill>
                  <a:schemeClr val="tx1"/>
                </a:solidFill>
                <a:sym typeface="+mn-ea"/>
              </a:rPr>
              <a:t>（如果他肯定了这一点，我会接着表达我的感受、需要和请求，而不带有任何的指责）</a:t>
            </a:r>
          </a:p>
        </p:txBody>
      </p:sp>
      <p:sp>
        <p:nvSpPr>
          <p:cNvPr id="13" name="对话气泡: 圆角矩形 6"/>
          <p:cNvSpPr/>
          <p:nvPr/>
        </p:nvSpPr>
        <p:spPr>
          <a:xfrm>
            <a:off x="5327015" y="3379470"/>
            <a:ext cx="3354705" cy="486410"/>
          </a:xfrm>
          <a:prstGeom prst="wedgeRoundRectCallout">
            <a:avLst>
              <a:gd name="adj1" fmla="val 57366"/>
              <a:gd name="adj2" fmla="val -12156"/>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“我很伤心，因为我希望我们既能得到尊重，又不树敌。不知道你是否愿意和我一起探讨，是否有其他的方式可以使我们得到尊重？”</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5400600" cy="4603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惩罚的局限性</a:t>
            </a:r>
          </a:p>
        </p:txBody>
      </p:sp>
      <p:sp>
        <p:nvSpPr>
          <p:cNvPr id="3" name="文本框 2"/>
          <p:cNvSpPr txBox="1"/>
          <p:nvPr/>
        </p:nvSpPr>
        <p:spPr>
          <a:xfrm>
            <a:off x="2268285" y="1253626"/>
            <a:ext cx="4680520" cy="245745"/>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认识惩罚的局限性</a:t>
            </a:r>
          </a:p>
        </p:txBody>
      </p:sp>
      <p:sp>
        <p:nvSpPr>
          <p:cNvPr id="4" name="文本框 3"/>
          <p:cNvSpPr txBox="1"/>
          <p:nvPr/>
        </p:nvSpPr>
        <p:spPr>
          <a:xfrm>
            <a:off x="1044402" y="659595"/>
            <a:ext cx="7344816" cy="553720"/>
          </a:xfrm>
          <a:prstGeom prst="rect">
            <a:avLst/>
          </a:prstGeom>
          <a:noFill/>
        </p:spPr>
        <p:txBody>
          <a:bodyPr wrap="square" lIns="0" tIns="0" rIns="0" bIns="0" rtlCol="0">
            <a:spAutoFit/>
          </a:bodyPr>
          <a:lstStyle/>
          <a:p>
            <a:pPr lvl="0" algn="just">
              <a:buClrTx/>
              <a:buSzTx/>
              <a:buFontTx/>
            </a:pPr>
            <a:r>
              <a:rPr lang="zh-CN" altLang="en-US" sz="1200" dirty="0">
                <a:solidFill>
                  <a:schemeClr val="tx1">
                    <a:lumMod val="65000"/>
                    <a:lumOff val="35000"/>
                  </a:schemeClr>
                </a:solidFill>
                <a:ea typeface="思源黑体" panose="020B0500000000000000" pitchFamily="34" charset="-122"/>
                <a:sym typeface="+mn-ea"/>
              </a:rPr>
              <a:t>有两个问题可以帮助我们认识惩罚的局限性。第一个问题是，如果我不喜欢他现在的行为，那我希望他怎么做？如果我们只问这个问题，惩罚可能是有效果的，因为威胁或惩罚可以对他人的行为产生影响。然而，通过第二个问题，我们就可以清楚地看到惩罚的局限性：我希望他基于怎样的原因去做我想要他做的事情？</a:t>
            </a:r>
          </a:p>
        </p:txBody>
      </p:sp>
      <p:pic>
        <p:nvPicPr>
          <p:cNvPr id="5" name="图片 4"/>
          <p:cNvPicPr>
            <a:picLocks noChangeAspect="1"/>
          </p:cNvPicPr>
          <p:nvPr/>
        </p:nvPicPr>
        <p:blipFill>
          <a:blip r:embed="rId3"/>
          <a:srcRect b="24354"/>
          <a:stretch>
            <a:fillRect/>
          </a:stretch>
        </p:blipFill>
        <p:spPr>
          <a:xfrm>
            <a:off x="0" y="1664335"/>
            <a:ext cx="9145270" cy="3480435"/>
          </a:xfrm>
          <a:prstGeom prst="rect">
            <a:avLst/>
          </a:prstGeom>
        </p:spPr>
      </p:pic>
      <p:sp>
        <p:nvSpPr>
          <p:cNvPr id="6" name="矩形 5"/>
          <p:cNvSpPr/>
          <p:nvPr/>
        </p:nvSpPr>
        <p:spPr>
          <a:xfrm>
            <a:off x="0" y="1663700"/>
            <a:ext cx="9145270" cy="3481070"/>
          </a:xfrm>
          <a:prstGeom prst="rect">
            <a:avLst/>
          </a:prstGeom>
          <a:solidFill>
            <a:srgbClr val="1E74A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2251075" y="2596515"/>
            <a:ext cx="4932680" cy="1615440"/>
          </a:xfrm>
          <a:prstGeom prst="rect">
            <a:avLst/>
          </a:prstGeom>
          <a:noFill/>
        </p:spPr>
        <p:txBody>
          <a:bodyPr wrap="square" lIns="0" tIns="0" rIns="0" bIns="0" rtlCol="0">
            <a:spAutoFit/>
          </a:bodyPr>
          <a:lstStyle>
            <a:defPPr>
              <a:defRPr lang="zh-CN"/>
            </a:defPPr>
            <a:lvl1pPr algn="just">
              <a:lnSpc>
                <a:spcPct val="150000"/>
              </a:lnSpc>
              <a:defRPr sz="1000" b="0">
                <a:solidFill>
                  <a:schemeClr val="tx1">
                    <a:lumMod val="65000"/>
                    <a:lumOff val="3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solidFill>
                  <a:schemeClr val="bg1"/>
                </a:solidFill>
              </a:rPr>
              <a:t>我们很少提及第二个问题，借助这个问题，我们可以发现惩罚或奖励很难实现我们的目的。例如，如果我们希望孩子出于爱干净或对父母的关心去打扫房间，指责或威胁显然不太可能起到积极的作用。常见的情形是，孩子打扫房间是为了服从父母的指示（“因为妈妈是这样吩咐的”）——他们也许是为了得到父母的疼爱或避免受到惩罚。我相信，了解别人基于什么样的原因来满足我们的愿望是至关重要的。在非暴力沟通中，我们看重每个人选择生活的自由。与此同时，非暴力沟通还强调，我们彼此相互依存，我们的幸福与他人的幸福息息相关。</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5400600" cy="4603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利用非暴力沟通来重建校园秩序</a:t>
            </a:r>
          </a:p>
        </p:txBody>
      </p:sp>
      <p:sp>
        <p:nvSpPr>
          <p:cNvPr id="3" name="文本框 2"/>
          <p:cNvSpPr txBox="1"/>
          <p:nvPr/>
        </p:nvSpPr>
        <p:spPr>
          <a:xfrm>
            <a:off x="2268285" y="1253626"/>
            <a:ext cx="4680520" cy="245745"/>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案例：非暴力沟通在校园的应用</a:t>
            </a:r>
          </a:p>
        </p:txBody>
      </p:sp>
      <p:sp>
        <p:nvSpPr>
          <p:cNvPr id="4" name="文本框 3"/>
          <p:cNvSpPr txBox="1"/>
          <p:nvPr/>
        </p:nvSpPr>
        <p:spPr>
          <a:xfrm>
            <a:off x="1044402" y="659595"/>
            <a:ext cx="7344816" cy="553720"/>
          </a:xfrm>
          <a:prstGeom prst="rect">
            <a:avLst/>
          </a:prstGeom>
          <a:noFill/>
        </p:spPr>
        <p:txBody>
          <a:bodyPr wrap="square" lIns="0" tIns="0" rIns="0" bIns="0" rtlCol="0">
            <a:spAutoFit/>
          </a:bodyPr>
          <a:lstStyle/>
          <a:p>
            <a:pPr lvl="0" algn="just">
              <a:buClrTx/>
              <a:buSzTx/>
              <a:buFontTx/>
            </a:pPr>
            <a:r>
              <a:rPr lang="zh-CN" altLang="en-US" sz="1200" dirty="0">
                <a:solidFill>
                  <a:schemeClr val="tx1">
                    <a:lumMod val="65000"/>
                    <a:lumOff val="35000"/>
                  </a:schemeClr>
                </a:solidFill>
                <a:ea typeface="思源黑体" panose="020B0500000000000000" pitchFamily="34" charset="-122"/>
                <a:sym typeface="+mn-ea"/>
              </a:rPr>
              <a:t>下面来谈谈我们与一些学生在一所学校中重建校园秩序的经历。这所学校接纳的是其他学校学不下去或被勒令退学的学生。在这个学校中，教师不积极介入，校园秩序混乱，学校希望在校园中普及非暴力沟通，和学生产生良好的互动。我和混乱中的几个学生交流，下面是会谈的摘录。</a:t>
            </a:r>
          </a:p>
        </p:txBody>
      </p:sp>
      <p:sp>
        <p:nvSpPr>
          <p:cNvPr id="8" name="对话气泡: 圆角矩形 5"/>
          <p:cNvSpPr/>
          <p:nvPr/>
        </p:nvSpPr>
        <p:spPr>
          <a:xfrm>
            <a:off x="673735" y="2153285"/>
            <a:ext cx="3596005" cy="683895"/>
          </a:xfrm>
          <a:prstGeom prst="wedgeRoundRectCallout">
            <a:avLst>
              <a:gd name="adj1" fmla="val -56892"/>
              <a:gd name="adj2" fmla="val -30297"/>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（表达感受和需要，而不追根究底）“听到老师们说，许多班级的教学工作已无法正常进行，我很不安。我希望学校能够继续下去。所以，我想请你们帮助我了解现在学校中存在的问题以及你们的建议。”</a:t>
            </a:r>
          </a:p>
        </p:txBody>
      </p:sp>
      <p:sp>
        <p:nvSpPr>
          <p:cNvPr id="5" name="对话气泡: 圆角矩形 5"/>
          <p:cNvSpPr/>
          <p:nvPr/>
        </p:nvSpPr>
        <p:spPr>
          <a:xfrm>
            <a:off x="2185670" y="2911475"/>
            <a:ext cx="1803400" cy="325755"/>
          </a:xfrm>
          <a:prstGeom prst="wedgeRoundRectCallout">
            <a:avLst>
              <a:gd name="adj1" fmla="val 55562"/>
              <a:gd name="adj2" fmla="val 25116"/>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“这个学校的老师笨死了！”</a:t>
            </a:r>
          </a:p>
        </p:txBody>
      </p:sp>
      <p:sp>
        <p:nvSpPr>
          <p:cNvPr id="6" name="对话气泡: 圆角矩形 5"/>
          <p:cNvSpPr/>
          <p:nvPr/>
        </p:nvSpPr>
        <p:spPr>
          <a:xfrm>
            <a:off x="673735" y="3303905"/>
            <a:ext cx="2145665" cy="306705"/>
          </a:xfrm>
          <a:prstGeom prst="wedgeRoundRectCallout">
            <a:avLst>
              <a:gd name="adj1" fmla="val -56892"/>
              <a:gd name="adj2" fmla="val -30297"/>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“你对他们的行为感到不满吗？”</a:t>
            </a:r>
          </a:p>
        </p:txBody>
      </p:sp>
      <p:sp>
        <p:nvSpPr>
          <p:cNvPr id="7" name="对话气泡: 圆角矩形 5"/>
          <p:cNvSpPr/>
          <p:nvPr/>
        </p:nvSpPr>
        <p:spPr>
          <a:xfrm>
            <a:off x="2077720" y="3724910"/>
            <a:ext cx="1604645" cy="375285"/>
          </a:xfrm>
          <a:prstGeom prst="wedgeRoundRectCallout">
            <a:avLst>
              <a:gd name="adj1" fmla="val 55562"/>
              <a:gd name="adj2" fmla="val 25116"/>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“他们傻乎乎的，站在那里，什么都不做。”</a:t>
            </a:r>
          </a:p>
        </p:txBody>
      </p:sp>
      <p:sp>
        <p:nvSpPr>
          <p:cNvPr id="10" name="对话气泡: 圆角矩形 5"/>
          <p:cNvSpPr/>
          <p:nvPr/>
        </p:nvSpPr>
        <p:spPr>
          <a:xfrm>
            <a:off x="972185" y="4181475"/>
            <a:ext cx="2445385" cy="384175"/>
          </a:xfrm>
          <a:prstGeom prst="wedgeRoundRectCallout">
            <a:avLst>
              <a:gd name="adj1" fmla="val -56892"/>
              <a:gd name="adj2" fmla="val -30297"/>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“在出现问题时，你希望他们能有所作为？”（继续了解他的感受和愿望）</a:t>
            </a:r>
          </a:p>
        </p:txBody>
      </p:sp>
      <p:sp>
        <p:nvSpPr>
          <p:cNvPr id="11" name="对话气泡: 圆角矩形 5"/>
          <p:cNvSpPr/>
          <p:nvPr/>
        </p:nvSpPr>
        <p:spPr>
          <a:xfrm>
            <a:off x="5099050" y="1787525"/>
            <a:ext cx="2732405" cy="410210"/>
          </a:xfrm>
          <a:prstGeom prst="wedgeRoundRectCallout">
            <a:avLst>
              <a:gd name="adj1" fmla="val 55562"/>
              <a:gd name="adj2" fmla="val 25116"/>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“是这样的。不管别人做什么，他们只是面带微笑站在那里，真是一群白痴。”</a:t>
            </a:r>
          </a:p>
        </p:txBody>
      </p:sp>
      <p:sp>
        <p:nvSpPr>
          <p:cNvPr id="12" name="对话气泡: 圆角矩形 5"/>
          <p:cNvSpPr/>
          <p:nvPr/>
        </p:nvSpPr>
        <p:spPr>
          <a:xfrm>
            <a:off x="4852035" y="2296795"/>
            <a:ext cx="1696085" cy="255905"/>
          </a:xfrm>
          <a:prstGeom prst="wedgeRoundRectCallout">
            <a:avLst>
              <a:gd name="adj1" fmla="val -56892"/>
              <a:gd name="adj2" fmla="val -30297"/>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“给我举个例子好吗？”</a:t>
            </a:r>
          </a:p>
        </p:txBody>
      </p:sp>
      <p:sp>
        <p:nvSpPr>
          <p:cNvPr id="13" name="对话气泡: 圆角矩形 5"/>
          <p:cNvSpPr/>
          <p:nvPr/>
        </p:nvSpPr>
        <p:spPr>
          <a:xfrm>
            <a:off x="4935220" y="2581275"/>
            <a:ext cx="3730625" cy="399415"/>
          </a:xfrm>
          <a:prstGeom prst="wedgeRoundRectCallout">
            <a:avLst>
              <a:gd name="adj1" fmla="val 55562"/>
              <a:gd name="adj2" fmla="val 25116"/>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“这很容易。今天早上，有个家伙带着一瓶啤酒走进教室，所有人都看见了，但那位老师却装作什么也没发生。”</a:t>
            </a:r>
          </a:p>
        </p:txBody>
      </p:sp>
      <p:sp>
        <p:nvSpPr>
          <p:cNvPr id="14" name="对话气泡: 圆角矩形 5"/>
          <p:cNvSpPr/>
          <p:nvPr/>
        </p:nvSpPr>
        <p:spPr>
          <a:xfrm>
            <a:off x="4935220" y="3054985"/>
            <a:ext cx="3403600" cy="398145"/>
          </a:xfrm>
          <a:prstGeom prst="wedgeRoundRectCallout">
            <a:avLst>
              <a:gd name="adj1" fmla="val -56892"/>
              <a:gd name="adj2" fmla="val -30297"/>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“听起来，你看不起那位什么也不做的老师，你希望她采取行动。”（寻求反馈，看自己理解的是否准确）</a:t>
            </a:r>
          </a:p>
        </p:txBody>
      </p:sp>
      <p:sp>
        <p:nvSpPr>
          <p:cNvPr id="15" name="对话气泡: 圆角矩形 5"/>
          <p:cNvSpPr/>
          <p:nvPr/>
        </p:nvSpPr>
        <p:spPr>
          <a:xfrm>
            <a:off x="7830820" y="3508375"/>
            <a:ext cx="835025" cy="288290"/>
          </a:xfrm>
          <a:prstGeom prst="wedgeRoundRectCallout">
            <a:avLst>
              <a:gd name="adj1" fmla="val 55562"/>
              <a:gd name="adj2" fmla="val 25116"/>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“正是。”</a:t>
            </a:r>
          </a:p>
        </p:txBody>
      </p:sp>
      <p:sp>
        <p:nvSpPr>
          <p:cNvPr id="16" name="对话气泡: 圆角矩形 5"/>
          <p:cNvSpPr/>
          <p:nvPr/>
        </p:nvSpPr>
        <p:spPr>
          <a:xfrm>
            <a:off x="5099050" y="3855085"/>
            <a:ext cx="3403600" cy="782955"/>
          </a:xfrm>
          <a:prstGeom prst="wedgeRoundRectCallout">
            <a:avLst>
              <a:gd name="adj1" fmla="val -56892"/>
              <a:gd name="adj2" fmla="val -30297"/>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“我有些失望。看起来，我没能和老师们讲清楚我的意思。我希望，老师能和学生一起采取行动，重建学校的秩序。”（接着，讨论转向了一个急需解决的问题：一些学生在不想学习时会干扰到其他学生。）</a:t>
            </a:r>
          </a:p>
        </p:txBody>
      </p:sp>
      <p:sp>
        <p:nvSpPr>
          <p:cNvPr id="18" name="文本框 17"/>
          <p:cNvSpPr txBox="1"/>
          <p:nvPr/>
        </p:nvSpPr>
        <p:spPr>
          <a:xfrm>
            <a:off x="622935" y="1787525"/>
            <a:ext cx="3697605" cy="215265"/>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sz="1400" dirty="0"/>
              <a:t>和学生甲的对话</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5400600" cy="4603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利用非暴力沟通来重建校园秩序</a:t>
            </a:r>
          </a:p>
        </p:txBody>
      </p:sp>
      <p:sp>
        <p:nvSpPr>
          <p:cNvPr id="3" name="文本框 2"/>
          <p:cNvSpPr txBox="1"/>
          <p:nvPr/>
        </p:nvSpPr>
        <p:spPr>
          <a:xfrm>
            <a:off x="2268285" y="1253626"/>
            <a:ext cx="4680520" cy="245745"/>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案例：非暴力沟通在校园的应用</a:t>
            </a:r>
          </a:p>
        </p:txBody>
      </p:sp>
      <p:sp>
        <p:nvSpPr>
          <p:cNvPr id="8" name="对话气泡: 圆角矩形 5"/>
          <p:cNvSpPr/>
          <p:nvPr/>
        </p:nvSpPr>
        <p:spPr>
          <a:xfrm>
            <a:off x="673735" y="2153285"/>
            <a:ext cx="3596005" cy="607695"/>
          </a:xfrm>
          <a:prstGeom prst="wedgeRoundRectCallout">
            <a:avLst>
              <a:gd name="adj1" fmla="val -56892"/>
              <a:gd name="adj2" fmla="val -30297"/>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“我特别希望这个问题能够得到解决。因为老师们告诉我，这是他们最头痛的问题。怎么解决这个问题，我很想得到你们的建议。”</a:t>
            </a:r>
          </a:p>
        </p:txBody>
      </p:sp>
      <p:sp>
        <p:nvSpPr>
          <p:cNvPr id="5" name="对话气泡: 圆角矩形 5"/>
          <p:cNvSpPr/>
          <p:nvPr/>
        </p:nvSpPr>
        <p:spPr>
          <a:xfrm>
            <a:off x="2099310" y="2839720"/>
            <a:ext cx="1903730" cy="325755"/>
          </a:xfrm>
          <a:prstGeom prst="wedgeRoundRectCallout">
            <a:avLst>
              <a:gd name="adj1" fmla="val 55562"/>
              <a:gd name="adj2" fmla="val 25116"/>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“老师应该带根棍子来上班。”</a:t>
            </a:r>
          </a:p>
        </p:txBody>
      </p:sp>
      <p:sp>
        <p:nvSpPr>
          <p:cNvPr id="18" name="文本框 17"/>
          <p:cNvSpPr txBox="1"/>
          <p:nvPr/>
        </p:nvSpPr>
        <p:spPr>
          <a:xfrm>
            <a:off x="622935" y="1787525"/>
            <a:ext cx="3697605" cy="215265"/>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sz="1400" dirty="0"/>
              <a:t>和学生乙的对话</a:t>
            </a:r>
          </a:p>
        </p:txBody>
      </p:sp>
      <p:sp>
        <p:nvSpPr>
          <p:cNvPr id="4" name="对话气泡: 圆角矩形 5"/>
          <p:cNvSpPr/>
          <p:nvPr/>
        </p:nvSpPr>
        <p:spPr>
          <a:xfrm>
            <a:off x="795020" y="3244215"/>
            <a:ext cx="2051685" cy="408305"/>
          </a:xfrm>
          <a:prstGeom prst="wedgeRoundRectCallout">
            <a:avLst>
              <a:gd name="adj1" fmla="val -56892"/>
              <a:gd name="adj2" fmla="val -30297"/>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“你的意思说，如果有人打扰别的同学，老师就给他一棍子？”</a:t>
            </a:r>
          </a:p>
        </p:txBody>
      </p:sp>
      <p:sp>
        <p:nvSpPr>
          <p:cNvPr id="6" name="对话气泡: 圆角矩形 5"/>
          <p:cNvSpPr/>
          <p:nvPr/>
        </p:nvSpPr>
        <p:spPr>
          <a:xfrm>
            <a:off x="1397635" y="3724275"/>
            <a:ext cx="2197100" cy="254635"/>
          </a:xfrm>
          <a:prstGeom prst="wedgeRoundRectCallout">
            <a:avLst>
              <a:gd name="adj1" fmla="val 55562"/>
              <a:gd name="adj2" fmla="val 25116"/>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“我想这是解决问题的唯一办法。”</a:t>
            </a:r>
          </a:p>
        </p:txBody>
      </p:sp>
      <p:sp>
        <p:nvSpPr>
          <p:cNvPr id="7" name="对话气泡: 圆角矩形 5"/>
          <p:cNvSpPr/>
          <p:nvPr/>
        </p:nvSpPr>
        <p:spPr>
          <a:xfrm>
            <a:off x="972185" y="4053840"/>
            <a:ext cx="2051685" cy="408305"/>
          </a:xfrm>
          <a:prstGeom prst="wedgeRoundRectCallout">
            <a:avLst>
              <a:gd name="adj1" fmla="val -56892"/>
              <a:gd name="adj2" fmla="val -30297"/>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“你不相信有其他的解决办法？”（继续了解这位学生的感受）</a:t>
            </a:r>
          </a:p>
        </p:txBody>
      </p:sp>
      <p:sp>
        <p:nvSpPr>
          <p:cNvPr id="9" name="对话气泡: 圆角矩形 5"/>
          <p:cNvSpPr/>
          <p:nvPr/>
        </p:nvSpPr>
        <p:spPr>
          <a:xfrm>
            <a:off x="1397635" y="4561205"/>
            <a:ext cx="1561465" cy="254635"/>
          </a:xfrm>
          <a:prstGeom prst="wedgeRoundRectCallout">
            <a:avLst>
              <a:gd name="adj1" fmla="val 55562"/>
              <a:gd name="adj2" fmla="val 25116"/>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学生乙：（点头同意）</a:t>
            </a:r>
          </a:p>
        </p:txBody>
      </p:sp>
      <p:sp>
        <p:nvSpPr>
          <p:cNvPr id="10" name="对话气泡: 圆角矩形 5"/>
          <p:cNvSpPr/>
          <p:nvPr/>
        </p:nvSpPr>
        <p:spPr>
          <a:xfrm>
            <a:off x="5615305" y="1859280"/>
            <a:ext cx="2317115" cy="408305"/>
          </a:xfrm>
          <a:prstGeom prst="wedgeRoundRectCallout">
            <a:avLst>
              <a:gd name="adj1" fmla="val -56892"/>
              <a:gd name="adj2" fmla="val -30297"/>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“如果这是唯一的方式，我会很沮丧。我希望我们能找到别的解决办法。”</a:t>
            </a:r>
          </a:p>
        </p:txBody>
      </p:sp>
      <p:sp>
        <p:nvSpPr>
          <p:cNvPr id="11" name="对话气泡: 圆角矩形 5"/>
          <p:cNvSpPr/>
          <p:nvPr/>
        </p:nvSpPr>
        <p:spPr>
          <a:xfrm>
            <a:off x="5615305" y="2342515"/>
            <a:ext cx="953770" cy="254635"/>
          </a:xfrm>
          <a:prstGeom prst="wedgeRoundRectCallout">
            <a:avLst>
              <a:gd name="adj1" fmla="val 55562"/>
              <a:gd name="adj2" fmla="val 25116"/>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“为什么？”</a:t>
            </a:r>
          </a:p>
        </p:txBody>
      </p:sp>
      <p:sp>
        <p:nvSpPr>
          <p:cNvPr id="12" name="对话气泡: 圆角矩形 5"/>
          <p:cNvSpPr/>
          <p:nvPr/>
        </p:nvSpPr>
        <p:spPr>
          <a:xfrm>
            <a:off x="5158105" y="2673985"/>
            <a:ext cx="2709545" cy="422275"/>
          </a:xfrm>
          <a:prstGeom prst="wedgeRoundRectCallout">
            <a:avLst>
              <a:gd name="adj1" fmla="val -56892"/>
              <a:gd name="adj2" fmla="val -30297"/>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“有几个原因。例如，在回家时，有三四个被我用棍子打过的人围住我，那怎么办？”</a:t>
            </a:r>
          </a:p>
        </p:txBody>
      </p:sp>
      <p:sp>
        <p:nvSpPr>
          <p:cNvPr id="13" name="对话气泡: 圆角矩形 5"/>
          <p:cNvSpPr/>
          <p:nvPr/>
        </p:nvSpPr>
        <p:spPr>
          <a:xfrm>
            <a:off x="5503545" y="3154680"/>
            <a:ext cx="2364105" cy="254635"/>
          </a:xfrm>
          <a:prstGeom prst="wedgeRoundRectCallout">
            <a:avLst>
              <a:gd name="adj1" fmla="val 55562"/>
              <a:gd name="adj2" fmla="val 25116"/>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（笑）“那你最好带根大点的棍子。”</a:t>
            </a:r>
          </a:p>
        </p:txBody>
      </p:sp>
      <p:sp>
        <p:nvSpPr>
          <p:cNvPr id="14" name="对话气泡: 圆角矩形 5"/>
          <p:cNvSpPr/>
          <p:nvPr/>
        </p:nvSpPr>
        <p:spPr>
          <a:xfrm>
            <a:off x="5099685" y="3500120"/>
            <a:ext cx="3630930" cy="501015"/>
          </a:xfrm>
          <a:prstGeom prst="wedgeRoundRectCallout">
            <a:avLst>
              <a:gd name="adj1" fmla="val -56892"/>
              <a:gd name="adj2" fmla="val -30297"/>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（确信双方已相互理解，我继续说）“你知道，用这样的方式来处理事情，我会遇到麻烦的。我不会每一次都记得带根大棍子，即使我能记得，我也不想用它来打任何人。”</a:t>
            </a:r>
          </a:p>
        </p:txBody>
      </p:sp>
      <p:sp>
        <p:nvSpPr>
          <p:cNvPr id="15" name="对话气泡: 圆角矩形 5"/>
          <p:cNvSpPr/>
          <p:nvPr/>
        </p:nvSpPr>
        <p:spPr>
          <a:xfrm>
            <a:off x="5266055" y="4050665"/>
            <a:ext cx="2364105" cy="254635"/>
          </a:xfrm>
          <a:prstGeom prst="wedgeRoundRectCallout">
            <a:avLst>
              <a:gd name="adj1" fmla="val 55562"/>
              <a:gd name="adj2" fmla="val 25116"/>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“那你们可以把那些捣蛋鬼开除。”</a:t>
            </a:r>
          </a:p>
        </p:txBody>
      </p:sp>
      <p:sp>
        <p:nvSpPr>
          <p:cNvPr id="16" name="对话气泡: 圆角矩形 5"/>
          <p:cNvSpPr/>
          <p:nvPr/>
        </p:nvSpPr>
        <p:spPr>
          <a:xfrm>
            <a:off x="5200650" y="4386580"/>
            <a:ext cx="3630930" cy="501015"/>
          </a:xfrm>
          <a:prstGeom prst="wedgeRoundRectCallout">
            <a:avLst>
              <a:gd name="adj1" fmla="val -56892"/>
              <a:gd name="adj2" fmla="val -30297"/>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“如果一定要这样做，我也会很沮丧。我希望有别的方式来解决冲突，而不用把任何一位同学开除。”</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5400600" cy="4603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利用非暴力沟通来重建校园秩序</a:t>
            </a:r>
          </a:p>
        </p:txBody>
      </p:sp>
      <p:sp>
        <p:nvSpPr>
          <p:cNvPr id="3" name="文本框 2"/>
          <p:cNvSpPr txBox="1"/>
          <p:nvPr/>
        </p:nvSpPr>
        <p:spPr>
          <a:xfrm>
            <a:off x="2268285" y="1253626"/>
            <a:ext cx="4680520" cy="245745"/>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案例：非暴力沟通在校园的应用</a:t>
            </a:r>
          </a:p>
        </p:txBody>
      </p:sp>
      <p:sp>
        <p:nvSpPr>
          <p:cNvPr id="18" name="文本框 17"/>
          <p:cNvSpPr txBox="1"/>
          <p:nvPr/>
        </p:nvSpPr>
        <p:spPr>
          <a:xfrm>
            <a:off x="622935" y="1787525"/>
            <a:ext cx="3697605" cy="215265"/>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sz="1400" dirty="0"/>
              <a:t>又和学生甲对话</a:t>
            </a:r>
          </a:p>
        </p:txBody>
      </p:sp>
      <p:sp>
        <p:nvSpPr>
          <p:cNvPr id="8" name="对话气泡: 圆角矩形 5"/>
          <p:cNvSpPr/>
          <p:nvPr/>
        </p:nvSpPr>
        <p:spPr>
          <a:xfrm>
            <a:off x="673735" y="2153285"/>
            <a:ext cx="2181225" cy="458470"/>
          </a:xfrm>
          <a:prstGeom prst="wedgeRoundRectCallout">
            <a:avLst>
              <a:gd name="adj1" fmla="val -56892"/>
              <a:gd name="adj2" fmla="val -30297"/>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“如果有谁不想学习，你不妨让他去一个没有人学习的教室呆着？”</a:t>
            </a:r>
          </a:p>
        </p:txBody>
      </p:sp>
      <p:sp>
        <p:nvSpPr>
          <p:cNvPr id="5" name="对话气泡: 圆角矩形 5"/>
          <p:cNvSpPr/>
          <p:nvPr/>
        </p:nvSpPr>
        <p:spPr>
          <a:xfrm>
            <a:off x="776605" y="2696210"/>
            <a:ext cx="2232660" cy="425450"/>
          </a:xfrm>
          <a:prstGeom prst="wedgeRoundRectCallout">
            <a:avLst>
              <a:gd name="adj1" fmla="val 55562"/>
              <a:gd name="adj2" fmla="val 25116"/>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“你是说，我们腾出一间教室，让不想学习的人有个去处，是吗？”</a:t>
            </a:r>
          </a:p>
        </p:txBody>
      </p:sp>
      <p:sp>
        <p:nvSpPr>
          <p:cNvPr id="4" name="对话气泡: 圆角矩形 5"/>
          <p:cNvSpPr/>
          <p:nvPr/>
        </p:nvSpPr>
        <p:spPr>
          <a:xfrm>
            <a:off x="776605" y="3216910"/>
            <a:ext cx="2181225" cy="401320"/>
          </a:xfrm>
          <a:prstGeom prst="wedgeRoundRectCallout">
            <a:avLst>
              <a:gd name="adj1" fmla="val -56892"/>
              <a:gd name="adj2" fmla="val -30297"/>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“是的。如果他们不想学习，呆在班级里，也没什么用。”</a:t>
            </a:r>
          </a:p>
        </p:txBody>
      </p:sp>
      <p:sp>
        <p:nvSpPr>
          <p:cNvPr id="6" name="对话气泡: 圆角矩形 5"/>
          <p:cNvSpPr/>
          <p:nvPr/>
        </p:nvSpPr>
        <p:spPr>
          <a:xfrm>
            <a:off x="1166495" y="3723640"/>
            <a:ext cx="1739900" cy="425450"/>
          </a:xfrm>
          <a:prstGeom prst="wedgeRoundRectCallout">
            <a:avLst>
              <a:gd name="adj1" fmla="val 55562"/>
              <a:gd name="adj2" fmla="val 25116"/>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“对这个想法，我很感兴趣。具体怎么操作呢？”</a:t>
            </a:r>
          </a:p>
        </p:txBody>
      </p:sp>
      <p:sp>
        <p:nvSpPr>
          <p:cNvPr id="7" name="对话气泡: 圆角矩形 5"/>
          <p:cNvSpPr/>
          <p:nvPr/>
        </p:nvSpPr>
        <p:spPr>
          <a:xfrm>
            <a:off x="673735" y="4250690"/>
            <a:ext cx="2731135" cy="629285"/>
          </a:xfrm>
          <a:prstGeom prst="wedgeRoundRectCallout">
            <a:avLst>
              <a:gd name="adj1" fmla="val -56892"/>
              <a:gd name="adj2" fmla="val -30297"/>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“有的时候，你来学校上学，但心情很不好，你什么都不想做，这时，你就可以先去那个教室。等你想学习了，再回到班级中。”</a:t>
            </a:r>
          </a:p>
        </p:txBody>
      </p:sp>
      <p:sp>
        <p:nvSpPr>
          <p:cNvPr id="9" name="对话气泡: 圆角矩形 5"/>
          <p:cNvSpPr/>
          <p:nvPr/>
        </p:nvSpPr>
        <p:spPr>
          <a:xfrm>
            <a:off x="3404235" y="2153285"/>
            <a:ext cx="2325370" cy="542925"/>
          </a:xfrm>
          <a:prstGeom prst="wedgeRoundRectCallout">
            <a:avLst>
              <a:gd name="adj1" fmla="val 55562"/>
              <a:gd name="adj2" fmla="val 25116"/>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“我明白你的意思了。不过，老师们可能会担心，同学们是否会自愿去那个教室。”</a:t>
            </a:r>
          </a:p>
        </p:txBody>
      </p:sp>
      <p:sp>
        <p:nvSpPr>
          <p:cNvPr id="10" name="对话气泡: 圆角矩形 5"/>
          <p:cNvSpPr/>
          <p:nvPr/>
        </p:nvSpPr>
        <p:spPr>
          <a:xfrm>
            <a:off x="3612515" y="2767330"/>
            <a:ext cx="2181225" cy="283210"/>
          </a:xfrm>
          <a:prstGeom prst="wedgeRoundRectCallout">
            <a:avLst>
              <a:gd name="adj1" fmla="val -56892"/>
              <a:gd name="adj2" fmla="val -30297"/>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（自信地说）“他们会去的。”</a:t>
            </a:r>
          </a:p>
        </p:txBody>
      </p:sp>
      <p:sp>
        <p:nvSpPr>
          <p:cNvPr id="11" name="文本框 10"/>
          <p:cNvSpPr txBox="1"/>
          <p:nvPr/>
        </p:nvSpPr>
        <p:spPr>
          <a:xfrm>
            <a:off x="6299200" y="2153285"/>
            <a:ext cx="2190750" cy="2308225"/>
          </a:xfrm>
          <a:prstGeom prst="rect">
            <a:avLst/>
          </a:prstGeom>
          <a:noFill/>
        </p:spPr>
        <p:txBody>
          <a:bodyPr wrap="square" lIns="0" tIns="0" rIns="0" bIns="0" rtlCol="0">
            <a:spAutoFit/>
          </a:bodyPr>
          <a:lstStyle>
            <a:defPPr>
              <a:defRPr lang="zh-CN"/>
            </a:defPPr>
            <a:lvl1pPr algn="just">
              <a:lnSpc>
                <a:spcPct val="150000"/>
              </a:lnSpc>
              <a:defRPr sz="1000" b="0">
                <a:solidFill>
                  <a:schemeClr val="tx1">
                    <a:lumMod val="65000"/>
                    <a:lumOff val="3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我和校方说，这样做不是为了惩罚任何人，而是给暂时不想学习的学生提供一个去处，并给那些愿意学习的学生创造条件。我相信，如果学生能够明白这一点，这样做是很有用的。我还提醒校方，如果学生知道这个措施是一些学生集体讨论的结果，而不是校方的命令，那么，他们将更愿意配合。</a:t>
            </a:r>
          </a:p>
          <a:p>
            <a:r>
              <a:rPr lang="zh-CN" altLang="en-US" dirty="0"/>
              <a:t>于是，学校就设置了一个教室，来到这个教室的学生，可以什么都不做。</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5400600" cy="4603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小结</a:t>
            </a:r>
          </a:p>
        </p:txBody>
      </p:sp>
      <p:sp>
        <p:nvSpPr>
          <p:cNvPr id="3" name="文本框 2"/>
          <p:cNvSpPr txBox="1"/>
          <p:nvPr/>
        </p:nvSpPr>
        <p:spPr>
          <a:xfrm>
            <a:off x="1801459" y="1536971"/>
            <a:ext cx="5542670" cy="1753235"/>
          </a:xfrm>
          <a:prstGeom prst="rect">
            <a:avLst/>
          </a:prstGeom>
          <a:noFill/>
        </p:spPr>
        <p:txBody>
          <a:bodyPr wrap="square">
            <a:spAutoFit/>
          </a:bodyPr>
          <a:lstStyle/>
          <a:p>
            <a:pPr algn="just">
              <a:lnSpc>
                <a:spcPct val="150000"/>
              </a:lnSpc>
            </a:pPr>
            <a:r>
              <a:rPr lang="zh-CN" altLang="en-US" sz="1200" dirty="0">
                <a:solidFill>
                  <a:schemeClr val="tx1">
                    <a:lumMod val="65000"/>
                    <a:lumOff val="35000"/>
                  </a:schemeClr>
                </a:solidFill>
                <a:ea typeface="思源黑体" panose="020B0500000000000000" pitchFamily="34" charset="-122"/>
              </a:rPr>
              <a:t>在有些情形中，我们没有机会和他人交流，这时，我们也许需要使用强制力来保护自己和他人。我们这样做，是为了避免伤害，而不是为了惩罚他人。如果我们威胁他人或实施惩罚，人们常常会产生敌意和抵触心理。这样，彼此的关系将会疏远。同时，惩罚还可能使人忽视事情本身的意义，而把注意力放在不服从的后果上。如果我们试图通过惩罚来使人们认识自己的需要，那么，我们很可能适得其反。</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rot="2662275" flipH="1">
            <a:off x="244310" y="4147384"/>
            <a:ext cx="323797" cy="2374511"/>
          </a:xfrm>
          <a:prstGeom prst="roundRect">
            <a:avLst>
              <a:gd name="adj" fmla="val 50000"/>
            </a:avLst>
          </a:prstGeom>
          <a:solidFill>
            <a:srgbClr val="1E74AE"/>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6" name="椭圆 5"/>
          <p:cNvSpPr/>
          <p:nvPr/>
        </p:nvSpPr>
        <p:spPr>
          <a:xfrm>
            <a:off x="289153" y="4319175"/>
            <a:ext cx="316898" cy="316898"/>
          </a:xfrm>
          <a:prstGeom prst="ellipse">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7" name="圆角矩形 6"/>
          <p:cNvSpPr/>
          <p:nvPr/>
        </p:nvSpPr>
        <p:spPr>
          <a:xfrm rot="2662275" flipH="1">
            <a:off x="-376609" y="4467442"/>
            <a:ext cx="323797" cy="1355291"/>
          </a:xfrm>
          <a:prstGeom prst="roundRect">
            <a:avLst>
              <a:gd name="adj" fmla="val 50000"/>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16" name="矩形 15"/>
          <p:cNvSpPr/>
          <p:nvPr/>
        </p:nvSpPr>
        <p:spPr>
          <a:xfrm>
            <a:off x="884631" y="2622847"/>
            <a:ext cx="4394564" cy="64516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3600" b="1" kern="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重获生活的热情</a:t>
            </a:r>
          </a:p>
        </p:txBody>
      </p:sp>
      <p:sp>
        <p:nvSpPr>
          <p:cNvPr id="17" name="文本框 9"/>
          <p:cNvSpPr txBox="1"/>
          <p:nvPr/>
        </p:nvSpPr>
        <p:spPr>
          <a:xfrm>
            <a:off x="989501" y="3375100"/>
            <a:ext cx="2333664" cy="215265"/>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倾听内心的声音 </a:t>
            </a:r>
          </a:p>
        </p:txBody>
      </p:sp>
      <p:sp>
        <p:nvSpPr>
          <p:cNvPr id="19" name="文本框 9"/>
          <p:cNvSpPr txBox="1"/>
          <p:nvPr/>
        </p:nvSpPr>
        <p:spPr>
          <a:xfrm>
            <a:off x="989500" y="3653129"/>
            <a:ext cx="3367270" cy="215265"/>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解决内心的冲突 </a:t>
            </a:r>
          </a:p>
        </p:txBody>
      </p:sp>
      <p:grpSp>
        <p:nvGrpSpPr>
          <p:cNvPr id="4" name="组合 3"/>
          <p:cNvGrpSpPr/>
          <p:nvPr/>
        </p:nvGrpSpPr>
        <p:grpSpPr>
          <a:xfrm>
            <a:off x="5761276" y="-1422211"/>
            <a:ext cx="2576315" cy="4979765"/>
            <a:chOff x="5761276" y="-1422211"/>
            <a:chExt cx="2576315" cy="4979765"/>
          </a:xfrm>
          <a:effectLst>
            <a:outerShdw blurRad="190500" dist="38100" dir="2700000" algn="tl" rotWithShape="0">
              <a:prstClr val="black">
                <a:alpha val="30000"/>
              </a:prstClr>
            </a:outerShdw>
          </a:effectLst>
        </p:grpSpPr>
        <p:sp>
          <p:nvSpPr>
            <p:cNvPr id="3" name="任意多边形 2"/>
            <p:cNvSpPr/>
            <p:nvPr/>
          </p:nvSpPr>
          <p:spPr>
            <a:xfrm rot="2662275" flipH="1">
              <a:off x="7420057" y="152549"/>
              <a:ext cx="917534" cy="3405005"/>
            </a:xfrm>
            <a:custGeom>
              <a:avLst/>
              <a:gdLst>
                <a:gd name="connsiteX0" fmla="*/ 868039 w 1113249"/>
                <a:gd name="connsiteY0" fmla="*/ 50346 h 3405005"/>
                <a:gd name="connsiteX1" fmla="*/ 918385 w 1113249"/>
                <a:gd name="connsiteY1" fmla="*/ 171893 h 3405005"/>
                <a:gd name="connsiteX2" fmla="*/ 918385 w 1113249"/>
                <a:gd name="connsiteY2" fmla="*/ 375080 h 3405005"/>
                <a:gd name="connsiteX3" fmla="*/ 941356 w 1113249"/>
                <a:gd name="connsiteY3" fmla="*/ 370442 h 3405005"/>
                <a:gd name="connsiteX4" fmla="*/ 1113249 w 1113249"/>
                <a:gd name="connsiteY4" fmla="*/ 542335 h 3405005"/>
                <a:gd name="connsiteX5" fmla="*/ 1113249 w 1113249"/>
                <a:gd name="connsiteY5" fmla="*/ 2719647 h 3405005"/>
                <a:gd name="connsiteX6" fmla="*/ 941356 w 1113249"/>
                <a:gd name="connsiteY6" fmla="*/ 2891540 h 3405005"/>
                <a:gd name="connsiteX7" fmla="*/ 918385 w 1113249"/>
                <a:gd name="connsiteY7" fmla="*/ 2886903 h 3405005"/>
                <a:gd name="connsiteX8" fmla="*/ 918385 w 1113249"/>
                <a:gd name="connsiteY8" fmla="*/ 3233112 h 3405005"/>
                <a:gd name="connsiteX9" fmla="*/ 746492 w 1113249"/>
                <a:gd name="connsiteY9" fmla="*/ 3405005 h 3405005"/>
                <a:gd name="connsiteX10" fmla="*/ 574599 w 1113249"/>
                <a:gd name="connsiteY10" fmla="*/ 3233112 h 3405005"/>
                <a:gd name="connsiteX11" fmla="*/ 574599 w 1113249"/>
                <a:gd name="connsiteY11" fmla="*/ 3165303 h 3405005"/>
                <a:gd name="connsiteX12" fmla="*/ 531296 w 1113249"/>
                <a:gd name="connsiteY12" fmla="*/ 3136108 h 3405005"/>
                <a:gd name="connsiteX13" fmla="*/ 480950 w 1113249"/>
                <a:gd name="connsiteY13" fmla="*/ 3014561 h 3405005"/>
                <a:gd name="connsiteX14" fmla="*/ 480950 w 1113249"/>
                <a:gd name="connsiteY14" fmla="*/ 2751638 h 3405005"/>
                <a:gd name="connsiteX15" fmla="*/ 418640 w 1113249"/>
                <a:gd name="connsiteY15" fmla="*/ 2764218 h 3405005"/>
                <a:gd name="connsiteX16" fmla="*/ 246747 w 1113249"/>
                <a:gd name="connsiteY16" fmla="*/ 2592326 h 3405005"/>
                <a:gd name="connsiteX17" fmla="*/ 246747 w 1113249"/>
                <a:gd name="connsiteY17" fmla="*/ 2416989 h 3405005"/>
                <a:gd name="connsiteX18" fmla="*/ 217777 w 1113249"/>
                <a:gd name="connsiteY18" fmla="*/ 2436521 h 3405005"/>
                <a:gd name="connsiteX19" fmla="*/ 156759 w 1113249"/>
                <a:gd name="connsiteY19" fmla="*/ 2448840 h 3405005"/>
                <a:gd name="connsiteX20" fmla="*/ 0 w 1113249"/>
                <a:gd name="connsiteY20" fmla="*/ 2292081 h 3405005"/>
                <a:gd name="connsiteX21" fmla="*/ 0 w 1113249"/>
                <a:gd name="connsiteY21" fmla="*/ 306468 h 3405005"/>
                <a:gd name="connsiteX22" fmla="*/ 156759 w 1113249"/>
                <a:gd name="connsiteY22" fmla="*/ 149709 h 3405005"/>
                <a:gd name="connsiteX23" fmla="*/ 267605 w 1113249"/>
                <a:gd name="connsiteY23" fmla="*/ 195623 h 3405005"/>
                <a:gd name="connsiteX24" fmla="*/ 301199 w 1113249"/>
                <a:gd name="connsiteY24" fmla="*/ 245450 h 3405005"/>
                <a:gd name="connsiteX25" fmla="*/ 313499 w 1113249"/>
                <a:gd name="connsiteY25" fmla="*/ 306375 h 3405005"/>
                <a:gd name="connsiteX26" fmla="*/ 313499 w 1113249"/>
                <a:gd name="connsiteY26" fmla="*/ 702135 h 3405005"/>
                <a:gd name="connsiteX27" fmla="*/ 454732 w 1113249"/>
                <a:gd name="connsiteY27" fmla="*/ 843368 h 3405005"/>
                <a:gd name="connsiteX28" fmla="*/ 595965 w 1113249"/>
                <a:gd name="connsiteY28" fmla="*/ 702135 h 3405005"/>
                <a:gd name="connsiteX29" fmla="*/ 595965 w 1113249"/>
                <a:gd name="connsiteY29" fmla="*/ 93330 h 3405005"/>
                <a:gd name="connsiteX30" fmla="*/ 624945 w 1113249"/>
                <a:gd name="connsiteY30" fmla="*/ 50346 h 3405005"/>
                <a:gd name="connsiteX31" fmla="*/ 746492 w 1113249"/>
                <a:gd name="connsiteY31" fmla="*/ 0 h 3405005"/>
                <a:gd name="connsiteX32" fmla="*/ 868039 w 1113249"/>
                <a:gd name="connsiteY32" fmla="*/ 50346 h 3405005"/>
                <a:gd name="connsiteX0-1" fmla="*/ 868039 w 1113249"/>
                <a:gd name="connsiteY0-2" fmla="*/ 50346 h 3405005"/>
                <a:gd name="connsiteX1-3" fmla="*/ 918385 w 1113249"/>
                <a:gd name="connsiteY1-4" fmla="*/ 171893 h 3405005"/>
                <a:gd name="connsiteX2-5" fmla="*/ 918385 w 1113249"/>
                <a:gd name="connsiteY2-6" fmla="*/ 375080 h 3405005"/>
                <a:gd name="connsiteX3-7" fmla="*/ 941356 w 1113249"/>
                <a:gd name="connsiteY3-8" fmla="*/ 370442 h 3405005"/>
                <a:gd name="connsiteX4-9" fmla="*/ 1113249 w 1113249"/>
                <a:gd name="connsiteY4-10" fmla="*/ 542335 h 3405005"/>
                <a:gd name="connsiteX5-11" fmla="*/ 1113249 w 1113249"/>
                <a:gd name="connsiteY5-12" fmla="*/ 2719647 h 3405005"/>
                <a:gd name="connsiteX6-13" fmla="*/ 941356 w 1113249"/>
                <a:gd name="connsiteY6-14" fmla="*/ 2891540 h 3405005"/>
                <a:gd name="connsiteX7-15" fmla="*/ 918385 w 1113249"/>
                <a:gd name="connsiteY7-16" fmla="*/ 2886903 h 3405005"/>
                <a:gd name="connsiteX8-17" fmla="*/ 918385 w 1113249"/>
                <a:gd name="connsiteY8-18" fmla="*/ 3233112 h 3405005"/>
                <a:gd name="connsiteX9-19" fmla="*/ 746492 w 1113249"/>
                <a:gd name="connsiteY9-20" fmla="*/ 3405005 h 3405005"/>
                <a:gd name="connsiteX10-21" fmla="*/ 574599 w 1113249"/>
                <a:gd name="connsiteY10-22" fmla="*/ 3233112 h 3405005"/>
                <a:gd name="connsiteX11-23" fmla="*/ 574599 w 1113249"/>
                <a:gd name="connsiteY11-24" fmla="*/ 3165303 h 3405005"/>
                <a:gd name="connsiteX12-25" fmla="*/ 531296 w 1113249"/>
                <a:gd name="connsiteY12-26" fmla="*/ 3136108 h 3405005"/>
                <a:gd name="connsiteX13-27" fmla="*/ 480950 w 1113249"/>
                <a:gd name="connsiteY13-28" fmla="*/ 3014561 h 3405005"/>
                <a:gd name="connsiteX14-29" fmla="*/ 480950 w 1113249"/>
                <a:gd name="connsiteY14-30" fmla="*/ 2751638 h 3405005"/>
                <a:gd name="connsiteX15-31" fmla="*/ 418640 w 1113249"/>
                <a:gd name="connsiteY15-32" fmla="*/ 2764218 h 3405005"/>
                <a:gd name="connsiteX16-33" fmla="*/ 246747 w 1113249"/>
                <a:gd name="connsiteY16-34" fmla="*/ 2592326 h 3405005"/>
                <a:gd name="connsiteX17-35" fmla="*/ 246747 w 1113249"/>
                <a:gd name="connsiteY17-36" fmla="*/ 2416989 h 3405005"/>
                <a:gd name="connsiteX18-37" fmla="*/ 156759 w 1113249"/>
                <a:gd name="connsiteY18-38" fmla="*/ 2448840 h 3405005"/>
                <a:gd name="connsiteX19-39" fmla="*/ 0 w 1113249"/>
                <a:gd name="connsiteY19-40" fmla="*/ 2292081 h 3405005"/>
                <a:gd name="connsiteX20-41" fmla="*/ 0 w 1113249"/>
                <a:gd name="connsiteY20-42" fmla="*/ 306468 h 3405005"/>
                <a:gd name="connsiteX21-43" fmla="*/ 156759 w 1113249"/>
                <a:gd name="connsiteY21-44" fmla="*/ 149709 h 3405005"/>
                <a:gd name="connsiteX22-45" fmla="*/ 267605 w 1113249"/>
                <a:gd name="connsiteY22-46" fmla="*/ 195623 h 3405005"/>
                <a:gd name="connsiteX23-47" fmla="*/ 301199 w 1113249"/>
                <a:gd name="connsiteY23-48" fmla="*/ 245450 h 3405005"/>
                <a:gd name="connsiteX24-49" fmla="*/ 313499 w 1113249"/>
                <a:gd name="connsiteY24-50" fmla="*/ 306375 h 3405005"/>
                <a:gd name="connsiteX25-51" fmla="*/ 313499 w 1113249"/>
                <a:gd name="connsiteY25-52" fmla="*/ 702135 h 3405005"/>
                <a:gd name="connsiteX26-53" fmla="*/ 454732 w 1113249"/>
                <a:gd name="connsiteY26-54" fmla="*/ 843368 h 3405005"/>
                <a:gd name="connsiteX27-55" fmla="*/ 595965 w 1113249"/>
                <a:gd name="connsiteY27-56" fmla="*/ 702135 h 3405005"/>
                <a:gd name="connsiteX28-57" fmla="*/ 595965 w 1113249"/>
                <a:gd name="connsiteY28-58" fmla="*/ 93330 h 3405005"/>
                <a:gd name="connsiteX29-59" fmla="*/ 624945 w 1113249"/>
                <a:gd name="connsiteY29-60" fmla="*/ 50346 h 3405005"/>
                <a:gd name="connsiteX30-61" fmla="*/ 746492 w 1113249"/>
                <a:gd name="connsiteY30-62" fmla="*/ 0 h 3405005"/>
                <a:gd name="connsiteX31-63" fmla="*/ 868039 w 1113249"/>
                <a:gd name="connsiteY31-64" fmla="*/ 50346 h 3405005"/>
                <a:gd name="connsiteX0-65" fmla="*/ 868039 w 1113249"/>
                <a:gd name="connsiteY0-66" fmla="*/ 50346 h 3405005"/>
                <a:gd name="connsiteX1-67" fmla="*/ 918385 w 1113249"/>
                <a:gd name="connsiteY1-68" fmla="*/ 171893 h 3405005"/>
                <a:gd name="connsiteX2-69" fmla="*/ 918385 w 1113249"/>
                <a:gd name="connsiteY2-70" fmla="*/ 375080 h 3405005"/>
                <a:gd name="connsiteX3-71" fmla="*/ 941356 w 1113249"/>
                <a:gd name="connsiteY3-72" fmla="*/ 370442 h 3405005"/>
                <a:gd name="connsiteX4-73" fmla="*/ 1113249 w 1113249"/>
                <a:gd name="connsiteY4-74" fmla="*/ 542335 h 3405005"/>
                <a:gd name="connsiteX5-75" fmla="*/ 1113249 w 1113249"/>
                <a:gd name="connsiteY5-76" fmla="*/ 2719647 h 3405005"/>
                <a:gd name="connsiteX6-77" fmla="*/ 941356 w 1113249"/>
                <a:gd name="connsiteY6-78" fmla="*/ 2891540 h 3405005"/>
                <a:gd name="connsiteX7-79" fmla="*/ 918385 w 1113249"/>
                <a:gd name="connsiteY7-80" fmla="*/ 2886903 h 3405005"/>
                <a:gd name="connsiteX8-81" fmla="*/ 918385 w 1113249"/>
                <a:gd name="connsiteY8-82" fmla="*/ 3233112 h 3405005"/>
                <a:gd name="connsiteX9-83" fmla="*/ 746492 w 1113249"/>
                <a:gd name="connsiteY9-84" fmla="*/ 3405005 h 3405005"/>
                <a:gd name="connsiteX10-85" fmla="*/ 574599 w 1113249"/>
                <a:gd name="connsiteY10-86" fmla="*/ 3233112 h 3405005"/>
                <a:gd name="connsiteX11-87" fmla="*/ 574599 w 1113249"/>
                <a:gd name="connsiteY11-88" fmla="*/ 3165303 h 3405005"/>
                <a:gd name="connsiteX12-89" fmla="*/ 531296 w 1113249"/>
                <a:gd name="connsiteY12-90" fmla="*/ 3136108 h 3405005"/>
                <a:gd name="connsiteX13-91" fmla="*/ 480950 w 1113249"/>
                <a:gd name="connsiteY13-92" fmla="*/ 3014561 h 3405005"/>
                <a:gd name="connsiteX14-93" fmla="*/ 480950 w 1113249"/>
                <a:gd name="connsiteY14-94" fmla="*/ 2751638 h 3405005"/>
                <a:gd name="connsiteX15-95" fmla="*/ 418640 w 1113249"/>
                <a:gd name="connsiteY15-96" fmla="*/ 2764218 h 3405005"/>
                <a:gd name="connsiteX16-97" fmla="*/ 246747 w 1113249"/>
                <a:gd name="connsiteY16-98" fmla="*/ 2592326 h 3405005"/>
                <a:gd name="connsiteX17-99" fmla="*/ 156759 w 1113249"/>
                <a:gd name="connsiteY17-100" fmla="*/ 2448840 h 3405005"/>
                <a:gd name="connsiteX18-101" fmla="*/ 0 w 1113249"/>
                <a:gd name="connsiteY18-102" fmla="*/ 2292081 h 3405005"/>
                <a:gd name="connsiteX19-103" fmla="*/ 0 w 1113249"/>
                <a:gd name="connsiteY19-104" fmla="*/ 306468 h 3405005"/>
                <a:gd name="connsiteX20-105" fmla="*/ 156759 w 1113249"/>
                <a:gd name="connsiteY20-106" fmla="*/ 149709 h 3405005"/>
                <a:gd name="connsiteX21-107" fmla="*/ 267605 w 1113249"/>
                <a:gd name="connsiteY21-108" fmla="*/ 195623 h 3405005"/>
                <a:gd name="connsiteX22-109" fmla="*/ 301199 w 1113249"/>
                <a:gd name="connsiteY22-110" fmla="*/ 245450 h 3405005"/>
                <a:gd name="connsiteX23-111" fmla="*/ 313499 w 1113249"/>
                <a:gd name="connsiteY23-112" fmla="*/ 306375 h 3405005"/>
                <a:gd name="connsiteX24-113" fmla="*/ 313499 w 1113249"/>
                <a:gd name="connsiteY24-114" fmla="*/ 702135 h 3405005"/>
                <a:gd name="connsiteX25-115" fmla="*/ 454732 w 1113249"/>
                <a:gd name="connsiteY25-116" fmla="*/ 843368 h 3405005"/>
                <a:gd name="connsiteX26-117" fmla="*/ 595965 w 1113249"/>
                <a:gd name="connsiteY26-118" fmla="*/ 702135 h 3405005"/>
                <a:gd name="connsiteX27-119" fmla="*/ 595965 w 1113249"/>
                <a:gd name="connsiteY27-120" fmla="*/ 93330 h 3405005"/>
                <a:gd name="connsiteX28-121" fmla="*/ 624945 w 1113249"/>
                <a:gd name="connsiteY28-122" fmla="*/ 50346 h 3405005"/>
                <a:gd name="connsiteX29-123" fmla="*/ 746492 w 1113249"/>
                <a:gd name="connsiteY29-124" fmla="*/ 0 h 3405005"/>
                <a:gd name="connsiteX30-125" fmla="*/ 868039 w 1113249"/>
                <a:gd name="connsiteY30-126" fmla="*/ 50346 h 3405005"/>
                <a:gd name="connsiteX0-127" fmla="*/ 868039 w 1113249"/>
                <a:gd name="connsiteY0-128" fmla="*/ 50346 h 3405005"/>
                <a:gd name="connsiteX1-129" fmla="*/ 918385 w 1113249"/>
                <a:gd name="connsiteY1-130" fmla="*/ 171893 h 3405005"/>
                <a:gd name="connsiteX2-131" fmla="*/ 918385 w 1113249"/>
                <a:gd name="connsiteY2-132" fmla="*/ 375080 h 3405005"/>
                <a:gd name="connsiteX3-133" fmla="*/ 941356 w 1113249"/>
                <a:gd name="connsiteY3-134" fmla="*/ 370442 h 3405005"/>
                <a:gd name="connsiteX4-135" fmla="*/ 1113249 w 1113249"/>
                <a:gd name="connsiteY4-136" fmla="*/ 542335 h 3405005"/>
                <a:gd name="connsiteX5-137" fmla="*/ 1113249 w 1113249"/>
                <a:gd name="connsiteY5-138" fmla="*/ 2719647 h 3405005"/>
                <a:gd name="connsiteX6-139" fmla="*/ 941356 w 1113249"/>
                <a:gd name="connsiteY6-140" fmla="*/ 2891540 h 3405005"/>
                <a:gd name="connsiteX7-141" fmla="*/ 918385 w 1113249"/>
                <a:gd name="connsiteY7-142" fmla="*/ 2886903 h 3405005"/>
                <a:gd name="connsiteX8-143" fmla="*/ 918385 w 1113249"/>
                <a:gd name="connsiteY8-144" fmla="*/ 3233112 h 3405005"/>
                <a:gd name="connsiteX9-145" fmla="*/ 746492 w 1113249"/>
                <a:gd name="connsiteY9-146" fmla="*/ 3405005 h 3405005"/>
                <a:gd name="connsiteX10-147" fmla="*/ 574599 w 1113249"/>
                <a:gd name="connsiteY10-148" fmla="*/ 3233112 h 3405005"/>
                <a:gd name="connsiteX11-149" fmla="*/ 574599 w 1113249"/>
                <a:gd name="connsiteY11-150" fmla="*/ 3165303 h 3405005"/>
                <a:gd name="connsiteX12-151" fmla="*/ 531296 w 1113249"/>
                <a:gd name="connsiteY12-152" fmla="*/ 3136108 h 3405005"/>
                <a:gd name="connsiteX13-153" fmla="*/ 480950 w 1113249"/>
                <a:gd name="connsiteY13-154" fmla="*/ 3014561 h 3405005"/>
                <a:gd name="connsiteX14-155" fmla="*/ 480950 w 1113249"/>
                <a:gd name="connsiteY14-156" fmla="*/ 2751638 h 3405005"/>
                <a:gd name="connsiteX15-157" fmla="*/ 418640 w 1113249"/>
                <a:gd name="connsiteY15-158" fmla="*/ 2764218 h 3405005"/>
                <a:gd name="connsiteX16-159" fmla="*/ 246747 w 1113249"/>
                <a:gd name="connsiteY16-160" fmla="*/ 2592326 h 3405005"/>
                <a:gd name="connsiteX17-161" fmla="*/ 156759 w 1113249"/>
                <a:gd name="connsiteY17-162" fmla="*/ 2448840 h 3405005"/>
                <a:gd name="connsiteX18-163" fmla="*/ 0 w 1113249"/>
                <a:gd name="connsiteY18-164" fmla="*/ 2292081 h 3405005"/>
                <a:gd name="connsiteX19-165" fmla="*/ 0 w 1113249"/>
                <a:gd name="connsiteY19-166" fmla="*/ 306468 h 3405005"/>
                <a:gd name="connsiteX20-167" fmla="*/ 156759 w 1113249"/>
                <a:gd name="connsiteY20-168" fmla="*/ 149709 h 3405005"/>
                <a:gd name="connsiteX21-169" fmla="*/ 267605 w 1113249"/>
                <a:gd name="connsiteY21-170" fmla="*/ 195623 h 3405005"/>
                <a:gd name="connsiteX22-171" fmla="*/ 301199 w 1113249"/>
                <a:gd name="connsiteY22-172" fmla="*/ 245450 h 3405005"/>
                <a:gd name="connsiteX23-173" fmla="*/ 313499 w 1113249"/>
                <a:gd name="connsiteY23-174" fmla="*/ 306375 h 3405005"/>
                <a:gd name="connsiteX24-175" fmla="*/ 313499 w 1113249"/>
                <a:gd name="connsiteY24-176" fmla="*/ 702135 h 3405005"/>
                <a:gd name="connsiteX25-177" fmla="*/ 454732 w 1113249"/>
                <a:gd name="connsiteY25-178" fmla="*/ 843368 h 3405005"/>
                <a:gd name="connsiteX26-179" fmla="*/ 595965 w 1113249"/>
                <a:gd name="connsiteY26-180" fmla="*/ 702135 h 3405005"/>
                <a:gd name="connsiteX27-181" fmla="*/ 595965 w 1113249"/>
                <a:gd name="connsiteY27-182" fmla="*/ 93330 h 3405005"/>
                <a:gd name="connsiteX28-183" fmla="*/ 624945 w 1113249"/>
                <a:gd name="connsiteY28-184" fmla="*/ 50346 h 3405005"/>
                <a:gd name="connsiteX29-185" fmla="*/ 746492 w 1113249"/>
                <a:gd name="connsiteY29-186" fmla="*/ 0 h 3405005"/>
                <a:gd name="connsiteX30-187" fmla="*/ 868039 w 1113249"/>
                <a:gd name="connsiteY30-188" fmla="*/ 50346 h 3405005"/>
                <a:gd name="connsiteX0-189" fmla="*/ 868039 w 1113249"/>
                <a:gd name="connsiteY0-190" fmla="*/ 50346 h 3405005"/>
                <a:gd name="connsiteX1-191" fmla="*/ 918385 w 1113249"/>
                <a:gd name="connsiteY1-192" fmla="*/ 171893 h 3405005"/>
                <a:gd name="connsiteX2-193" fmla="*/ 918385 w 1113249"/>
                <a:gd name="connsiteY2-194" fmla="*/ 375080 h 3405005"/>
                <a:gd name="connsiteX3-195" fmla="*/ 941356 w 1113249"/>
                <a:gd name="connsiteY3-196" fmla="*/ 370442 h 3405005"/>
                <a:gd name="connsiteX4-197" fmla="*/ 1113249 w 1113249"/>
                <a:gd name="connsiteY4-198" fmla="*/ 542335 h 3405005"/>
                <a:gd name="connsiteX5-199" fmla="*/ 1113249 w 1113249"/>
                <a:gd name="connsiteY5-200" fmla="*/ 2719647 h 3405005"/>
                <a:gd name="connsiteX6-201" fmla="*/ 941356 w 1113249"/>
                <a:gd name="connsiteY6-202" fmla="*/ 2891540 h 3405005"/>
                <a:gd name="connsiteX7-203" fmla="*/ 918385 w 1113249"/>
                <a:gd name="connsiteY7-204" fmla="*/ 2886903 h 3405005"/>
                <a:gd name="connsiteX8-205" fmla="*/ 918385 w 1113249"/>
                <a:gd name="connsiteY8-206" fmla="*/ 3233112 h 3405005"/>
                <a:gd name="connsiteX9-207" fmla="*/ 746492 w 1113249"/>
                <a:gd name="connsiteY9-208" fmla="*/ 3405005 h 3405005"/>
                <a:gd name="connsiteX10-209" fmla="*/ 574599 w 1113249"/>
                <a:gd name="connsiteY10-210" fmla="*/ 3233112 h 3405005"/>
                <a:gd name="connsiteX11-211" fmla="*/ 574599 w 1113249"/>
                <a:gd name="connsiteY11-212" fmla="*/ 3165303 h 3405005"/>
                <a:gd name="connsiteX12-213" fmla="*/ 531296 w 1113249"/>
                <a:gd name="connsiteY12-214" fmla="*/ 3136108 h 3405005"/>
                <a:gd name="connsiteX13-215" fmla="*/ 480950 w 1113249"/>
                <a:gd name="connsiteY13-216" fmla="*/ 3014561 h 3405005"/>
                <a:gd name="connsiteX14-217" fmla="*/ 418640 w 1113249"/>
                <a:gd name="connsiteY14-218" fmla="*/ 2764218 h 3405005"/>
                <a:gd name="connsiteX15-219" fmla="*/ 246747 w 1113249"/>
                <a:gd name="connsiteY15-220" fmla="*/ 2592326 h 3405005"/>
                <a:gd name="connsiteX16-221" fmla="*/ 156759 w 1113249"/>
                <a:gd name="connsiteY16-222" fmla="*/ 2448840 h 3405005"/>
                <a:gd name="connsiteX17-223" fmla="*/ 0 w 1113249"/>
                <a:gd name="connsiteY17-224" fmla="*/ 2292081 h 3405005"/>
                <a:gd name="connsiteX18-225" fmla="*/ 0 w 1113249"/>
                <a:gd name="connsiteY18-226" fmla="*/ 306468 h 3405005"/>
                <a:gd name="connsiteX19-227" fmla="*/ 156759 w 1113249"/>
                <a:gd name="connsiteY19-228" fmla="*/ 149709 h 3405005"/>
                <a:gd name="connsiteX20-229" fmla="*/ 267605 w 1113249"/>
                <a:gd name="connsiteY20-230" fmla="*/ 195623 h 3405005"/>
                <a:gd name="connsiteX21-231" fmla="*/ 301199 w 1113249"/>
                <a:gd name="connsiteY21-232" fmla="*/ 245450 h 3405005"/>
                <a:gd name="connsiteX22-233" fmla="*/ 313499 w 1113249"/>
                <a:gd name="connsiteY22-234" fmla="*/ 306375 h 3405005"/>
                <a:gd name="connsiteX23-235" fmla="*/ 313499 w 1113249"/>
                <a:gd name="connsiteY23-236" fmla="*/ 702135 h 3405005"/>
                <a:gd name="connsiteX24-237" fmla="*/ 454732 w 1113249"/>
                <a:gd name="connsiteY24-238" fmla="*/ 843368 h 3405005"/>
                <a:gd name="connsiteX25-239" fmla="*/ 595965 w 1113249"/>
                <a:gd name="connsiteY25-240" fmla="*/ 702135 h 3405005"/>
                <a:gd name="connsiteX26-241" fmla="*/ 595965 w 1113249"/>
                <a:gd name="connsiteY26-242" fmla="*/ 93330 h 3405005"/>
                <a:gd name="connsiteX27-243" fmla="*/ 624945 w 1113249"/>
                <a:gd name="connsiteY27-244" fmla="*/ 50346 h 3405005"/>
                <a:gd name="connsiteX28-245" fmla="*/ 746492 w 1113249"/>
                <a:gd name="connsiteY28-246" fmla="*/ 0 h 3405005"/>
                <a:gd name="connsiteX29-247" fmla="*/ 868039 w 1113249"/>
                <a:gd name="connsiteY29-248" fmla="*/ 50346 h 3405005"/>
                <a:gd name="connsiteX0-249" fmla="*/ 868039 w 1113249"/>
                <a:gd name="connsiteY0-250" fmla="*/ 50346 h 3405005"/>
                <a:gd name="connsiteX1-251" fmla="*/ 918385 w 1113249"/>
                <a:gd name="connsiteY1-252" fmla="*/ 171893 h 3405005"/>
                <a:gd name="connsiteX2-253" fmla="*/ 918385 w 1113249"/>
                <a:gd name="connsiteY2-254" fmla="*/ 375080 h 3405005"/>
                <a:gd name="connsiteX3-255" fmla="*/ 941356 w 1113249"/>
                <a:gd name="connsiteY3-256" fmla="*/ 370442 h 3405005"/>
                <a:gd name="connsiteX4-257" fmla="*/ 1113249 w 1113249"/>
                <a:gd name="connsiteY4-258" fmla="*/ 542335 h 3405005"/>
                <a:gd name="connsiteX5-259" fmla="*/ 1113249 w 1113249"/>
                <a:gd name="connsiteY5-260" fmla="*/ 2719647 h 3405005"/>
                <a:gd name="connsiteX6-261" fmla="*/ 941356 w 1113249"/>
                <a:gd name="connsiteY6-262" fmla="*/ 2891540 h 3405005"/>
                <a:gd name="connsiteX7-263" fmla="*/ 918385 w 1113249"/>
                <a:gd name="connsiteY7-264" fmla="*/ 2886903 h 3405005"/>
                <a:gd name="connsiteX8-265" fmla="*/ 918385 w 1113249"/>
                <a:gd name="connsiteY8-266" fmla="*/ 3233112 h 3405005"/>
                <a:gd name="connsiteX9-267" fmla="*/ 746492 w 1113249"/>
                <a:gd name="connsiteY9-268" fmla="*/ 3405005 h 3405005"/>
                <a:gd name="connsiteX10-269" fmla="*/ 574599 w 1113249"/>
                <a:gd name="connsiteY10-270" fmla="*/ 3233112 h 3405005"/>
                <a:gd name="connsiteX11-271" fmla="*/ 574599 w 1113249"/>
                <a:gd name="connsiteY11-272" fmla="*/ 3165303 h 3405005"/>
                <a:gd name="connsiteX12-273" fmla="*/ 531296 w 1113249"/>
                <a:gd name="connsiteY12-274" fmla="*/ 3136108 h 3405005"/>
                <a:gd name="connsiteX13-275" fmla="*/ 480950 w 1113249"/>
                <a:gd name="connsiteY13-276" fmla="*/ 3014561 h 3405005"/>
                <a:gd name="connsiteX14-277" fmla="*/ 418640 w 1113249"/>
                <a:gd name="connsiteY14-278" fmla="*/ 2764218 h 3405005"/>
                <a:gd name="connsiteX15-279" fmla="*/ 246747 w 1113249"/>
                <a:gd name="connsiteY15-280" fmla="*/ 2592326 h 3405005"/>
                <a:gd name="connsiteX16-281" fmla="*/ 156759 w 1113249"/>
                <a:gd name="connsiteY16-282" fmla="*/ 2448840 h 3405005"/>
                <a:gd name="connsiteX17-283" fmla="*/ 0 w 1113249"/>
                <a:gd name="connsiteY17-284" fmla="*/ 2292081 h 3405005"/>
                <a:gd name="connsiteX18-285" fmla="*/ 0 w 1113249"/>
                <a:gd name="connsiteY18-286" fmla="*/ 306468 h 3405005"/>
                <a:gd name="connsiteX19-287" fmla="*/ 156759 w 1113249"/>
                <a:gd name="connsiteY19-288" fmla="*/ 149709 h 3405005"/>
                <a:gd name="connsiteX20-289" fmla="*/ 267605 w 1113249"/>
                <a:gd name="connsiteY20-290" fmla="*/ 195623 h 3405005"/>
                <a:gd name="connsiteX21-291" fmla="*/ 301199 w 1113249"/>
                <a:gd name="connsiteY21-292" fmla="*/ 245450 h 3405005"/>
                <a:gd name="connsiteX22-293" fmla="*/ 313499 w 1113249"/>
                <a:gd name="connsiteY22-294" fmla="*/ 306375 h 3405005"/>
                <a:gd name="connsiteX23-295" fmla="*/ 313499 w 1113249"/>
                <a:gd name="connsiteY23-296" fmla="*/ 702135 h 3405005"/>
                <a:gd name="connsiteX24-297" fmla="*/ 454732 w 1113249"/>
                <a:gd name="connsiteY24-298" fmla="*/ 843368 h 3405005"/>
                <a:gd name="connsiteX25-299" fmla="*/ 595965 w 1113249"/>
                <a:gd name="connsiteY25-300" fmla="*/ 702135 h 3405005"/>
                <a:gd name="connsiteX26-301" fmla="*/ 595965 w 1113249"/>
                <a:gd name="connsiteY26-302" fmla="*/ 93330 h 3405005"/>
                <a:gd name="connsiteX27-303" fmla="*/ 624945 w 1113249"/>
                <a:gd name="connsiteY27-304" fmla="*/ 50346 h 3405005"/>
                <a:gd name="connsiteX28-305" fmla="*/ 746492 w 1113249"/>
                <a:gd name="connsiteY28-306" fmla="*/ 0 h 3405005"/>
                <a:gd name="connsiteX29-307" fmla="*/ 868039 w 1113249"/>
                <a:gd name="connsiteY29-308" fmla="*/ 50346 h 3405005"/>
                <a:gd name="connsiteX0-309" fmla="*/ 868039 w 1113249"/>
                <a:gd name="connsiteY0-310" fmla="*/ 50346 h 3405005"/>
                <a:gd name="connsiteX1-311" fmla="*/ 918385 w 1113249"/>
                <a:gd name="connsiteY1-312" fmla="*/ 171893 h 3405005"/>
                <a:gd name="connsiteX2-313" fmla="*/ 918385 w 1113249"/>
                <a:gd name="connsiteY2-314" fmla="*/ 375080 h 3405005"/>
                <a:gd name="connsiteX3-315" fmla="*/ 941356 w 1113249"/>
                <a:gd name="connsiteY3-316" fmla="*/ 370442 h 3405005"/>
                <a:gd name="connsiteX4-317" fmla="*/ 1113249 w 1113249"/>
                <a:gd name="connsiteY4-318" fmla="*/ 542335 h 3405005"/>
                <a:gd name="connsiteX5-319" fmla="*/ 1113249 w 1113249"/>
                <a:gd name="connsiteY5-320" fmla="*/ 2719647 h 3405005"/>
                <a:gd name="connsiteX6-321" fmla="*/ 941356 w 1113249"/>
                <a:gd name="connsiteY6-322" fmla="*/ 2891540 h 3405005"/>
                <a:gd name="connsiteX7-323" fmla="*/ 918385 w 1113249"/>
                <a:gd name="connsiteY7-324" fmla="*/ 2886903 h 3405005"/>
                <a:gd name="connsiteX8-325" fmla="*/ 918385 w 1113249"/>
                <a:gd name="connsiteY8-326" fmla="*/ 3233112 h 3405005"/>
                <a:gd name="connsiteX9-327" fmla="*/ 746492 w 1113249"/>
                <a:gd name="connsiteY9-328" fmla="*/ 3405005 h 3405005"/>
                <a:gd name="connsiteX10-329" fmla="*/ 574599 w 1113249"/>
                <a:gd name="connsiteY10-330" fmla="*/ 3233112 h 3405005"/>
                <a:gd name="connsiteX11-331" fmla="*/ 574599 w 1113249"/>
                <a:gd name="connsiteY11-332" fmla="*/ 3165303 h 3405005"/>
                <a:gd name="connsiteX12-333" fmla="*/ 531296 w 1113249"/>
                <a:gd name="connsiteY12-334" fmla="*/ 3136108 h 3405005"/>
                <a:gd name="connsiteX13-335" fmla="*/ 480950 w 1113249"/>
                <a:gd name="connsiteY13-336" fmla="*/ 3014561 h 3405005"/>
                <a:gd name="connsiteX14-337" fmla="*/ 246747 w 1113249"/>
                <a:gd name="connsiteY14-338" fmla="*/ 2592326 h 3405005"/>
                <a:gd name="connsiteX15-339" fmla="*/ 156759 w 1113249"/>
                <a:gd name="connsiteY15-340" fmla="*/ 2448840 h 3405005"/>
                <a:gd name="connsiteX16-341" fmla="*/ 0 w 1113249"/>
                <a:gd name="connsiteY16-342" fmla="*/ 2292081 h 3405005"/>
                <a:gd name="connsiteX17-343" fmla="*/ 0 w 1113249"/>
                <a:gd name="connsiteY17-344" fmla="*/ 306468 h 3405005"/>
                <a:gd name="connsiteX18-345" fmla="*/ 156759 w 1113249"/>
                <a:gd name="connsiteY18-346" fmla="*/ 149709 h 3405005"/>
                <a:gd name="connsiteX19-347" fmla="*/ 267605 w 1113249"/>
                <a:gd name="connsiteY19-348" fmla="*/ 195623 h 3405005"/>
                <a:gd name="connsiteX20-349" fmla="*/ 301199 w 1113249"/>
                <a:gd name="connsiteY20-350" fmla="*/ 245450 h 3405005"/>
                <a:gd name="connsiteX21-351" fmla="*/ 313499 w 1113249"/>
                <a:gd name="connsiteY21-352" fmla="*/ 306375 h 3405005"/>
                <a:gd name="connsiteX22-353" fmla="*/ 313499 w 1113249"/>
                <a:gd name="connsiteY22-354" fmla="*/ 702135 h 3405005"/>
                <a:gd name="connsiteX23-355" fmla="*/ 454732 w 1113249"/>
                <a:gd name="connsiteY23-356" fmla="*/ 843368 h 3405005"/>
                <a:gd name="connsiteX24-357" fmla="*/ 595965 w 1113249"/>
                <a:gd name="connsiteY24-358" fmla="*/ 702135 h 3405005"/>
                <a:gd name="connsiteX25-359" fmla="*/ 595965 w 1113249"/>
                <a:gd name="connsiteY25-360" fmla="*/ 93330 h 3405005"/>
                <a:gd name="connsiteX26-361" fmla="*/ 624945 w 1113249"/>
                <a:gd name="connsiteY26-362" fmla="*/ 50346 h 3405005"/>
                <a:gd name="connsiteX27-363" fmla="*/ 746492 w 1113249"/>
                <a:gd name="connsiteY27-364" fmla="*/ 0 h 3405005"/>
                <a:gd name="connsiteX28-365" fmla="*/ 868039 w 1113249"/>
                <a:gd name="connsiteY28-366" fmla="*/ 50346 h 3405005"/>
                <a:gd name="connsiteX0-367" fmla="*/ 868039 w 1113249"/>
                <a:gd name="connsiteY0-368" fmla="*/ 50346 h 3405005"/>
                <a:gd name="connsiteX1-369" fmla="*/ 918385 w 1113249"/>
                <a:gd name="connsiteY1-370" fmla="*/ 171893 h 3405005"/>
                <a:gd name="connsiteX2-371" fmla="*/ 918385 w 1113249"/>
                <a:gd name="connsiteY2-372" fmla="*/ 375080 h 3405005"/>
                <a:gd name="connsiteX3-373" fmla="*/ 941356 w 1113249"/>
                <a:gd name="connsiteY3-374" fmla="*/ 370442 h 3405005"/>
                <a:gd name="connsiteX4-375" fmla="*/ 1113249 w 1113249"/>
                <a:gd name="connsiteY4-376" fmla="*/ 542335 h 3405005"/>
                <a:gd name="connsiteX5-377" fmla="*/ 1113249 w 1113249"/>
                <a:gd name="connsiteY5-378" fmla="*/ 2719647 h 3405005"/>
                <a:gd name="connsiteX6-379" fmla="*/ 941356 w 1113249"/>
                <a:gd name="connsiteY6-380" fmla="*/ 2891540 h 3405005"/>
                <a:gd name="connsiteX7-381" fmla="*/ 918385 w 1113249"/>
                <a:gd name="connsiteY7-382" fmla="*/ 2886903 h 3405005"/>
                <a:gd name="connsiteX8-383" fmla="*/ 918385 w 1113249"/>
                <a:gd name="connsiteY8-384" fmla="*/ 3233112 h 3405005"/>
                <a:gd name="connsiteX9-385" fmla="*/ 746492 w 1113249"/>
                <a:gd name="connsiteY9-386" fmla="*/ 3405005 h 3405005"/>
                <a:gd name="connsiteX10-387" fmla="*/ 574599 w 1113249"/>
                <a:gd name="connsiteY10-388" fmla="*/ 3233112 h 3405005"/>
                <a:gd name="connsiteX11-389" fmla="*/ 574599 w 1113249"/>
                <a:gd name="connsiteY11-390" fmla="*/ 3165303 h 3405005"/>
                <a:gd name="connsiteX12-391" fmla="*/ 531296 w 1113249"/>
                <a:gd name="connsiteY12-392" fmla="*/ 3136108 h 3405005"/>
                <a:gd name="connsiteX13-393" fmla="*/ 480950 w 1113249"/>
                <a:gd name="connsiteY13-394" fmla="*/ 3014561 h 3405005"/>
                <a:gd name="connsiteX14-395" fmla="*/ 246747 w 1113249"/>
                <a:gd name="connsiteY14-396" fmla="*/ 2592326 h 3405005"/>
                <a:gd name="connsiteX15-397" fmla="*/ 156759 w 1113249"/>
                <a:gd name="connsiteY15-398" fmla="*/ 2448840 h 3405005"/>
                <a:gd name="connsiteX16-399" fmla="*/ 0 w 1113249"/>
                <a:gd name="connsiteY16-400" fmla="*/ 2292081 h 3405005"/>
                <a:gd name="connsiteX17-401" fmla="*/ 0 w 1113249"/>
                <a:gd name="connsiteY17-402" fmla="*/ 306468 h 3405005"/>
                <a:gd name="connsiteX18-403" fmla="*/ 156759 w 1113249"/>
                <a:gd name="connsiteY18-404" fmla="*/ 149709 h 3405005"/>
                <a:gd name="connsiteX19-405" fmla="*/ 267605 w 1113249"/>
                <a:gd name="connsiteY19-406" fmla="*/ 195623 h 3405005"/>
                <a:gd name="connsiteX20-407" fmla="*/ 301199 w 1113249"/>
                <a:gd name="connsiteY20-408" fmla="*/ 245450 h 3405005"/>
                <a:gd name="connsiteX21-409" fmla="*/ 313499 w 1113249"/>
                <a:gd name="connsiteY21-410" fmla="*/ 306375 h 3405005"/>
                <a:gd name="connsiteX22-411" fmla="*/ 313499 w 1113249"/>
                <a:gd name="connsiteY22-412" fmla="*/ 702135 h 3405005"/>
                <a:gd name="connsiteX23-413" fmla="*/ 454732 w 1113249"/>
                <a:gd name="connsiteY23-414" fmla="*/ 843368 h 3405005"/>
                <a:gd name="connsiteX24-415" fmla="*/ 595965 w 1113249"/>
                <a:gd name="connsiteY24-416" fmla="*/ 702135 h 3405005"/>
                <a:gd name="connsiteX25-417" fmla="*/ 595965 w 1113249"/>
                <a:gd name="connsiteY25-418" fmla="*/ 93330 h 3405005"/>
                <a:gd name="connsiteX26-419" fmla="*/ 624945 w 1113249"/>
                <a:gd name="connsiteY26-420" fmla="*/ 50346 h 3405005"/>
                <a:gd name="connsiteX27-421" fmla="*/ 746492 w 1113249"/>
                <a:gd name="connsiteY27-422" fmla="*/ 0 h 3405005"/>
                <a:gd name="connsiteX28-423" fmla="*/ 868039 w 1113249"/>
                <a:gd name="connsiteY28-424" fmla="*/ 50346 h 3405005"/>
                <a:gd name="connsiteX0-425" fmla="*/ 868039 w 1113249"/>
                <a:gd name="connsiteY0-426" fmla="*/ 50346 h 3405005"/>
                <a:gd name="connsiteX1-427" fmla="*/ 918385 w 1113249"/>
                <a:gd name="connsiteY1-428" fmla="*/ 171893 h 3405005"/>
                <a:gd name="connsiteX2-429" fmla="*/ 918385 w 1113249"/>
                <a:gd name="connsiteY2-430" fmla="*/ 375080 h 3405005"/>
                <a:gd name="connsiteX3-431" fmla="*/ 941356 w 1113249"/>
                <a:gd name="connsiteY3-432" fmla="*/ 370442 h 3405005"/>
                <a:gd name="connsiteX4-433" fmla="*/ 1113249 w 1113249"/>
                <a:gd name="connsiteY4-434" fmla="*/ 542335 h 3405005"/>
                <a:gd name="connsiteX5-435" fmla="*/ 1113249 w 1113249"/>
                <a:gd name="connsiteY5-436" fmla="*/ 2719647 h 3405005"/>
                <a:gd name="connsiteX6-437" fmla="*/ 941356 w 1113249"/>
                <a:gd name="connsiteY6-438" fmla="*/ 2891540 h 3405005"/>
                <a:gd name="connsiteX7-439" fmla="*/ 918385 w 1113249"/>
                <a:gd name="connsiteY7-440" fmla="*/ 2886903 h 3405005"/>
                <a:gd name="connsiteX8-441" fmla="*/ 918385 w 1113249"/>
                <a:gd name="connsiteY8-442" fmla="*/ 3233112 h 3405005"/>
                <a:gd name="connsiteX9-443" fmla="*/ 746492 w 1113249"/>
                <a:gd name="connsiteY9-444" fmla="*/ 3405005 h 3405005"/>
                <a:gd name="connsiteX10-445" fmla="*/ 574599 w 1113249"/>
                <a:gd name="connsiteY10-446" fmla="*/ 3233112 h 3405005"/>
                <a:gd name="connsiteX11-447" fmla="*/ 574599 w 1113249"/>
                <a:gd name="connsiteY11-448" fmla="*/ 3165303 h 3405005"/>
                <a:gd name="connsiteX12-449" fmla="*/ 531296 w 1113249"/>
                <a:gd name="connsiteY12-450" fmla="*/ 3136108 h 3405005"/>
                <a:gd name="connsiteX13-451" fmla="*/ 480950 w 1113249"/>
                <a:gd name="connsiteY13-452" fmla="*/ 3014561 h 3405005"/>
                <a:gd name="connsiteX14-453" fmla="*/ 246747 w 1113249"/>
                <a:gd name="connsiteY14-454" fmla="*/ 2592326 h 3405005"/>
                <a:gd name="connsiteX15-455" fmla="*/ 156759 w 1113249"/>
                <a:gd name="connsiteY15-456" fmla="*/ 2448840 h 3405005"/>
                <a:gd name="connsiteX16-457" fmla="*/ 0 w 1113249"/>
                <a:gd name="connsiteY16-458" fmla="*/ 2292081 h 3405005"/>
                <a:gd name="connsiteX17-459" fmla="*/ 0 w 1113249"/>
                <a:gd name="connsiteY17-460" fmla="*/ 306468 h 3405005"/>
                <a:gd name="connsiteX18-461" fmla="*/ 156759 w 1113249"/>
                <a:gd name="connsiteY18-462" fmla="*/ 149709 h 3405005"/>
                <a:gd name="connsiteX19-463" fmla="*/ 267605 w 1113249"/>
                <a:gd name="connsiteY19-464" fmla="*/ 195623 h 3405005"/>
                <a:gd name="connsiteX20-465" fmla="*/ 301199 w 1113249"/>
                <a:gd name="connsiteY20-466" fmla="*/ 245450 h 3405005"/>
                <a:gd name="connsiteX21-467" fmla="*/ 313499 w 1113249"/>
                <a:gd name="connsiteY21-468" fmla="*/ 306375 h 3405005"/>
                <a:gd name="connsiteX22-469" fmla="*/ 313499 w 1113249"/>
                <a:gd name="connsiteY22-470" fmla="*/ 702135 h 3405005"/>
                <a:gd name="connsiteX23-471" fmla="*/ 454732 w 1113249"/>
                <a:gd name="connsiteY23-472" fmla="*/ 843368 h 3405005"/>
                <a:gd name="connsiteX24-473" fmla="*/ 595965 w 1113249"/>
                <a:gd name="connsiteY24-474" fmla="*/ 702135 h 3405005"/>
                <a:gd name="connsiteX25-475" fmla="*/ 595965 w 1113249"/>
                <a:gd name="connsiteY25-476" fmla="*/ 93330 h 3405005"/>
                <a:gd name="connsiteX26-477" fmla="*/ 624945 w 1113249"/>
                <a:gd name="connsiteY26-478" fmla="*/ 50346 h 3405005"/>
                <a:gd name="connsiteX27-479" fmla="*/ 746492 w 1113249"/>
                <a:gd name="connsiteY27-480" fmla="*/ 0 h 3405005"/>
                <a:gd name="connsiteX28-481" fmla="*/ 868039 w 1113249"/>
                <a:gd name="connsiteY28-482" fmla="*/ 50346 h 340500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Lst>
              <a:rect l="l" t="t" r="r" b="b"/>
              <a:pathLst>
                <a:path w="1113249" h="3405005">
                  <a:moveTo>
                    <a:pt x="868039" y="50346"/>
                  </a:moveTo>
                  <a:cubicBezTo>
                    <a:pt x="899145" y="81453"/>
                    <a:pt x="918385" y="124426"/>
                    <a:pt x="918385" y="171893"/>
                  </a:cubicBezTo>
                  <a:lnTo>
                    <a:pt x="918385" y="375080"/>
                  </a:lnTo>
                  <a:lnTo>
                    <a:pt x="941356" y="370442"/>
                  </a:lnTo>
                  <a:cubicBezTo>
                    <a:pt x="1036290" y="370442"/>
                    <a:pt x="1113249" y="447401"/>
                    <a:pt x="1113249" y="542335"/>
                  </a:cubicBezTo>
                  <a:lnTo>
                    <a:pt x="1113249" y="2719647"/>
                  </a:lnTo>
                  <a:cubicBezTo>
                    <a:pt x="1113249" y="2814581"/>
                    <a:pt x="1036290" y="2891540"/>
                    <a:pt x="941356" y="2891540"/>
                  </a:cubicBezTo>
                  <a:lnTo>
                    <a:pt x="918385" y="2886903"/>
                  </a:lnTo>
                  <a:lnTo>
                    <a:pt x="918385" y="3233112"/>
                  </a:lnTo>
                  <a:cubicBezTo>
                    <a:pt x="918384" y="3328046"/>
                    <a:pt x="841426" y="3405005"/>
                    <a:pt x="746492" y="3405005"/>
                  </a:cubicBezTo>
                  <a:cubicBezTo>
                    <a:pt x="651558" y="3405005"/>
                    <a:pt x="574599" y="3328046"/>
                    <a:pt x="574599" y="3233112"/>
                  </a:cubicBezTo>
                  <a:lnTo>
                    <a:pt x="574599" y="3165303"/>
                  </a:lnTo>
                  <a:lnTo>
                    <a:pt x="531296" y="3136108"/>
                  </a:lnTo>
                  <a:cubicBezTo>
                    <a:pt x="500190" y="3105002"/>
                    <a:pt x="480950" y="3062028"/>
                    <a:pt x="480950" y="3014561"/>
                  </a:cubicBezTo>
                  <a:cubicBezTo>
                    <a:pt x="432395" y="2596947"/>
                    <a:pt x="271114" y="2895922"/>
                    <a:pt x="246747" y="2592326"/>
                  </a:cubicBezTo>
                  <a:cubicBezTo>
                    <a:pt x="235070" y="2421366"/>
                    <a:pt x="186755" y="2496669"/>
                    <a:pt x="156759" y="2448840"/>
                  </a:cubicBezTo>
                  <a:cubicBezTo>
                    <a:pt x="70183" y="2448840"/>
                    <a:pt x="0" y="2378657"/>
                    <a:pt x="0" y="2292081"/>
                  </a:cubicBezTo>
                  <a:lnTo>
                    <a:pt x="0" y="306468"/>
                  </a:lnTo>
                  <a:cubicBezTo>
                    <a:pt x="0" y="219892"/>
                    <a:pt x="70183" y="149709"/>
                    <a:pt x="156759" y="149709"/>
                  </a:cubicBezTo>
                  <a:cubicBezTo>
                    <a:pt x="200047" y="149709"/>
                    <a:pt x="239237" y="167255"/>
                    <a:pt x="267605" y="195623"/>
                  </a:cubicBezTo>
                  <a:cubicBezTo>
                    <a:pt x="281789" y="209807"/>
                    <a:pt x="293267" y="226696"/>
                    <a:pt x="301199" y="245450"/>
                  </a:cubicBezTo>
                  <a:lnTo>
                    <a:pt x="313499" y="306375"/>
                  </a:lnTo>
                  <a:lnTo>
                    <a:pt x="313499" y="702135"/>
                  </a:lnTo>
                  <a:cubicBezTo>
                    <a:pt x="313499" y="780136"/>
                    <a:pt x="376731" y="843368"/>
                    <a:pt x="454732" y="843368"/>
                  </a:cubicBezTo>
                  <a:cubicBezTo>
                    <a:pt x="532733" y="843368"/>
                    <a:pt x="595965" y="780136"/>
                    <a:pt x="595965" y="702135"/>
                  </a:cubicBezTo>
                  <a:lnTo>
                    <a:pt x="595965" y="93330"/>
                  </a:lnTo>
                  <a:lnTo>
                    <a:pt x="624945" y="50346"/>
                  </a:lnTo>
                  <a:cubicBezTo>
                    <a:pt x="656052" y="19240"/>
                    <a:pt x="699025" y="0"/>
                    <a:pt x="746492" y="0"/>
                  </a:cubicBezTo>
                  <a:cubicBezTo>
                    <a:pt x="793959" y="0"/>
                    <a:pt x="836932" y="19240"/>
                    <a:pt x="868039" y="50346"/>
                  </a:cubicBezTo>
                  <a:close/>
                </a:path>
              </a:pathLst>
            </a:cu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14" name="任意多边形 13"/>
            <p:cNvSpPr/>
            <p:nvPr/>
          </p:nvSpPr>
          <p:spPr>
            <a:xfrm rot="2662275" flipH="1">
              <a:off x="6966124" y="-1422211"/>
              <a:ext cx="744277" cy="4590800"/>
            </a:xfrm>
            <a:custGeom>
              <a:avLst/>
              <a:gdLst>
                <a:gd name="connsiteX0" fmla="*/ 319140 w 744277"/>
                <a:gd name="connsiteY0" fmla="*/ 54756 h 4590800"/>
                <a:gd name="connsiteX1" fmla="*/ 373896 w 744277"/>
                <a:gd name="connsiteY1" fmla="*/ 186948 h 4590800"/>
                <a:gd name="connsiteX2" fmla="*/ 373896 w 744277"/>
                <a:gd name="connsiteY2" fmla="*/ 1076399 h 4590800"/>
                <a:gd name="connsiteX3" fmla="*/ 385072 w 744277"/>
                <a:gd name="connsiteY3" fmla="*/ 1021041 h 4590800"/>
                <a:gd name="connsiteX4" fmla="*/ 557329 w 744277"/>
                <a:gd name="connsiteY4" fmla="*/ 906862 h 4590800"/>
                <a:gd name="connsiteX5" fmla="*/ 744277 w 744277"/>
                <a:gd name="connsiteY5" fmla="*/ 1093810 h 4590800"/>
                <a:gd name="connsiteX6" fmla="*/ 744277 w 744277"/>
                <a:gd name="connsiteY6" fmla="*/ 3897602 h 4590800"/>
                <a:gd name="connsiteX7" fmla="*/ 689521 w 744277"/>
                <a:gd name="connsiteY7" fmla="*/ 4029794 h 4590800"/>
                <a:gd name="connsiteX8" fmla="*/ 683361 w 744277"/>
                <a:gd name="connsiteY8" fmla="*/ 4033948 h 4590800"/>
                <a:gd name="connsiteX9" fmla="*/ 683362 w 744277"/>
                <a:gd name="connsiteY9" fmla="*/ 4009469 h 4590800"/>
                <a:gd name="connsiteX10" fmla="*/ 521462 w 744277"/>
                <a:gd name="connsiteY10" fmla="*/ 3847570 h 4590800"/>
                <a:gd name="connsiteX11" fmla="*/ 406983 w 744277"/>
                <a:gd name="connsiteY11" fmla="*/ 3894989 h 4590800"/>
                <a:gd name="connsiteX12" fmla="*/ 378409 w 744277"/>
                <a:gd name="connsiteY12" fmla="*/ 3937369 h 4590800"/>
                <a:gd name="connsiteX13" fmla="*/ 373896 w 744277"/>
                <a:gd name="connsiteY13" fmla="*/ 3915013 h 4590800"/>
                <a:gd name="connsiteX14" fmla="*/ 373896 w 744277"/>
                <a:gd name="connsiteY14" fmla="*/ 3944063 h 4590800"/>
                <a:gd name="connsiteX15" fmla="*/ 372286 w 744277"/>
                <a:gd name="connsiteY15" fmla="*/ 3946451 h 4590800"/>
                <a:gd name="connsiteX16" fmla="*/ 359563 w 744277"/>
                <a:gd name="connsiteY16" fmla="*/ 4009469 h 4590800"/>
                <a:gd name="connsiteX17" fmla="*/ 359564 w 744277"/>
                <a:gd name="connsiteY17" fmla="*/ 4474848 h 4590800"/>
                <a:gd name="connsiteX18" fmla="*/ 359206 w 744277"/>
                <a:gd name="connsiteY18" fmla="*/ 4476621 h 4590800"/>
                <a:gd name="connsiteX19" fmla="*/ 186948 w 744277"/>
                <a:gd name="connsiteY19" fmla="*/ 4590800 h 4590800"/>
                <a:gd name="connsiteX20" fmla="*/ 0 w 744277"/>
                <a:gd name="connsiteY20" fmla="*/ 4403852 h 4590800"/>
                <a:gd name="connsiteX21" fmla="*/ 0 w 744277"/>
                <a:gd name="connsiteY21" fmla="*/ 186948 h 4590800"/>
                <a:gd name="connsiteX22" fmla="*/ 186948 w 744277"/>
                <a:gd name="connsiteY22" fmla="*/ 0 h 4590800"/>
                <a:gd name="connsiteX23" fmla="*/ 319140 w 744277"/>
                <a:gd name="connsiteY23" fmla="*/ 54756 h 4590800"/>
                <a:gd name="connsiteX0-1" fmla="*/ 319140 w 744277"/>
                <a:gd name="connsiteY0-2" fmla="*/ 54756 h 4590800"/>
                <a:gd name="connsiteX1-3" fmla="*/ 373896 w 744277"/>
                <a:gd name="connsiteY1-4" fmla="*/ 186948 h 4590800"/>
                <a:gd name="connsiteX2-5" fmla="*/ 385072 w 744277"/>
                <a:gd name="connsiteY2-6" fmla="*/ 1021041 h 4590800"/>
                <a:gd name="connsiteX3-7" fmla="*/ 557329 w 744277"/>
                <a:gd name="connsiteY3-8" fmla="*/ 906862 h 4590800"/>
                <a:gd name="connsiteX4-9" fmla="*/ 744277 w 744277"/>
                <a:gd name="connsiteY4-10" fmla="*/ 1093810 h 4590800"/>
                <a:gd name="connsiteX5-11" fmla="*/ 744277 w 744277"/>
                <a:gd name="connsiteY5-12" fmla="*/ 3897602 h 4590800"/>
                <a:gd name="connsiteX6-13" fmla="*/ 689521 w 744277"/>
                <a:gd name="connsiteY6-14" fmla="*/ 4029794 h 4590800"/>
                <a:gd name="connsiteX7-15" fmla="*/ 683361 w 744277"/>
                <a:gd name="connsiteY7-16" fmla="*/ 4033948 h 4590800"/>
                <a:gd name="connsiteX8-17" fmla="*/ 683362 w 744277"/>
                <a:gd name="connsiteY8-18" fmla="*/ 4009469 h 4590800"/>
                <a:gd name="connsiteX9-19" fmla="*/ 521462 w 744277"/>
                <a:gd name="connsiteY9-20" fmla="*/ 3847570 h 4590800"/>
                <a:gd name="connsiteX10-21" fmla="*/ 406983 w 744277"/>
                <a:gd name="connsiteY10-22" fmla="*/ 3894989 h 4590800"/>
                <a:gd name="connsiteX11-23" fmla="*/ 378409 w 744277"/>
                <a:gd name="connsiteY11-24" fmla="*/ 3937369 h 4590800"/>
                <a:gd name="connsiteX12-25" fmla="*/ 373896 w 744277"/>
                <a:gd name="connsiteY12-26" fmla="*/ 3915013 h 4590800"/>
                <a:gd name="connsiteX13-27" fmla="*/ 373896 w 744277"/>
                <a:gd name="connsiteY13-28" fmla="*/ 3944063 h 4590800"/>
                <a:gd name="connsiteX14-29" fmla="*/ 372286 w 744277"/>
                <a:gd name="connsiteY14-30" fmla="*/ 3946451 h 4590800"/>
                <a:gd name="connsiteX15-31" fmla="*/ 359563 w 744277"/>
                <a:gd name="connsiteY15-32" fmla="*/ 4009469 h 4590800"/>
                <a:gd name="connsiteX16-33" fmla="*/ 359564 w 744277"/>
                <a:gd name="connsiteY16-34" fmla="*/ 4474848 h 4590800"/>
                <a:gd name="connsiteX17-35" fmla="*/ 359206 w 744277"/>
                <a:gd name="connsiteY17-36" fmla="*/ 4476621 h 4590800"/>
                <a:gd name="connsiteX18-37" fmla="*/ 186948 w 744277"/>
                <a:gd name="connsiteY18-38" fmla="*/ 4590800 h 4590800"/>
                <a:gd name="connsiteX19-39" fmla="*/ 0 w 744277"/>
                <a:gd name="connsiteY19-40" fmla="*/ 4403852 h 4590800"/>
                <a:gd name="connsiteX20-41" fmla="*/ 0 w 744277"/>
                <a:gd name="connsiteY20-42" fmla="*/ 186948 h 4590800"/>
                <a:gd name="connsiteX21-43" fmla="*/ 186948 w 744277"/>
                <a:gd name="connsiteY21-44" fmla="*/ 0 h 4590800"/>
                <a:gd name="connsiteX22-45" fmla="*/ 319140 w 744277"/>
                <a:gd name="connsiteY22-46" fmla="*/ 54756 h 4590800"/>
                <a:gd name="connsiteX0-47" fmla="*/ 319140 w 744277"/>
                <a:gd name="connsiteY0-48" fmla="*/ 54756 h 4590800"/>
                <a:gd name="connsiteX1-49" fmla="*/ 373896 w 744277"/>
                <a:gd name="connsiteY1-50" fmla="*/ 186948 h 4590800"/>
                <a:gd name="connsiteX2-51" fmla="*/ 385060 w 744277"/>
                <a:gd name="connsiteY2-52" fmla="*/ 847283 h 4590800"/>
                <a:gd name="connsiteX3-53" fmla="*/ 385072 w 744277"/>
                <a:gd name="connsiteY3-54" fmla="*/ 1021041 h 4590800"/>
                <a:gd name="connsiteX4-55" fmla="*/ 557329 w 744277"/>
                <a:gd name="connsiteY4-56" fmla="*/ 906862 h 4590800"/>
                <a:gd name="connsiteX5-57" fmla="*/ 744277 w 744277"/>
                <a:gd name="connsiteY5-58" fmla="*/ 1093810 h 4590800"/>
                <a:gd name="connsiteX6-59" fmla="*/ 744277 w 744277"/>
                <a:gd name="connsiteY6-60" fmla="*/ 3897602 h 4590800"/>
                <a:gd name="connsiteX7-61" fmla="*/ 689521 w 744277"/>
                <a:gd name="connsiteY7-62" fmla="*/ 4029794 h 4590800"/>
                <a:gd name="connsiteX8-63" fmla="*/ 683361 w 744277"/>
                <a:gd name="connsiteY8-64" fmla="*/ 4033948 h 4590800"/>
                <a:gd name="connsiteX9-65" fmla="*/ 683362 w 744277"/>
                <a:gd name="connsiteY9-66" fmla="*/ 4009469 h 4590800"/>
                <a:gd name="connsiteX10-67" fmla="*/ 521462 w 744277"/>
                <a:gd name="connsiteY10-68" fmla="*/ 3847570 h 4590800"/>
                <a:gd name="connsiteX11-69" fmla="*/ 406983 w 744277"/>
                <a:gd name="connsiteY11-70" fmla="*/ 3894989 h 4590800"/>
                <a:gd name="connsiteX12-71" fmla="*/ 378409 w 744277"/>
                <a:gd name="connsiteY12-72" fmla="*/ 3937369 h 4590800"/>
                <a:gd name="connsiteX13-73" fmla="*/ 373896 w 744277"/>
                <a:gd name="connsiteY13-74" fmla="*/ 3915013 h 4590800"/>
                <a:gd name="connsiteX14-75" fmla="*/ 373896 w 744277"/>
                <a:gd name="connsiteY14-76" fmla="*/ 3944063 h 4590800"/>
                <a:gd name="connsiteX15-77" fmla="*/ 372286 w 744277"/>
                <a:gd name="connsiteY15-78" fmla="*/ 3946451 h 4590800"/>
                <a:gd name="connsiteX16-79" fmla="*/ 359563 w 744277"/>
                <a:gd name="connsiteY16-80" fmla="*/ 4009469 h 4590800"/>
                <a:gd name="connsiteX17-81" fmla="*/ 359564 w 744277"/>
                <a:gd name="connsiteY17-82" fmla="*/ 4474848 h 4590800"/>
                <a:gd name="connsiteX18-83" fmla="*/ 359206 w 744277"/>
                <a:gd name="connsiteY18-84" fmla="*/ 4476621 h 4590800"/>
                <a:gd name="connsiteX19-85" fmla="*/ 186948 w 744277"/>
                <a:gd name="connsiteY19-86" fmla="*/ 4590800 h 4590800"/>
                <a:gd name="connsiteX20-87" fmla="*/ 0 w 744277"/>
                <a:gd name="connsiteY20-88" fmla="*/ 4403852 h 4590800"/>
                <a:gd name="connsiteX21-89" fmla="*/ 0 w 744277"/>
                <a:gd name="connsiteY21-90" fmla="*/ 186948 h 4590800"/>
                <a:gd name="connsiteX22-91" fmla="*/ 186948 w 744277"/>
                <a:gd name="connsiteY22-92" fmla="*/ 0 h 4590800"/>
                <a:gd name="connsiteX23-93" fmla="*/ 319140 w 744277"/>
                <a:gd name="connsiteY23-94" fmla="*/ 54756 h 4590800"/>
                <a:gd name="connsiteX0-95" fmla="*/ 319140 w 744277"/>
                <a:gd name="connsiteY0-96" fmla="*/ 54756 h 4590800"/>
                <a:gd name="connsiteX1-97" fmla="*/ 373896 w 744277"/>
                <a:gd name="connsiteY1-98" fmla="*/ 186948 h 4590800"/>
                <a:gd name="connsiteX2-99" fmla="*/ 385060 w 744277"/>
                <a:gd name="connsiteY2-100" fmla="*/ 847283 h 4590800"/>
                <a:gd name="connsiteX3-101" fmla="*/ 557329 w 744277"/>
                <a:gd name="connsiteY3-102" fmla="*/ 906862 h 4590800"/>
                <a:gd name="connsiteX4-103" fmla="*/ 744277 w 744277"/>
                <a:gd name="connsiteY4-104" fmla="*/ 1093810 h 4590800"/>
                <a:gd name="connsiteX5-105" fmla="*/ 744277 w 744277"/>
                <a:gd name="connsiteY5-106" fmla="*/ 3897602 h 4590800"/>
                <a:gd name="connsiteX6-107" fmla="*/ 689521 w 744277"/>
                <a:gd name="connsiteY6-108" fmla="*/ 4029794 h 4590800"/>
                <a:gd name="connsiteX7-109" fmla="*/ 683361 w 744277"/>
                <a:gd name="connsiteY7-110" fmla="*/ 4033948 h 4590800"/>
                <a:gd name="connsiteX8-111" fmla="*/ 683362 w 744277"/>
                <a:gd name="connsiteY8-112" fmla="*/ 4009469 h 4590800"/>
                <a:gd name="connsiteX9-113" fmla="*/ 521462 w 744277"/>
                <a:gd name="connsiteY9-114" fmla="*/ 3847570 h 4590800"/>
                <a:gd name="connsiteX10-115" fmla="*/ 406983 w 744277"/>
                <a:gd name="connsiteY10-116" fmla="*/ 3894989 h 4590800"/>
                <a:gd name="connsiteX11-117" fmla="*/ 378409 w 744277"/>
                <a:gd name="connsiteY11-118" fmla="*/ 3937369 h 4590800"/>
                <a:gd name="connsiteX12-119" fmla="*/ 373896 w 744277"/>
                <a:gd name="connsiteY12-120" fmla="*/ 3915013 h 4590800"/>
                <a:gd name="connsiteX13-121" fmla="*/ 373896 w 744277"/>
                <a:gd name="connsiteY13-122" fmla="*/ 3944063 h 4590800"/>
                <a:gd name="connsiteX14-123" fmla="*/ 372286 w 744277"/>
                <a:gd name="connsiteY14-124" fmla="*/ 3946451 h 4590800"/>
                <a:gd name="connsiteX15-125" fmla="*/ 359563 w 744277"/>
                <a:gd name="connsiteY15-126" fmla="*/ 4009469 h 4590800"/>
                <a:gd name="connsiteX16-127" fmla="*/ 359564 w 744277"/>
                <a:gd name="connsiteY16-128" fmla="*/ 4474848 h 4590800"/>
                <a:gd name="connsiteX17-129" fmla="*/ 359206 w 744277"/>
                <a:gd name="connsiteY17-130" fmla="*/ 4476621 h 4590800"/>
                <a:gd name="connsiteX18-131" fmla="*/ 186948 w 744277"/>
                <a:gd name="connsiteY18-132" fmla="*/ 4590800 h 4590800"/>
                <a:gd name="connsiteX19-133" fmla="*/ 0 w 744277"/>
                <a:gd name="connsiteY19-134" fmla="*/ 4403852 h 4590800"/>
                <a:gd name="connsiteX20-135" fmla="*/ 0 w 744277"/>
                <a:gd name="connsiteY20-136" fmla="*/ 186948 h 4590800"/>
                <a:gd name="connsiteX21-137" fmla="*/ 186948 w 744277"/>
                <a:gd name="connsiteY21-138" fmla="*/ 0 h 4590800"/>
                <a:gd name="connsiteX22-139" fmla="*/ 319140 w 744277"/>
                <a:gd name="connsiteY22-140" fmla="*/ 54756 h 4590800"/>
                <a:gd name="connsiteX0-141" fmla="*/ 319140 w 744277"/>
                <a:gd name="connsiteY0-142" fmla="*/ 54756 h 4590800"/>
                <a:gd name="connsiteX1-143" fmla="*/ 373896 w 744277"/>
                <a:gd name="connsiteY1-144" fmla="*/ 186948 h 4590800"/>
                <a:gd name="connsiteX2-145" fmla="*/ 385060 w 744277"/>
                <a:gd name="connsiteY2-146" fmla="*/ 847283 h 4590800"/>
                <a:gd name="connsiteX3-147" fmla="*/ 557329 w 744277"/>
                <a:gd name="connsiteY3-148" fmla="*/ 906862 h 4590800"/>
                <a:gd name="connsiteX4-149" fmla="*/ 744277 w 744277"/>
                <a:gd name="connsiteY4-150" fmla="*/ 1093810 h 4590800"/>
                <a:gd name="connsiteX5-151" fmla="*/ 744277 w 744277"/>
                <a:gd name="connsiteY5-152" fmla="*/ 3897602 h 4590800"/>
                <a:gd name="connsiteX6-153" fmla="*/ 689521 w 744277"/>
                <a:gd name="connsiteY6-154" fmla="*/ 4029794 h 4590800"/>
                <a:gd name="connsiteX7-155" fmla="*/ 683361 w 744277"/>
                <a:gd name="connsiteY7-156" fmla="*/ 4033948 h 4590800"/>
                <a:gd name="connsiteX8-157" fmla="*/ 683362 w 744277"/>
                <a:gd name="connsiteY8-158" fmla="*/ 4009469 h 4590800"/>
                <a:gd name="connsiteX9-159" fmla="*/ 521462 w 744277"/>
                <a:gd name="connsiteY9-160" fmla="*/ 3847570 h 4590800"/>
                <a:gd name="connsiteX10-161" fmla="*/ 406983 w 744277"/>
                <a:gd name="connsiteY10-162" fmla="*/ 3894989 h 4590800"/>
                <a:gd name="connsiteX11-163" fmla="*/ 378409 w 744277"/>
                <a:gd name="connsiteY11-164" fmla="*/ 3937369 h 4590800"/>
                <a:gd name="connsiteX12-165" fmla="*/ 373896 w 744277"/>
                <a:gd name="connsiteY12-166" fmla="*/ 3915013 h 4590800"/>
                <a:gd name="connsiteX13-167" fmla="*/ 373896 w 744277"/>
                <a:gd name="connsiteY13-168" fmla="*/ 3944063 h 4590800"/>
                <a:gd name="connsiteX14-169" fmla="*/ 372286 w 744277"/>
                <a:gd name="connsiteY14-170" fmla="*/ 3946451 h 4590800"/>
                <a:gd name="connsiteX15-171" fmla="*/ 359563 w 744277"/>
                <a:gd name="connsiteY15-172" fmla="*/ 4009469 h 4590800"/>
                <a:gd name="connsiteX16-173" fmla="*/ 359564 w 744277"/>
                <a:gd name="connsiteY16-174" fmla="*/ 4474848 h 4590800"/>
                <a:gd name="connsiteX17-175" fmla="*/ 359206 w 744277"/>
                <a:gd name="connsiteY17-176" fmla="*/ 4476621 h 4590800"/>
                <a:gd name="connsiteX18-177" fmla="*/ 186948 w 744277"/>
                <a:gd name="connsiteY18-178" fmla="*/ 4590800 h 4590800"/>
                <a:gd name="connsiteX19-179" fmla="*/ 0 w 744277"/>
                <a:gd name="connsiteY19-180" fmla="*/ 4403852 h 4590800"/>
                <a:gd name="connsiteX20-181" fmla="*/ 0 w 744277"/>
                <a:gd name="connsiteY20-182" fmla="*/ 186948 h 4590800"/>
                <a:gd name="connsiteX21-183" fmla="*/ 186948 w 744277"/>
                <a:gd name="connsiteY21-184" fmla="*/ 0 h 4590800"/>
                <a:gd name="connsiteX22-185" fmla="*/ 319140 w 744277"/>
                <a:gd name="connsiteY22-186" fmla="*/ 54756 h 4590800"/>
                <a:gd name="connsiteX0-187" fmla="*/ 319140 w 744277"/>
                <a:gd name="connsiteY0-188" fmla="*/ 54756 h 4590800"/>
                <a:gd name="connsiteX1-189" fmla="*/ 373896 w 744277"/>
                <a:gd name="connsiteY1-190" fmla="*/ 186948 h 4590800"/>
                <a:gd name="connsiteX2-191" fmla="*/ 385060 w 744277"/>
                <a:gd name="connsiteY2-192" fmla="*/ 847283 h 4590800"/>
                <a:gd name="connsiteX3-193" fmla="*/ 557329 w 744277"/>
                <a:gd name="connsiteY3-194" fmla="*/ 906862 h 4590800"/>
                <a:gd name="connsiteX4-195" fmla="*/ 744277 w 744277"/>
                <a:gd name="connsiteY4-196" fmla="*/ 1093810 h 4590800"/>
                <a:gd name="connsiteX5-197" fmla="*/ 744277 w 744277"/>
                <a:gd name="connsiteY5-198" fmla="*/ 3897602 h 4590800"/>
                <a:gd name="connsiteX6-199" fmla="*/ 689521 w 744277"/>
                <a:gd name="connsiteY6-200" fmla="*/ 4029794 h 4590800"/>
                <a:gd name="connsiteX7-201" fmla="*/ 683361 w 744277"/>
                <a:gd name="connsiteY7-202" fmla="*/ 4033948 h 4590800"/>
                <a:gd name="connsiteX8-203" fmla="*/ 683362 w 744277"/>
                <a:gd name="connsiteY8-204" fmla="*/ 4009469 h 4590800"/>
                <a:gd name="connsiteX9-205" fmla="*/ 521462 w 744277"/>
                <a:gd name="connsiteY9-206" fmla="*/ 3847570 h 4590800"/>
                <a:gd name="connsiteX10-207" fmla="*/ 406983 w 744277"/>
                <a:gd name="connsiteY10-208" fmla="*/ 3894989 h 4590800"/>
                <a:gd name="connsiteX11-209" fmla="*/ 378409 w 744277"/>
                <a:gd name="connsiteY11-210" fmla="*/ 3937369 h 4590800"/>
                <a:gd name="connsiteX12-211" fmla="*/ 373896 w 744277"/>
                <a:gd name="connsiteY12-212" fmla="*/ 3915013 h 4590800"/>
                <a:gd name="connsiteX13-213" fmla="*/ 373896 w 744277"/>
                <a:gd name="connsiteY13-214" fmla="*/ 3944063 h 4590800"/>
                <a:gd name="connsiteX14-215" fmla="*/ 372286 w 744277"/>
                <a:gd name="connsiteY14-216" fmla="*/ 3946451 h 4590800"/>
                <a:gd name="connsiteX15-217" fmla="*/ 359563 w 744277"/>
                <a:gd name="connsiteY15-218" fmla="*/ 4009469 h 4590800"/>
                <a:gd name="connsiteX16-219" fmla="*/ 359564 w 744277"/>
                <a:gd name="connsiteY16-220" fmla="*/ 4474848 h 4590800"/>
                <a:gd name="connsiteX17-221" fmla="*/ 359206 w 744277"/>
                <a:gd name="connsiteY17-222" fmla="*/ 4476621 h 4590800"/>
                <a:gd name="connsiteX18-223" fmla="*/ 186948 w 744277"/>
                <a:gd name="connsiteY18-224" fmla="*/ 4590800 h 4590800"/>
                <a:gd name="connsiteX19-225" fmla="*/ 0 w 744277"/>
                <a:gd name="connsiteY19-226" fmla="*/ 4403852 h 4590800"/>
                <a:gd name="connsiteX20-227" fmla="*/ 0 w 744277"/>
                <a:gd name="connsiteY20-228" fmla="*/ 186948 h 4590800"/>
                <a:gd name="connsiteX21-229" fmla="*/ 186948 w 744277"/>
                <a:gd name="connsiteY21-230" fmla="*/ 0 h 4590800"/>
                <a:gd name="connsiteX22-231" fmla="*/ 319140 w 744277"/>
                <a:gd name="connsiteY22-232" fmla="*/ 54756 h 45908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Lst>
              <a:rect l="l" t="t" r="r" b="b"/>
              <a:pathLst>
                <a:path w="744277" h="4590800">
                  <a:moveTo>
                    <a:pt x="319140" y="54756"/>
                  </a:moveTo>
                  <a:cubicBezTo>
                    <a:pt x="352971" y="88587"/>
                    <a:pt x="373896" y="135324"/>
                    <a:pt x="373896" y="186948"/>
                  </a:cubicBezTo>
                  <a:lnTo>
                    <a:pt x="385060" y="847283"/>
                  </a:lnTo>
                  <a:cubicBezTo>
                    <a:pt x="415632" y="967269"/>
                    <a:pt x="485242" y="898139"/>
                    <a:pt x="557329" y="906862"/>
                  </a:cubicBezTo>
                  <a:cubicBezTo>
                    <a:pt x="646802" y="917689"/>
                    <a:pt x="744277" y="990561"/>
                    <a:pt x="744277" y="1093810"/>
                  </a:cubicBezTo>
                  <a:lnTo>
                    <a:pt x="744277" y="3897602"/>
                  </a:lnTo>
                  <a:cubicBezTo>
                    <a:pt x="744277" y="3949226"/>
                    <a:pt x="723352" y="3995964"/>
                    <a:pt x="689521" y="4029794"/>
                  </a:cubicBezTo>
                  <a:lnTo>
                    <a:pt x="683361" y="4033948"/>
                  </a:lnTo>
                  <a:cubicBezTo>
                    <a:pt x="683361" y="4025788"/>
                    <a:pt x="683362" y="4017629"/>
                    <a:pt x="683362" y="4009469"/>
                  </a:cubicBezTo>
                  <a:cubicBezTo>
                    <a:pt x="683362" y="3920055"/>
                    <a:pt x="610876" y="3847570"/>
                    <a:pt x="521462" y="3847570"/>
                  </a:cubicBezTo>
                  <a:cubicBezTo>
                    <a:pt x="476755" y="3847570"/>
                    <a:pt x="436281" y="3865691"/>
                    <a:pt x="406983" y="3894989"/>
                  </a:cubicBezTo>
                  <a:lnTo>
                    <a:pt x="378409" y="3937369"/>
                  </a:lnTo>
                  <a:lnTo>
                    <a:pt x="373896" y="3915013"/>
                  </a:lnTo>
                  <a:lnTo>
                    <a:pt x="373896" y="3944063"/>
                  </a:lnTo>
                  <a:lnTo>
                    <a:pt x="372286" y="3946451"/>
                  </a:lnTo>
                  <a:cubicBezTo>
                    <a:pt x="364094" y="3965820"/>
                    <a:pt x="359563" y="3987115"/>
                    <a:pt x="359563" y="4009469"/>
                  </a:cubicBezTo>
                  <a:cubicBezTo>
                    <a:pt x="359563" y="4164595"/>
                    <a:pt x="359564" y="4319722"/>
                    <a:pt x="359564" y="4474848"/>
                  </a:cubicBezTo>
                  <a:cubicBezTo>
                    <a:pt x="359445" y="4475439"/>
                    <a:pt x="359325" y="4476030"/>
                    <a:pt x="359206" y="4476621"/>
                  </a:cubicBezTo>
                  <a:cubicBezTo>
                    <a:pt x="330825" y="4543720"/>
                    <a:pt x="264385" y="4590801"/>
                    <a:pt x="186948" y="4590800"/>
                  </a:cubicBezTo>
                  <a:cubicBezTo>
                    <a:pt x="83699" y="4590800"/>
                    <a:pt x="0" y="4507101"/>
                    <a:pt x="0" y="4403852"/>
                  </a:cubicBezTo>
                  <a:lnTo>
                    <a:pt x="0" y="186948"/>
                  </a:lnTo>
                  <a:cubicBezTo>
                    <a:pt x="0" y="83699"/>
                    <a:pt x="83699" y="0"/>
                    <a:pt x="186948" y="0"/>
                  </a:cubicBezTo>
                  <a:cubicBezTo>
                    <a:pt x="238573" y="0"/>
                    <a:pt x="285310" y="20925"/>
                    <a:pt x="319140" y="54756"/>
                  </a:cubicBezTo>
                  <a:close/>
                </a:path>
              </a:pathLst>
            </a:cu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10" name="圆角矩形 9"/>
            <p:cNvSpPr/>
            <p:nvPr/>
          </p:nvSpPr>
          <p:spPr>
            <a:xfrm rot="2662275" flipH="1">
              <a:off x="6412660" y="441189"/>
              <a:ext cx="260300" cy="1356513"/>
            </a:xfrm>
            <a:prstGeom prst="roundRect">
              <a:avLst>
                <a:gd name="adj" fmla="val 50000"/>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11" name="椭圆 10"/>
            <p:cNvSpPr/>
            <p:nvPr/>
          </p:nvSpPr>
          <p:spPr>
            <a:xfrm flipH="1">
              <a:off x="5761276" y="1666522"/>
              <a:ext cx="246866" cy="246866"/>
            </a:xfrm>
            <a:prstGeom prst="ellipse">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22" name="圆角矩形 21"/>
            <p:cNvSpPr/>
            <p:nvPr/>
          </p:nvSpPr>
          <p:spPr>
            <a:xfrm rot="2662275" flipH="1">
              <a:off x="7682219" y="371941"/>
              <a:ext cx="260300" cy="1668842"/>
            </a:xfrm>
            <a:prstGeom prst="roundRect">
              <a:avLst>
                <a:gd name="adj" fmla="val 50000"/>
              </a:avLst>
            </a:prstGeom>
            <a:solidFill>
              <a:srgbClr val="1E74AE"/>
            </a:solidFill>
            <a:ln>
              <a:solidFill>
                <a:srgbClr val="EBA4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24" name="圆角矩形 23"/>
            <p:cNvSpPr/>
            <p:nvPr/>
          </p:nvSpPr>
          <p:spPr>
            <a:xfrm rot="2662275" flipH="1">
              <a:off x="7720535" y="748876"/>
              <a:ext cx="272289" cy="2057032"/>
            </a:xfrm>
            <a:prstGeom prst="roundRect">
              <a:avLst>
                <a:gd name="adj" fmla="val 50000"/>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grpSp>
      <p:sp>
        <p:nvSpPr>
          <p:cNvPr id="15" name="矩形 14"/>
          <p:cNvSpPr/>
          <p:nvPr/>
        </p:nvSpPr>
        <p:spPr>
          <a:xfrm>
            <a:off x="6178310" y="579891"/>
            <a:ext cx="2471908" cy="164528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sz="10100" kern="0" dirty="0">
                <a:solidFill>
                  <a:schemeClr val="bg1"/>
                </a:solidFill>
                <a:effectLst>
                  <a:outerShdw blurRad="38100" dist="38100" dir="2700000" algn="tl">
                    <a:srgbClr val="000000">
                      <a:alpha val="43137"/>
                    </a:srgbClr>
                  </a:outerShdw>
                </a:effectLst>
                <a:latin typeface="Impact" panose="020B0806030902050204" pitchFamily="34" charset="0"/>
                <a:ea typeface="思源黑体" panose="020B0500000000000000" pitchFamily="34" charset="-122"/>
                <a:cs typeface="+mn-ea"/>
                <a:sym typeface="+mn-lt"/>
              </a:rPr>
              <a:t>12</a:t>
            </a:r>
          </a:p>
        </p:txBody>
      </p:sp>
      <p:sp>
        <p:nvSpPr>
          <p:cNvPr id="25" name="矩形 24"/>
          <p:cNvSpPr/>
          <p:nvPr/>
        </p:nvSpPr>
        <p:spPr>
          <a:xfrm>
            <a:off x="896354" y="1874711"/>
            <a:ext cx="4248472" cy="70675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en-US" altLang="zh-CN" sz="4000" kern="0" spc="60" dirty="0">
                <a:solidFill>
                  <a:srgbClr val="1E74AE"/>
                </a:solidFill>
                <a:latin typeface="Impact" panose="020B0806030902050204" pitchFamily="34" charset="0"/>
                <a:ea typeface="思源黑体" panose="020B0500000000000000" pitchFamily="34" charset="-122"/>
                <a:cs typeface="+mn-ea"/>
                <a:sym typeface="+mn-lt"/>
              </a:rPr>
              <a:t>PART</a:t>
            </a:r>
            <a:r>
              <a:rPr lang="en-US" altLang="zh-CN" sz="4000" kern="0" spc="60" dirty="0">
                <a:solidFill>
                  <a:schemeClr val="tx1">
                    <a:lumMod val="85000"/>
                    <a:lumOff val="15000"/>
                  </a:schemeClr>
                </a:solidFill>
                <a:latin typeface="Impact" panose="020B0806030902050204" pitchFamily="34" charset="0"/>
                <a:ea typeface="思源黑体" panose="020B0500000000000000" pitchFamily="34" charset="-122"/>
                <a:cs typeface="+mn-ea"/>
                <a:sym typeface="+mn-lt"/>
              </a:rPr>
              <a:t> </a:t>
            </a:r>
            <a:r>
              <a:rPr lang="en-US" altLang="zh-CN" sz="4000" kern="0" spc="60" dirty="0">
                <a:solidFill>
                  <a:srgbClr val="FF9216"/>
                </a:solidFill>
                <a:latin typeface="Impact" panose="020B0806030902050204" pitchFamily="34" charset="0"/>
                <a:ea typeface="思源黑体" panose="020B0500000000000000" pitchFamily="34" charset="-122"/>
                <a:cs typeface="+mn-ea"/>
                <a:sym typeface="+mn-lt"/>
              </a:rPr>
              <a:t>TWELVE</a:t>
            </a:r>
          </a:p>
        </p:txBody>
      </p:sp>
      <p:sp>
        <p:nvSpPr>
          <p:cNvPr id="26" name="文本框 9"/>
          <p:cNvSpPr txBox="1"/>
          <p:nvPr/>
        </p:nvSpPr>
        <p:spPr>
          <a:xfrm>
            <a:off x="3141298" y="3377341"/>
            <a:ext cx="2215142" cy="215265"/>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心灵环保</a:t>
            </a:r>
          </a:p>
        </p:txBody>
      </p:sp>
      <p:sp>
        <p:nvSpPr>
          <p:cNvPr id="27" name="文本框 9"/>
          <p:cNvSpPr txBox="1"/>
          <p:nvPr/>
        </p:nvSpPr>
        <p:spPr>
          <a:xfrm>
            <a:off x="3141298" y="3657708"/>
            <a:ext cx="2834169" cy="215265"/>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用非暴力沟通代替诊断</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53" presetClass="entr" presetSubtype="16"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ppt_w</p:attrName>
                                        </p:attrNameLst>
                                      </p:cBhvr>
                                      <p:tavLst>
                                        <p:tav tm="0">
                                          <p:val>
                                            <p:fltVal val="0"/>
                                          </p:val>
                                        </p:tav>
                                        <p:tav tm="100000">
                                          <p:val>
                                            <p:strVal val="#ppt_w"/>
                                          </p:val>
                                        </p:tav>
                                      </p:tavLst>
                                    </p:anim>
                                    <p:anim calcmode="lin" valueType="num">
                                      <p:cBhvr>
                                        <p:cTn id="21" dur="500" fill="hold"/>
                                        <p:tgtEl>
                                          <p:spTgt spid="4"/>
                                        </p:tgtEl>
                                        <p:attrNameLst>
                                          <p:attrName>ppt_h</p:attrName>
                                        </p:attrNameLst>
                                      </p:cBhvr>
                                      <p:tavLst>
                                        <p:tav tm="0">
                                          <p:val>
                                            <p:fltVal val="0"/>
                                          </p:val>
                                        </p:tav>
                                        <p:tav tm="100000">
                                          <p:val>
                                            <p:strVal val="#ppt_h"/>
                                          </p:val>
                                        </p:tav>
                                      </p:tavLst>
                                    </p:anim>
                                    <p:animEffect transition="in" filter="fade">
                                      <p:cBhvr>
                                        <p:cTn id="22" dur="500"/>
                                        <p:tgtEl>
                                          <p:spTgt spid="4"/>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p:cTn id="25" dur="500" fill="hold"/>
                                        <p:tgtEl>
                                          <p:spTgt spid="15"/>
                                        </p:tgtEl>
                                        <p:attrNameLst>
                                          <p:attrName>ppt_w</p:attrName>
                                        </p:attrNameLst>
                                      </p:cBhvr>
                                      <p:tavLst>
                                        <p:tav tm="0">
                                          <p:val>
                                            <p:fltVal val="0"/>
                                          </p:val>
                                        </p:tav>
                                        <p:tav tm="100000">
                                          <p:val>
                                            <p:strVal val="#ppt_w"/>
                                          </p:val>
                                        </p:tav>
                                      </p:tavLst>
                                    </p:anim>
                                    <p:anim calcmode="lin" valueType="num">
                                      <p:cBhvr>
                                        <p:cTn id="26" dur="500" fill="hold"/>
                                        <p:tgtEl>
                                          <p:spTgt spid="15"/>
                                        </p:tgtEl>
                                        <p:attrNameLst>
                                          <p:attrName>ppt_h</p:attrName>
                                        </p:attrNameLst>
                                      </p:cBhvr>
                                      <p:tavLst>
                                        <p:tav tm="0">
                                          <p:val>
                                            <p:fltVal val="0"/>
                                          </p:val>
                                        </p:tav>
                                        <p:tav tm="100000">
                                          <p:val>
                                            <p:strVal val="#ppt_h"/>
                                          </p:val>
                                        </p:tav>
                                      </p:tavLst>
                                    </p:anim>
                                    <p:animEffect transition="in" filter="fade">
                                      <p:cBhvr>
                                        <p:cTn id="27" dur="500"/>
                                        <p:tgtEl>
                                          <p:spTgt spid="15"/>
                                        </p:tgtEl>
                                      </p:cBhvr>
                                    </p:animEffect>
                                  </p:childTnLst>
                                </p:cTn>
                              </p:par>
                            </p:childTnLst>
                          </p:cTn>
                        </p:par>
                        <p:par>
                          <p:cTn id="28" fill="hold">
                            <p:stCondLst>
                              <p:cond delay="500"/>
                            </p:stCondLst>
                            <p:childTnLst>
                              <p:par>
                                <p:cTn id="29" presetID="53" presetClass="entr" presetSubtype="16" fill="hold" grpId="0" nodeType="afterEffect">
                                  <p:stCondLst>
                                    <p:cond delay="0"/>
                                  </p:stCondLst>
                                  <p:iterate type="lt">
                                    <p:tmPct val="10000"/>
                                  </p:iterate>
                                  <p:childTnLst>
                                    <p:set>
                                      <p:cBhvr>
                                        <p:cTn id="30" dur="1" fill="hold">
                                          <p:stCondLst>
                                            <p:cond delay="0"/>
                                          </p:stCondLst>
                                        </p:cTn>
                                        <p:tgtEl>
                                          <p:spTgt spid="25"/>
                                        </p:tgtEl>
                                        <p:attrNameLst>
                                          <p:attrName>style.visibility</p:attrName>
                                        </p:attrNameLst>
                                      </p:cBhvr>
                                      <p:to>
                                        <p:strVal val="visible"/>
                                      </p:to>
                                    </p:set>
                                    <p:anim calcmode="lin" valueType="num">
                                      <p:cBhvr>
                                        <p:cTn id="31" dur="500" fill="hold"/>
                                        <p:tgtEl>
                                          <p:spTgt spid="25"/>
                                        </p:tgtEl>
                                        <p:attrNameLst>
                                          <p:attrName>ppt_w</p:attrName>
                                        </p:attrNameLst>
                                      </p:cBhvr>
                                      <p:tavLst>
                                        <p:tav tm="0">
                                          <p:val>
                                            <p:fltVal val="0"/>
                                          </p:val>
                                        </p:tav>
                                        <p:tav tm="100000">
                                          <p:val>
                                            <p:strVal val="#ppt_w"/>
                                          </p:val>
                                        </p:tav>
                                      </p:tavLst>
                                    </p:anim>
                                    <p:anim calcmode="lin" valueType="num">
                                      <p:cBhvr>
                                        <p:cTn id="32" dur="500" fill="hold"/>
                                        <p:tgtEl>
                                          <p:spTgt spid="25"/>
                                        </p:tgtEl>
                                        <p:attrNameLst>
                                          <p:attrName>ppt_h</p:attrName>
                                        </p:attrNameLst>
                                      </p:cBhvr>
                                      <p:tavLst>
                                        <p:tav tm="0">
                                          <p:val>
                                            <p:fltVal val="0"/>
                                          </p:val>
                                        </p:tav>
                                        <p:tav tm="100000">
                                          <p:val>
                                            <p:strVal val="#ppt_h"/>
                                          </p:val>
                                        </p:tav>
                                      </p:tavLst>
                                    </p:anim>
                                    <p:animEffect transition="in" filter="fade">
                                      <p:cBhvr>
                                        <p:cTn id="33" dur="500"/>
                                        <p:tgtEl>
                                          <p:spTgt spid="25"/>
                                        </p:tgtEl>
                                      </p:cBhvr>
                                    </p:animEffect>
                                  </p:childTnLst>
                                </p:cTn>
                              </p:par>
                            </p:childTnLst>
                          </p:cTn>
                        </p:par>
                        <p:par>
                          <p:cTn id="34" fill="hold">
                            <p:stCondLst>
                              <p:cond delay="1000"/>
                            </p:stCondLst>
                            <p:childTnLst>
                              <p:par>
                                <p:cTn id="35" presetID="53" presetClass="entr" presetSubtype="16" fill="hold" grpId="0" nodeType="afterEffect">
                                  <p:stCondLst>
                                    <p:cond delay="0"/>
                                  </p:stCondLst>
                                  <p:iterate type="lt">
                                    <p:tmPct val="10000"/>
                                  </p:iterate>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fltVal val="0"/>
                                          </p:val>
                                        </p:tav>
                                        <p:tav tm="100000">
                                          <p:val>
                                            <p:strVal val="#ppt_h"/>
                                          </p:val>
                                        </p:tav>
                                      </p:tavLst>
                                    </p:anim>
                                    <p:animEffect transition="in" filter="fade">
                                      <p:cBhvr>
                                        <p:cTn id="39" dur="500"/>
                                        <p:tgtEl>
                                          <p:spTgt spid="16"/>
                                        </p:tgtEl>
                                      </p:cBhvr>
                                    </p:animEffect>
                                  </p:childTnLst>
                                </p:cTn>
                              </p:par>
                            </p:childTnLst>
                          </p:cTn>
                        </p:par>
                        <p:par>
                          <p:cTn id="40" fill="hold">
                            <p:stCondLst>
                              <p:cond delay="1799"/>
                            </p:stCondLst>
                            <p:childTnLst>
                              <p:par>
                                <p:cTn id="41" presetID="22" presetClass="entr" presetSubtype="8"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left)">
                                      <p:cBhvr>
                                        <p:cTn id="43" dur="500"/>
                                        <p:tgtEl>
                                          <p:spTgt spid="17"/>
                                        </p:tgtEl>
                                      </p:cBhvr>
                                    </p:animEffect>
                                  </p:childTnLst>
                                </p:cTn>
                              </p:par>
                              <p:par>
                                <p:cTn id="44" presetID="22" presetClass="entr" presetSubtype="8" fill="hold" grpId="0" nodeType="withEffect">
                                  <p:stCondLst>
                                    <p:cond delay="600"/>
                                  </p:stCondLst>
                                  <p:childTnLst>
                                    <p:set>
                                      <p:cBhvr>
                                        <p:cTn id="45" dur="1" fill="hold">
                                          <p:stCondLst>
                                            <p:cond delay="0"/>
                                          </p:stCondLst>
                                        </p:cTn>
                                        <p:tgtEl>
                                          <p:spTgt spid="19"/>
                                        </p:tgtEl>
                                        <p:attrNameLst>
                                          <p:attrName>style.visibility</p:attrName>
                                        </p:attrNameLst>
                                      </p:cBhvr>
                                      <p:to>
                                        <p:strVal val="visible"/>
                                      </p:to>
                                    </p:set>
                                    <p:animEffect transition="in" filter="wipe(left)">
                                      <p:cBhvr>
                                        <p:cTn id="46" dur="500"/>
                                        <p:tgtEl>
                                          <p:spTgt spid="19"/>
                                        </p:tgtEl>
                                      </p:cBhvr>
                                    </p:animEffect>
                                  </p:childTnLst>
                                </p:cTn>
                              </p:par>
                              <p:par>
                                <p:cTn id="47" presetID="22" presetClass="entr" presetSubtype="8" fill="hold" grpId="0" nodeType="withEffect">
                                  <p:stCondLst>
                                    <p:cond delay="200"/>
                                  </p:stCondLst>
                                  <p:childTnLst>
                                    <p:set>
                                      <p:cBhvr>
                                        <p:cTn id="48" dur="1" fill="hold">
                                          <p:stCondLst>
                                            <p:cond delay="0"/>
                                          </p:stCondLst>
                                        </p:cTn>
                                        <p:tgtEl>
                                          <p:spTgt spid="26"/>
                                        </p:tgtEl>
                                        <p:attrNameLst>
                                          <p:attrName>style.visibility</p:attrName>
                                        </p:attrNameLst>
                                      </p:cBhvr>
                                      <p:to>
                                        <p:strVal val="visible"/>
                                      </p:to>
                                    </p:set>
                                    <p:animEffect transition="in" filter="wipe(left)">
                                      <p:cBhvr>
                                        <p:cTn id="49" dur="500"/>
                                        <p:tgtEl>
                                          <p:spTgt spid="26"/>
                                        </p:tgtEl>
                                      </p:cBhvr>
                                    </p:animEffect>
                                  </p:childTnLst>
                                </p:cTn>
                              </p:par>
                              <p:par>
                                <p:cTn id="50" presetID="22" presetClass="entr" presetSubtype="8" fill="hold" grpId="0" nodeType="withEffect">
                                  <p:stCondLst>
                                    <p:cond delay="200"/>
                                  </p:stCondLst>
                                  <p:childTnLst>
                                    <p:set>
                                      <p:cBhvr>
                                        <p:cTn id="51" dur="1" fill="hold">
                                          <p:stCondLst>
                                            <p:cond delay="0"/>
                                          </p:stCondLst>
                                        </p:cTn>
                                        <p:tgtEl>
                                          <p:spTgt spid="27"/>
                                        </p:tgtEl>
                                        <p:attrNameLst>
                                          <p:attrName>style.visibility</p:attrName>
                                        </p:attrNameLst>
                                      </p:cBhvr>
                                      <p:to>
                                        <p:strVal val="visible"/>
                                      </p:to>
                                    </p:set>
                                    <p:animEffect transition="in" filter="wipe(left)">
                                      <p:cBhvr>
                                        <p:cTn id="5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16" grpId="0"/>
      <p:bldP spid="17" grpId="0"/>
      <p:bldP spid="19" grpId="0"/>
      <p:bldP spid="15" grpId="0"/>
      <p:bldP spid="25" grpId="0"/>
      <p:bldP spid="26" grpId="0"/>
      <p:bldP spid="27"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5400600" cy="4603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倾听内心的声音</a:t>
            </a:r>
          </a:p>
        </p:txBody>
      </p:sp>
      <p:sp>
        <p:nvSpPr>
          <p:cNvPr id="3" name="文本框 2"/>
          <p:cNvSpPr txBox="1"/>
          <p:nvPr/>
        </p:nvSpPr>
        <p:spPr>
          <a:xfrm>
            <a:off x="2196465" y="1253490"/>
            <a:ext cx="4823460" cy="245745"/>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非暴力沟通帮助我们认识社会文化对个体的消极影响</a:t>
            </a:r>
          </a:p>
        </p:txBody>
      </p:sp>
      <p:sp>
        <p:nvSpPr>
          <p:cNvPr id="4" name="文本框 3"/>
          <p:cNvSpPr txBox="1"/>
          <p:nvPr/>
        </p:nvSpPr>
        <p:spPr>
          <a:xfrm>
            <a:off x="1044402" y="659595"/>
            <a:ext cx="7344816" cy="368935"/>
          </a:xfrm>
          <a:prstGeom prst="rect">
            <a:avLst/>
          </a:prstGeom>
          <a:noFill/>
        </p:spPr>
        <p:txBody>
          <a:bodyPr wrap="square" lIns="0" tIns="0" rIns="0" bIns="0" rtlCol="0">
            <a:spAutoFit/>
          </a:bodyPr>
          <a:lstStyle/>
          <a:p>
            <a:pPr lvl="0" algn="just">
              <a:buClrTx/>
              <a:buSzTx/>
              <a:buFontTx/>
            </a:pPr>
            <a:r>
              <a:rPr lang="zh-CN" altLang="en-US" sz="1200" dirty="0">
                <a:solidFill>
                  <a:schemeClr val="tx1">
                    <a:lumMod val="65000"/>
                    <a:lumOff val="35000"/>
                  </a:schemeClr>
                </a:solidFill>
                <a:ea typeface="思源黑体" panose="020B0500000000000000" pitchFamily="34" charset="-122"/>
                <a:sym typeface="+mn-ea"/>
              </a:rPr>
              <a:t>在成长的过程中。我们学习了许多无益的知识，这些知识来自父母和老师或别的人。由于这些教诲看起来天经地义，我们也就不去讨论它们的合理性。</a:t>
            </a:r>
          </a:p>
        </p:txBody>
      </p:sp>
      <p:sp>
        <p:nvSpPr>
          <p:cNvPr id="11" name="文本框 10"/>
          <p:cNvSpPr txBox="1"/>
          <p:nvPr/>
        </p:nvSpPr>
        <p:spPr>
          <a:xfrm>
            <a:off x="328930" y="1499235"/>
            <a:ext cx="1866900" cy="1615440"/>
          </a:xfrm>
          <a:prstGeom prst="rect">
            <a:avLst/>
          </a:prstGeom>
          <a:noFill/>
        </p:spPr>
        <p:txBody>
          <a:bodyPr wrap="square" lIns="0" tIns="0" rIns="0" bIns="0" rtlCol="0">
            <a:spAutoFit/>
          </a:bodyPr>
          <a:lstStyle>
            <a:defPPr>
              <a:defRPr lang="zh-CN"/>
            </a:defPPr>
            <a:lvl1pPr algn="just">
              <a:lnSpc>
                <a:spcPct val="150000"/>
              </a:lnSpc>
              <a:defRPr sz="1000" b="0">
                <a:solidFill>
                  <a:schemeClr val="tx1">
                    <a:lumMod val="65000"/>
                    <a:lumOff val="3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我们在社会文化影响下形成的一些不良积习，渗透到了生活的各个方面，以致我们觉察不到它们的存在。只有深入了解我们的生存状态，我们才能看清它们的危害，并形成新的想法及行为方式，来满足身心健康的需要。</a:t>
            </a:r>
          </a:p>
        </p:txBody>
      </p:sp>
      <p:sp>
        <p:nvSpPr>
          <p:cNvPr id="5" name="文本框 4"/>
          <p:cNvSpPr txBox="1"/>
          <p:nvPr/>
        </p:nvSpPr>
        <p:spPr>
          <a:xfrm>
            <a:off x="2010410" y="3161665"/>
            <a:ext cx="1954530" cy="1384935"/>
          </a:xfrm>
          <a:prstGeom prst="rect">
            <a:avLst/>
          </a:prstGeom>
          <a:noFill/>
        </p:spPr>
        <p:txBody>
          <a:bodyPr wrap="square" lIns="0" tIns="0" rIns="0" bIns="0" rtlCol="0">
            <a:spAutoFit/>
          </a:bodyPr>
          <a:lstStyle>
            <a:defPPr>
              <a:defRPr lang="zh-CN"/>
            </a:defPPr>
            <a:lvl1pPr algn="just">
              <a:lnSpc>
                <a:spcPct val="150000"/>
              </a:lnSpc>
              <a:defRPr sz="1000" b="0">
                <a:solidFill>
                  <a:schemeClr val="tx1">
                    <a:lumMod val="65000"/>
                    <a:lumOff val="3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然而，对于大多数人来说，倾听和表达自己的需要并不容易。一般来说，我们的文化倾向于把个人需要看作是消极的、具有破坏性的。如果一个人公开表达自己的需要，就很可能被看作是自私的。</a:t>
            </a:r>
          </a:p>
        </p:txBody>
      </p:sp>
      <p:sp>
        <p:nvSpPr>
          <p:cNvPr id="6" name="文本框 5"/>
          <p:cNvSpPr txBox="1"/>
          <p:nvPr/>
        </p:nvSpPr>
        <p:spPr>
          <a:xfrm>
            <a:off x="6831330" y="2214245"/>
            <a:ext cx="1998345" cy="1846580"/>
          </a:xfrm>
          <a:prstGeom prst="rect">
            <a:avLst/>
          </a:prstGeom>
          <a:noFill/>
        </p:spPr>
        <p:txBody>
          <a:bodyPr wrap="square" lIns="0" tIns="0" rIns="0" bIns="0" rtlCol="0">
            <a:spAutoFit/>
          </a:bodyPr>
          <a:lstStyle>
            <a:defPPr>
              <a:defRPr lang="zh-CN"/>
            </a:defPPr>
            <a:lvl1pPr algn="just">
              <a:lnSpc>
                <a:spcPct val="150000"/>
              </a:lnSpc>
              <a:defRPr sz="1000" b="0">
                <a:solidFill>
                  <a:schemeClr val="tx1">
                    <a:lumMod val="65000"/>
                    <a:lumOff val="3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通过鼓励我们区分观察和评论，认识情感的根源在于个人的需要和想法，并以建设性的语言提出明确的请求，非暴力沟通帮助我们认识社会文化对个体的消极影响。一旦认识到社会文化的局限性，我们就可能突破它的束缚，至少，我们已经迈出了关键的一步。</a:t>
            </a:r>
          </a:p>
        </p:txBody>
      </p:sp>
      <p:sp>
        <p:nvSpPr>
          <p:cNvPr id="126" name="Freeform 18"/>
          <p:cNvSpPr/>
          <p:nvPr>
            <p:custDataLst>
              <p:tags r:id="rId1"/>
            </p:custDataLst>
          </p:nvPr>
        </p:nvSpPr>
        <p:spPr bwMode="auto">
          <a:xfrm>
            <a:off x="3511089" y="2819160"/>
            <a:ext cx="734973" cy="24317"/>
          </a:xfrm>
          <a:custGeom>
            <a:avLst/>
            <a:gdLst>
              <a:gd name="T0" fmla="*/ 389 w 396"/>
              <a:gd name="T1" fmla="*/ 0 h 13"/>
              <a:gd name="T2" fmla="*/ 7 w 396"/>
              <a:gd name="T3" fmla="*/ 0 h 13"/>
              <a:gd name="T4" fmla="*/ 0 w 396"/>
              <a:gd name="T5" fmla="*/ 7 h 13"/>
              <a:gd name="T6" fmla="*/ 7 w 396"/>
              <a:gd name="T7" fmla="*/ 13 h 13"/>
              <a:gd name="T8" fmla="*/ 389 w 396"/>
              <a:gd name="T9" fmla="*/ 13 h 13"/>
              <a:gd name="T10" fmla="*/ 396 w 396"/>
              <a:gd name="T11" fmla="*/ 7 h 13"/>
              <a:gd name="T12" fmla="*/ 389 w 396"/>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396" h="13">
                <a:moveTo>
                  <a:pt x="389" y="0"/>
                </a:moveTo>
                <a:cubicBezTo>
                  <a:pt x="7" y="0"/>
                  <a:pt x="7" y="0"/>
                  <a:pt x="7" y="0"/>
                </a:cubicBezTo>
                <a:cubicBezTo>
                  <a:pt x="3" y="0"/>
                  <a:pt x="0" y="3"/>
                  <a:pt x="0" y="7"/>
                </a:cubicBezTo>
                <a:cubicBezTo>
                  <a:pt x="0" y="10"/>
                  <a:pt x="3" y="13"/>
                  <a:pt x="7" y="13"/>
                </a:cubicBezTo>
                <a:cubicBezTo>
                  <a:pt x="389" y="13"/>
                  <a:pt x="389" y="13"/>
                  <a:pt x="389" y="13"/>
                </a:cubicBezTo>
                <a:cubicBezTo>
                  <a:pt x="393" y="13"/>
                  <a:pt x="396" y="10"/>
                  <a:pt x="396" y="7"/>
                </a:cubicBezTo>
                <a:cubicBezTo>
                  <a:pt x="396" y="3"/>
                  <a:pt x="393" y="0"/>
                  <a:pt x="389" y="0"/>
                </a:cubicBezTo>
              </a:path>
            </a:pathLst>
          </a:custGeom>
          <a:solidFill>
            <a:sysClr val="window" lastClr="FFFFFF">
              <a:lumMod val="75000"/>
            </a:sysClr>
          </a:solidFill>
          <a:ln>
            <a:noFill/>
          </a:ln>
        </p:spPr>
        <p:txBody>
          <a:bodyPr vert="horz" wrap="square" lIns="68589" tIns="34294" rIns="68589" bIns="34294" numCol="1" anchor="t" anchorCtr="0" compatLnSpc="1"/>
          <a:lstStyle/>
          <a:p>
            <a:endParaRPr lang="zh-CN" altLang="en-US" sz="1350"/>
          </a:p>
        </p:txBody>
      </p:sp>
      <p:sp>
        <p:nvSpPr>
          <p:cNvPr id="124" name="Freeform 19"/>
          <p:cNvSpPr/>
          <p:nvPr>
            <p:custDataLst>
              <p:tags r:id="rId2"/>
            </p:custDataLst>
          </p:nvPr>
        </p:nvSpPr>
        <p:spPr bwMode="auto">
          <a:xfrm>
            <a:off x="5303635" y="2377940"/>
            <a:ext cx="910677" cy="25885"/>
          </a:xfrm>
          <a:custGeom>
            <a:avLst/>
            <a:gdLst>
              <a:gd name="T0" fmla="*/ 484 w 491"/>
              <a:gd name="T1" fmla="*/ 0 h 14"/>
              <a:gd name="T2" fmla="*/ 7 w 491"/>
              <a:gd name="T3" fmla="*/ 0 h 14"/>
              <a:gd name="T4" fmla="*/ 0 w 491"/>
              <a:gd name="T5" fmla="*/ 7 h 14"/>
              <a:gd name="T6" fmla="*/ 7 w 491"/>
              <a:gd name="T7" fmla="*/ 14 h 14"/>
              <a:gd name="T8" fmla="*/ 484 w 491"/>
              <a:gd name="T9" fmla="*/ 14 h 14"/>
              <a:gd name="T10" fmla="*/ 491 w 491"/>
              <a:gd name="T11" fmla="*/ 7 h 14"/>
              <a:gd name="T12" fmla="*/ 484 w 49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91" h="14">
                <a:moveTo>
                  <a:pt x="484" y="0"/>
                </a:moveTo>
                <a:cubicBezTo>
                  <a:pt x="7" y="0"/>
                  <a:pt x="7" y="0"/>
                  <a:pt x="7" y="0"/>
                </a:cubicBezTo>
                <a:cubicBezTo>
                  <a:pt x="3" y="0"/>
                  <a:pt x="0" y="4"/>
                  <a:pt x="0" y="7"/>
                </a:cubicBezTo>
                <a:cubicBezTo>
                  <a:pt x="0" y="11"/>
                  <a:pt x="3" y="14"/>
                  <a:pt x="7" y="14"/>
                </a:cubicBezTo>
                <a:cubicBezTo>
                  <a:pt x="484" y="14"/>
                  <a:pt x="484" y="14"/>
                  <a:pt x="484" y="14"/>
                </a:cubicBezTo>
                <a:cubicBezTo>
                  <a:pt x="488" y="14"/>
                  <a:pt x="491" y="11"/>
                  <a:pt x="491" y="7"/>
                </a:cubicBezTo>
                <a:cubicBezTo>
                  <a:pt x="491" y="4"/>
                  <a:pt x="488" y="0"/>
                  <a:pt x="484" y="0"/>
                </a:cubicBezTo>
              </a:path>
            </a:pathLst>
          </a:custGeom>
          <a:solidFill>
            <a:sysClr val="window" lastClr="FFFFFF">
              <a:lumMod val="75000"/>
            </a:sysClr>
          </a:solidFill>
          <a:ln>
            <a:noFill/>
          </a:ln>
        </p:spPr>
        <p:txBody>
          <a:bodyPr vert="horz" wrap="square" lIns="68589" tIns="34294" rIns="68589" bIns="34294" numCol="1" anchor="t" anchorCtr="0" compatLnSpc="1"/>
          <a:lstStyle/>
          <a:p>
            <a:endParaRPr lang="zh-CN" altLang="en-US" sz="1350"/>
          </a:p>
        </p:txBody>
      </p:sp>
      <p:grpSp>
        <p:nvGrpSpPr>
          <p:cNvPr id="123" name="组合 122"/>
          <p:cNvGrpSpPr/>
          <p:nvPr>
            <p:custDataLst>
              <p:tags r:id="rId3"/>
            </p:custDataLst>
          </p:nvPr>
        </p:nvGrpSpPr>
        <p:grpSpPr>
          <a:xfrm>
            <a:off x="2252776" y="1690037"/>
            <a:ext cx="432428" cy="463429"/>
            <a:chOff x="2874462" y="1535629"/>
            <a:chExt cx="789320" cy="845906"/>
          </a:xfrm>
        </p:grpSpPr>
        <p:sp>
          <p:nvSpPr>
            <p:cNvPr id="10" name="Oval 12"/>
            <p:cNvSpPr>
              <a:spLocks noChangeArrowheads="1"/>
            </p:cNvSpPr>
            <p:nvPr>
              <p:custDataLst>
                <p:tags r:id="rId71"/>
              </p:custDataLst>
            </p:nvPr>
          </p:nvSpPr>
          <p:spPr bwMode="auto">
            <a:xfrm>
              <a:off x="2874462" y="1598928"/>
              <a:ext cx="789320" cy="782607"/>
            </a:xfrm>
            <a:prstGeom prst="ellipse">
              <a:avLst/>
            </a:prstGeom>
            <a:solidFill>
              <a:srgbClr val="E5E5E5"/>
            </a:solidFill>
            <a:ln w="9525">
              <a:solidFill>
                <a:srgbClr val="000000"/>
              </a:solidFill>
              <a:round/>
            </a:ln>
          </p:spPr>
          <p:txBody>
            <a:bodyPr vert="horz" wrap="square" lIns="68589" tIns="34294" rIns="68589" bIns="34294" numCol="1" anchor="t" anchorCtr="0" compatLnSpc="1"/>
            <a:lstStyle/>
            <a:p>
              <a:endParaRPr lang="zh-CN" altLang="en-US" sz="1350"/>
            </a:p>
          </p:txBody>
        </p:sp>
        <p:sp>
          <p:nvSpPr>
            <p:cNvPr id="7" name="Oval 13"/>
            <p:cNvSpPr>
              <a:spLocks noChangeArrowheads="1"/>
            </p:cNvSpPr>
            <p:nvPr>
              <p:custDataLst>
                <p:tags r:id="rId72"/>
              </p:custDataLst>
            </p:nvPr>
          </p:nvSpPr>
          <p:spPr bwMode="auto">
            <a:xfrm>
              <a:off x="2874462" y="1535629"/>
              <a:ext cx="789320" cy="782607"/>
            </a:xfrm>
            <a:prstGeom prst="ellipse">
              <a:avLst/>
            </a:prstGeom>
            <a:solidFill>
              <a:srgbClr val="DC514A"/>
            </a:solidFill>
            <a:ln w="9525">
              <a:solidFill>
                <a:srgbClr val="000000"/>
              </a:solidFill>
              <a:round/>
            </a:ln>
          </p:spPr>
          <p:txBody>
            <a:bodyPr vert="horz" wrap="square" lIns="68589" tIns="34294" rIns="68589" bIns="34294" numCol="1" anchor="t" anchorCtr="0" compatLnSpc="1"/>
            <a:lstStyle/>
            <a:p>
              <a:endParaRPr lang="zh-CN" altLang="en-US" sz="1350"/>
            </a:p>
          </p:txBody>
        </p:sp>
        <p:sp>
          <p:nvSpPr>
            <p:cNvPr id="12" name="Oval 14"/>
            <p:cNvSpPr>
              <a:spLocks noChangeArrowheads="1"/>
            </p:cNvSpPr>
            <p:nvPr>
              <p:custDataLst>
                <p:tags r:id="rId73"/>
              </p:custDataLst>
            </p:nvPr>
          </p:nvSpPr>
          <p:spPr bwMode="auto">
            <a:xfrm>
              <a:off x="2949270" y="1610436"/>
              <a:ext cx="637786" cy="632991"/>
            </a:xfrm>
            <a:prstGeom prst="ellipse">
              <a:avLst/>
            </a:prstGeom>
            <a:solidFill>
              <a:srgbClr val="FFFFEB"/>
            </a:solidFill>
            <a:ln w="9525">
              <a:solidFill>
                <a:srgbClr val="000000"/>
              </a:solidFill>
              <a:round/>
            </a:ln>
          </p:spPr>
          <p:txBody>
            <a:bodyPr vert="horz" wrap="square" lIns="68589" tIns="34294" rIns="68589" bIns="34294" numCol="1" anchor="t" anchorCtr="0" compatLnSpc="1"/>
            <a:lstStyle/>
            <a:p>
              <a:endParaRPr lang="zh-CN" altLang="en-US" sz="1350"/>
            </a:p>
          </p:txBody>
        </p:sp>
        <p:sp>
          <p:nvSpPr>
            <p:cNvPr id="13" name="Oval 15"/>
            <p:cNvSpPr>
              <a:spLocks noChangeArrowheads="1"/>
            </p:cNvSpPr>
            <p:nvPr>
              <p:custDataLst>
                <p:tags r:id="rId74"/>
              </p:custDataLst>
            </p:nvPr>
          </p:nvSpPr>
          <p:spPr bwMode="auto">
            <a:xfrm>
              <a:off x="3010651" y="1670859"/>
              <a:ext cx="516942" cy="513106"/>
            </a:xfrm>
            <a:prstGeom prst="ellipse">
              <a:avLst/>
            </a:prstGeom>
            <a:solidFill>
              <a:srgbClr val="DC514A"/>
            </a:solidFill>
            <a:ln w="9525">
              <a:solidFill>
                <a:srgbClr val="000000"/>
              </a:solidFill>
              <a:round/>
            </a:ln>
          </p:spPr>
          <p:txBody>
            <a:bodyPr vert="horz" wrap="square" lIns="68589" tIns="34294" rIns="68589" bIns="34294" numCol="1" anchor="t" anchorCtr="0" compatLnSpc="1"/>
            <a:lstStyle/>
            <a:p>
              <a:endParaRPr lang="zh-CN" altLang="en-US" sz="1350"/>
            </a:p>
          </p:txBody>
        </p:sp>
        <p:sp>
          <p:nvSpPr>
            <p:cNvPr id="14" name="Oval 16"/>
            <p:cNvSpPr>
              <a:spLocks noChangeArrowheads="1"/>
            </p:cNvSpPr>
            <p:nvPr>
              <p:custDataLst>
                <p:tags r:id="rId75"/>
              </p:custDataLst>
            </p:nvPr>
          </p:nvSpPr>
          <p:spPr bwMode="auto">
            <a:xfrm>
              <a:off x="3073950" y="1735116"/>
              <a:ext cx="387467" cy="385549"/>
            </a:xfrm>
            <a:prstGeom prst="ellipse">
              <a:avLst/>
            </a:prstGeom>
            <a:solidFill>
              <a:srgbClr val="FFFFEB"/>
            </a:solidFill>
            <a:ln w="9525">
              <a:solidFill>
                <a:srgbClr val="000000"/>
              </a:solidFill>
              <a:round/>
            </a:ln>
          </p:spPr>
          <p:txBody>
            <a:bodyPr vert="horz" wrap="square" lIns="68589" tIns="34294" rIns="68589" bIns="34294" numCol="1" anchor="t" anchorCtr="0" compatLnSpc="1"/>
            <a:lstStyle/>
            <a:p>
              <a:endParaRPr lang="zh-CN" altLang="en-US" sz="1350"/>
            </a:p>
          </p:txBody>
        </p:sp>
        <p:sp>
          <p:nvSpPr>
            <p:cNvPr id="15" name="Oval 17"/>
            <p:cNvSpPr>
              <a:spLocks noChangeArrowheads="1"/>
            </p:cNvSpPr>
            <p:nvPr>
              <p:custDataLst>
                <p:tags r:id="rId76"/>
              </p:custDataLst>
            </p:nvPr>
          </p:nvSpPr>
          <p:spPr bwMode="auto">
            <a:xfrm>
              <a:off x="3176571" y="1834860"/>
              <a:ext cx="185101" cy="186061"/>
            </a:xfrm>
            <a:prstGeom prst="ellipse">
              <a:avLst/>
            </a:prstGeom>
            <a:solidFill>
              <a:srgbClr val="64C3C9"/>
            </a:solidFill>
            <a:ln w="9525">
              <a:solidFill>
                <a:srgbClr val="000000"/>
              </a:solidFill>
              <a:round/>
            </a:ln>
          </p:spPr>
          <p:txBody>
            <a:bodyPr vert="horz" wrap="square" lIns="68589" tIns="34294" rIns="68589" bIns="34294" numCol="1" anchor="t" anchorCtr="0" compatLnSpc="1"/>
            <a:lstStyle/>
            <a:p>
              <a:endParaRPr lang="zh-CN" altLang="en-US" sz="1350"/>
            </a:p>
          </p:txBody>
        </p:sp>
      </p:grpSp>
      <p:sp>
        <p:nvSpPr>
          <p:cNvPr id="16" name="Freeform 18"/>
          <p:cNvSpPr/>
          <p:nvPr>
            <p:custDataLst>
              <p:tags r:id="rId4"/>
            </p:custDataLst>
          </p:nvPr>
        </p:nvSpPr>
        <p:spPr bwMode="auto">
          <a:xfrm>
            <a:off x="2776116" y="1889264"/>
            <a:ext cx="734973" cy="24317"/>
          </a:xfrm>
          <a:custGeom>
            <a:avLst/>
            <a:gdLst>
              <a:gd name="T0" fmla="*/ 389 w 396"/>
              <a:gd name="T1" fmla="*/ 0 h 13"/>
              <a:gd name="T2" fmla="*/ 7 w 396"/>
              <a:gd name="T3" fmla="*/ 0 h 13"/>
              <a:gd name="T4" fmla="*/ 0 w 396"/>
              <a:gd name="T5" fmla="*/ 7 h 13"/>
              <a:gd name="T6" fmla="*/ 7 w 396"/>
              <a:gd name="T7" fmla="*/ 13 h 13"/>
              <a:gd name="T8" fmla="*/ 389 w 396"/>
              <a:gd name="T9" fmla="*/ 13 h 13"/>
              <a:gd name="T10" fmla="*/ 396 w 396"/>
              <a:gd name="T11" fmla="*/ 7 h 13"/>
              <a:gd name="T12" fmla="*/ 389 w 396"/>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396" h="13">
                <a:moveTo>
                  <a:pt x="389" y="0"/>
                </a:moveTo>
                <a:cubicBezTo>
                  <a:pt x="7" y="0"/>
                  <a:pt x="7" y="0"/>
                  <a:pt x="7" y="0"/>
                </a:cubicBezTo>
                <a:cubicBezTo>
                  <a:pt x="3" y="0"/>
                  <a:pt x="0" y="3"/>
                  <a:pt x="0" y="7"/>
                </a:cubicBezTo>
                <a:cubicBezTo>
                  <a:pt x="0" y="10"/>
                  <a:pt x="3" y="13"/>
                  <a:pt x="7" y="13"/>
                </a:cubicBezTo>
                <a:cubicBezTo>
                  <a:pt x="389" y="13"/>
                  <a:pt x="389" y="13"/>
                  <a:pt x="389" y="13"/>
                </a:cubicBezTo>
                <a:cubicBezTo>
                  <a:pt x="393" y="13"/>
                  <a:pt x="396" y="10"/>
                  <a:pt x="396" y="7"/>
                </a:cubicBezTo>
                <a:cubicBezTo>
                  <a:pt x="396" y="3"/>
                  <a:pt x="393" y="0"/>
                  <a:pt x="389" y="0"/>
                </a:cubicBezTo>
              </a:path>
            </a:pathLst>
          </a:custGeom>
          <a:solidFill>
            <a:sysClr val="window" lastClr="FFFFFF">
              <a:lumMod val="75000"/>
            </a:sysClr>
          </a:solidFill>
          <a:ln>
            <a:noFill/>
          </a:ln>
        </p:spPr>
        <p:txBody>
          <a:bodyPr vert="horz" wrap="square" lIns="68589" tIns="34294" rIns="68589" bIns="34294" numCol="1" anchor="t" anchorCtr="0" compatLnSpc="1"/>
          <a:lstStyle/>
          <a:p>
            <a:endParaRPr lang="zh-CN" altLang="en-US" sz="1350"/>
          </a:p>
        </p:txBody>
      </p:sp>
      <p:sp>
        <p:nvSpPr>
          <p:cNvPr id="20" name="Freeform 22"/>
          <p:cNvSpPr/>
          <p:nvPr>
            <p:custDataLst>
              <p:tags r:id="rId5"/>
            </p:custDataLst>
          </p:nvPr>
        </p:nvSpPr>
        <p:spPr bwMode="auto">
          <a:xfrm>
            <a:off x="4453383" y="3382744"/>
            <a:ext cx="572605" cy="1107559"/>
          </a:xfrm>
          <a:custGeom>
            <a:avLst/>
            <a:gdLst>
              <a:gd name="T0" fmla="*/ 0 w 730"/>
              <a:gd name="T1" fmla="*/ 0 h 1412"/>
              <a:gd name="T2" fmla="*/ 0 w 730"/>
              <a:gd name="T3" fmla="*/ 1041 h 1412"/>
              <a:gd name="T4" fmla="*/ 730 w 730"/>
              <a:gd name="T5" fmla="*/ 1412 h 1412"/>
              <a:gd name="T6" fmla="*/ 730 w 730"/>
              <a:gd name="T7" fmla="*/ 0 h 1412"/>
              <a:gd name="T8" fmla="*/ 0 w 730"/>
              <a:gd name="T9" fmla="*/ 0 h 1412"/>
            </a:gdLst>
            <a:ahLst/>
            <a:cxnLst>
              <a:cxn ang="0">
                <a:pos x="T0" y="T1"/>
              </a:cxn>
              <a:cxn ang="0">
                <a:pos x="T2" y="T3"/>
              </a:cxn>
              <a:cxn ang="0">
                <a:pos x="T4" y="T5"/>
              </a:cxn>
              <a:cxn ang="0">
                <a:pos x="T6" y="T7"/>
              </a:cxn>
              <a:cxn ang="0">
                <a:pos x="T8" y="T9"/>
              </a:cxn>
            </a:cxnLst>
            <a:rect l="0" t="0" r="r" b="b"/>
            <a:pathLst>
              <a:path w="730" h="1412">
                <a:moveTo>
                  <a:pt x="0" y="0"/>
                </a:moveTo>
                <a:lnTo>
                  <a:pt x="0" y="1041"/>
                </a:lnTo>
                <a:lnTo>
                  <a:pt x="730" y="1412"/>
                </a:lnTo>
                <a:lnTo>
                  <a:pt x="730" y="0"/>
                </a:lnTo>
                <a:lnTo>
                  <a:pt x="0" y="0"/>
                </a:lnTo>
                <a:close/>
              </a:path>
            </a:pathLst>
          </a:custGeom>
          <a:solidFill>
            <a:srgbClr val="64C3C9">
              <a:lumMod val="75000"/>
            </a:srgbClr>
          </a:solidFill>
          <a:ln>
            <a:noFill/>
          </a:ln>
        </p:spPr>
        <p:txBody>
          <a:bodyPr vert="horz" wrap="square" lIns="68589" tIns="34294" rIns="68589" bIns="34294" numCol="1" anchor="t" anchorCtr="0" compatLnSpc="1"/>
          <a:lstStyle/>
          <a:p>
            <a:endParaRPr lang="zh-CN" altLang="en-US" sz="1350"/>
          </a:p>
        </p:txBody>
      </p:sp>
      <p:sp>
        <p:nvSpPr>
          <p:cNvPr id="21" name="Freeform 23"/>
          <p:cNvSpPr/>
          <p:nvPr>
            <p:custDataLst>
              <p:tags r:id="rId6"/>
            </p:custDataLst>
          </p:nvPr>
        </p:nvSpPr>
        <p:spPr bwMode="auto">
          <a:xfrm>
            <a:off x="4468045" y="3382744"/>
            <a:ext cx="572605" cy="1107559"/>
          </a:xfrm>
          <a:custGeom>
            <a:avLst/>
            <a:gdLst>
              <a:gd name="T0" fmla="*/ 0 w 730"/>
              <a:gd name="T1" fmla="*/ 0 h 1412"/>
              <a:gd name="T2" fmla="*/ 0 w 730"/>
              <a:gd name="T3" fmla="*/ 1041 h 1412"/>
              <a:gd name="T4" fmla="*/ 730 w 730"/>
              <a:gd name="T5" fmla="*/ 1412 h 1412"/>
              <a:gd name="T6" fmla="*/ 730 w 730"/>
              <a:gd name="T7" fmla="*/ 0 h 1412"/>
              <a:gd name="T8" fmla="*/ 0 w 730"/>
              <a:gd name="T9" fmla="*/ 0 h 1412"/>
            </a:gdLst>
            <a:ahLst/>
            <a:cxnLst>
              <a:cxn ang="0">
                <a:pos x="T0" y="T1"/>
              </a:cxn>
              <a:cxn ang="0">
                <a:pos x="T2" y="T3"/>
              </a:cxn>
              <a:cxn ang="0">
                <a:pos x="T4" y="T5"/>
              </a:cxn>
              <a:cxn ang="0">
                <a:pos x="T6" y="T7"/>
              </a:cxn>
              <a:cxn ang="0">
                <a:pos x="T8" y="T9"/>
              </a:cxn>
            </a:cxnLst>
            <a:rect l="0" t="0" r="r" b="b"/>
            <a:pathLst>
              <a:path w="730" h="1412">
                <a:moveTo>
                  <a:pt x="0" y="0"/>
                </a:moveTo>
                <a:lnTo>
                  <a:pt x="0" y="1041"/>
                </a:lnTo>
                <a:lnTo>
                  <a:pt x="730" y="1412"/>
                </a:lnTo>
                <a:lnTo>
                  <a:pt x="73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9" tIns="34294" rIns="68589" bIns="34294" numCol="1" anchor="t" anchorCtr="0" compatLnSpc="1"/>
          <a:lstStyle/>
          <a:p>
            <a:endParaRPr lang="zh-CN" altLang="en-US" sz="1350"/>
          </a:p>
        </p:txBody>
      </p:sp>
      <p:sp>
        <p:nvSpPr>
          <p:cNvPr id="22" name="Freeform 24"/>
          <p:cNvSpPr/>
          <p:nvPr>
            <p:custDataLst>
              <p:tags r:id="rId7"/>
            </p:custDataLst>
          </p:nvPr>
        </p:nvSpPr>
        <p:spPr bwMode="auto">
          <a:xfrm>
            <a:off x="4454712" y="3371762"/>
            <a:ext cx="599275" cy="1131876"/>
          </a:xfrm>
          <a:custGeom>
            <a:avLst/>
            <a:gdLst>
              <a:gd name="T0" fmla="*/ 7 w 323"/>
              <a:gd name="T1" fmla="*/ 6 h 610"/>
              <a:gd name="T2" fmla="*/ 0 w 323"/>
              <a:gd name="T3" fmla="*/ 6 h 610"/>
              <a:gd name="T4" fmla="*/ 0 w 323"/>
              <a:gd name="T5" fmla="*/ 446 h 610"/>
              <a:gd name="T6" fmla="*/ 4 w 323"/>
              <a:gd name="T7" fmla="*/ 452 h 610"/>
              <a:gd name="T8" fmla="*/ 313 w 323"/>
              <a:gd name="T9" fmla="*/ 609 h 610"/>
              <a:gd name="T10" fmla="*/ 319 w 323"/>
              <a:gd name="T11" fmla="*/ 608 h 610"/>
              <a:gd name="T12" fmla="*/ 323 w 323"/>
              <a:gd name="T13" fmla="*/ 603 h 610"/>
              <a:gd name="T14" fmla="*/ 323 w 323"/>
              <a:gd name="T15" fmla="*/ 6 h 610"/>
              <a:gd name="T16" fmla="*/ 321 w 323"/>
              <a:gd name="T17" fmla="*/ 2 h 610"/>
              <a:gd name="T18" fmla="*/ 316 w 323"/>
              <a:gd name="T19" fmla="*/ 0 h 610"/>
              <a:gd name="T20" fmla="*/ 7 w 323"/>
              <a:gd name="T21" fmla="*/ 0 h 610"/>
              <a:gd name="T22" fmla="*/ 2 w 323"/>
              <a:gd name="T23" fmla="*/ 2 h 610"/>
              <a:gd name="T24" fmla="*/ 0 w 323"/>
              <a:gd name="T25" fmla="*/ 6 h 610"/>
              <a:gd name="T26" fmla="*/ 7 w 323"/>
              <a:gd name="T27" fmla="*/ 6 h 610"/>
              <a:gd name="T28" fmla="*/ 7 w 323"/>
              <a:gd name="T29" fmla="*/ 13 h 610"/>
              <a:gd name="T30" fmla="*/ 309 w 323"/>
              <a:gd name="T31" fmla="*/ 13 h 610"/>
              <a:gd name="T32" fmla="*/ 309 w 323"/>
              <a:gd name="T33" fmla="*/ 592 h 610"/>
              <a:gd name="T34" fmla="*/ 14 w 323"/>
              <a:gd name="T35" fmla="*/ 442 h 610"/>
              <a:gd name="T36" fmla="*/ 14 w 323"/>
              <a:gd name="T37" fmla="*/ 6 h 610"/>
              <a:gd name="T38" fmla="*/ 7 w 323"/>
              <a:gd name="T39" fmla="*/ 6 h 610"/>
              <a:gd name="T40" fmla="*/ 7 w 323"/>
              <a:gd name="T41" fmla="*/ 13 h 610"/>
              <a:gd name="T42" fmla="*/ 7 w 323"/>
              <a:gd name="T43" fmla="*/ 6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610">
                <a:moveTo>
                  <a:pt x="7" y="6"/>
                </a:moveTo>
                <a:cubicBezTo>
                  <a:pt x="0" y="6"/>
                  <a:pt x="0" y="6"/>
                  <a:pt x="0" y="6"/>
                </a:cubicBezTo>
                <a:cubicBezTo>
                  <a:pt x="0" y="446"/>
                  <a:pt x="0" y="446"/>
                  <a:pt x="0" y="446"/>
                </a:cubicBezTo>
                <a:cubicBezTo>
                  <a:pt x="0" y="448"/>
                  <a:pt x="2" y="451"/>
                  <a:pt x="4" y="452"/>
                </a:cubicBezTo>
                <a:cubicBezTo>
                  <a:pt x="313" y="609"/>
                  <a:pt x="313" y="609"/>
                  <a:pt x="313" y="609"/>
                </a:cubicBezTo>
                <a:cubicBezTo>
                  <a:pt x="315" y="610"/>
                  <a:pt x="317" y="610"/>
                  <a:pt x="319" y="608"/>
                </a:cubicBezTo>
                <a:cubicBezTo>
                  <a:pt x="321" y="607"/>
                  <a:pt x="323" y="605"/>
                  <a:pt x="323" y="603"/>
                </a:cubicBezTo>
                <a:cubicBezTo>
                  <a:pt x="323" y="6"/>
                  <a:pt x="323" y="6"/>
                  <a:pt x="323" y="6"/>
                </a:cubicBezTo>
                <a:cubicBezTo>
                  <a:pt x="323" y="5"/>
                  <a:pt x="322" y="3"/>
                  <a:pt x="321" y="2"/>
                </a:cubicBezTo>
                <a:cubicBezTo>
                  <a:pt x="319" y="0"/>
                  <a:pt x="318" y="0"/>
                  <a:pt x="316" y="0"/>
                </a:cubicBezTo>
                <a:cubicBezTo>
                  <a:pt x="7" y="0"/>
                  <a:pt x="7" y="0"/>
                  <a:pt x="7" y="0"/>
                </a:cubicBezTo>
                <a:cubicBezTo>
                  <a:pt x="5" y="0"/>
                  <a:pt x="4" y="0"/>
                  <a:pt x="2" y="2"/>
                </a:cubicBezTo>
                <a:cubicBezTo>
                  <a:pt x="1" y="3"/>
                  <a:pt x="0" y="5"/>
                  <a:pt x="0" y="6"/>
                </a:cubicBezTo>
                <a:cubicBezTo>
                  <a:pt x="7" y="6"/>
                  <a:pt x="7" y="6"/>
                  <a:pt x="7" y="6"/>
                </a:cubicBezTo>
                <a:cubicBezTo>
                  <a:pt x="7" y="13"/>
                  <a:pt x="7" y="13"/>
                  <a:pt x="7" y="13"/>
                </a:cubicBezTo>
                <a:cubicBezTo>
                  <a:pt x="309" y="13"/>
                  <a:pt x="309" y="13"/>
                  <a:pt x="309" y="13"/>
                </a:cubicBezTo>
                <a:cubicBezTo>
                  <a:pt x="309" y="592"/>
                  <a:pt x="309" y="592"/>
                  <a:pt x="309" y="592"/>
                </a:cubicBezTo>
                <a:cubicBezTo>
                  <a:pt x="14" y="442"/>
                  <a:pt x="14" y="442"/>
                  <a:pt x="14" y="442"/>
                </a:cubicBezTo>
                <a:cubicBezTo>
                  <a:pt x="14" y="6"/>
                  <a:pt x="14" y="6"/>
                  <a:pt x="14" y="6"/>
                </a:cubicBezTo>
                <a:cubicBezTo>
                  <a:pt x="7" y="6"/>
                  <a:pt x="7" y="6"/>
                  <a:pt x="7" y="6"/>
                </a:cubicBezTo>
                <a:cubicBezTo>
                  <a:pt x="7" y="13"/>
                  <a:pt x="7" y="13"/>
                  <a:pt x="7" y="13"/>
                </a:cubicBezTo>
                <a:cubicBezTo>
                  <a:pt x="7" y="6"/>
                  <a:pt x="7" y="6"/>
                  <a:pt x="7" y="6"/>
                </a:cubicBezTo>
              </a:path>
            </a:pathLst>
          </a:custGeom>
          <a:solidFill>
            <a:srgbClr val="FFFFEB"/>
          </a:solidFill>
          <a:ln>
            <a:noFill/>
          </a:ln>
          <a:extLst>
            <a:ext uri="{91240B29-F687-4F45-9708-019B960494DF}">
              <a14:hiddenLine xmlns:a14="http://schemas.microsoft.com/office/drawing/2010/main" w="9525">
                <a:solidFill>
                  <a:srgbClr val="000000"/>
                </a:solidFill>
                <a:round/>
              </a14:hiddenLine>
            </a:ext>
          </a:extLst>
        </p:spPr>
        <p:txBody>
          <a:bodyPr vert="horz" wrap="square" lIns="68589" tIns="34294" rIns="68589" bIns="34294" numCol="1" anchor="t" anchorCtr="0" compatLnSpc="1"/>
          <a:lstStyle/>
          <a:p>
            <a:endParaRPr lang="zh-CN" altLang="en-US" sz="1350"/>
          </a:p>
        </p:txBody>
      </p:sp>
      <p:sp>
        <p:nvSpPr>
          <p:cNvPr id="23" name="Freeform 25"/>
          <p:cNvSpPr/>
          <p:nvPr>
            <p:custDataLst>
              <p:tags r:id="rId8"/>
            </p:custDataLst>
          </p:nvPr>
        </p:nvSpPr>
        <p:spPr bwMode="auto">
          <a:xfrm>
            <a:off x="4106442" y="3382744"/>
            <a:ext cx="1295813" cy="0"/>
          </a:xfrm>
          <a:custGeom>
            <a:avLst/>
            <a:gdLst>
              <a:gd name="T0" fmla="*/ 0 w 1652"/>
              <a:gd name="T1" fmla="*/ 1652 w 1652"/>
              <a:gd name="T2" fmla="*/ 0 w 1652"/>
              <a:gd name="T3" fmla="*/ 0 w 1652"/>
            </a:gdLst>
            <a:ahLst/>
            <a:cxnLst>
              <a:cxn ang="0">
                <a:pos x="T0" y="0"/>
              </a:cxn>
              <a:cxn ang="0">
                <a:pos x="T1" y="0"/>
              </a:cxn>
              <a:cxn ang="0">
                <a:pos x="T2" y="0"/>
              </a:cxn>
              <a:cxn ang="0">
                <a:pos x="T3" y="0"/>
              </a:cxn>
            </a:cxnLst>
            <a:rect l="0" t="0" r="r" b="b"/>
            <a:pathLst>
              <a:path w="1652">
                <a:moveTo>
                  <a:pt x="0" y="0"/>
                </a:moveTo>
                <a:lnTo>
                  <a:pt x="1652" y="0"/>
                </a:lnTo>
                <a:lnTo>
                  <a:pt x="0" y="0"/>
                </a:lnTo>
                <a:lnTo>
                  <a:pt x="0" y="0"/>
                </a:lnTo>
                <a:close/>
              </a:path>
            </a:pathLst>
          </a:custGeom>
          <a:solidFill>
            <a:srgbClr val="784C4B"/>
          </a:solidFill>
          <a:ln>
            <a:noFill/>
          </a:ln>
          <a:extLst>
            <a:ext uri="{91240B29-F687-4F45-9708-019B960494DF}">
              <a14:hiddenLine xmlns:a14="http://schemas.microsoft.com/office/drawing/2010/main" w="9525">
                <a:solidFill>
                  <a:srgbClr val="000000"/>
                </a:solidFill>
                <a:round/>
              </a14:hiddenLine>
            </a:ext>
          </a:extLst>
        </p:spPr>
        <p:txBody>
          <a:bodyPr vert="horz" wrap="square" lIns="68589" tIns="34294" rIns="68589" bIns="34294" numCol="1" anchor="t" anchorCtr="0" compatLnSpc="1"/>
          <a:lstStyle/>
          <a:p>
            <a:endParaRPr lang="zh-CN" altLang="en-US" sz="1350"/>
          </a:p>
        </p:txBody>
      </p:sp>
      <p:sp>
        <p:nvSpPr>
          <p:cNvPr id="24" name="Freeform 26"/>
          <p:cNvSpPr/>
          <p:nvPr>
            <p:custDataLst>
              <p:tags r:id="rId9"/>
            </p:custDataLst>
          </p:nvPr>
        </p:nvSpPr>
        <p:spPr bwMode="auto">
          <a:xfrm>
            <a:off x="4106442" y="3382744"/>
            <a:ext cx="1295813" cy="0"/>
          </a:xfrm>
          <a:custGeom>
            <a:avLst/>
            <a:gdLst>
              <a:gd name="T0" fmla="*/ 0 w 1652"/>
              <a:gd name="T1" fmla="*/ 1652 w 1652"/>
              <a:gd name="T2" fmla="*/ 0 w 1652"/>
              <a:gd name="T3" fmla="*/ 0 w 1652"/>
            </a:gdLst>
            <a:ahLst/>
            <a:cxnLst>
              <a:cxn ang="0">
                <a:pos x="T0" y="0"/>
              </a:cxn>
              <a:cxn ang="0">
                <a:pos x="T1" y="0"/>
              </a:cxn>
              <a:cxn ang="0">
                <a:pos x="T2" y="0"/>
              </a:cxn>
              <a:cxn ang="0">
                <a:pos x="T3" y="0"/>
              </a:cxn>
            </a:cxnLst>
            <a:rect l="0" t="0" r="r" b="b"/>
            <a:pathLst>
              <a:path w="1652">
                <a:moveTo>
                  <a:pt x="0" y="0"/>
                </a:moveTo>
                <a:lnTo>
                  <a:pt x="1652"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9" tIns="34294" rIns="68589" bIns="34294" numCol="1" anchor="t" anchorCtr="0" compatLnSpc="1"/>
          <a:lstStyle/>
          <a:p>
            <a:endParaRPr lang="zh-CN" altLang="en-US" sz="1350"/>
          </a:p>
        </p:txBody>
      </p:sp>
      <p:sp>
        <p:nvSpPr>
          <p:cNvPr id="25" name="Freeform 27"/>
          <p:cNvSpPr/>
          <p:nvPr>
            <p:custDataLst>
              <p:tags r:id="rId10"/>
            </p:custDataLst>
          </p:nvPr>
        </p:nvSpPr>
        <p:spPr bwMode="auto">
          <a:xfrm>
            <a:off x="4479681" y="3396080"/>
            <a:ext cx="547504" cy="107462"/>
          </a:xfrm>
          <a:custGeom>
            <a:avLst/>
            <a:gdLst>
              <a:gd name="T0" fmla="*/ 295 w 295"/>
              <a:gd name="T1" fmla="*/ 0 h 58"/>
              <a:gd name="T2" fmla="*/ 0 w 295"/>
              <a:gd name="T3" fmla="*/ 0 h 58"/>
              <a:gd name="T4" fmla="*/ 0 w 295"/>
              <a:gd name="T5" fmla="*/ 5 h 58"/>
              <a:gd name="T6" fmla="*/ 0 w 295"/>
              <a:gd name="T7" fmla="*/ 58 h 58"/>
              <a:gd name="T8" fmla="*/ 146 w 295"/>
              <a:gd name="T9" fmla="*/ 28 h 58"/>
              <a:gd name="T10" fmla="*/ 147 w 295"/>
              <a:gd name="T11" fmla="*/ 28 h 58"/>
              <a:gd name="T12" fmla="*/ 295 w 295"/>
              <a:gd name="T13" fmla="*/ 58 h 58"/>
              <a:gd name="T14" fmla="*/ 295 w 295"/>
              <a:gd name="T15" fmla="*/ 23 h 58"/>
              <a:gd name="T16" fmla="*/ 295 w 295"/>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58">
                <a:moveTo>
                  <a:pt x="295" y="0"/>
                </a:moveTo>
                <a:cubicBezTo>
                  <a:pt x="0" y="0"/>
                  <a:pt x="0" y="0"/>
                  <a:pt x="0" y="0"/>
                </a:cubicBezTo>
                <a:cubicBezTo>
                  <a:pt x="0" y="5"/>
                  <a:pt x="0" y="5"/>
                  <a:pt x="0" y="5"/>
                </a:cubicBezTo>
                <a:cubicBezTo>
                  <a:pt x="0" y="58"/>
                  <a:pt x="0" y="58"/>
                  <a:pt x="0" y="58"/>
                </a:cubicBezTo>
                <a:cubicBezTo>
                  <a:pt x="7" y="56"/>
                  <a:pt x="106" y="28"/>
                  <a:pt x="146" y="28"/>
                </a:cubicBezTo>
                <a:cubicBezTo>
                  <a:pt x="147" y="28"/>
                  <a:pt x="147" y="28"/>
                  <a:pt x="147" y="28"/>
                </a:cubicBezTo>
                <a:cubicBezTo>
                  <a:pt x="186" y="28"/>
                  <a:pt x="295" y="58"/>
                  <a:pt x="295" y="58"/>
                </a:cubicBezTo>
                <a:cubicBezTo>
                  <a:pt x="295" y="23"/>
                  <a:pt x="295" y="23"/>
                  <a:pt x="295" y="23"/>
                </a:cubicBezTo>
                <a:cubicBezTo>
                  <a:pt x="295" y="0"/>
                  <a:pt x="295" y="0"/>
                  <a:pt x="295" y="0"/>
                </a:cubicBezTo>
              </a:path>
            </a:pathLst>
          </a:custGeom>
          <a:solidFill>
            <a:srgbClr val="64C3C9">
              <a:lumMod val="50000"/>
            </a:srgbClr>
          </a:solidFill>
          <a:ln>
            <a:noFill/>
          </a:ln>
        </p:spPr>
        <p:txBody>
          <a:bodyPr vert="horz" wrap="square" lIns="68589" tIns="34294" rIns="68589" bIns="34294" numCol="1" anchor="t" anchorCtr="0" compatLnSpc="1"/>
          <a:lstStyle/>
          <a:p>
            <a:endParaRPr lang="zh-CN" altLang="en-US" sz="1350"/>
          </a:p>
        </p:txBody>
      </p:sp>
      <p:sp>
        <p:nvSpPr>
          <p:cNvPr id="26" name="Freeform 28"/>
          <p:cNvSpPr>
            <a:spLocks noEditPoints="1"/>
          </p:cNvSpPr>
          <p:nvPr>
            <p:custDataLst>
              <p:tags r:id="rId11"/>
            </p:custDataLst>
          </p:nvPr>
        </p:nvSpPr>
        <p:spPr bwMode="auto">
          <a:xfrm>
            <a:off x="4479027" y="3396080"/>
            <a:ext cx="549073" cy="107462"/>
          </a:xfrm>
          <a:custGeom>
            <a:avLst/>
            <a:gdLst>
              <a:gd name="T0" fmla="*/ 1 w 296"/>
              <a:gd name="T1" fmla="*/ 5 h 58"/>
              <a:gd name="T2" fmla="*/ 0 w 296"/>
              <a:gd name="T3" fmla="*/ 58 h 58"/>
              <a:gd name="T4" fmla="*/ 1 w 296"/>
              <a:gd name="T5" fmla="*/ 58 h 58"/>
              <a:gd name="T6" fmla="*/ 1 w 296"/>
              <a:gd name="T7" fmla="*/ 5 h 58"/>
              <a:gd name="T8" fmla="*/ 296 w 296"/>
              <a:gd name="T9" fmla="*/ 0 h 58"/>
              <a:gd name="T10" fmla="*/ 1 w 296"/>
              <a:gd name="T11" fmla="*/ 0 h 58"/>
              <a:gd name="T12" fmla="*/ 1 w 296"/>
              <a:gd name="T13" fmla="*/ 0 h 58"/>
              <a:gd name="T14" fmla="*/ 296 w 296"/>
              <a:gd name="T15" fmla="*/ 0 h 58"/>
              <a:gd name="T16" fmla="*/ 296 w 296"/>
              <a:gd name="T17" fmla="*/ 23 h 58"/>
              <a:gd name="T18" fmla="*/ 296 w 296"/>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6" h="58">
                <a:moveTo>
                  <a:pt x="1" y="5"/>
                </a:moveTo>
                <a:cubicBezTo>
                  <a:pt x="0" y="58"/>
                  <a:pt x="0" y="58"/>
                  <a:pt x="0" y="58"/>
                </a:cubicBezTo>
                <a:cubicBezTo>
                  <a:pt x="0" y="58"/>
                  <a:pt x="1" y="58"/>
                  <a:pt x="1" y="58"/>
                </a:cubicBezTo>
                <a:cubicBezTo>
                  <a:pt x="1" y="5"/>
                  <a:pt x="1" y="5"/>
                  <a:pt x="1" y="5"/>
                </a:cubicBezTo>
                <a:moveTo>
                  <a:pt x="296" y="0"/>
                </a:moveTo>
                <a:cubicBezTo>
                  <a:pt x="1" y="0"/>
                  <a:pt x="1" y="0"/>
                  <a:pt x="1" y="0"/>
                </a:cubicBezTo>
                <a:cubicBezTo>
                  <a:pt x="1" y="0"/>
                  <a:pt x="1" y="0"/>
                  <a:pt x="1" y="0"/>
                </a:cubicBezTo>
                <a:cubicBezTo>
                  <a:pt x="296" y="0"/>
                  <a:pt x="296" y="0"/>
                  <a:pt x="296" y="0"/>
                </a:cubicBezTo>
                <a:cubicBezTo>
                  <a:pt x="296" y="23"/>
                  <a:pt x="296" y="23"/>
                  <a:pt x="296" y="23"/>
                </a:cubicBezTo>
                <a:cubicBezTo>
                  <a:pt x="296" y="0"/>
                  <a:pt x="296" y="0"/>
                  <a:pt x="296" y="0"/>
                </a:cubicBezTo>
              </a:path>
            </a:pathLst>
          </a:custGeom>
          <a:solidFill>
            <a:srgbClr val="E5E5D3"/>
          </a:solidFill>
          <a:ln>
            <a:noFill/>
          </a:ln>
          <a:extLst>
            <a:ext uri="{91240B29-F687-4F45-9708-019B960494DF}">
              <a14:hiddenLine xmlns:a14="http://schemas.microsoft.com/office/drawing/2010/main" w="9525">
                <a:solidFill>
                  <a:srgbClr val="000000"/>
                </a:solidFill>
                <a:round/>
              </a14:hiddenLine>
            </a:ext>
          </a:extLst>
        </p:spPr>
        <p:txBody>
          <a:bodyPr vert="horz" wrap="square" lIns="68589" tIns="34294" rIns="68589" bIns="34294" numCol="1" anchor="t" anchorCtr="0" compatLnSpc="1"/>
          <a:lstStyle/>
          <a:p>
            <a:endParaRPr lang="zh-CN" altLang="en-US" sz="1350"/>
          </a:p>
        </p:txBody>
      </p:sp>
      <p:sp>
        <p:nvSpPr>
          <p:cNvPr id="27" name="Freeform 29"/>
          <p:cNvSpPr/>
          <p:nvPr>
            <p:custDataLst>
              <p:tags r:id="rId12"/>
            </p:custDataLst>
          </p:nvPr>
        </p:nvSpPr>
        <p:spPr bwMode="auto">
          <a:xfrm>
            <a:off x="4106442" y="2980352"/>
            <a:ext cx="1295813" cy="402393"/>
          </a:xfrm>
          <a:custGeom>
            <a:avLst/>
            <a:gdLst>
              <a:gd name="T0" fmla="*/ 0 w 1652"/>
              <a:gd name="T1" fmla="*/ 0 h 513"/>
              <a:gd name="T2" fmla="*/ 0 w 1652"/>
              <a:gd name="T3" fmla="*/ 513 h 513"/>
              <a:gd name="T4" fmla="*/ 1652 w 1652"/>
              <a:gd name="T5" fmla="*/ 513 h 513"/>
              <a:gd name="T6" fmla="*/ 1650 w 1652"/>
              <a:gd name="T7" fmla="*/ 0 h 513"/>
              <a:gd name="T8" fmla="*/ 0 w 1652"/>
              <a:gd name="T9" fmla="*/ 0 h 513"/>
            </a:gdLst>
            <a:ahLst/>
            <a:cxnLst>
              <a:cxn ang="0">
                <a:pos x="T0" y="T1"/>
              </a:cxn>
              <a:cxn ang="0">
                <a:pos x="T2" y="T3"/>
              </a:cxn>
              <a:cxn ang="0">
                <a:pos x="T4" y="T5"/>
              </a:cxn>
              <a:cxn ang="0">
                <a:pos x="T6" y="T7"/>
              </a:cxn>
              <a:cxn ang="0">
                <a:pos x="T8" y="T9"/>
              </a:cxn>
            </a:cxnLst>
            <a:rect l="0" t="0" r="r" b="b"/>
            <a:pathLst>
              <a:path w="1652" h="513">
                <a:moveTo>
                  <a:pt x="0" y="0"/>
                </a:moveTo>
                <a:lnTo>
                  <a:pt x="0" y="513"/>
                </a:lnTo>
                <a:lnTo>
                  <a:pt x="1652" y="513"/>
                </a:lnTo>
                <a:lnTo>
                  <a:pt x="1650" y="0"/>
                </a:lnTo>
                <a:lnTo>
                  <a:pt x="0" y="0"/>
                </a:lnTo>
                <a:close/>
              </a:path>
            </a:pathLst>
          </a:custGeom>
          <a:solidFill>
            <a:srgbClr val="64C3C9"/>
          </a:solidFill>
          <a:ln>
            <a:noFill/>
          </a:ln>
          <a:extLst>
            <a:ext uri="{91240B29-F687-4F45-9708-019B960494DF}">
              <a14:hiddenLine xmlns:a14="http://schemas.microsoft.com/office/drawing/2010/main" w="9525">
                <a:solidFill>
                  <a:srgbClr val="000000"/>
                </a:solidFill>
                <a:round/>
              </a14:hiddenLine>
            </a:ext>
          </a:extLst>
        </p:spPr>
        <p:txBody>
          <a:bodyPr vert="horz" wrap="square" lIns="68589" tIns="34294" rIns="68589" bIns="34294" numCol="1" anchor="t" anchorCtr="0" compatLnSpc="1"/>
          <a:lstStyle/>
          <a:p>
            <a:endParaRPr lang="zh-CN" altLang="en-US" sz="1350"/>
          </a:p>
        </p:txBody>
      </p:sp>
      <p:sp>
        <p:nvSpPr>
          <p:cNvPr id="28" name="Freeform 30"/>
          <p:cNvSpPr/>
          <p:nvPr>
            <p:custDataLst>
              <p:tags r:id="rId13"/>
            </p:custDataLst>
          </p:nvPr>
        </p:nvSpPr>
        <p:spPr bwMode="auto">
          <a:xfrm>
            <a:off x="4106442" y="2980352"/>
            <a:ext cx="1295813" cy="402393"/>
          </a:xfrm>
          <a:custGeom>
            <a:avLst/>
            <a:gdLst>
              <a:gd name="T0" fmla="*/ 0 w 1652"/>
              <a:gd name="T1" fmla="*/ 0 h 513"/>
              <a:gd name="T2" fmla="*/ 0 w 1652"/>
              <a:gd name="T3" fmla="*/ 513 h 513"/>
              <a:gd name="T4" fmla="*/ 1652 w 1652"/>
              <a:gd name="T5" fmla="*/ 513 h 513"/>
              <a:gd name="T6" fmla="*/ 1650 w 1652"/>
              <a:gd name="T7" fmla="*/ 0 h 513"/>
              <a:gd name="T8" fmla="*/ 0 w 1652"/>
              <a:gd name="T9" fmla="*/ 0 h 513"/>
            </a:gdLst>
            <a:ahLst/>
            <a:cxnLst>
              <a:cxn ang="0">
                <a:pos x="T0" y="T1"/>
              </a:cxn>
              <a:cxn ang="0">
                <a:pos x="T2" y="T3"/>
              </a:cxn>
              <a:cxn ang="0">
                <a:pos x="T4" y="T5"/>
              </a:cxn>
              <a:cxn ang="0">
                <a:pos x="T6" y="T7"/>
              </a:cxn>
              <a:cxn ang="0">
                <a:pos x="T8" y="T9"/>
              </a:cxn>
            </a:cxnLst>
            <a:rect l="0" t="0" r="r" b="b"/>
            <a:pathLst>
              <a:path w="1652" h="513">
                <a:moveTo>
                  <a:pt x="0" y="0"/>
                </a:moveTo>
                <a:lnTo>
                  <a:pt x="0" y="513"/>
                </a:lnTo>
                <a:lnTo>
                  <a:pt x="1652" y="513"/>
                </a:lnTo>
                <a:lnTo>
                  <a:pt x="165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9" tIns="34294" rIns="68589" bIns="34294" numCol="1" anchor="t" anchorCtr="0" compatLnSpc="1"/>
          <a:lstStyle/>
          <a:p>
            <a:endParaRPr lang="zh-CN" altLang="en-US" sz="1350"/>
          </a:p>
        </p:txBody>
      </p:sp>
      <p:sp>
        <p:nvSpPr>
          <p:cNvPr id="29" name="Freeform 31"/>
          <p:cNvSpPr/>
          <p:nvPr>
            <p:custDataLst>
              <p:tags r:id="rId14"/>
            </p:custDataLst>
          </p:nvPr>
        </p:nvSpPr>
        <p:spPr bwMode="auto">
          <a:xfrm>
            <a:off x="4093107" y="2967017"/>
            <a:ext cx="1322483" cy="429062"/>
          </a:xfrm>
          <a:custGeom>
            <a:avLst/>
            <a:gdLst>
              <a:gd name="T0" fmla="*/ 7 w 713"/>
              <a:gd name="T1" fmla="*/ 7 h 231"/>
              <a:gd name="T2" fmla="*/ 0 w 713"/>
              <a:gd name="T3" fmla="*/ 7 h 231"/>
              <a:gd name="T4" fmla="*/ 0 w 713"/>
              <a:gd name="T5" fmla="*/ 224 h 231"/>
              <a:gd name="T6" fmla="*/ 2 w 713"/>
              <a:gd name="T7" fmla="*/ 229 h 231"/>
              <a:gd name="T8" fmla="*/ 7 w 713"/>
              <a:gd name="T9" fmla="*/ 231 h 231"/>
              <a:gd name="T10" fmla="*/ 706 w 713"/>
              <a:gd name="T11" fmla="*/ 231 h 231"/>
              <a:gd name="T12" fmla="*/ 711 w 713"/>
              <a:gd name="T13" fmla="*/ 229 h 231"/>
              <a:gd name="T14" fmla="*/ 713 w 713"/>
              <a:gd name="T15" fmla="*/ 224 h 231"/>
              <a:gd name="T16" fmla="*/ 711 w 713"/>
              <a:gd name="T17" fmla="*/ 7 h 231"/>
              <a:gd name="T18" fmla="*/ 705 w 713"/>
              <a:gd name="T19" fmla="*/ 0 h 231"/>
              <a:gd name="T20" fmla="*/ 7 w 713"/>
              <a:gd name="T21" fmla="*/ 0 h 231"/>
              <a:gd name="T22" fmla="*/ 2 w 713"/>
              <a:gd name="T23" fmla="*/ 2 h 231"/>
              <a:gd name="T24" fmla="*/ 0 w 713"/>
              <a:gd name="T25" fmla="*/ 7 h 231"/>
              <a:gd name="T26" fmla="*/ 7 w 713"/>
              <a:gd name="T27" fmla="*/ 7 h 231"/>
              <a:gd name="T28" fmla="*/ 7 w 713"/>
              <a:gd name="T29" fmla="*/ 13 h 231"/>
              <a:gd name="T30" fmla="*/ 698 w 713"/>
              <a:gd name="T31" fmla="*/ 13 h 231"/>
              <a:gd name="T32" fmla="*/ 699 w 713"/>
              <a:gd name="T33" fmla="*/ 217 h 231"/>
              <a:gd name="T34" fmla="*/ 14 w 713"/>
              <a:gd name="T35" fmla="*/ 217 h 231"/>
              <a:gd name="T36" fmla="*/ 14 w 713"/>
              <a:gd name="T37" fmla="*/ 7 h 231"/>
              <a:gd name="T38" fmla="*/ 7 w 713"/>
              <a:gd name="T39" fmla="*/ 7 h 231"/>
              <a:gd name="T40" fmla="*/ 7 w 713"/>
              <a:gd name="T41" fmla="*/ 13 h 231"/>
              <a:gd name="T42" fmla="*/ 7 w 713"/>
              <a:gd name="T43" fmla="*/ 7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13" h="231">
                <a:moveTo>
                  <a:pt x="7" y="7"/>
                </a:moveTo>
                <a:cubicBezTo>
                  <a:pt x="0" y="7"/>
                  <a:pt x="0" y="7"/>
                  <a:pt x="0" y="7"/>
                </a:cubicBezTo>
                <a:cubicBezTo>
                  <a:pt x="0" y="224"/>
                  <a:pt x="0" y="224"/>
                  <a:pt x="0" y="224"/>
                </a:cubicBezTo>
                <a:cubicBezTo>
                  <a:pt x="0" y="226"/>
                  <a:pt x="1" y="227"/>
                  <a:pt x="2" y="229"/>
                </a:cubicBezTo>
                <a:cubicBezTo>
                  <a:pt x="3" y="230"/>
                  <a:pt x="5" y="231"/>
                  <a:pt x="7" y="231"/>
                </a:cubicBezTo>
                <a:cubicBezTo>
                  <a:pt x="706" y="231"/>
                  <a:pt x="706" y="231"/>
                  <a:pt x="706" y="231"/>
                </a:cubicBezTo>
                <a:cubicBezTo>
                  <a:pt x="708" y="231"/>
                  <a:pt x="709" y="230"/>
                  <a:pt x="711" y="229"/>
                </a:cubicBezTo>
                <a:cubicBezTo>
                  <a:pt x="712" y="227"/>
                  <a:pt x="713" y="226"/>
                  <a:pt x="713" y="224"/>
                </a:cubicBezTo>
                <a:cubicBezTo>
                  <a:pt x="711" y="7"/>
                  <a:pt x="711" y="7"/>
                  <a:pt x="711" y="7"/>
                </a:cubicBezTo>
                <a:cubicBezTo>
                  <a:pt x="711" y="3"/>
                  <a:pt x="708" y="0"/>
                  <a:pt x="705" y="0"/>
                </a:cubicBezTo>
                <a:cubicBezTo>
                  <a:pt x="7" y="0"/>
                  <a:pt x="7" y="0"/>
                  <a:pt x="7" y="0"/>
                </a:cubicBezTo>
                <a:cubicBezTo>
                  <a:pt x="5" y="0"/>
                  <a:pt x="3" y="1"/>
                  <a:pt x="2" y="2"/>
                </a:cubicBezTo>
                <a:cubicBezTo>
                  <a:pt x="1" y="3"/>
                  <a:pt x="0" y="5"/>
                  <a:pt x="0" y="7"/>
                </a:cubicBezTo>
                <a:cubicBezTo>
                  <a:pt x="7" y="7"/>
                  <a:pt x="7" y="7"/>
                  <a:pt x="7" y="7"/>
                </a:cubicBezTo>
                <a:cubicBezTo>
                  <a:pt x="7" y="13"/>
                  <a:pt x="7" y="13"/>
                  <a:pt x="7" y="13"/>
                </a:cubicBezTo>
                <a:cubicBezTo>
                  <a:pt x="698" y="13"/>
                  <a:pt x="698" y="13"/>
                  <a:pt x="698" y="13"/>
                </a:cubicBezTo>
                <a:cubicBezTo>
                  <a:pt x="699" y="217"/>
                  <a:pt x="699" y="217"/>
                  <a:pt x="699" y="217"/>
                </a:cubicBezTo>
                <a:cubicBezTo>
                  <a:pt x="14" y="217"/>
                  <a:pt x="14" y="217"/>
                  <a:pt x="14" y="217"/>
                </a:cubicBezTo>
                <a:cubicBezTo>
                  <a:pt x="14" y="7"/>
                  <a:pt x="14" y="7"/>
                  <a:pt x="14" y="7"/>
                </a:cubicBezTo>
                <a:cubicBezTo>
                  <a:pt x="7" y="7"/>
                  <a:pt x="7" y="7"/>
                  <a:pt x="7" y="7"/>
                </a:cubicBezTo>
                <a:cubicBezTo>
                  <a:pt x="7" y="13"/>
                  <a:pt x="7" y="13"/>
                  <a:pt x="7" y="13"/>
                </a:cubicBezTo>
                <a:cubicBezTo>
                  <a:pt x="7" y="7"/>
                  <a:pt x="7" y="7"/>
                  <a:pt x="7" y="7"/>
                </a:cubicBezTo>
              </a:path>
            </a:pathLst>
          </a:custGeom>
          <a:solidFill>
            <a:srgbClr val="FFFFEB"/>
          </a:solidFill>
          <a:ln>
            <a:noFill/>
          </a:ln>
          <a:extLst>
            <a:ext uri="{91240B29-F687-4F45-9708-019B960494DF}">
              <a14:hiddenLine xmlns:a14="http://schemas.microsoft.com/office/drawing/2010/main" w="9525">
                <a:solidFill>
                  <a:srgbClr val="000000"/>
                </a:solidFill>
                <a:round/>
              </a14:hiddenLine>
            </a:ext>
          </a:extLst>
        </p:spPr>
        <p:txBody>
          <a:bodyPr vert="horz" wrap="square" lIns="68589" tIns="34294" rIns="68589" bIns="34294" numCol="1" anchor="t" anchorCtr="0" compatLnSpc="1"/>
          <a:lstStyle/>
          <a:p>
            <a:endParaRPr lang="zh-CN" altLang="en-US" sz="1350"/>
          </a:p>
        </p:txBody>
      </p:sp>
      <p:sp>
        <p:nvSpPr>
          <p:cNvPr id="30" name="Freeform 32"/>
          <p:cNvSpPr/>
          <p:nvPr>
            <p:custDataLst>
              <p:tags r:id="rId15"/>
            </p:custDataLst>
          </p:nvPr>
        </p:nvSpPr>
        <p:spPr bwMode="auto">
          <a:xfrm>
            <a:off x="4118992" y="2991332"/>
            <a:ext cx="1269144" cy="100402"/>
          </a:xfrm>
          <a:custGeom>
            <a:avLst/>
            <a:gdLst>
              <a:gd name="T0" fmla="*/ 684 w 684"/>
              <a:gd name="T1" fmla="*/ 0 h 54"/>
              <a:gd name="T2" fmla="*/ 0 w 684"/>
              <a:gd name="T3" fmla="*/ 0 h 54"/>
              <a:gd name="T4" fmla="*/ 0 w 684"/>
              <a:gd name="T5" fmla="*/ 54 h 54"/>
              <a:gd name="T6" fmla="*/ 336 w 684"/>
              <a:gd name="T7" fmla="*/ 26 h 54"/>
              <a:gd name="T8" fmla="*/ 336 w 684"/>
              <a:gd name="T9" fmla="*/ 26 h 54"/>
              <a:gd name="T10" fmla="*/ 684 w 684"/>
              <a:gd name="T11" fmla="*/ 54 h 54"/>
              <a:gd name="T12" fmla="*/ 684 w 684"/>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684" h="54">
                <a:moveTo>
                  <a:pt x="684" y="0"/>
                </a:moveTo>
                <a:cubicBezTo>
                  <a:pt x="0" y="0"/>
                  <a:pt x="0" y="0"/>
                  <a:pt x="0" y="0"/>
                </a:cubicBezTo>
                <a:cubicBezTo>
                  <a:pt x="0" y="54"/>
                  <a:pt x="0" y="54"/>
                  <a:pt x="0" y="54"/>
                </a:cubicBezTo>
                <a:cubicBezTo>
                  <a:pt x="0" y="54"/>
                  <a:pt x="250" y="26"/>
                  <a:pt x="336" y="26"/>
                </a:cubicBezTo>
                <a:cubicBezTo>
                  <a:pt x="336" y="26"/>
                  <a:pt x="336" y="26"/>
                  <a:pt x="336" y="26"/>
                </a:cubicBezTo>
                <a:cubicBezTo>
                  <a:pt x="424" y="26"/>
                  <a:pt x="671" y="53"/>
                  <a:pt x="684" y="54"/>
                </a:cubicBezTo>
                <a:cubicBezTo>
                  <a:pt x="684" y="0"/>
                  <a:pt x="684" y="0"/>
                  <a:pt x="684" y="0"/>
                </a:cubicBezTo>
              </a:path>
            </a:pathLst>
          </a:custGeom>
          <a:solidFill>
            <a:srgbClr val="64C3C9">
              <a:lumMod val="75000"/>
            </a:srgbClr>
          </a:solidFill>
          <a:ln>
            <a:noFill/>
          </a:ln>
        </p:spPr>
        <p:txBody>
          <a:bodyPr vert="horz" wrap="square" lIns="68589" tIns="34294" rIns="68589" bIns="34294" numCol="1" anchor="t" anchorCtr="0" compatLnSpc="1"/>
          <a:lstStyle/>
          <a:p>
            <a:endParaRPr lang="zh-CN" altLang="en-US" sz="1350"/>
          </a:p>
        </p:txBody>
      </p:sp>
      <p:sp>
        <p:nvSpPr>
          <p:cNvPr id="31" name="Freeform 33"/>
          <p:cNvSpPr/>
          <p:nvPr>
            <p:custDataLst>
              <p:tags r:id="rId16"/>
            </p:custDataLst>
          </p:nvPr>
        </p:nvSpPr>
        <p:spPr bwMode="auto">
          <a:xfrm>
            <a:off x="4118992" y="2991332"/>
            <a:ext cx="1270713" cy="100402"/>
          </a:xfrm>
          <a:custGeom>
            <a:avLst/>
            <a:gdLst>
              <a:gd name="T0" fmla="*/ 685 w 685"/>
              <a:gd name="T1" fmla="*/ 0 h 54"/>
              <a:gd name="T2" fmla="*/ 0 w 685"/>
              <a:gd name="T3" fmla="*/ 0 h 54"/>
              <a:gd name="T4" fmla="*/ 684 w 685"/>
              <a:gd name="T5" fmla="*/ 0 h 54"/>
              <a:gd name="T6" fmla="*/ 684 w 685"/>
              <a:gd name="T7" fmla="*/ 54 h 54"/>
              <a:gd name="T8" fmla="*/ 685 w 685"/>
              <a:gd name="T9" fmla="*/ 54 h 54"/>
              <a:gd name="T10" fmla="*/ 685 w 685"/>
              <a:gd name="T11" fmla="*/ 0 h 54"/>
            </a:gdLst>
            <a:ahLst/>
            <a:cxnLst>
              <a:cxn ang="0">
                <a:pos x="T0" y="T1"/>
              </a:cxn>
              <a:cxn ang="0">
                <a:pos x="T2" y="T3"/>
              </a:cxn>
              <a:cxn ang="0">
                <a:pos x="T4" y="T5"/>
              </a:cxn>
              <a:cxn ang="0">
                <a:pos x="T6" y="T7"/>
              </a:cxn>
              <a:cxn ang="0">
                <a:pos x="T8" y="T9"/>
              </a:cxn>
              <a:cxn ang="0">
                <a:pos x="T10" y="T11"/>
              </a:cxn>
            </a:cxnLst>
            <a:rect l="0" t="0" r="r" b="b"/>
            <a:pathLst>
              <a:path w="685" h="54">
                <a:moveTo>
                  <a:pt x="685" y="0"/>
                </a:moveTo>
                <a:cubicBezTo>
                  <a:pt x="0" y="0"/>
                  <a:pt x="0" y="0"/>
                  <a:pt x="0" y="0"/>
                </a:cubicBezTo>
                <a:cubicBezTo>
                  <a:pt x="684" y="0"/>
                  <a:pt x="684" y="0"/>
                  <a:pt x="684" y="0"/>
                </a:cubicBezTo>
                <a:cubicBezTo>
                  <a:pt x="684" y="54"/>
                  <a:pt x="684" y="54"/>
                  <a:pt x="684" y="54"/>
                </a:cubicBezTo>
                <a:cubicBezTo>
                  <a:pt x="684" y="54"/>
                  <a:pt x="685" y="54"/>
                  <a:pt x="685" y="54"/>
                </a:cubicBezTo>
                <a:cubicBezTo>
                  <a:pt x="685" y="0"/>
                  <a:pt x="685" y="0"/>
                  <a:pt x="685" y="0"/>
                </a:cubicBezTo>
              </a:path>
            </a:pathLst>
          </a:custGeom>
          <a:solidFill>
            <a:srgbClr val="E5E5D3"/>
          </a:solidFill>
          <a:ln>
            <a:noFill/>
          </a:ln>
          <a:extLst>
            <a:ext uri="{91240B29-F687-4F45-9708-019B960494DF}">
              <a14:hiddenLine xmlns:a14="http://schemas.microsoft.com/office/drawing/2010/main" w="9525">
                <a:solidFill>
                  <a:srgbClr val="000000"/>
                </a:solidFill>
                <a:round/>
              </a14:hiddenLine>
            </a:ext>
          </a:extLst>
        </p:spPr>
        <p:txBody>
          <a:bodyPr vert="horz" wrap="square" lIns="68589" tIns="34294" rIns="68589" bIns="34294" numCol="1" anchor="t" anchorCtr="0" compatLnSpc="1"/>
          <a:lstStyle/>
          <a:p>
            <a:endParaRPr lang="zh-CN" altLang="en-US" sz="1350"/>
          </a:p>
        </p:txBody>
      </p:sp>
      <p:sp>
        <p:nvSpPr>
          <p:cNvPr id="32" name="Freeform 34"/>
          <p:cNvSpPr/>
          <p:nvPr>
            <p:custDataLst>
              <p:tags r:id="rId17"/>
            </p:custDataLst>
          </p:nvPr>
        </p:nvSpPr>
        <p:spPr bwMode="auto">
          <a:xfrm>
            <a:off x="3853869" y="2577174"/>
            <a:ext cx="1799392" cy="403176"/>
          </a:xfrm>
          <a:custGeom>
            <a:avLst/>
            <a:gdLst>
              <a:gd name="T0" fmla="*/ 324 w 2294"/>
              <a:gd name="T1" fmla="*/ 514 h 514"/>
              <a:gd name="T2" fmla="*/ 1972 w 2294"/>
              <a:gd name="T3" fmla="*/ 514 h 514"/>
              <a:gd name="T4" fmla="*/ 2294 w 2294"/>
              <a:gd name="T5" fmla="*/ 0 h 514"/>
              <a:gd name="T6" fmla="*/ 0 w 2294"/>
              <a:gd name="T7" fmla="*/ 0 h 514"/>
              <a:gd name="T8" fmla="*/ 324 w 2294"/>
              <a:gd name="T9" fmla="*/ 514 h 514"/>
            </a:gdLst>
            <a:ahLst/>
            <a:cxnLst>
              <a:cxn ang="0">
                <a:pos x="T0" y="T1"/>
              </a:cxn>
              <a:cxn ang="0">
                <a:pos x="T2" y="T3"/>
              </a:cxn>
              <a:cxn ang="0">
                <a:pos x="T4" y="T5"/>
              </a:cxn>
              <a:cxn ang="0">
                <a:pos x="T6" y="T7"/>
              </a:cxn>
              <a:cxn ang="0">
                <a:pos x="T8" y="T9"/>
              </a:cxn>
            </a:cxnLst>
            <a:rect l="0" t="0" r="r" b="b"/>
            <a:pathLst>
              <a:path w="2294" h="514">
                <a:moveTo>
                  <a:pt x="324" y="514"/>
                </a:moveTo>
                <a:lnTo>
                  <a:pt x="1972" y="514"/>
                </a:lnTo>
                <a:lnTo>
                  <a:pt x="2294" y="0"/>
                </a:lnTo>
                <a:lnTo>
                  <a:pt x="0" y="0"/>
                </a:lnTo>
                <a:lnTo>
                  <a:pt x="324" y="514"/>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9" tIns="34294" rIns="68589" bIns="34294" numCol="1" anchor="t" anchorCtr="0" compatLnSpc="1"/>
          <a:lstStyle/>
          <a:p>
            <a:endParaRPr lang="zh-CN" altLang="en-US" sz="1350"/>
          </a:p>
        </p:txBody>
      </p:sp>
      <p:sp>
        <p:nvSpPr>
          <p:cNvPr id="33" name="Freeform 35"/>
          <p:cNvSpPr/>
          <p:nvPr>
            <p:custDataLst>
              <p:tags r:id="rId18"/>
            </p:custDataLst>
          </p:nvPr>
        </p:nvSpPr>
        <p:spPr bwMode="auto">
          <a:xfrm>
            <a:off x="3853869" y="2577174"/>
            <a:ext cx="1799392" cy="403176"/>
          </a:xfrm>
          <a:custGeom>
            <a:avLst/>
            <a:gdLst>
              <a:gd name="T0" fmla="*/ 324 w 2294"/>
              <a:gd name="T1" fmla="*/ 514 h 514"/>
              <a:gd name="T2" fmla="*/ 1972 w 2294"/>
              <a:gd name="T3" fmla="*/ 514 h 514"/>
              <a:gd name="T4" fmla="*/ 2294 w 2294"/>
              <a:gd name="T5" fmla="*/ 0 h 514"/>
              <a:gd name="T6" fmla="*/ 0 w 2294"/>
              <a:gd name="T7" fmla="*/ 0 h 514"/>
              <a:gd name="T8" fmla="*/ 324 w 2294"/>
              <a:gd name="T9" fmla="*/ 514 h 514"/>
            </a:gdLst>
            <a:ahLst/>
            <a:cxnLst>
              <a:cxn ang="0">
                <a:pos x="T0" y="T1"/>
              </a:cxn>
              <a:cxn ang="0">
                <a:pos x="T2" y="T3"/>
              </a:cxn>
              <a:cxn ang="0">
                <a:pos x="T4" y="T5"/>
              </a:cxn>
              <a:cxn ang="0">
                <a:pos x="T6" y="T7"/>
              </a:cxn>
              <a:cxn ang="0">
                <a:pos x="T8" y="T9"/>
              </a:cxn>
            </a:cxnLst>
            <a:rect l="0" t="0" r="r" b="b"/>
            <a:pathLst>
              <a:path w="2294" h="514">
                <a:moveTo>
                  <a:pt x="324" y="514"/>
                </a:moveTo>
                <a:lnTo>
                  <a:pt x="1972" y="514"/>
                </a:lnTo>
                <a:lnTo>
                  <a:pt x="2294" y="0"/>
                </a:lnTo>
                <a:lnTo>
                  <a:pt x="0" y="0"/>
                </a:lnTo>
                <a:lnTo>
                  <a:pt x="324" y="5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9" tIns="34294" rIns="68589" bIns="34294" numCol="1" anchor="t" anchorCtr="0" compatLnSpc="1"/>
          <a:lstStyle/>
          <a:p>
            <a:endParaRPr lang="zh-CN" altLang="en-US" sz="1350"/>
          </a:p>
        </p:txBody>
      </p:sp>
      <p:sp>
        <p:nvSpPr>
          <p:cNvPr id="34" name="Freeform 36"/>
          <p:cNvSpPr/>
          <p:nvPr>
            <p:custDataLst>
              <p:tags r:id="rId19"/>
            </p:custDataLst>
          </p:nvPr>
        </p:nvSpPr>
        <p:spPr bwMode="auto">
          <a:xfrm>
            <a:off x="3840534" y="2564625"/>
            <a:ext cx="1827630" cy="426709"/>
          </a:xfrm>
          <a:custGeom>
            <a:avLst/>
            <a:gdLst>
              <a:gd name="T0" fmla="*/ 144 w 985"/>
              <a:gd name="T1" fmla="*/ 224 h 230"/>
              <a:gd name="T2" fmla="*/ 144 w 985"/>
              <a:gd name="T3" fmla="*/ 230 h 230"/>
              <a:gd name="T4" fmla="*/ 841 w 985"/>
              <a:gd name="T5" fmla="*/ 230 h 230"/>
              <a:gd name="T6" fmla="*/ 847 w 985"/>
              <a:gd name="T7" fmla="*/ 227 h 230"/>
              <a:gd name="T8" fmla="*/ 983 w 985"/>
              <a:gd name="T9" fmla="*/ 10 h 230"/>
              <a:gd name="T10" fmla="*/ 983 w 985"/>
              <a:gd name="T11" fmla="*/ 3 h 230"/>
              <a:gd name="T12" fmla="*/ 977 w 985"/>
              <a:gd name="T13" fmla="*/ 0 h 230"/>
              <a:gd name="T14" fmla="*/ 7 w 985"/>
              <a:gd name="T15" fmla="*/ 0 h 230"/>
              <a:gd name="T16" fmla="*/ 2 w 985"/>
              <a:gd name="T17" fmla="*/ 3 h 230"/>
              <a:gd name="T18" fmla="*/ 2 w 985"/>
              <a:gd name="T19" fmla="*/ 10 h 230"/>
              <a:gd name="T20" fmla="*/ 138 w 985"/>
              <a:gd name="T21" fmla="*/ 227 h 230"/>
              <a:gd name="T22" fmla="*/ 144 w 985"/>
              <a:gd name="T23" fmla="*/ 230 h 230"/>
              <a:gd name="T24" fmla="*/ 144 w 985"/>
              <a:gd name="T25" fmla="*/ 224 h 230"/>
              <a:gd name="T26" fmla="*/ 149 w 985"/>
              <a:gd name="T27" fmla="*/ 220 h 230"/>
              <a:gd name="T28" fmla="*/ 20 w 985"/>
              <a:gd name="T29" fmla="*/ 13 h 230"/>
              <a:gd name="T30" fmla="*/ 965 w 985"/>
              <a:gd name="T31" fmla="*/ 13 h 230"/>
              <a:gd name="T32" fmla="*/ 837 w 985"/>
              <a:gd name="T33" fmla="*/ 217 h 230"/>
              <a:gd name="T34" fmla="*/ 144 w 985"/>
              <a:gd name="T35" fmla="*/ 217 h 230"/>
              <a:gd name="T36" fmla="*/ 144 w 985"/>
              <a:gd name="T37" fmla="*/ 224 h 230"/>
              <a:gd name="T38" fmla="*/ 149 w 985"/>
              <a:gd name="T39" fmla="*/ 220 h 230"/>
              <a:gd name="T40" fmla="*/ 144 w 985"/>
              <a:gd name="T41" fmla="*/ 224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5" h="230">
                <a:moveTo>
                  <a:pt x="144" y="224"/>
                </a:moveTo>
                <a:cubicBezTo>
                  <a:pt x="144" y="230"/>
                  <a:pt x="144" y="230"/>
                  <a:pt x="144" y="230"/>
                </a:cubicBezTo>
                <a:cubicBezTo>
                  <a:pt x="841" y="230"/>
                  <a:pt x="841" y="230"/>
                  <a:pt x="841" y="230"/>
                </a:cubicBezTo>
                <a:cubicBezTo>
                  <a:pt x="843" y="230"/>
                  <a:pt x="846" y="229"/>
                  <a:pt x="847" y="227"/>
                </a:cubicBezTo>
                <a:cubicBezTo>
                  <a:pt x="983" y="10"/>
                  <a:pt x="983" y="10"/>
                  <a:pt x="983" y="10"/>
                </a:cubicBezTo>
                <a:cubicBezTo>
                  <a:pt x="984" y="8"/>
                  <a:pt x="985" y="6"/>
                  <a:pt x="983" y="3"/>
                </a:cubicBezTo>
                <a:cubicBezTo>
                  <a:pt x="982" y="1"/>
                  <a:pt x="980" y="0"/>
                  <a:pt x="977" y="0"/>
                </a:cubicBezTo>
                <a:cubicBezTo>
                  <a:pt x="7" y="0"/>
                  <a:pt x="7" y="0"/>
                  <a:pt x="7" y="0"/>
                </a:cubicBezTo>
                <a:cubicBezTo>
                  <a:pt x="5" y="0"/>
                  <a:pt x="3" y="1"/>
                  <a:pt x="2" y="3"/>
                </a:cubicBezTo>
                <a:cubicBezTo>
                  <a:pt x="0" y="6"/>
                  <a:pt x="0" y="8"/>
                  <a:pt x="2" y="10"/>
                </a:cubicBezTo>
                <a:cubicBezTo>
                  <a:pt x="138" y="227"/>
                  <a:pt x="138" y="227"/>
                  <a:pt x="138" y="227"/>
                </a:cubicBezTo>
                <a:cubicBezTo>
                  <a:pt x="139" y="229"/>
                  <a:pt x="141" y="230"/>
                  <a:pt x="144" y="230"/>
                </a:cubicBezTo>
                <a:cubicBezTo>
                  <a:pt x="144" y="224"/>
                  <a:pt x="144" y="224"/>
                  <a:pt x="144" y="224"/>
                </a:cubicBezTo>
                <a:cubicBezTo>
                  <a:pt x="149" y="220"/>
                  <a:pt x="149" y="220"/>
                  <a:pt x="149" y="220"/>
                </a:cubicBezTo>
                <a:cubicBezTo>
                  <a:pt x="20" y="13"/>
                  <a:pt x="20" y="13"/>
                  <a:pt x="20" y="13"/>
                </a:cubicBezTo>
                <a:cubicBezTo>
                  <a:pt x="965" y="13"/>
                  <a:pt x="965" y="13"/>
                  <a:pt x="965" y="13"/>
                </a:cubicBezTo>
                <a:cubicBezTo>
                  <a:pt x="837" y="217"/>
                  <a:pt x="837" y="217"/>
                  <a:pt x="837" y="217"/>
                </a:cubicBezTo>
                <a:cubicBezTo>
                  <a:pt x="144" y="217"/>
                  <a:pt x="144" y="217"/>
                  <a:pt x="144" y="217"/>
                </a:cubicBezTo>
                <a:cubicBezTo>
                  <a:pt x="144" y="224"/>
                  <a:pt x="144" y="224"/>
                  <a:pt x="144" y="224"/>
                </a:cubicBezTo>
                <a:cubicBezTo>
                  <a:pt x="149" y="220"/>
                  <a:pt x="149" y="220"/>
                  <a:pt x="149" y="220"/>
                </a:cubicBezTo>
                <a:cubicBezTo>
                  <a:pt x="144" y="224"/>
                  <a:pt x="144" y="224"/>
                  <a:pt x="144" y="224"/>
                </a:cubicBezTo>
              </a:path>
            </a:pathLst>
          </a:custGeom>
          <a:solidFill>
            <a:srgbClr val="FFFFEB"/>
          </a:solidFill>
          <a:ln>
            <a:noFill/>
          </a:ln>
          <a:extLst>
            <a:ext uri="{91240B29-F687-4F45-9708-019B960494DF}">
              <a14:hiddenLine xmlns:a14="http://schemas.microsoft.com/office/drawing/2010/main" w="9525">
                <a:solidFill>
                  <a:srgbClr val="000000"/>
                </a:solidFill>
                <a:round/>
              </a14:hiddenLine>
            </a:ext>
          </a:extLst>
        </p:spPr>
        <p:txBody>
          <a:bodyPr vert="horz" wrap="square" lIns="68589" tIns="34294" rIns="68589" bIns="34294" numCol="1" anchor="t" anchorCtr="0" compatLnSpc="1"/>
          <a:lstStyle/>
          <a:p>
            <a:endParaRPr lang="zh-CN" altLang="en-US" sz="1350"/>
          </a:p>
        </p:txBody>
      </p:sp>
      <p:sp>
        <p:nvSpPr>
          <p:cNvPr id="35" name="Freeform 37"/>
          <p:cNvSpPr/>
          <p:nvPr>
            <p:custDataLst>
              <p:tags r:id="rId20"/>
            </p:custDataLst>
          </p:nvPr>
        </p:nvSpPr>
        <p:spPr bwMode="auto">
          <a:xfrm>
            <a:off x="3878185" y="2588940"/>
            <a:ext cx="1752328" cy="133346"/>
          </a:xfrm>
          <a:custGeom>
            <a:avLst/>
            <a:gdLst>
              <a:gd name="T0" fmla="*/ 945 w 945"/>
              <a:gd name="T1" fmla="*/ 0 h 72"/>
              <a:gd name="T2" fmla="*/ 0 w 945"/>
              <a:gd name="T3" fmla="*/ 0 h 72"/>
              <a:gd name="T4" fmla="*/ 45 w 945"/>
              <a:gd name="T5" fmla="*/ 72 h 72"/>
              <a:gd name="T6" fmla="*/ 462 w 945"/>
              <a:gd name="T7" fmla="*/ 36 h 72"/>
              <a:gd name="T8" fmla="*/ 464 w 945"/>
              <a:gd name="T9" fmla="*/ 36 h 72"/>
              <a:gd name="T10" fmla="*/ 902 w 945"/>
              <a:gd name="T11" fmla="*/ 69 h 72"/>
              <a:gd name="T12" fmla="*/ 931 w 945"/>
              <a:gd name="T13" fmla="*/ 23 h 72"/>
              <a:gd name="T14" fmla="*/ 945 w 945"/>
              <a:gd name="T15" fmla="*/ 0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5" h="72">
                <a:moveTo>
                  <a:pt x="945" y="0"/>
                </a:moveTo>
                <a:cubicBezTo>
                  <a:pt x="0" y="0"/>
                  <a:pt x="0" y="0"/>
                  <a:pt x="0" y="0"/>
                </a:cubicBezTo>
                <a:cubicBezTo>
                  <a:pt x="45" y="72"/>
                  <a:pt x="45" y="72"/>
                  <a:pt x="45" y="72"/>
                </a:cubicBezTo>
                <a:cubicBezTo>
                  <a:pt x="45" y="72"/>
                  <a:pt x="353" y="36"/>
                  <a:pt x="462" y="36"/>
                </a:cubicBezTo>
                <a:cubicBezTo>
                  <a:pt x="462" y="36"/>
                  <a:pt x="463" y="36"/>
                  <a:pt x="464" y="36"/>
                </a:cubicBezTo>
                <a:cubicBezTo>
                  <a:pt x="579" y="36"/>
                  <a:pt x="894" y="68"/>
                  <a:pt x="902" y="69"/>
                </a:cubicBezTo>
                <a:cubicBezTo>
                  <a:pt x="931" y="23"/>
                  <a:pt x="931" y="23"/>
                  <a:pt x="931" y="23"/>
                </a:cubicBezTo>
                <a:cubicBezTo>
                  <a:pt x="945" y="0"/>
                  <a:pt x="945" y="0"/>
                  <a:pt x="945" y="0"/>
                </a:cubicBezTo>
              </a:path>
            </a:pathLst>
          </a:custGeom>
          <a:solidFill>
            <a:schemeClr val="tx1"/>
          </a:solidFill>
          <a:ln>
            <a:noFill/>
          </a:ln>
        </p:spPr>
        <p:txBody>
          <a:bodyPr vert="horz" wrap="square" lIns="68589" tIns="34294" rIns="68589" bIns="34294" numCol="1" anchor="t" anchorCtr="0" compatLnSpc="1"/>
          <a:lstStyle/>
          <a:p>
            <a:endParaRPr lang="zh-CN" altLang="en-US" sz="1350"/>
          </a:p>
        </p:txBody>
      </p:sp>
      <p:sp>
        <p:nvSpPr>
          <p:cNvPr id="36" name="Freeform 38"/>
          <p:cNvSpPr/>
          <p:nvPr>
            <p:custDataLst>
              <p:tags r:id="rId21"/>
            </p:custDataLst>
          </p:nvPr>
        </p:nvSpPr>
        <p:spPr bwMode="auto">
          <a:xfrm>
            <a:off x="5551289" y="2631298"/>
            <a:ext cx="53339" cy="85499"/>
          </a:xfrm>
          <a:custGeom>
            <a:avLst/>
            <a:gdLst>
              <a:gd name="T0" fmla="*/ 29 w 29"/>
              <a:gd name="T1" fmla="*/ 0 h 46"/>
              <a:gd name="T2" fmla="*/ 0 w 29"/>
              <a:gd name="T3" fmla="*/ 46 h 46"/>
              <a:gd name="T4" fmla="*/ 0 w 29"/>
              <a:gd name="T5" fmla="*/ 46 h 46"/>
              <a:gd name="T6" fmla="*/ 29 w 29"/>
              <a:gd name="T7" fmla="*/ 0 h 46"/>
            </a:gdLst>
            <a:ahLst/>
            <a:cxnLst>
              <a:cxn ang="0">
                <a:pos x="T0" y="T1"/>
              </a:cxn>
              <a:cxn ang="0">
                <a:pos x="T2" y="T3"/>
              </a:cxn>
              <a:cxn ang="0">
                <a:pos x="T4" y="T5"/>
              </a:cxn>
              <a:cxn ang="0">
                <a:pos x="T6" y="T7"/>
              </a:cxn>
            </a:cxnLst>
            <a:rect l="0" t="0" r="r" b="b"/>
            <a:pathLst>
              <a:path w="29" h="46">
                <a:moveTo>
                  <a:pt x="29" y="0"/>
                </a:moveTo>
                <a:cubicBezTo>
                  <a:pt x="0" y="46"/>
                  <a:pt x="0" y="46"/>
                  <a:pt x="0" y="46"/>
                </a:cubicBezTo>
                <a:cubicBezTo>
                  <a:pt x="0" y="46"/>
                  <a:pt x="0" y="46"/>
                  <a:pt x="0" y="46"/>
                </a:cubicBezTo>
                <a:cubicBezTo>
                  <a:pt x="29" y="0"/>
                  <a:pt x="29" y="0"/>
                  <a:pt x="29" y="0"/>
                </a:cubicBezTo>
              </a:path>
            </a:pathLst>
          </a:custGeom>
          <a:solidFill>
            <a:srgbClr val="E5E5D3"/>
          </a:solidFill>
          <a:ln>
            <a:noFill/>
          </a:ln>
          <a:extLst>
            <a:ext uri="{91240B29-F687-4F45-9708-019B960494DF}">
              <a14:hiddenLine xmlns:a14="http://schemas.microsoft.com/office/drawing/2010/main" w="9525">
                <a:solidFill>
                  <a:srgbClr val="000000"/>
                </a:solidFill>
                <a:round/>
              </a14:hiddenLine>
            </a:ext>
          </a:extLst>
        </p:spPr>
        <p:txBody>
          <a:bodyPr vert="horz" wrap="square" lIns="68589" tIns="34294" rIns="68589" bIns="34294" numCol="1" anchor="t" anchorCtr="0" compatLnSpc="1"/>
          <a:lstStyle/>
          <a:p>
            <a:endParaRPr lang="zh-CN" altLang="en-US" sz="1350"/>
          </a:p>
        </p:txBody>
      </p:sp>
      <p:sp>
        <p:nvSpPr>
          <p:cNvPr id="37" name="Freeform 39"/>
          <p:cNvSpPr/>
          <p:nvPr>
            <p:custDataLst>
              <p:tags r:id="rId22"/>
            </p:custDataLst>
          </p:nvPr>
        </p:nvSpPr>
        <p:spPr bwMode="auto">
          <a:xfrm>
            <a:off x="3601294" y="2174783"/>
            <a:ext cx="2306107" cy="402393"/>
          </a:xfrm>
          <a:custGeom>
            <a:avLst/>
            <a:gdLst>
              <a:gd name="T0" fmla="*/ 322 w 2940"/>
              <a:gd name="T1" fmla="*/ 513 h 513"/>
              <a:gd name="T2" fmla="*/ 2616 w 2940"/>
              <a:gd name="T3" fmla="*/ 513 h 513"/>
              <a:gd name="T4" fmla="*/ 2940 w 2940"/>
              <a:gd name="T5" fmla="*/ 0 h 513"/>
              <a:gd name="T6" fmla="*/ 0 w 2940"/>
              <a:gd name="T7" fmla="*/ 0 h 513"/>
              <a:gd name="T8" fmla="*/ 322 w 2940"/>
              <a:gd name="T9" fmla="*/ 513 h 513"/>
            </a:gdLst>
            <a:ahLst/>
            <a:cxnLst>
              <a:cxn ang="0">
                <a:pos x="T0" y="T1"/>
              </a:cxn>
              <a:cxn ang="0">
                <a:pos x="T2" y="T3"/>
              </a:cxn>
              <a:cxn ang="0">
                <a:pos x="T4" y="T5"/>
              </a:cxn>
              <a:cxn ang="0">
                <a:pos x="T6" y="T7"/>
              </a:cxn>
              <a:cxn ang="0">
                <a:pos x="T8" y="T9"/>
              </a:cxn>
            </a:cxnLst>
            <a:rect l="0" t="0" r="r" b="b"/>
            <a:pathLst>
              <a:path w="2940" h="513">
                <a:moveTo>
                  <a:pt x="322" y="513"/>
                </a:moveTo>
                <a:lnTo>
                  <a:pt x="2616" y="513"/>
                </a:lnTo>
                <a:lnTo>
                  <a:pt x="2940" y="0"/>
                </a:lnTo>
                <a:lnTo>
                  <a:pt x="0" y="0"/>
                </a:lnTo>
                <a:lnTo>
                  <a:pt x="322" y="513"/>
                </a:lnTo>
                <a:close/>
              </a:path>
            </a:pathLst>
          </a:custGeom>
          <a:solidFill>
            <a:srgbClr val="FF9216"/>
          </a:solidFill>
          <a:ln>
            <a:noFill/>
          </a:ln>
          <a:extLst>
            <a:ext uri="{91240B29-F687-4F45-9708-019B960494DF}">
              <a14:hiddenLine xmlns:a14="http://schemas.microsoft.com/office/drawing/2010/main" w="9525">
                <a:solidFill>
                  <a:srgbClr val="000000"/>
                </a:solidFill>
                <a:round/>
              </a14:hiddenLine>
            </a:ext>
          </a:extLst>
        </p:spPr>
        <p:txBody>
          <a:bodyPr vert="horz" wrap="square" lIns="68589" tIns="34294" rIns="68589" bIns="34294" numCol="1" anchor="t" anchorCtr="0" compatLnSpc="1"/>
          <a:lstStyle/>
          <a:p>
            <a:endParaRPr lang="zh-CN" altLang="en-US" sz="1350"/>
          </a:p>
        </p:txBody>
      </p:sp>
      <p:sp>
        <p:nvSpPr>
          <p:cNvPr id="38" name="Freeform 40"/>
          <p:cNvSpPr/>
          <p:nvPr>
            <p:custDataLst>
              <p:tags r:id="rId23"/>
            </p:custDataLst>
          </p:nvPr>
        </p:nvSpPr>
        <p:spPr bwMode="auto">
          <a:xfrm>
            <a:off x="3601294" y="2174783"/>
            <a:ext cx="2306107" cy="402393"/>
          </a:xfrm>
          <a:custGeom>
            <a:avLst/>
            <a:gdLst>
              <a:gd name="T0" fmla="*/ 322 w 2940"/>
              <a:gd name="T1" fmla="*/ 513 h 513"/>
              <a:gd name="T2" fmla="*/ 2616 w 2940"/>
              <a:gd name="T3" fmla="*/ 513 h 513"/>
              <a:gd name="T4" fmla="*/ 2940 w 2940"/>
              <a:gd name="T5" fmla="*/ 0 h 513"/>
              <a:gd name="T6" fmla="*/ 0 w 2940"/>
              <a:gd name="T7" fmla="*/ 0 h 513"/>
              <a:gd name="T8" fmla="*/ 322 w 2940"/>
              <a:gd name="T9" fmla="*/ 513 h 513"/>
            </a:gdLst>
            <a:ahLst/>
            <a:cxnLst>
              <a:cxn ang="0">
                <a:pos x="T0" y="T1"/>
              </a:cxn>
              <a:cxn ang="0">
                <a:pos x="T2" y="T3"/>
              </a:cxn>
              <a:cxn ang="0">
                <a:pos x="T4" y="T5"/>
              </a:cxn>
              <a:cxn ang="0">
                <a:pos x="T6" y="T7"/>
              </a:cxn>
              <a:cxn ang="0">
                <a:pos x="T8" y="T9"/>
              </a:cxn>
            </a:cxnLst>
            <a:rect l="0" t="0" r="r" b="b"/>
            <a:pathLst>
              <a:path w="2940" h="513">
                <a:moveTo>
                  <a:pt x="322" y="513"/>
                </a:moveTo>
                <a:lnTo>
                  <a:pt x="2616" y="513"/>
                </a:lnTo>
                <a:lnTo>
                  <a:pt x="2940" y="0"/>
                </a:lnTo>
                <a:lnTo>
                  <a:pt x="0" y="0"/>
                </a:lnTo>
                <a:lnTo>
                  <a:pt x="322" y="5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9" tIns="34294" rIns="68589" bIns="34294" numCol="1" anchor="t" anchorCtr="0" compatLnSpc="1"/>
          <a:lstStyle/>
          <a:p>
            <a:endParaRPr lang="zh-CN" altLang="en-US" sz="1350"/>
          </a:p>
        </p:txBody>
      </p:sp>
      <p:sp>
        <p:nvSpPr>
          <p:cNvPr id="39" name="Freeform 41"/>
          <p:cNvSpPr/>
          <p:nvPr>
            <p:custDataLst>
              <p:tags r:id="rId24"/>
            </p:custDataLst>
          </p:nvPr>
        </p:nvSpPr>
        <p:spPr bwMode="auto">
          <a:xfrm>
            <a:off x="3588744" y="2162232"/>
            <a:ext cx="2331209" cy="426709"/>
          </a:xfrm>
          <a:custGeom>
            <a:avLst/>
            <a:gdLst>
              <a:gd name="T0" fmla="*/ 143 w 1257"/>
              <a:gd name="T1" fmla="*/ 224 h 230"/>
              <a:gd name="T2" fmla="*/ 143 w 1257"/>
              <a:gd name="T3" fmla="*/ 230 h 230"/>
              <a:gd name="T4" fmla="*/ 1113 w 1257"/>
              <a:gd name="T5" fmla="*/ 230 h 230"/>
              <a:gd name="T6" fmla="*/ 1119 w 1257"/>
              <a:gd name="T7" fmla="*/ 227 h 230"/>
              <a:gd name="T8" fmla="*/ 1255 w 1257"/>
              <a:gd name="T9" fmla="*/ 10 h 230"/>
              <a:gd name="T10" fmla="*/ 1256 w 1257"/>
              <a:gd name="T11" fmla="*/ 3 h 230"/>
              <a:gd name="T12" fmla="*/ 1250 w 1257"/>
              <a:gd name="T13" fmla="*/ 0 h 230"/>
              <a:gd name="T14" fmla="*/ 7 w 1257"/>
              <a:gd name="T15" fmla="*/ 0 h 230"/>
              <a:gd name="T16" fmla="*/ 1 w 1257"/>
              <a:gd name="T17" fmla="*/ 3 h 230"/>
              <a:gd name="T18" fmla="*/ 2 w 1257"/>
              <a:gd name="T19" fmla="*/ 10 h 230"/>
              <a:gd name="T20" fmla="*/ 138 w 1257"/>
              <a:gd name="T21" fmla="*/ 227 h 230"/>
              <a:gd name="T22" fmla="*/ 143 w 1257"/>
              <a:gd name="T23" fmla="*/ 230 h 230"/>
              <a:gd name="T24" fmla="*/ 143 w 1257"/>
              <a:gd name="T25" fmla="*/ 224 h 230"/>
              <a:gd name="T26" fmla="*/ 149 w 1257"/>
              <a:gd name="T27" fmla="*/ 220 h 230"/>
              <a:gd name="T28" fmla="*/ 19 w 1257"/>
              <a:gd name="T29" fmla="*/ 13 h 230"/>
              <a:gd name="T30" fmla="*/ 1237 w 1257"/>
              <a:gd name="T31" fmla="*/ 13 h 230"/>
              <a:gd name="T32" fmla="*/ 1110 w 1257"/>
              <a:gd name="T33" fmla="*/ 217 h 230"/>
              <a:gd name="T34" fmla="*/ 143 w 1257"/>
              <a:gd name="T35" fmla="*/ 217 h 230"/>
              <a:gd name="T36" fmla="*/ 143 w 1257"/>
              <a:gd name="T37" fmla="*/ 224 h 230"/>
              <a:gd name="T38" fmla="*/ 149 w 1257"/>
              <a:gd name="T39" fmla="*/ 220 h 230"/>
              <a:gd name="T40" fmla="*/ 143 w 1257"/>
              <a:gd name="T41" fmla="*/ 224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7" h="230">
                <a:moveTo>
                  <a:pt x="143" y="224"/>
                </a:moveTo>
                <a:cubicBezTo>
                  <a:pt x="143" y="230"/>
                  <a:pt x="143" y="230"/>
                  <a:pt x="143" y="230"/>
                </a:cubicBezTo>
                <a:cubicBezTo>
                  <a:pt x="1113" y="230"/>
                  <a:pt x="1113" y="230"/>
                  <a:pt x="1113" y="230"/>
                </a:cubicBezTo>
                <a:cubicBezTo>
                  <a:pt x="1116" y="230"/>
                  <a:pt x="1118" y="229"/>
                  <a:pt x="1119" y="227"/>
                </a:cubicBezTo>
                <a:cubicBezTo>
                  <a:pt x="1255" y="10"/>
                  <a:pt x="1255" y="10"/>
                  <a:pt x="1255" y="10"/>
                </a:cubicBezTo>
                <a:cubicBezTo>
                  <a:pt x="1257" y="8"/>
                  <a:pt x="1257" y="5"/>
                  <a:pt x="1256" y="3"/>
                </a:cubicBezTo>
                <a:cubicBezTo>
                  <a:pt x="1254" y="1"/>
                  <a:pt x="1252" y="0"/>
                  <a:pt x="1250" y="0"/>
                </a:cubicBezTo>
                <a:cubicBezTo>
                  <a:pt x="7" y="0"/>
                  <a:pt x="7" y="0"/>
                  <a:pt x="7" y="0"/>
                </a:cubicBezTo>
                <a:cubicBezTo>
                  <a:pt x="5" y="0"/>
                  <a:pt x="3" y="1"/>
                  <a:pt x="1" y="3"/>
                </a:cubicBezTo>
                <a:cubicBezTo>
                  <a:pt x="0" y="5"/>
                  <a:pt x="0" y="8"/>
                  <a:pt x="2" y="10"/>
                </a:cubicBezTo>
                <a:cubicBezTo>
                  <a:pt x="138" y="227"/>
                  <a:pt x="138" y="227"/>
                  <a:pt x="138" y="227"/>
                </a:cubicBezTo>
                <a:cubicBezTo>
                  <a:pt x="139" y="229"/>
                  <a:pt x="141" y="230"/>
                  <a:pt x="143" y="230"/>
                </a:cubicBezTo>
                <a:cubicBezTo>
                  <a:pt x="143" y="224"/>
                  <a:pt x="143" y="224"/>
                  <a:pt x="143" y="224"/>
                </a:cubicBezTo>
                <a:cubicBezTo>
                  <a:pt x="149" y="220"/>
                  <a:pt x="149" y="220"/>
                  <a:pt x="149" y="220"/>
                </a:cubicBezTo>
                <a:cubicBezTo>
                  <a:pt x="19" y="13"/>
                  <a:pt x="19" y="13"/>
                  <a:pt x="19" y="13"/>
                </a:cubicBezTo>
                <a:cubicBezTo>
                  <a:pt x="1237" y="13"/>
                  <a:pt x="1237" y="13"/>
                  <a:pt x="1237" y="13"/>
                </a:cubicBezTo>
                <a:cubicBezTo>
                  <a:pt x="1110" y="217"/>
                  <a:pt x="1110" y="217"/>
                  <a:pt x="1110" y="217"/>
                </a:cubicBezTo>
                <a:cubicBezTo>
                  <a:pt x="143" y="217"/>
                  <a:pt x="143" y="217"/>
                  <a:pt x="143" y="217"/>
                </a:cubicBezTo>
                <a:cubicBezTo>
                  <a:pt x="143" y="224"/>
                  <a:pt x="143" y="224"/>
                  <a:pt x="143" y="224"/>
                </a:cubicBezTo>
                <a:cubicBezTo>
                  <a:pt x="149" y="220"/>
                  <a:pt x="149" y="220"/>
                  <a:pt x="149" y="220"/>
                </a:cubicBezTo>
                <a:cubicBezTo>
                  <a:pt x="143" y="224"/>
                  <a:pt x="143" y="224"/>
                  <a:pt x="143" y="224"/>
                </a:cubicBezTo>
              </a:path>
            </a:pathLst>
          </a:custGeom>
          <a:solidFill>
            <a:srgbClr val="FFFFEB"/>
          </a:solidFill>
          <a:ln>
            <a:noFill/>
          </a:ln>
          <a:extLst>
            <a:ext uri="{91240B29-F687-4F45-9708-019B960494DF}">
              <a14:hiddenLine xmlns:a14="http://schemas.microsoft.com/office/drawing/2010/main" w="9525">
                <a:solidFill>
                  <a:srgbClr val="000000"/>
                </a:solidFill>
                <a:round/>
              </a14:hiddenLine>
            </a:ext>
          </a:extLst>
        </p:spPr>
        <p:txBody>
          <a:bodyPr vert="horz" wrap="square" lIns="68589" tIns="34294" rIns="68589" bIns="34294" numCol="1" anchor="t" anchorCtr="0" compatLnSpc="1"/>
          <a:lstStyle/>
          <a:p>
            <a:endParaRPr lang="zh-CN" altLang="en-US" sz="1350"/>
          </a:p>
        </p:txBody>
      </p:sp>
      <p:sp>
        <p:nvSpPr>
          <p:cNvPr id="40" name="Freeform 42"/>
          <p:cNvSpPr/>
          <p:nvPr>
            <p:custDataLst>
              <p:tags r:id="rId25"/>
            </p:custDataLst>
          </p:nvPr>
        </p:nvSpPr>
        <p:spPr bwMode="auto">
          <a:xfrm>
            <a:off x="3624041" y="2189574"/>
            <a:ext cx="2259044" cy="134131"/>
          </a:xfrm>
          <a:custGeom>
            <a:avLst/>
            <a:gdLst>
              <a:gd name="T0" fmla="*/ 1218 w 1218"/>
              <a:gd name="T1" fmla="*/ 0 h 72"/>
              <a:gd name="T2" fmla="*/ 0 w 1218"/>
              <a:gd name="T3" fmla="*/ 0 h 72"/>
              <a:gd name="T4" fmla="*/ 12 w 1218"/>
              <a:gd name="T5" fmla="*/ 19 h 72"/>
              <a:gd name="T6" fmla="*/ 46 w 1218"/>
              <a:gd name="T7" fmla="*/ 72 h 72"/>
              <a:gd name="T8" fmla="*/ 605 w 1218"/>
              <a:gd name="T9" fmla="*/ 35 h 72"/>
              <a:gd name="T10" fmla="*/ 642 w 1218"/>
              <a:gd name="T11" fmla="*/ 35 h 72"/>
              <a:gd name="T12" fmla="*/ 1178 w 1218"/>
              <a:gd name="T13" fmla="*/ 61 h 72"/>
              <a:gd name="T14" fmla="*/ 1218 w 1218"/>
              <a:gd name="T15" fmla="*/ 1 h 72"/>
              <a:gd name="T16" fmla="*/ 1218 w 1218"/>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8" h="72">
                <a:moveTo>
                  <a:pt x="1218" y="0"/>
                </a:moveTo>
                <a:cubicBezTo>
                  <a:pt x="0" y="0"/>
                  <a:pt x="0" y="0"/>
                  <a:pt x="0" y="0"/>
                </a:cubicBezTo>
                <a:cubicBezTo>
                  <a:pt x="12" y="19"/>
                  <a:pt x="12" y="19"/>
                  <a:pt x="12" y="19"/>
                </a:cubicBezTo>
                <a:cubicBezTo>
                  <a:pt x="46" y="72"/>
                  <a:pt x="46" y="72"/>
                  <a:pt x="46" y="72"/>
                </a:cubicBezTo>
                <a:cubicBezTo>
                  <a:pt x="46" y="72"/>
                  <a:pt x="343" y="39"/>
                  <a:pt x="605" y="35"/>
                </a:cubicBezTo>
                <a:cubicBezTo>
                  <a:pt x="617" y="35"/>
                  <a:pt x="629" y="35"/>
                  <a:pt x="642" y="35"/>
                </a:cubicBezTo>
                <a:cubicBezTo>
                  <a:pt x="867" y="35"/>
                  <a:pt x="1178" y="61"/>
                  <a:pt x="1178" y="61"/>
                </a:cubicBezTo>
                <a:cubicBezTo>
                  <a:pt x="1218" y="1"/>
                  <a:pt x="1218" y="1"/>
                  <a:pt x="1218" y="1"/>
                </a:cubicBezTo>
                <a:cubicBezTo>
                  <a:pt x="1218" y="0"/>
                  <a:pt x="1218" y="0"/>
                  <a:pt x="1218" y="0"/>
                </a:cubicBezTo>
              </a:path>
            </a:pathLst>
          </a:custGeom>
          <a:gradFill>
            <a:gsLst>
              <a:gs pos="0">
                <a:srgbClr val="FECF40"/>
              </a:gs>
              <a:gs pos="100000">
                <a:srgbClr val="846C21"/>
              </a:gs>
            </a:gsLst>
            <a:lin scaled="0"/>
          </a:gradFill>
          <a:ln>
            <a:noFill/>
          </a:ln>
        </p:spPr>
        <p:txBody>
          <a:bodyPr vert="horz" wrap="square" lIns="68589" tIns="34294" rIns="68589" bIns="34294" numCol="1" anchor="t" anchorCtr="0" compatLnSpc="1"/>
          <a:lstStyle/>
          <a:p>
            <a:endParaRPr lang="zh-CN" altLang="en-US" sz="1350"/>
          </a:p>
        </p:txBody>
      </p:sp>
      <p:sp>
        <p:nvSpPr>
          <p:cNvPr id="43" name="Freeform 45"/>
          <p:cNvSpPr/>
          <p:nvPr>
            <p:custDataLst>
              <p:tags r:id="rId26"/>
            </p:custDataLst>
          </p:nvPr>
        </p:nvSpPr>
        <p:spPr bwMode="auto">
          <a:xfrm>
            <a:off x="3349505" y="1770038"/>
            <a:ext cx="2809687" cy="404746"/>
          </a:xfrm>
          <a:custGeom>
            <a:avLst/>
            <a:gdLst>
              <a:gd name="T0" fmla="*/ 321 w 3582"/>
              <a:gd name="T1" fmla="*/ 516 h 516"/>
              <a:gd name="T2" fmla="*/ 3261 w 3582"/>
              <a:gd name="T3" fmla="*/ 516 h 516"/>
              <a:gd name="T4" fmla="*/ 3582 w 3582"/>
              <a:gd name="T5" fmla="*/ 0 h 516"/>
              <a:gd name="T6" fmla="*/ 0 w 3582"/>
              <a:gd name="T7" fmla="*/ 0 h 516"/>
              <a:gd name="T8" fmla="*/ 321 w 3582"/>
              <a:gd name="T9" fmla="*/ 516 h 516"/>
            </a:gdLst>
            <a:ahLst/>
            <a:cxnLst>
              <a:cxn ang="0">
                <a:pos x="T0" y="T1"/>
              </a:cxn>
              <a:cxn ang="0">
                <a:pos x="T2" y="T3"/>
              </a:cxn>
              <a:cxn ang="0">
                <a:pos x="T4" y="T5"/>
              </a:cxn>
              <a:cxn ang="0">
                <a:pos x="T6" y="T7"/>
              </a:cxn>
              <a:cxn ang="0">
                <a:pos x="T8" y="T9"/>
              </a:cxn>
            </a:cxnLst>
            <a:rect l="0" t="0" r="r" b="b"/>
            <a:pathLst>
              <a:path w="3582" h="516">
                <a:moveTo>
                  <a:pt x="321" y="516"/>
                </a:moveTo>
                <a:lnTo>
                  <a:pt x="3261" y="516"/>
                </a:lnTo>
                <a:lnTo>
                  <a:pt x="3582" y="0"/>
                </a:lnTo>
                <a:lnTo>
                  <a:pt x="0" y="0"/>
                </a:lnTo>
                <a:lnTo>
                  <a:pt x="321" y="516"/>
                </a:lnTo>
                <a:close/>
              </a:path>
            </a:pathLst>
          </a:custGeom>
          <a:solidFill>
            <a:srgbClr val="1E74AE"/>
          </a:solidFill>
          <a:ln>
            <a:noFill/>
          </a:ln>
          <a:extLst>
            <a:ext uri="{91240B29-F687-4F45-9708-019B960494DF}">
              <a14:hiddenLine xmlns:a14="http://schemas.microsoft.com/office/drawing/2010/main" w="9525">
                <a:solidFill>
                  <a:srgbClr val="000000"/>
                </a:solidFill>
                <a:round/>
              </a14:hiddenLine>
            </a:ext>
          </a:extLst>
        </p:spPr>
        <p:txBody>
          <a:bodyPr vert="horz" wrap="square" lIns="68589" tIns="34294" rIns="68589" bIns="34294" numCol="1" anchor="t" anchorCtr="0" compatLnSpc="1"/>
          <a:lstStyle/>
          <a:p>
            <a:endParaRPr lang="zh-CN" altLang="en-US" sz="1350">
              <a:ln>
                <a:noFill/>
              </a:ln>
            </a:endParaRPr>
          </a:p>
        </p:txBody>
      </p:sp>
      <p:sp>
        <p:nvSpPr>
          <p:cNvPr id="44" name="Freeform 46"/>
          <p:cNvSpPr/>
          <p:nvPr>
            <p:custDataLst>
              <p:tags r:id="rId27"/>
            </p:custDataLst>
          </p:nvPr>
        </p:nvSpPr>
        <p:spPr bwMode="auto">
          <a:xfrm>
            <a:off x="3349505" y="1770038"/>
            <a:ext cx="2809687" cy="404746"/>
          </a:xfrm>
          <a:custGeom>
            <a:avLst/>
            <a:gdLst>
              <a:gd name="T0" fmla="*/ 321 w 3582"/>
              <a:gd name="T1" fmla="*/ 516 h 516"/>
              <a:gd name="T2" fmla="*/ 3261 w 3582"/>
              <a:gd name="T3" fmla="*/ 516 h 516"/>
              <a:gd name="T4" fmla="*/ 3582 w 3582"/>
              <a:gd name="T5" fmla="*/ 0 h 516"/>
              <a:gd name="T6" fmla="*/ 0 w 3582"/>
              <a:gd name="T7" fmla="*/ 0 h 516"/>
              <a:gd name="T8" fmla="*/ 321 w 3582"/>
              <a:gd name="T9" fmla="*/ 516 h 516"/>
            </a:gdLst>
            <a:ahLst/>
            <a:cxnLst>
              <a:cxn ang="0">
                <a:pos x="T0" y="T1"/>
              </a:cxn>
              <a:cxn ang="0">
                <a:pos x="T2" y="T3"/>
              </a:cxn>
              <a:cxn ang="0">
                <a:pos x="T4" y="T5"/>
              </a:cxn>
              <a:cxn ang="0">
                <a:pos x="T6" y="T7"/>
              </a:cxn>
              <a:cxn ang="0">
                <a:pos x="T8" y="T9"/>
              </a:cxn>
            </a:cxnLst>
            <a:rect l="0" t="0" r="r" b="b"/>
            <a:pathLst>
              <a:path w="3582" h="516">
                <a:moveTo>
                  <a:pt x="321" y="516"/>
                </a:moveTo>
                <a:lnTo>
                  <a:pt x="3261" y="516"/>
                </a:lnTo>
                <a:lnTo>
                  <a:pt x="3582" y="0"/>
                </a:lnTo>
                <a:lnTo>
                  <a:pt x="0" y="0"/>
                </a:lnTo>
                <a:lnTo>
                  <a:pt x="321" y="5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9" tIns="34294" rIns="68589" bIns="34294" numCol="1" anchor="t" anchorCtr="0" compatLnSpc="1"/>
          <a:lstStyle/>
          <a:p>
            <a:endParaRPr lang="zh-CN" altLang="en-US" sz="1350"/>
          </a:p>
        </p:txBody>
      </p:sp>
      <p:sp>
        <p:nvSpPr>
          <p:cNvPr id="45" name="Freeform 47"/>
          <p:cNvSpPr/>
          <p:nvPr>
            <p:custDataLst>
              <p:tags r:id="rId28"/>
            </p:custDataLst>
          </p:nvPr>
        </p:nvSpPr>
        <p:spPr bwMode="auto">
          <a:xfrm>
            <a:off x="3336170" y="1759056"/>
            <a:ext cx="2836355" cy="426709"/>
          </a:xfrm>
          <a:custGeom>
            <a:avLst/>
            <a:gdLst>
              <a:gd name="T0" fmla="*/ 143 w 1529"/>
              <a:gd name="T1" fmla="*/ 224 h 230"/>
              <a:gd name="T2" fmla="*/ 143 w 1529"/>
              <a:gd name="T3" fmla="*/ 230 h 230"/>
              <a:gd name="T4" fmla="*/ 1386 w 1529"/>
              <a:gd name="T5" fmla="*/ 230 h 230"/>
              <a:gd name="T6" fmla="*/ 1391 w 1529"/>
              <a:gd name="T7" fmla="*/ 227 h 230"/>
              <a:gd name="T8" fmla="*/ 1528 w 1529"/>
              <a:gd name="T9" fmla="*/ 10 h 230"/>
              <a:gd name="T10" fmla="*/ 1528 w 1529"/>
              <a:gd name="T11" fmla="*/ 3 h 230"/>
              <a:gd name="T12" fmla="*/ 1522 w 1529"/>
              <a:gd name="T13" fmla="*/ 0 h 230"/>
              <a:gd name="T14" fmla="*/ 7 w 1529"/>
              <a:gd name="T15" fmla="*/ 0 h 230"/>
              <a:gd name="T16" fmla="*/ 1 w 1529"/>
              <a:gd name="T17" fmla="*/ 3 h 230"/>
              <a:gd name="T18" fmla="*/ 1 w 1529"/>
              <a:gd name="T19" fmla="*/ 10 h 230"/>
              <a:gd name="T20" fmla="*/ 137 w 1529"/>
              <a:gd name="T21" fmla="*/ 227 h 230"/>
              <a:gd name="T22" fmla="*/ 143 w 1529"/>
              <a:gd name="T23" fmla="*/ 230 h 230"/>
              <a:gd name="T24" fmla="*/ 143 w 1529"/>
              <a:gd name="T25" fmla="*/ 224 h 230"/>
              <a:gd name="T26" fmla="*/ 149 w 1529"/>
              <a:gd name="T27" fmla="*/ 220 h 230"/>
              <a:gd name="T28" fmla="*/ 19 w 1529"/>
              <a:gd name="T29" fmla="*/ 13 h 230"/>
              <a:gd name="T30" fmla="*/ 1510 w 1529"/>
              <a:gd name="T31" fmla="*/ 13 h 230"/>
              <a:gd name="T32" fmla="*/ 1382 w 1529"/>
              <a:gd name="T33" fmla="*/ 217 h 230"/>
              <a:gd name="T34" fmla="*/ 143 w 1529"/>
              <a:gd name="T35" fmla="*/ 217 h 230"/>
              <a:gd name="T36" fmla="*/ 143 w 1529"/>
              <a:gd name="T37" fmla="*/ 224 h 230"/>
              <a:gd name="T38" fmla="*/ 149 w 1529"/>
              <a:gd name="T39" fmla="*/ 220 h 230"/>
              <a:gd name="T40" fmla="*/ 143 w 1529"/>
              <a:gd name="T41" fmla="*/ 224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29" h="230">
                <a:moveTo>
                  <a:pt x="143" y="224"/>
                </a:moveTo>
                <a:cubicBezTo>
                  <a:pt x="143" y="230"/>
                  <a:pt x="143" y="230"/>
                  <a:pt x="143" y="230"/>
                </a:cubicBezTo>
                <a:cubicBezTo>
                  <a:pt x="1386" y="230"/>
                  <a:pt x="1386" y="230"/>
                  <a:pt x="1386" y="230"/>
                </a:cubicBezTo>
                <a:cubicBezTo>
                  <a:pt x="1388" y="230"/>
                  <a:pt x="1390" y="229"/>
                  <a:pt x="1391" y="227"/>
                </a:cubicBezTo>
                <a:cubicBezTo>
                  <a:pt x="1528" y="10"/>
                  <a:pt x="1528" y="10"/>
                  <a:pt x="1528" y="10"/>
                </a:cubicBezTo>
                <a:cubicBezTo>
                  <a:pt x="1529" y="8"/>
                  <a:pt x="1529" y="5"/>
                  <a:pt x="1528" y="3"/>
                </a:cubicBezTo>
                <a:cubicBezTo>
                  <a:pt x="1527" y="1"/>
                  <a:pt x="1524" y="0"/>
                  <a:pt x="1522" y="0"/>
                </a:cubicBezTo>
                <a:cubicBezTo>
                  <a:pt x="7" y="0"/>
                  <a:pt x="7" y="0"/>
                  <a:pt x="7" y="0"/>
                </a:cubicBezTo>
                <a:cubicBezTo>
                  <a:pt x="5" y="0"/>
                  <a:pt x="2" y="1"/>
                  <a:pt x="1" y="3"/>
                </a:cubicBezTo>
                <a:cubicBezTo>
                  <a:pt x="0" y="5"/>
                  <a:pt x="0" y="8"/>
                  <a:pt x="1" y="10"/>
                </a:cubicBezTo>
                <a:cubicBezTo>
                  <a:pt x="137" y="227"/>
                  <a:pt x="137" y="227"/>
                  <a:pt x="137" y="227"/>
                </a:cubicBezTo>
                <a:cubicBezTo>
                  <a:pt x="139" y="229"/>
                  <a:pt x="141" y="230"/>
                  <a:pt x="143" y="230"/>
                </a:cubicBezTo>
                <a:cubicBezTo>
                  <a:pt x="143" y="224"/>
                  <a:pt x="143" y="224"/>
                  <a:pt x="143" y="224"/>
                </a:cubicBezTo>
                <a:cubicBezTo>
                  <a:pt x="149" y="220"/>
                  <a:pt x="149" y="220"/>
                  <a:pt x="149" y="220"/>
                </a:cubicBezTo>
                <a:cubicBezTo>
                  <a:pt x="19" y="13"/>
                  <a:pt x="19" y="13"/>
                  <a:pt x="19" y="13"/>
                </a:cubicBezTo>
                <a:cubicBezTo>
                  <a:pt x="1510" y="13"/>
                  <a:pt x="1510" y="13"/>
                  <a:pt x="1510" y="13"/>
                </a:cubicBezTo>
                <a:cubicBezTo>
                  <a:pt x="1382" y="217"/>
                  <a:pt x="1382" y="217"/>
                  <a:pt x="1382" y="217"/>
                </a:cubicBezTo>
                <a:cubicBezTo>
                  <a:pt x="143" y="217"/>
                  <a:pt x="143" y="217"/>
                  <a:pt x="143" y="217"/>
                </a:cubicBezTo>
                <a:cubicBezTo>
                  <a:pt x="143" y="224"/>
                  <a:pt x="143" y="224"/>
                  <a:pt x="143" y="224"/>
                </a:cubicBezTo>
                <a:cubicBezTo>
                  <a:pt x="149" y="220"/>
                  <a:pt x="149" y="220"/>
                  <a:pt x="149" y="220"/>
                </a:cubicBezTo>
                <a:cubicBezTo>
                  <a:pt x="143" y="224"/>
                  <a:pt x="143" y="224"/>
                  <a:pt x="143" y="224"/>
                </a:cubicBezTo>
              </a:path>
            </a:pathLst>
          </a:custGeom>
          <a:solidFill>
            <a:srgbClr val="FFFFEB"/>
          </a:solidFill>
          <a:ln>
            <a:noFill/>
          </a:ln>
          <a:extLst>
            <a:ext uri="{91240B29-F687-4F45-9708-019B960494DF}">
              <a14:hiddenLine xmlns:a14="http://schemas.microsoft.com/office/drawing/2010/main" w="9525">
                <a:solidFill>
                  <a:srgbClr val="000000"/>
                </a:solidFill>
                <a:round/>
              </a14:hiddenLine>
            </a:ext>
          </a:extLst>
        </p:spPr>
        <p:txBody>
          <a:bodyPr vert="horz" wrap="square" lIns="68589" tIns="34294" rIns="68589" bIns="34294" numCol="1" anchor="t" anchorCtr="0" compatLnSpc="1"/>
          <a:lstStyle/>
          <a:p>
            <a:endParaRPr lang="zh-CN" altLang="en-US" sz="1350"/>
          </a:p>
        </p:txBody>
      </p:sp>
      <p:sp>
        <p:nvSpPr>
          <p:cNvPr id="48" name="Freeform 50"/>
          <p:cNvSpPr/>
          <p:nvPr>
            <p:custDataLst>
              <p:tags r:id="rId29"/>
            </p:custDataLst>
          </p:nvPr>
        </p:nvSpPr>
        <p:spPr bwMode="auto">
          <a:xfrm>
            <a:off x="3349878" y="1759243"/>
            <a:ext cx="2764192" cy="105893"/>
          </a:xfrm>
          <a:custGeom>
            <a:avLst/>
            <a:gdLst>
              <a:gd name="T0" fmla="*/ 1490 w 1490"/>
              <a:gd name="T1" fmla="*/ 0 h 57"/>
              <a:gd name="T2" fmla="*/ 0 w 1490"/>
              <a:gd name="T3" fmla="*/ 0 h 57"/>
              <a:gd name="T4" fmla="*/ 36 w 1490"/>
              <a:gd name="T5" fmla="*/ 57 h 57"/>
              <a:gd name="T6" fmla="*/ 735 w 1490"/>
              <a:gd name="T7" fmla="*/ 19 h 57"/>
              <a:gd name="T8" fmla="*/ 1454 w 1490"/>
              <a:gd name="T9" fmla="*/ 56 h 57"/>
              <a:gd name="T10" fmla="*/ 1490 w 1490"/>
              <a:gd name="T11" fmla="*/ 0 h 57"/>
            </a:gdLst>
            <a:ahLst/>
            <a:cxnLst>
              <a:cxn ang="0">
                <a:pos x="T0" y="T1"/>
              </a:cxn>
              <a:cxn ang="0">
                <a:pos x="T2" y="T3"/>
              </a:cxn>
              <a:cxn ang="0">
                <a:pos x="T4" y="T5"/>
              </a:cxn>
              <a:cxn ang="0">
                <a:pos x="T6" y="T7"/>
              </a:cxn>
              <a:cxn ang="0">
                <a:pos x="T8" y="T9"/>
              </a:cxn>
              <a:cxn ang="0">
                <a:pos x="T10" y="T11"/>
              </a:cxn>
            </a:cxnLst>
            <a:rect l="0" t="0" r="r" b="b"/>
            <a:pathLst>
              <a:path w="1490" h="57">
                <a:moveTo>
                  <a:pt x="1490" y="0"/>
                </a:moveTo>
                <a:cubicBezTo>
                  <a:pt x="0" y="0"/>
                  <a:pt x="0" y="0"/>
                  <a:pt x="0" y="0"/>
                </a:cubicBezTo>
                <a:cubicBezTo>
                  <a:pt x="36" y="57"/>
                  <a:pt x="36" y="57"/>
                  <a:pt x="36" y="57"/>
                </a:cubicBezTo>
                <a:cubicBezTo>
                  <a:pt x="53" y="54"/>
                  <a:pt x="346" y="19"/>
                  <a:pt x="735" y="19"/>
                </a:cubicBezTo>
                <a:cubicBezTo>
                  <a:pt x="1136" y="19"/>
                  <a:pt x="1454" y="56"/>
                  <a:pt x="1454" y="56"/>
                </a:cubicBezTo>
                <a:cubicBezTo>
                  <a:pt x="1490" y="0"/>
                  <a:pt x="1490" y="0"/>
                  <a:pt x="1490" y="0"/>
                </a:cubicBezTo>
              </a:path>
            </a:pathLst>
          </a:custGeom>
          <a:solidFill>
            <a:srgbClr val="334EAA"/>
          </a:solidFill>
          <a:ln>
            <a:noFill/>
          </a:ln>
        </p:spPr>
        <p:txBody>
          <a:bodyPr vert="horz" wrap="square" lIns="68589" tIns="34294" rIns="68589" bIns="34294" numCol="1" anchor="t" anchorCtr="0" compatLnSpc="1"/>
          <a:lstStyle/>
          <a:p>
            <a:endParaRPr lang="zh-CN" altLang="en-US" sz="1350">
              <a:ln>
                <a:noFill/>
              </a:ln>
              <a:solidFill>
                <a:srgbClr val="334EAA"/>
              </a:solidFill>
            </a:endParaRPr>
          </a:p>
        </p:txBody>
      </p:sp>
      <p:sp>
        <p:nvSpPr>
          <p:cNvPr id="49" name="Freeform 51"/>
          <p:cNvSpPr/>
          <p:nvPr>
            <p:custDataLst>
              <p:tags r:id="rId30"/>
            </p:custDataLst>
          </p:nvPr>
        </p:nvSpPr>
        <p:spPr bwMode="auto">
          <a:xfrm>
            <a:off x="3354995" y="1759056"/>
            <a:ext cx="2794783" cy="130209"/>
          </a:xfrm>
          <a:custGeom>
            <a:avLst/>
            <a:gdLst>
              <a:gd name="T0" fmla="*/ 1507 w 1507"/>
              <a:gd name="T1" fmla="*/ 0 h 70"/>
              <a:gd name="T2" fmla="*/ 0 w 1507"/>
              <a:gd name="T3" fmla="*/ 0 h 70"/>
              <a:gd name="T4" fmla="*/ 44 w 1507"/>
              <a:gd name="T5" fmla="*/ 70 h 70"/>
              <a:gd name="T6" fmla="*/ 45 w 1507"/>
              <a:gd name="T7" fmla="*/ 70 h 70"/>
              <a:gd name="T8" fmla="*/ 9 w 1507"/>
              <a:gd name="T9" fmla="*/ 13 h 70"/>
              <a:gd name="T10" fmla="*/ 1499 w 1507"/>
              <a:gd name="T11" fmla="*/ 13 h 70"/>
              <a:gd name="T12" fmla="*/ 1507 w 1507"/>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1507" h="70">
                <a:moveTo>
                  <a:pt x="1507" y="0"/>
                </a:moveTo>
                <a:cubicBezTo>
                  <a:pt x="0" y="0"/>
                  <a:pt x="0" y="0"/>
                  <a:pt x="0" y="0"/>
                </a:cubicBezTo>
                <a:cubicBezTo>
                  <a:pt x="44" y="70"/>
                  <a:pt x="44" y="70"/>
                  <a:pt x="44" y="70"/>
                </a:cubicBezTo>
                <a:cubicBezTo>
                  <a:pt x="44" y="70"/>
                  <a:pt x="44" y="70"/>
                  <a:pt x="45" y="70"/>
                </a:cubicBezTo>
                <a:cubicBezTo>
                  <a:pt x="9" y="13"/>
                  <a:pt x="9" y="13"/>
                  <a:pt x="9" y="13"/>
                </a:cubicBezTo>
                <a:cubicBezTo>
                  <a:pt x="1499" y="13"/>
                  <a:pt x="1499" y="13"/>
                  <a:pt x="1499" y="13"/>
                </a:cubicBezTo>
                <a:cubicBezTo>
                  <a:pt x="1507" y="0"/>
                  <a:pt x="1507" y="0"/>
                  <a:pt x="1507" y="0"/>
                </a:cubicBezTo>
              </a:path>
            </a:pathLst>
          </a:custGeom>
          <a:solidFill>
            <a:srgbClr val="E5E5D3"/>
          </a:solidFill>
          <a:ln>
            <a:noFill/>
          </a:ln>
          <a:extLst>
            <a:ext uri="{91240B29-F687-4F45-9708-019B960494DF}">
              <a14:hiddenLine xmlns:a14="http://schemas.microsoft.com/office/drawing/2010/main" w="9525">
                <a:solidFill>
                  <a:srgbClr val="000000"/>
                </a:solidFill>
                <a:round/>
              </a14:hiddenLine>
            </a:ext>
          </a:extLst>
        </p:spPr>
        <p:txBody>
          <a:bodyPr vert="horz" wrap="square" lIns="68589" tIns="34294" rIns="68589" bIns="34294" numCol="1" anchor="t" anchorCtr="0" compatLnSpc="1"/>
          <a:lstStyle/>
          <a:p>
            <a:endParaRPr lang="zh-CN" altLang="en-US" sz="1350"/>
          </a:p>
        </p:txBody>
      </p:sp>
      <p:grpSp>
        <p:nvGrpSpPr>
          <p:cNvPr id="121" name="组合 120"/>
          <p:cNvGrpSpPr/>
          <p:nvPr>
            <p:custDataLst>
              <p:tags r:id="rId31"/>
            </p:custDataLst>
          </p:nvPr>
        </p:nvGrpSpPr>
        <p:grpSpPr>
          <a:xfrm>
            <a:off x="3011650" y="2681494"/>
            <a:ext cx="373544" cy="362069"/>
            <a:chOff x="5668252" y="5351795"/>
            <a:chExt cx="905368" cy="877555"/>
          </a:xfrm>
        </p:grpSpPr>
        <p:sp>
          <p:nvSpPr>
            <p:cNvPr id="52" name="Freeform 59"/>
            <p:cNvSpPr/>
            <p:nvPr>
              <p:custDataLst>
                <p:tags r:id="rId54"/>
              </p:custDataLst>
            </p:nvPr>
          </p:nvSpPr>
          <p:spPr bwMode="auto">
            <a:xfrm>
              <a:off x="5792932" y="6161255"/>
              <a:ext cx="656008" cy="68095"/>
            </a:xfrm>
            <a:custGeom>
              <a:avLst/>
              <a:gdLst>
                <a:gd name="T0" fmla="*/ 684 w 684"/>
                <a:gd name="T1" fmla="*/ 0 h 71"/>
                <a:gd name="T2" fmla="*/ 0 w 684"/>
                <a:gd name="T3" fmla="*/ 0 h 71"/>
                <a:gd name="T4" fmla="*/ 15 w 684"/>
                <a:gd name="T5" fmla="*/ 71 h 71"/>
                <a:gd name="T6" fmla="*/ 670 w 684"/>
                <a:gd name="T7" fmla="*/ 71 h 71"/>
                <a:gd name="T8" fmla="*/ 684 w 684"/>
                <a:gd name="T9" fmla="*/ 0 h 71"/>
              </a:gdLst>
              <a:ahLst/>
              <a:cxnLst>
                <a:cxn ang="0">
                  <a:pos x="T0" y="T1"/>
                </a:cxn>
                <a:cxn ang="0">
                  <a:pos x="T2" y="T3"/>
                </a:cxn>
                <a:cxn ang="0">
                  <a:pos x="T4" y="T5"/>
                </a:cxn>
                <a:cxn ang="0">
                  <a:pos x="T6" y="T7"/>
                </a:cxn>
                <a:cxn ang="0">
                  <a:pos x="T8" y="T9"/>
                </a:cxn>
              </a:cxnLst>
              <a:rect l="0" t="0" r="r" b="b"/>
              <a:pathLst>
                <a:path w="684" h="71">
                  <a:moveTo>
                    <a:pt x="684" y="0"/>
                  </a:moveTo>
                  <a:lnTo>
                    <a:pt x="0" y="0"/>
                  </a:lnTo>
                  <a:lnTo>
                    <a:pt x="15" y="71"/>
                  </a:lnTo>
                  <a:lnTo>
                    <a:pt x="670" y="71"/>
                  </a:lnTo>
                  <a:lnTo>
                    <a:pt x="684" y="0"/>
                  </a:lnTo>
                  <a:close/>
                </a:path>
              </a:pathLst>
            </a:custGeom>
            <a:solidFill>
              <a:srgbClr val="4D4D4D">
                <a:lumMod val="20000"/>
                <a:lumOff val="80000"/>
              </a:srgbClr>
            </a:solidFill>
            <a:ln w="9525">
              <a:solidFill>
                <a:schemeClr val="tx1">
                  <a:lumMod val="75000"/>
                  <a:lumOff val="25000"/>
                </a:schemeClr>
              </a:solidFill>
              <a:round/>
            </a:ln>
          </p:spPr>
          <p:txBody>
            <a:bodyPr vert="horz" wrap="square" lIns="68589" tIns="34294" rIns="68589" bIns="34294" numCol="1" anchor="t" anchorCtr="0" compatLnSpc="1"/>
            <a:lstStyle/>
            <a:p>
              <a:endParaRPr lang="zh-CN" altLang="en-US" sz="1350"/>
            </a:p>
          </p:txBody>
        </p:sp>
        <p:sp>
          <p:nvSpPr>
            <p:cNvPr id="53" name="Freeform 60"/>
            <p:cNvSpPr/>
            <p:nvPr>
              <p:custDataLst>
                <p:tags r:id="rId55"/>
              </p:custDataLst>
            </p:nvPr>
          </p:nvSpPr>
          <p:spPr bwMode="auto">
            <a:xfrm>
              <a:off x="5792932" y="6161255"/>
              <a:ext cx="656008" cy="68095"/>
            </a:xfrm>
            <a:custGeom>
              <a:avLst/>
              <a:gdLst>
                <a:gd name="T0" fmla="*/ 684 w 684"/>
                <a:gd name="T1" fmla="*/ 0 h 71"/>
                <a:gd name="T2" fmla="*/ 0 w 684"/>
                <a:gd name="T3" fmla="*/ 0 h 71"/>
                <a:gd name="T4" fmla="*/ 15 w 684"/>
                <a:gd name="T5" fmla="*/ 71 h 71"/>
                <a:gd name="T6" fmla="*/ 670 w 684"/>
                <a:gd name="T7" fmla="*/ 71 h 71"/>
                <a:gd name="T8" fmla="*/ 684 w 684"/>
                <a:gd name="T9" fmla="*/ 0 h 71"/>
              </a:gdLst>
              <a:ahLst/>
              <a:cxnLst>
                <a:cxn ang="0">
                  <a:pos x="T0" y="T1"/>
                </a:cxn>
                <a:cxn ang="0">
                  <a:pos x="T2" y="T3"/>
                </a:cxn>
                <a:cxn ang="0">
                  <a:pos x="T4" y="T5"/>
                </a:cxn>
                <a:cxn ang="0">
                  <a:pos x="T6" y="T7"/>
                </a:cxn>
                <a:cxn ang="0">
                  <a:pos x="T8" y="T9"/>
                </a:cxn>
              </a:cxnLst>
              <a:rect l="0" t="0" r="r" b="b"/>
              <a:pathLst>
                <a:path w="684" h="71">
                  <a:moveTo>
                    <a:pt x="684" y="0"/>
                  </a:moveTo>
                  <a:lnTo>
                    <a:pt x="0" y="0"/>
                  </a:lnTo>
                  <a:lnTo>
                    <a:pt x="15" y="71"/>
                  </a:lnTo>
                  <a:lnTo>
                    <a:pt x="670" y="71"/>
                  </a:lnTo>
                  <a:lnTo>
                    <a:pt x="684" y="0"/>
                  </a:lnTo>
                </a:path>
              </a:pathLst>
            </a:custGeom>
            <a:noFill/>
            <a:ln w="9525">
              <a:solidFill>
                <a:schemeClr val="tx1">
                  <a:lumMod val="75000"/>
                  <a:lumOff val="25000"/>
                </a:schemeClr>
              </a:solidFill>
              <a:round/>
            </a:ln>
            <a:extLst>
              <a:ext uri="{909E8E84-426E-40DD-AFC4-6F175D3DCCD1}">
                <a14:hiddenFill xmlns:a14="http://schemas.microsoft.com/office/drawing/2010/main">
                  <a:solidFill>
                    <a:srgbClr val="FFFFFF"/>
                  </a:solidFill>
                </a14:hiddenFill>
              </a:ext>
            </a:extLst>
          </p:spPr>
          <p:txBody>
            <a:bodyPr vert="horz" wrap="square" lIns="68589" tIns="34294" rIns="68589" bIns="34294" numCol="1" anchor="t" anchorCtr="0" compatLnSpc="1"/>
            <a:lstStyle/>
            <a:p>
              <a:endParaRPr lang="zh-CN" altLang="en-US" sz="1350"/>
            </a:p>
          </p:txBody>
        </p:sp>
        <p:sp>
          <p:nvSpPr>
            <p:cNvPr id="54" name="Freeform 61"/>
            <p:cNvSpPr>
              <a:spLocks noEditPoints="1"/>
            </p:cNvSpPr>
            <p:nvPr>
              <p:custDataLst>
                <p:tags r:id="rId56"/>
              </p:custDataLst>
            </p:nvPr>
          </p:nvSpPr>
          <p:spPr bwMode="auto">
            <a:xfrm>
              <a:off x="5668252" y="5378649"/>
              <a:ext cx="905368" cy="403772"/>
            </a:xfrm>
            <a:custGeom>
              <a:avLst/>
              <a:gdLst>
                <a:gd name="T0" fmla="*/ 132 w 399"/>
                <a:gd name="T1" fmla="*/ 52 h 178"/>
                <a:gd name="T2" fmla="*/ 268 w 399"/>
                <a:gd name="T3" fmla="*/ 52 h 178"/>
                <a:gd name="T4" fmla="*/ 284 w 399"/>
                <a:gd name="T5" fmla="*/ 38 h 178"/>
                <a:gd name="T6" fmla="*/ 295 w 399"/>
                <a:gd name="T7" fmla="*/ 38 h 178"/>
                <a:gd name="T8" fmla="*/ 337 w 399"/>
                <a:gd name="T9" fmla="*/ 80 h 178"/>
                <a:gd name="T10" fmla="*/ 337 w 399"/>
                <a:gd name="T11" fmla="*/ 102 h 178"/>
                <a:gd name="T12" fmla="*/ 63 w 399"/>
                <a:gd name="T13" fmla="*/ 102 h 178"/>
                <a:gd name="T14" fmla="*/ 63 w 399"/>
                <a:gd name="T15" fmla="*/ 80 h 178"/>
                <a:gd name="T16" fmla="*/ 105 w 399"/>
                <a:gd name="T17" fmla="*/ 38 h 178"/>
                <a:gd name="T18" fmla="*/ 115 w 399"/>
                <a:gd name="T19" fmla="*/ 38 h 178"/>
                <a:gd name="T20" fmla="*/ 132 w 399"/>
                <a:gd name="T21" fmla="*/ 52 h 178"/>
                <a:gd name="T22" fmla="*/ 268 w 399"/>
                <a:gd name="T23" fmla="*/ 0 h 178"/>
                <a:gd name="T24" fmla="*/ 132 w 399"/>
                <a:gd name="T25" fmla="*/ 0 h 178"/>
                <a:gd name="T26" fmla="*/ 115 w 399"/>
                <a:gd name="T27" fmla="*/ 17 h 178"/>
                <a:gd name="T28" fmla="*/ 115 w 399"/>
                <a:gd name="T29" fmla="*/ 22 h 178"/>
                <a:gd name="T30" fmla="*/ 105 w 399"/>
                <a:gd name="T31" fmla="*/ 22 h 178"/>
                <a:gd name="T32" fmla="*/ 47 w 399"/>
                <a:gd name="T33" fmla="*/ 80 h 178"/>
                <a:gd name="T34" fmla="*/ 47 w 399"/>
                <a:gd name="T35" fmla="*/ 102 h 178"/>
                <a:gd name="T36" fmla="*/ 18 w 399"/>
                <a:gd name="T37" fmla="*/ 102 h 178"/>
                <a:gd name="T38" fmla="*/ 0 w 399"/>
                <a:gd name="T39" fmla="*/ 120 h 178"/>
                <a:gd name="T40" fmla="*/ 0 w 399"/>
                <a:gd name="T41" fmla="*/ 160 h 178"/>
                <a:gd name="T42" fmla="*/ 18 w 399"/>
                <a:gd name="T43" fmla="*/ 178 h 178"/>
                <a:gd name="T44" fmla="*/ 22 w 399"/>
                <a:gd name="T45" fmla="*/ 178 h 178"/>
                <a:gd name="T46" fmla="*/ 19 w 399"/>
                <a:gd name="T47" fmla="*/ 165 h 178"/>
                <a:gd name="T48" fmla="*/ 380 w 399"/>
                <a:gd name="T49" fmla="*/ 165 h 178"/>
                <a:gd name="T50" fmla="*/ 378 w 399"/>
                <a:gd name="T51" fmla="*/ 178 h 178"/>
                <a:gd name="T52" fmla="*/ 382 w 399"/>
                <a:gd name="T53" fmla="*/ 178 h 178"/>
                <a:gd name="T54" fmla="*/ 399 w 399"/>
                <a:gd name="T55" fmla="*/ 160 h 178"/>
                <a:gd name="T56" fmla="*/ 399 w 399"/>
                <a:gd name="T57" fmla="*/ 120 h 178"/>
                <a:gd name="T58" fmla="*/ 382 w 399"/>
                <a:gd name="T59" fmla="*/ 102 h 178"/>
                <a:gd name="T60" fmla="*/ 353 w 399"/>
                <a:gd name="T61" fmla="*/ 102 h 178"/>
                <a:gd name="T62" fmla="*/ 353 w 399"/>
                <a:gd name="T63" fmla="*/ 80 h 178"/>
                <a:gd name="T64" fmla="*/ 295 w 399"/>
                <a:gd name="T65" fmla="*/ 22 h 178"/>
                <a:gd name="T66" fmla="*/ 284 w 399"/>
                <a:gd name="T67" fmla="*/ 22 h 178"/>
                <a:gd name="T68" fmla="*/ 284 w 399"/>
                <a:gd name="T69" fmla="*/ 17 h 178"/>
                <a:gd name="T70" fmla="*/ 268 w 399"/>
                <a:gd name="T71"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78">
                  <a:moveTo>
                    <a:pt x="132" y="52"/>
                  </a:moveTo>
                  <a:cubicBezTo>
                    <a:pt x="268" y="52"/>
                    <a:pt x="268" y="52"/>
                    <a:pt x="268" y="52"/>
                  </a:cubicBezTo>
                  <a:cubicBezTo>
                    <a:pt x="276" y="52"/>
                    <a:pt x="283" y="46"/>
                    <a:pt x="284" y="38"/>
                  </a:cubicBezTo>
                  <a:cubicBezTo>
                    <a:pt x="295" y="38"/>
                    <a:pt x="295" y="38"/>
                    <a:pt x="295" y="38"/>
                  </a:cubicBezTo>
                  <a:cubicBezTo>
                    <a:pt x="318" y="38"/>
                    <a:pt x="337" y="57"/>
                    <a:pt x="337" y="80"/>
                  </a:cubicBezTo>
                  <a:cubicBezTo>
                    <a:pt x="337" y="102"/>
                    <a:pt x="337" y="102"/>
                    <a:pt x="337" y="102"/>
                  </a:cubicBezTo>
                  <a:cubicBezTo>
                    <a:pt x="63" y="102"/>
                    <a:pt x="63" y="102"/>
                    <a:pt x="63" y="102"/>
                  </a:cubicBezTo>
                  <a:cubicBezTo>
                    <a:pt x="63" y="80"/>
                    <a:pt x="63" y="80"/>
                    <a:pt x="63" y="80"/>
                  </a:cubicBezTo>
                  <a:cubicBezTo>
                    <a:pt x="63" y="57"/>
                    <a:pt x="81" y="38"/>
                    <a:pt x="105" y="38"/>
                  </a:cubicBezTo>
                  <a:cubicBezTo>
                    <a:pt x="115" y="38"/>
                    <a:pt x="115" y="38"/>
                    <a:pt x="115" y="38"/>
                  </a:cubicBezTo>
                  <a:cubicBezTo>
                    <a:pt x="116" y="46"/>
                    <a:pt x="123" y="52"/>
                    <a:pt x="132" y="52"/>
                  </a:cubicBezTo>
                  <a:moveTo>
                    <a:pt x="268" y="0"/>
                  </a:moveTo>
                  <a:cubicBezTo>
                    <a:pt x="132" y="0"/>
                    <a:pt x="132" y="0"/>
                    <a:pt x="132" y="0"/>
                  </a:cubicBezTo>
                  <a:cubicBezTo>
                    <a:pt x="122" y="0"/>
                    <a:pt x="115" y="8"/>
                    <a:pt x="115" y="17"/>
                  </a:cubicBezTo>
                  <a:cubicBezTo>
                    <a:pt x="115" y="22"/>
                    <a:pt x="115" y="22"/>
                    <a:pt x="115" y="22"/>
                  </a:cubicBezTo>
                  <a:cubicBezTo>
                    <a:pt x="105" y="22"/>
                    <a:pt x="105" y="22"/>
                    <a:pt x="105" y="22"/>
                  </a:cubicBezTo>
                  <a:cubicBezTo>
                    <a:pt x="73" y="22"/>
                    <a:pt x="47" y="48"/>
                    <a:pt x="47" y="80"/>
                  </a:cubicBezTo>
                  <a:cubicBezTo>
                    <a:pt x="47" y="102"/>
                    <a:pt x="47" y="102"/>
                    <a:pt x="47" y="102"/>
                  </a:cubicBezTo>
                  <a:cubicBezTo>
                    <a:pt x="18" y="102"/>
                    <a:pt x="18" y="102"/>
                    <a:pt x="18" y="102"/>
                  </a:cubicBezTo>
                  <a:cubicBezTo>
                    <a:pt x="8" y="102"/>
                    <a:pt x="0" y="110"/>
                    <a:pt x="0" y="120"/>
                  </a:cubicBezTo>
                  <a:cubicBezTo>
                    <a:pt x="0" y="160"/>
                    <a:pt x="0" y="160"/>
                    <a:pt x="0" y="160"/>
                  </a:cubicBezTo>
                  <a:cubicBezTo>
                    <a:pt x="0" y="170"/>
                    <a:pt x="8" y="178"/>
                    <a:pt x="18" y="178"/>
                  </a:cubicBezTo>
                  <a:cubicBezTo>
                    <a:pt x="22" y="178"/>
                    <a:pt x="22" y="178"/>
                    <a:pt x="22" y="178"/>
                  </a:cubicBezTo>
                  <a:cubicBezTo>
                    <a:pt x="19" y="165"/>
                    <a:pt x="19" y="165"/>
                    <a:pt x="19" y="165"/>
                  </a:cubicBezTo>
                  <a:cubicBezTo>
                    <a:pt x="380" y="165"/>
                    <a:pt x="380" y="165"/>
                    <a:pt x="380" y="165"/>
                  </a:cubicBezTo>
                  <a:cubicBezTo>
                    <a:pt x="378" y="178"/>
                    <a:pt x="378" y="178"/>
                    <a:pt x="378" y="178"/>
                  </a:cubicBezTo>
                  <a:cubicBezTo>
                    <a:pt x="382" y="178"/>
                    <a:pt x="382" y="178"/>
                    <a:pt x="382" y="178"/>
                  </a:cubicBezTo>
                  <a:cubicBezTo>
                    <a:pt x="391" y="178"/>
                    <a:pt x="399" y="170"/>
                    <a:pt x="399" y="160"/>
                  </a:cubicBezTo>
                  <a:cubicBezTo>
                    <a:pt x="399" y="120"/>
                    <a:pt x="399" y="120"/>
                    <a:pt x="399" y="120"/>
                  </a:cubicBezTo>
                  <a:cubicBezTo>
                    <a:pt x="399" y="110"/>
                    <a:pt x="391" y="102"/>
                    <a:pt x="382" y="102"/>
                  </a:cubicBezTo>
                  <a:cubicBezTo>
                    <a:pt x="353" y="102"/>
                    <a:pt x="353" y="102"/>
                    <a:pt x="353" y="102"/>
                  </a:cubicBezTo>
                  <a:cubicBezTo>
                    <a:pt x="353" y="80"/>
                    <a:pt x="353" y="80"/>
                    <a:pt x="353" y="80"/>
                  </a:cubicBezTo>
                  <a:cubicBezTo>
                    <a:pt x="353" y="48"/>
                    <a:pt x="327" y="22"/>
                    <a:pt x="295" y="22"/>
                  </a:cubicBezTo>
                  <a:cubicBezTo>
                    <a:pt x="284" y="22"/>
                    <a:pt x="284" y="22"/>
                    <a:pt x="284" y="22"/>
                  </a:cubicBezTo>
                  <a:cubicBezTo>
                    <a:pt x="284" y="17"/>
                    <a:pt x="284" y="17"/>
                    <a:pt x="284" y="17"/>
                  </a:cubicBezTo>
                  <a:cubicBezTo>
                    <a:pt x="284" y="8"/>
                    <a:pt x="277" y="0"/>
                    <a:pt x="268" y="0"/>
                  </a:cubicBezTo>
                </a:path>
              </a:pathLst>
            </a:custGeom>
            <a:solidFill>
              <a:srgbClr val="E5E5E5"/>
            </a:solidFill>
            <a:ln w="9525">
              <a:solidFill>
                <a:schemeClr val="tx1">
                  <a:lumMod val="75000"/>
                  <a:lumOff val="25000"/>
                </a:schemeClr>
              </a:solidFill>
              <a:round/>
            </a:ln>
          </p:spPr>
          <p:txBody>
            <a:bodyPr vert="horz" wrap="square" lIns="68589" tIns="34294" rIns="68589" bIns="34294" numCol="1" anchor="t" anchorCtr="0" compatLnSpc="1"/>
            <a:lstStyle/>
            <a:p>
              <a:endParaRPr lang="zh-CN" altLang="en-US" sz="1350"/>
            </a:p>
          </p:txBody>
        </p:sp>
        <p:sp>
          <p:nvSpPr>
            <p:cNvPr id="55" name="Freeform 62"/>
            <p:cNvSpPr/>
            <p:nvPr>
              <p:custDataLst>
                <p:tags r:id="rId57"/>
              </p:custDataLst>
            </p:nvPr>
          </p:nvSpPr>
          <p:spPr bwMode="auto">
            <a:xfrm>
              <a:off x="5711411" y="5752689"/>
              <a:ext cx="819051" cy="408567"/>
            </a:xfrm>
            <a:custGeom>
              <a:avLst/>
              <a:gdLst>
                <a:gd name="T0" fmla="*/ 0 w 854"/>
                <a:gd name="T1" fmla="*/ 0 h 426"/>
                <a:gd name="T2" fmla="*/ 83 w 854"/>
                <a:gd name="T3" fmla="*/ 426 h 426"/>
                <a:gd name="T4" fmla="*/ 773 w 854"/>
                <a:gd name="T5" fmla="*/ 426 h 426"/>
                <a:gd name="T6" fmla="*/ 854 w 854"/>
                <a:gd name="T7" fmla="*/ 0 h 426"/>
                <a:gd name="T8" fmla="*/ 0 w 854"/>
                <a:gd name="T9" fmla="*/ 0 h 426"/>
              </a:gdLst>
              <a:ahLst/>
              <a:cxnLst>
                <a:cxn ang="0">
                  <a:pos x="T0" y="T1"/>
                </a:cxn>
                <a:cxn ang="0">
                  <a:pos x="T2" y="T3"/>
                </a:cxn>
                <a:cxn ang="0">
                  <a:pos x="T4" y="T5"/>
                </a:cxn>
                <a:cxn ang="0">
                  <a:pos x="T6" y="T7"/>
                </a:cxn>
                <a:cxn ang="0">
                  <a:pos x="T8" y="T9"/>
                </a:cxn>
              </a:cxnLst>
              <a:rect l="0" t="0" r="r" b="b"/>
              <a:pathLst>
                <a:path w="854" h="426">
                  <a:moveTo>
                    <a:pt x="0" y="0"/>
                  </a:moveTo>
                  <a:lnTo>
                    <a:pt x="83" y="426"/>
                  </a:lnTo>
                  <a:lnTo>
                    <a:pt x="773" y="426"/>
                  </a:lnTo>
                  <a:lnTo>
                    <a:pt x="854" y="0"/>
                  </a:lnTo>
                  <a:lnTo>
                    <a:pt x="0" y="0"/>
                  </a:lnTo>
                  <a:close/>
                </a:path>
              </a:pathLst>
            </a:custGeom>
            <a:solidFill>
              <a:srgbClr val="64C3C9"/>
            </a:solidFill>
            <a:ln w="9525">
              <a:solidFill>
                <a:schemeClr val="tx1">
                  <a:lumMod val="75000"/>
                  <a:lumOff val="25000"/>
                </a:schemeClr>
              </a:solidFill>
              <a:round/>
            </a:ln>
          </p:spPr>
          <p:txBody>
            <a:bodyPr vert="horz" wrap="square" lIns="68589" tIns="34294" rIns="68589" bIns="34294" numCol="1" anchor="t" anchorCtr="0" compatLnSpc="1"/>
            <a:lstStyle/>
            <a:p>
              <a:endParaRPr lang="zh-CN" altLang="en-US" sz="1350"/>
            </a:p>
          </p:txBody>
        </p:sp>
        <p:sp>
          <p:nvSpPr>
            <p:cNvPr id="56" name="Freeform 63"/>
            <p:cNvSpPr/>
            <p:nvPr>
              <p:custDataLst>
                <p:tags r:id="rId58"/>
              </p:custDataLst>
            </p:nvPr>
          </p:nvSpPr>
          <p:spPr bwMode="auto">
            <a:xfrm>
              <a:off x="5711411" y="5752689"/>
              <a:ext cx="819051" cy="408567"/>
            </a:xfrm>
            <a:custGeom>
              <a:avLst/>
              <a:gdLst>
                <a:gd name="T0" fmla="*/ 0 w 854"/>
                <a:gd name="T1" fmla="*/ 0 h 426"/>
                <a:gd name="T2" fmla="*/ 83 w 854"/>
                <a:gd name="T3" fmla="*/ 426 h 426"/>
                <a:gd name="T4" fmla="*/ 773 w 854"/>
                <a:gd name="T5" fmla="*/ 426 h 426"/>
                <a:gd name="T6" fmla="*/ 854 w 854"/>
                <a:gd name="T7" fmla="*/ 0 h 426"/>
                <a:gd name="T8" fmla="*/ 0 w 854"/>
                <a:gd name="T9" fmla="*/ 0 h 426"/>
              </a:gdLst>
              <a:ahLst/>
              <a:cxnLst>
                <a:cxn ang="0">
                  <a:pos x="T0" y="T1"/>
                </a:cxn>
                <a:cxn ang="0">
                  <a:pos x="T2" y="T3"/>
                </a:cxn>
                <a:cxn ang="0">
                  <a:pos x="T4" y="T5"/>
                </a:cxn>
                <a:cxn ang="0">
                  <a:pos x="T6" y="T7"/>
                </a:cxn>
                <a:cxn ang="0">
                  <a:pos x="T8" y="T9"/>
                </a:cxn>
              </a:cxnLst>
              <a:rect l="0" t="0" r="r" b="b"/>
              <a:pathLst>
                <a:path w="854" h="426">
                  <a:moveTo>
                    <a:pt x="0" y="0"/>
                  </a:moveTo>
                  <a:lnTo>
                    <a:pt x="83" y="426"/>
                  </a:lnTo>
                  <a:lnTo>
                    <a:pt x="773" y="426"/>
                  </a:lnTo>
                  <a:lnTo>
                    <a:pt x="854" y="0"/>
                  </a:lnTo>
                  <a:lnTo>
                    <a:pt x="0" y="0"/>
                  </a:lnTo>
                </a:path>
              </a:pathLst>
            </a:custGeom>
            <a:noFill/>
            <a:ln w="9525">
              <a:solidFill>
                <a:schemeClr val="tx1">
                  <a:lumMod val="75000"/>
                  <a:lumOff val="25000"/>
                </a:schemeClr>
              </a:solidFill>
              <a:round/>
            </a:ln>
            <a:extLst>
              <a:ext uri="{909E8E84-426E-40DD-AFC4-6F175D3DCCD1}">
                <a14:hiddenFill xmlns:a14="http://schemas.microsoft.com/office/drawing/2010/main">
                  <a:solidFill>
                    <a:srgbClr val="FFFFFF"/>
                  </a:solidFill>
                </a14:hiddenFill>
              </a:ext>
            </a:extLst>
          </p:spPr>
          <p:txBody>
            <a:bodyPr vert="horz" wrap="square" lIns="68589" tIns="34294" rIns="68589" bIns="34294" numCol="1" anchor="t" anchorCtr="0" compatLnSpc="1"/>
            <a:lstStyle/>
            <a:p>
              <a:endParaRPr lang="zh-CN" altLang="en-US" sz="1350"/>
            </a:p>
          </p:txBody>
        </p:sp>
        <p:sp>
          <p:nvSpPr>
            <p:cNvPr id="57" name="Freeform 64"/>
            <p:cNvSpPr/>
            <p:nvPr>
              <p:custDataLst>
                <p:tags r:id="rId59"/>
              </p:custDataLst>
            </p:nvPr>
          </p:nvSpPr>
          <p:spPr bwMode="auto">
            <a:xfrm>
              <a:off x="6072023" y="5795847"/>
              <a:ext cx="86317" cy="292519"/>
            </a:xfrm>
            <a:custGeom>
              <a:avLst/>
              <a:gdLst>
                <a:gd name="T0" fmla="*/ 38 w 38"/>
                <a:gd name="T1" fmla="*/ 112 h 129"/>
                <a:gd name="T2" fmla="*/ 21 w 38"/>
                <a:gd name="T3" fmla="*/ 129 h 129"/>
                <a:gd name="T4" fmla="*/ 17 w 38"/>
                <a:gd name="T5" fmla="*/ 129 h 129"/>
                <a:gd name="T6" fmla="*/ 0 w 38"/>
                <a:gd name="T7" fmla="*/ 112 h 129"/>
                <a:gd name="T8" fmla="*/ 0 w 38"/>
                <a:gd name="T9" fmla="*/ 17 h 129"/>
                <a:gd name="T10" fmla="*/ 17 w 38"/>
                <a:gd name="T11" fmla="*/ 0 h 129"/>
                <a:gd name="T12" fmla="*/ 21 w 38"/>
                <a:gd name="T13" fmla="*/ 0 h 129"/>
                <a:gd name="T14" fmla="*/ 38 w 38"/>
                <a:gd name="T15" fmla="*/ 17 h 129"/>
                <a:gd name="T16" fmla="*/ 38 w 38"/>
                <a:gd name="T17" fmla="*/ 11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9">
                  <a:moveTo>
                    <a:pt x="38" y="112"/>
                  </a:moveTo>
                  <a:cubicBezTo>
                    <a:pt x="38" y="121"/>
                    <a:pt x="30" y="129"/>
                    <a:pt x="21" y="129"/>
                  </a:cubicBezTo>
                  <a:cubicBezTo>
                    <a:pt x="17" y="129"/>
                    <a:pt x="17" y="129"/>
                    <a:pt x="17" y="129"/>
                  </a:cubicBezTo>
                  <a:cubicBezTo>
                    <a:pt x="7" y="129"/>
                    <a:pt x="0" y="121"/>
                    <a:pt x="0" y="112"/>
                  </a:cubicBezTo>
                  <a:cubicBezTo>
                    <a:pt x="0" y="17"/>
                    <a:pt x="0" y="17"/>
                    <a:pt x="0" y="17"/>
                  </a:cubicBezTo>
                  <a:cubicBezTo>
                    <a:pt x="0" y="8"/>
                    <a:pt x="7" y="0"/>
                    <a:pt x="17" y="0"/>
                  </a:cubicBezTo>
                  <a:cubicBezTo>
                    <a:pt x="21" y="0"/>
                    <a:pt x="21" y="0"/>
                    <a:pt x="21" y="0"/>
                  </a:cubicBezTo>
                  <a:cubicBezTo>
                    <a:pt x="30" y="0"/>
                    <a:pt x="38" y="8"/>
                    <a:pt x="38" y="17"/>
                  </a:cubicBezTo>
                  <a:cubicBezTo>
                    <a:pt x="38" y="112"/>
                    <a:pt x="38" y="112"/>
                    <a:pt x="38" y="112"/>
                  </a:cubicBezTo>
                </a:path>
              </a:pathLst>
            </a:custGeom>
            <a:solidFill>
              <a:srgbClr val="FFFFEB"/>
            </a:solidFill>
            <a:ln w="9525">
              <a:solidFill>
                <a:schemeClr val="tx1">
                  <a:lumMod val="75000"/>
                  <a:lumOff val="25000"/>
                </a:schemeClr>
              </a:solidFill>
              <a:round/>
            </a:ln>
          </p:spPr>
          <p:txBody>
            <a:bodyPr vert="horz" wrap="square" lIns="68589" tIns="34294" rIns="68589" bIns="34294" numCol="1" anchor="t" anchorCtr="0" compatLnSpc="1"/>
            <a:lstStyle/>
            <a:p>
              <a:endParaRPr lang="zh-CN" altLang="en-US" sz="1350"/>
            </a:p>
          </p:txBody>
        </p:sp>
        <p:sp>
          <p:nvSpPr>
            <p:cNvPr id="58" name="Freeform 65"/>
            <p:cNvSpPr/>
            <p:nvPr>
              <p:custDataLst>
                <p:tags r:id="rId60"/>
              </p:custDataLst>
            </p:nvPr>
          </p:nvSpPr>
          <p:spPr bwMode="auto">
            <a:xfrm>
              <a:off x="5882126" y="5795847"/>
              <a:ext cx="117966" cy="295396"/>
            </a:xfrm>
            <a:custGeom>
              <a:avLst/>
              <a:gdLst>
                <a:gd name="T0" fmla="*/ 51 w 52"/>
                <a:gd name="T1" fmla="*/ 109 h 130"/>
                <a:gd name="T2" fmla="*/ 37 w 52"/>
                <a:gd name="T3" fmla="*/ 128 h 130"/>
                <a:gd name="T4" fmla="*/ 32 w 52"/>
                <a:gd name="T5" fmla="*/ 128 h 130"/>
                <a:gd name="T6" fmla="*/ 13 w 52"/>
                <a:gd name="T7" fmla="*/ 114 h 130"/>
                <a:gd name="T8" fmla="*/ 1 w 52"/>
                <a:gd name="T9" fmla="*/ 20 h 130"/>
                <a:gd name="T10" fmla="*/ 15 w 52"/>
                <a:gd name="T11" fmla="*/ 1 h 130"/>
                <a:gd name="T12" fmla="*/ 20 w 52"/>
                <a:gd name="T13" fmla="*/ 1 h 130"/>
                <a:gd name="T14" fmla="*/ 38 w 52"/>
                <a:gd name="T15" fmla="*/ 15 h 130"/>
                <a:gd name="T16" fmla="*/ 51 w 52"/>
                <a:gd name="T17" fmla="*/ 10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130">
                  <a:moveTo>
                    <a:pt x="51" y="109"/>
                  </a:moveTo>
                  <a:cubicBezTo>
                    <a:pt x="52" y="118"/>
                    <a:pt x="46" y="127"/>
                    <a:pt x="37" y="128"/>
                  </a:cubicBezTo>
                  <a:cubicBezTo>
                    <a:pt x="32" y="128"/>
                    <a:pt x="32" y="128"/>
                    <a:pt x="32" y="128"/>
                  </a:cubicBezTo>
                  <a:cubicBezTo>
                    <a:pt x="23" y="130"/>
                    <a:pt x="15" y="123"/>
                    <a:pt x="13" y="114"/>
                  </a:cubicBezTo>
                  <a:cubicBezTo>
                    <a:pt x="1" y="20"/>
                    <a:pt x="1" y="20"/>
                    <a:pt x="1" y="20"/>
                  </a:cubicBezTo>
                  <a:cubicBezTo>
                    <a:pt x="0" y="11"/>
                    <a:pt x="6" y="3"/>
                    <a:pt x="15" y="1"/>
                  </a:cubicBezTo>
                  <a:cubicBezTo>
                    <a:pt x="20" y="1"/>
                    <a:pt x="20" y="1"/>
                    <a:pt x="20" y="1"/>
                  </a:cubicBezTo>
                  <a:cubicBezTo>
                    <a:pt x="29" y="0"/>
                    <a:pt x="37" y="6"/>
                    <a:pt x="38" y="15"/>
                  </a:cubicBezTo>
                  <a:cubicBezTo>
                    <a:pt x="51" y="109"/>
                    <a:pt x="51" y="109"/>
                    <a:pt x="51" y="109"/>
                  </a:cubicBezTo>
                </a:path>
              </a:pathLst>
            </a:custGeom>
            <a:solidFill>
              <a:srgbClr val="FFFFEB"/>
            </a:solidFill>
            <a:ln w="9525">
              <a:solidFill>
                <a:schemeClr val="tx1">
                  <a:lumMod val="75000"/>
                  <a:lumOff val="25000"/>
                </a:schemeClr>
              </a:solidFill>
              <a:round/>
            </a:ln>
          </p:spPr>
          <p:txBody>
            <a:bodyPr vert="horz" wrap="square" lIns="68589" tIns="34294" rIns="68589" bIns="34294" numCol="1" anchor="t" anchorCtr="0" compatLnSpc="1"/>
            <a:lstStyle/>
            <a:p>
              <a:endParaRPr lang="zh-CN" altLang="en-US" sz="1350"/>
            </a:p>
          </p:txBody>
        </p:sp>
        <p:sp>
          <p:nvSpPr>
            <p:cNvPr id="59" name="Freeform 66"/>
            <p:cNvSpPr/>
            <p:nvPr>
              <p:custDataLst>
                <p:tags r:id="rId61"/>
              </p:custDataLst>
            </p:nvPr>
          </p:nvSpPr>
          <p:spPr bwMode="auto">
            <a:xfrm>
              <a:off x="6233148" y="5795847"/>
              <a:ext cx="117966" cy="295396"/>
            </a:xfrm>
            <a:custGeom>
              <a:avLst/>
              <a:gdLst>
                <a:gd name="T0" fmla="*/ 1 w 52"/>
                <a:gd name="T1" fmla="*/ 109 h 130"/>
                <a:gd name="T2" fmla="*/ 15 w 52"/>
                <a:gd name="T3" fmla="*/ 128 h 130"/>
                <a:gd name="T4" fmla="*/ 20 w 52"/>
                <a:gd name="T5" fmla="*/ 128 h 130"/>
                <a:gd name="T6" fmla="*/ 38 w 52"/>
                <a:gd name="T7" fmla="*/ 114 h 130"/>
                <a:gd name="T8" fmla="*/ 51 w 52"/>
                <a:gd name="T9" fmla="*/ 20 h 130"/>
                <a:gd name="T10" fmla="*/ 36 w 52"/>
                <a:gd name="T11" fmla="*/ 1 h 130"/>
                <a:gd name="T12" fmla="*/ 32 w 52"/>
                <a:gd name="T13" fmla="*/ 1 h 130"/>
                <a:gd name="T14" fmla="*/ 13 w 52"/>
                <a:gd name="T15" fmla="*/ 15 h 130"/>
                <a:gd name="T16" fmla="*/ 1 w 52"/>
                <a:gd name="T17" fmla="*/ 10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130">
                  <a:moveTo>
                    <a:pt x="1" y="109"/>
                  </a:moveTo>
                  <a:cubicBezTo>
                    <a:pt x="0" y="118"/>
                    <a:pt x="6" y="127"/>
                    <a:pt x="15" y="128"/>
                  </a:cubicBezTo>
                  <a:cubicBezTo>
                    <a:pt x="20" y="128"/>
                    <a:pt x="20" y="128"/>
                    <a:pt x="20" y="128"/>
                  </a:cubicBezTo>
                  <a:cubicBezTo>
                    <a:pt x="29" y="130"/>
                    <a:pt x="37" y="123"/>
                    <a:pt x="38" y="114"/>
                  </a:cubicBezTo>
                  <a:cubicBezTo>
                    <a:pt x="51" y="20"/>
                    <a:pt x="51" y="20"/>
                    <a:pt x="51" y="20"/>
                  </a:cubicBezTo>
                  <a:cubicBezTo>
                    <a:pt x="52" y="11"/>
                    <a:pt x="45" y="3"/>
                    <a:pt x="36" y="1"/>
                  </a:cubicBezTo>
                  <a:cubicBezTo>
                    <a:pt x="32" y="1"/>
                    <a:pt x="32" y="1"/>
                    <a:pt x="32" y="1"/>
                  </a:cubicBezTo>
                  <a:cubicBezTo>
                    <a:pt x="23" y="0"/>
                    <a:pt x="14" y="6"/>
                    <a:pt x="13" y="15"/>
                  </a:cubicBezTo>
                  <a:cubicBezTo>
                    <a:pt x="1" y="109"/>
                    <a:pt x="1" y="109"/>
                    <a:pt x="1" y="109"/>
                  </a:cubicBezTo>
                </a:path>
              </a:pathLst>
            </a:custGeom>
            <a:solidFill>
              <a:srgbClr val="FFFFEB"/>
            </a:solidFill>
            <a:ln w="9525">
              <a:solidFill>
                <a:schemeClr val="tx1">
                  <a:lumMod val="75000"/>
                  <a:lumOff val="25000"/>
                </a:schemeClr>
              </a:solidFill>
              <a:round/>
            </a:ln>
          </p:spPr>
          <p:txBody>
            <a:bodyPr vert="horz" wrap="square" lIns="68589" tIns="34294" rIns="68589" bIns="34294" numCol="1" anchor="t" anchorCtr="0" compatLnSpc="1"/>
            <a:lstStyle/>
            <a:p>
              <a:endParaRPr lang="zh-CN" altLang="en-US" sz="1350"/>
            </a:p>
          </p:txBody>
        </p:sp>
        <p:sp>
          <p:nvSpPr>
            <p:cNvPr id="60" name="Freeform 67"/>
            <p:cNvSpPr/>
            <p:nvPr>
              <p:custDataLst>
                <p:tags r:id="rId62"/>
              </p:custDataLst>
            </p:nvPr>
          </p:nvSpPr>
          <p:spPr bwMode="auto">
            <a:xfrm>
              <a:off x="6072023" y="6016435"/>
              <a:ext cx="16304" cy="65217"/>
            </a:xfrm>
            <a:custGeom>
              <a:avLst/>
              <a:gdLst>
                <a:gd name="T0" fmla="*/ 0 w 7"/>
                <a:gd name="T1" fmla="*/ 0 h 29"/>
                <a:gd name="T2" fmla="*/ 0 w 7"/>
                <a:gd name="T3" fmla="*/ 15 h 29"/>
                <a:gd name="T4" fmla="*/ 7 w 7"/>
                <a:gd name="T5" fmla="*/ 29 h 29"/>
                <a:gd name="T6" fmla="*/ 0 w 7"/>
                <a:gd name="T7" fmla="*/ 15 h 29"/>
                <a:gd name="T8" fmla="*/ 0 w 7"/>
                <a:gd name="T9" fmla="*/ 2 h 29"/>
                <a:gd name="T10" fmla="*/ 0 w 7"/>
                <a:gd name="T11" fmla="*/ 0 h 29"/>
              </a:gdLst>
              <a:ahLst/>
              <a:cxnLst>
                <a:cxn ang="0">
                  <a:pos x="T0" y="T1"/>
                </a:cxn>
                <a:cxn ang="0">
                  <a:pos x="T2" y="T3"/>
                </a:cxn>
                <a:cxn ang="0">
                  <a:pos x="T4" y="T5"/>
                </a:cxn>
                <a:cxn ang="0">
                  <a:pos x="T6" y="T7"/>
                </a:cxn>
                <a:cxn ang="0">
                  <a:pos x="T8" y="T9"/>
                </a:cxn>
                <a:cxn ang="0">
                  <a:pos x="T10" y="T11"/>
                </a:cxn>
              </a:cxnLst>
              <a:rect l="0" t="0" r="r" b="b"/>
              <a:pathLst>
                <a:path w="7" h="29">
                  <a:moveTo>
                    <a:pt x="0" y="0"/>
                  </a:moveTo>
                  <a:cubicBezTo>
                    <a:pt x="0" y="15"/>
                    <a:pt x="0" y="15"/>
                    <a:pt x="0" y="15"/>
                  </a:cubicBezTo>
                  <a:cubicBezTo>
                    <a:pt x="0" y="21"/>
                    <a:pt x="3" y="26"/>
                    <a:pt x="7" y="29"/>
                  </a:cubicBezTo>
                  <a:cubicBezTo>
                    <a:pt x="3" y="25"/>
                    <a:pt x="0" y="21"/>
                    <a:pt x="0" y="15"/>
                  </a:cubicBezTo>
                  <a:cubicBezTo>
                    <a:pt x="0" y="2"/>
                    <a:pt x="0" y="2"/>
                    <a:pt x="0" y="2"/>
                  </a:cubicBezTo>
                  <a:cubicBezTo>
                    <a:pt x="0" y="1"/>
                    <a:pt x="0" y="1"/>
                    <a:pt x="0" y="0"/>
                  </a:cubicBezTo>
                </a:path>
              </a:pathLst>
            </a:custGeom>
            <a:solidFill>
              <a:srgbClr val="7AB8B4"/>
            </a:solidFill>
            <a:ln w="9525">
              <a:solidFill>
                <a:schemeClr val="tx1">
                  <a:lumMod val="75000"/>
                  <a:lumOff val="25000"/>
                </a:schemeClr>
              </a:solidFill>
              <a:round/>
            </a:ln>
          </p:spPr>
          <p:txBody>
            <a:bodyPr vert="horz" wrap="square" lIns="68589" tIns="34294" rIns="68589" bIns="34294" numCol="1" anchor="t" anchorCtr="0" compatLnSpc="1"/>
            <a:lstStyle/>
            <a:p>
              <a:endParaRPr lang="zh-CN" altLang="en-US" sz="1350"/>
            </a:p>
          </p:txBody>
        </p:sp>
        <p:sp>
          <p:nvSpPr>
            <p:cNvPr id="61" name="Freeform 68"/>
            <p:cNvSpPr/>
            <p:nvPr>
              <p:custDataLst>
                <p:tags r:id="rId63"/>
              </p:custDataLst>
            </p:nvPr>
          </p:nvSpPr>
          <p:spPr bwMode="auto">
            <a:xfrm>
              <a:off x="6072023" y="6016435"/>
              <a:ext cx="86317" cy="71931"/>
            </a:xfrm>
            <a:custGeom>
              <a:avLst/>
              <a:gdLst>
                <a:gd name="T0" fmla="*/ 38 w 38"/>
                <a:gd name="T1" fmla="*/ 0 h 32"/>
                <a:gd name="T2" fmla="*/ 21 w 38"/>
                <a:gd name="T3" fmla="*/ 17 h 32"/>
                <a:gd name="T4" fmla="*/ 16 w 38"/>
                <a:gd name="T5" fmla="*/ 17 h 32"/>
                <a:gd name="T6" fmla="*/ 0 w 38"/>
                <a:gd name="T7" fmla="*/ 2 h 32"/>
                <a:gd name="T8" fmla="*/ 0 w 38"/>
                <a:gd name="T9" fmla="*/ 15 h 32"/>
                <a:gd name="T10" fmla="*/ 7 w 38"/>
                <a:gd name="T11" fmla="*/ 29 h 32"/>
                <a:gd name="T12" fmla="*/ 16 w 38"/>
                <a:gd name="T13" fmla="*/ 32 h 32"/>
                <a:gd name="T14" fmla="*/ 21 w 38"/>
                <a:gd name="T15" fmla="*/ 32 h 32"/>
                <a:gd name="T16" fmla="*/ 38 w 38"/>
                <a:gd name="T17" fmla="*/ 15 h 32"/>
                <a:gd name="T18" fmla="*/ 38 w 38"/>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32">
                  <a:moveTo>
                    <a:pt x="38" y="0"/>
                  </a:moveTo>
                  <a:cubicBezTo>
                    <a:pt x="38" y="9"/>
                    <a:pt x="30" y="17"/>
                    <a:pt x="21" y="17"/>
                  </a:cubicBezTo>
                  <a:cubicBezTo>
                    <a:pt x="16" y="17"/>
                    <a:pt x="16" y="17"/>
                    <a:pt x="16" y="17"/>
                  </a:cubicBezTo>
                  <a:cubicBezTo>
                    <a:pt x="8" y="17"/>
                    <a:pt x="1" y="10"/>
                    <a:pt x="0" y="2"/>
                  </a:cubicBezTo>
                  <a:cubicBezTo>
                    <a:pt x="0" y="15"/>
                    <a:pt x="0" y="15"/>
                    <a:pt x="0" y="15"/>
                  </a:cubicBezTo>
                  <a:cubicBezTo>
                    <a:pt x="0" y="21"/>
                    <a:pt x="3" y="25"/>
                    <a:pt x="7" y="29"/>
                  </a:cubicBezTo>
                  <a:cubicBezTo>
                    <a:pt x="10" y="30"/>
                    <a:pt x="13" y="32"/>
                    <a:pt x="16" y="32"/>
                  </a:cubicBezTo>
                  <a:cubicBezTo>
                    <a:pt x="21" y="32"/>
                    <a:pt x="21" y="32"/>
                    <a:pt x="21" y="32"/>
                  </a:cubicBezTo>
                  <a:cubicBezTo>
                    <a:pt x="30" y="32"/>
                    <a:pt x="38" y="24"/>
                    <a:pt x="38" y="15"/>
                  </a:cubicBezTo>
                  <a:cubicBezTo>
                    <a:pt x="38" y="0"/>
                    <a:pt x="38" y="0"/>
                    <a:pt x="38" y="0"/>
                  </a:cubicBezTo>
                </a:path>
              </a:pathLst>
            </a:custGeom>
            <a:solidFill>
              <a:srgbClr val="E5E5D3"/>
            </a:solidFill>
            <a:ln w="9525">
              <a:solidFill>
                <a:schemeClr val="tx1">
                  <a:lumMod val="75000"/>
                  <a:lumOff val="25000"/>
                </a:schemeClr>
              </a:solidFill>
              <a:round/>
            </a:ln>
          </p:spPr>
          <p:txBody>
            <a:bodyPr vert="horz" wrap="square" lIns="68589" tIns="34294" rIns="68589" bIns="34294" numCol="1" anchor="t" anchorCtr="0" compatLnSpc="1"/>
            <a:lstStyle/>
            <a:p>
              <a:endParaRPr lang="zh-CN" altLang="en-US" sz="1350"/>
            </a:p>
          </p:txBody>
        </p:sp>
        <p:sp>
          <p:nvSpPr>
            <p:cNvPr id="62" name="Freeform 69"/>
            <p:cNvSpPr/>
            <p:nvPr>
              <p:custDataLst>
                <p:tags r:id="rId64"/>
              </p:custDataLst>
            </p:nvPr>
          </p:nvSpPr>
          <p:spPr bwMode="auto">
            <a:xfrm>
              <a:off x="5908980" y="6025066"/>
              <a:ext cx="18222" cy="54668"/>
            </a:xfrm>
            <a:custGeom>
              <a:avLst/>
              <a:gdLst>
                <a:gd name="T0" fmla="*/ 0 w 8"/>
                <a:gd name="T1" fmla="*/ 0 h 24"/>
                <a:gd name="T2" fmla="*/ 1 w 8"/>
                <a:gd name="T3" fmla="*/ 13 h 24"/>
                <a:gd name="T4" fmla="*/ 8 w 8"/>
                <a:gd name="T5" fmla="*/ 24 h 24"/>
                <a:gd name="T6" fmla="*/ 1 w 8"/>
                <a:gd name="T7" fmla="*/ 13 h 24"/>
                <a:gd name="T8" fmla="*/ 0 w 8"/>
                <a:gd name="T9" fmla="*/ 2 h 24"/>
                <a:gd name="T10" fmla="*/ 0 w 8"/>
                <a:gd name="T11" fmla="*/ 0 h 24"/>
              </a:gdLst>
              <a:ahLst/>
              <a:cxnLst>
                <a:cxn ang="0">
                  <a:pos x="T0" y="T1"/>
                </a:cxn>
                <a:cxn ang="0">
                  <a:pos x="T2" y="T3"/>
                </a:cxn>
                <a:cxn ang="0">
                  <a:pos x="T4" y="T5"/>
                </a:cxn>
                <a:cxn ang="0">
                  <a:pos x="T6" y="T7"/>
                </a:cxn>
                <a:cxn ang="0">
                  <a:pos x="T8" y="T9"/>
                </a:cxn>
                <a:cxn ang="0">
                  <a:pos x="T10" y="T11"/>
                </a:cxn>
              </a:cxnLst>
              <a:rect l="0" t="0" r="r" b="b"/>
              <a:pathLst>
                <a:path w="8" h="24">
                  <a:moveTo>
                    <a:pt x="0" y="0"/>
                  </a:moveTo>
                  <a:cubicBezTo>
                    <a:pt x="1" y="13"/>
                    <a:pt x="1" y="13"/>
                    <a:pt x="1" y="13"/>
                  </a:cubicBezTo>
                  <a:cubicBezTo>
                    <a:pt x="2" y="18"/>
                    <a:pt x="4" y="22"/>
                    <a:pt x="8" y="24"/>
                  </a:cubicBezTo>
                  <a:cubicBezTo>
                    <a:pt x="5" y="22"/>
                    <a:pt x="2" y="18"/>
                    <a:pt x="1" y="13"/>
                  </a:cubicBezTo>
                  <a:cubicBezTo>
                    <a:pt x="0" y="2"/>
                    <a:pt x="0" y="2"/>
                    <a:pt x="0" y="2"/>
                  </a:cubicBezTo>
                  <a:cubicBezTo>
                    <a:pt x="0" y="1"/>
                    <a:pt x="0" y="1"/>
                    <a:pt x="0" y="0"/>
                  </a:cubicBezTo>
                </a:path>
              </a:pathLst>
            </a:custGeom>
            <a:solidFill>
              <a:srgbClr val="7AB8B4"/>
            </a:solidFill>
            <a:ln w="9525">
              <a:solidFill>
                <a:schemeClr val="tx1">
                  <a:lumMod val="75000"/>
                  <a:lumOff val="25000"/>
                </a:schemeClr>
              </a:solidFill>
              <a:round/>
            </a:ln>
          </p:spPr>
          <p:txBody>
            <a:bodyPr vert="horz" wrap="square" lIns="68589" tIns="34294" rIns="68589" bIns="34294" numCol="1" anchor="t" anchorCtr="0" compatLnSpc="1"/>
            <a:lstStyle/>
            <a:p>
              <a:endParaRPr lang="zh-CN" altLang="en-US" sz="1350"/>
            </a:p>
          </p:txBody>
        </p:sp>
        <p:sp>
          <p:nvSpPr>
            <p:cNvPr id="63" name="Freeform 70"/>
            <p:cNvSpPr/>
            <p:nvPr>
              <p:custDataLst>
                <p:tags r:id="rId65"/>
              </p:custDataLst>
            </p:nvPr>
          </p:nvSpPr>
          <p:spPr bwMode="auto">
            <a:xfrm>
              <a:off x="5908980" y="6013557"/>
              <a:ext cx="91112" cy="72890"/>
            </a:xfrm>
            <a:custGeom>
              <a:avLst/>
              <a:gdLst>
                <a:gd name="T0" fmla="*/ 37 w 40"/>
                <a:gd name="T1" fmla="*/ 0 h 32"/>
                <a:gd name="T2" fmla="*/ 23 w 40"/>
                <a:gd name="T3" fmla="*/ 19 h 32"/>
                <a:gd name="T4" fmla="*/ 18 w 40"/>
                <a:gd name="T5" fmla="*/ 19 h 32"/>
                <a:gd name="T6" fmla="*/ 16 w 40"/>
                <a:gd name="T7" fmla="*/ 19 h 32"/>
                <a:gd name="T8" fmla="*/ 0 w 40"/>
                <a:gd name="T9" fmla="*/ 7 h 32"/>
                <a:gd name="T10" fmla="*/ 1 w 40"/>
                <a:gd name="T11" fmla="*/ 18 h 32"/>
                <a:gd name="T12" fmla="*/ 8 w 40"/>
                <a:gd name="T13" fmla="*/ 29 h 32"/>
                <a:gd name="T14" fmla="*/ 18 w 40"/>
                <a:gd name="T15" fmla="*/ 32 h 32"/>
                <a:gd name="T16" fmla="*/ 20 w 40"/>
                <a:gd name="T17" fmla="*/ 32 h 32"/>
                <a:gd name="T18" fmla="*/ 24 w 40"/>
                <a:gd name="T19" fmla="*/ 32 h 32"/>
                <a:gd name="T20" fmla="*/ 39 w 40"/>
                <a:gd name="T21" fmla="*/ 13 h 32"/>
                <a:gd name="T22" fmla="*/ 37 w 40"/>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32">
                  <a:moveTo>
                    <a:pt x="37" y="0"/>
                  </a:moveTo>
                  <a:cubicBezTo>
                    <a:pt x="38" y="9"/>
                    <a:pt x="32" y="18"/>
                    <a:pt x="23" y="19"/>
                  </a:cubicBezTo>
                  <a:cubicBezTo>
                    <a:pt x="18" y="19"/>
                    <a:pt x="18" y="19"/>
                    <a:pt x="18" y="19"/>
                  </a:cubicBezTo>
                  <a:cubicBezTo>
                    <a:pt x="17" y="19"/>
                    <a:pt x="17" y="19"/>
                    <a:pt x="16" y="19"/>
                  </a:cubicBezTo>
                  <a:cubicBezTo>
                    <a:pt x="8" y="19"/>
                    <a:pt x="2" y="14"/>
                    <a:pt x="0" y="7"/>
                  </a:cubicBezTo>
                  <a:cubicBezTo>
                    <a:pt x="1" y="18"/>
                    <a:pt x="1" y="18"/>
                    <a:pt x="1" y="18"/>
                  </a:cubicBezTo>
                  <a:cubicBezTo>
                    <a:pt x="2" y="23"/>
                    <a:pt x="5" y="27"/>
                    <a:pt x="8" y="29"/>
                  </a:cubicBezTo>
                  <a:cubicBezTo>
                    <a:pt x="11" y="31"/>
                    <a:pt x="14" y="32"/>
                    <a:pt x="18" y="32"/>
                  </a:cubicBezTo>
                  <a:cubicBezTo>
                    <a:pt x="18" y="32"/>
                    <a:pt x="19" y="32"/>
                    <a:pt x="20" y="32"/>
                  </a:cubicBezTo>
                  <a:cubicBezTo>
                    <a:pt x="24" y="32"/>
                    <a:pt x="24" y="32"/>
                    <a:pt x="24" y="32"/>
                  </a:cubicBezTo>
                  <a:cubicBezTo>
                    <a:pt x="33" y="31"/>
                    <a:pt x="40" y="22"/>
                    <a:pt x="39" y="13"/>
                  </a:cubicBezTo>
                  <a:cubicBezTo>
                    <a:pt x="37" y="0"/>
                    <a:pt x="37" y="0"/>
                    <a:pt x="37" y="0"/>
                  </a:cubicBezTo>
                </a:path>
              </a:pathLst>
            </a:custGeom>
            <a:solidFill>
              <a:srgbClr val="E5E5D3"/>
            </a:solidFill>
            <a:ln w="9525">
              <a:solidFill>
                <a:schemeClr val="tx1">
                  <a:lumMod val="75000"/>
                  <a:lumOff val="25000"/>
                </a:schemeClr>
              </a:solidFill>
              <a:round/>
            </a:ln>
          </p:spPr>
          <p:txBody>
            <a:bodyPr vert="horz" wrap="square" lIns="68589" tIns="34294" rIns="68589" bIns="34294" numCol="1" anchor="t" anchorCtr="0" compatLnSpc="1"/>
            <a:lstStyle/>
            <a:p>
              <a:endParaRPr lang="zh-CN" altLang="en-US" sz="1350"/>
            </a:p>
          </p:txBody>
        </p:sp>
        <p:sp>
          <p:nvSpPr>
            <p:cNvPr id="64" name="Oval 71"/>
            <p:cNvSpPr>
              <a:spLocks noChangeArrowheads="1"/>
            </p:cNvSpPr>
            <p:nvPr>
              <p:custDataLst>
                <p:tags r:id="rId66"/>
              </p:custDataLst>
            </p:nvPr>
          </p:nvSpPr>
          <p:spPr bwMode="auto">
            <a:xfrm>
              <a:off x="6235066" y="6043289"/>
              <a:ext cx="959" cy="4796"/>
            </a:xfrm>
            <a:prstGeom prst="ellipse">
              <a:avLst/>
            </a:prstGeom>
            <a:solidFill>
              <a:srgbClr val="7AB8B4"/>
            </a:solidFill>
            <a:ln w="9525">
              <a:solidFill>
                <a:schemeClr val="tx1">
                  <a:lumMod val="75000"/>
                  <a:lumOff val="25000"/>
                </a:schemeClr>
              </a:solidFill>
              <a:round/>
            </a:ln>
          </p:spPr>
          <p:txBody>
            <a:bodyPr vert="horz" wrap="square" lIns="68589" tIns="34294" rIns="68589" bIns="34294" numCol="1" anchor="t" anchorCtr="0" compatLnSpc="1"/>
            <a:lstStyle/>
            <a:p>
              <a:endParaRPr lang="zh-CN" altLang="en-US" sz="1350"/>
            </a:p>
          </p:txBody>
        </p:sp>
        <p:sp>
          <p:nvSpPr>
            <p:cNvPr id="65" name="Freeform 72"/>
            <p:cNvSpPr/>
            <p:nvPr>
              <p:custDataLst>
                <p:tags r:id="rId67"/>
              </p:custDataLst>
            </p:nvPr>
          </p:nvSpPr>
          <p:spPr bwMode="auto">
            <a:xfrm>
              <a:off x="6235066" y="6013557"/>
              <a:ext cx="89194" cy="72890"/>
            </a:xfrm>
            <a:custGeom>
              <a:avLst/>
              <a:gdLst>
                <a:gd name="T0" fmla="*/ 2 w 39"/>
                <a:gd name="T1" fmla="*/ 0 h 32"/>
                <a:gd name="T2" fmla="*/ 0 w 39"/>
                <a:gd name="T3" fmla="*/ 13 h 32"/>
                <a:gd name="T4" fmla="*/ 0 w 39"/>
                <a:gd name="T5" fmla="*/ 13 h 32"/>
                <a:gd name="T6" fmla="*/ 0 w 39"/>
                <a:gd name="T7" fmla="*/ 15 h 32"/>
                <a:gd name="T8" fmla="*/ 14 w 39"/>
                <a:gd name="T9" fmla="*/ 32 h 32"/>
                <a:gd name="T10" fmla="*/ 19 w 39"/>
                <a:gd name="T11" fmla="*/ 32 h 32"/>
                <a:gd name="T12" fmla="*/ 21 w 39"/>
                <a:gd name="T13" fmla="*/ 32 h 32"/>
                <a:gd name="T14" fmla="*/ 37 w 39"/>
                <a:gd name="T15" fmla="*/ 18 h 32"/>
                <a:gd name="T16" fmla="*/ 39 w 39"/>
                <a:gd name="T17" fmla="*/ 8 h 32"/>
                <a:gd name="T18" fmla="*/ 23 w 39"/>
                <a:gd name="T19" fmla="*/ 19 h 32"/>
                <a:gd name="T20" fmla="*/ 21 w 39"/>
                <a:gd name="T21" fmla="*/ 19 h 32"/>
                <a:gd name="T22" fmla="*/ 16 w 39"/>
                <a:gd name="T23" fmla="*/ 19 h 32"/>
                <a:gd name="T24" fmla="*/ 2 w 39"/>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32">
                  <a:moveTo>
                    <a:pt x="2" y="0"/>
                  </a:moveTo>
                  <a:cubicBezTo>
                    <a:pt x="0" y="13"/>
                    <a:pt x="0" y="13"/>
                    <a:pt x="0" y="13"/>
                  </a:cubicBezTo>
                  <a:cubicBezTo>
                    <a:pt x="0" y="13"/>
                    <a:pt x="0" y="13"/>
                    <a:pt x="0" y="13"/>
                  </a:cubicBezTo>
                  <a:cubicBezTo>
                    <a:pt x="0" y="14"/>
                    <a:pt x="0" y="15"/>
                    <a:pt x="0" y="15"/>
                  </a:cubicBezTo>
                  <a:cubicBezTo>
                    <a:pt x="0" y="24"/>
                    <a:pt x="6" y="31"/>
                    <a:pt x="14" y="32"/>
                  </a:cubicBezTo>
                  <a:cubicBezTo>
                    <a:pt x="19" y="32"/>
                    <a:pt x="19" y="32"/>
                    <a:pt x="19" y="32"/>
                  </a:cubicBezTo>
                  <a:cubicBezTo>
                    <a:pt x="19" y="32"/>
                    <a:pt x="20" y="32"/>
                    <a:pt x="21" y="32"/>
                  </a:cubicBezTo>
                  <a:cubicBezTo>
                    <a:pt x="29" y="32"/>
                    <a:pt x="36" y="26"/>
                    <a:pt x="37" y="18"/>
                  </a:cubicBezTo>
                  <a:cubicBezTo>
                    <a:pt x="39" y="8"/>
                    <a:pt x="39" y="8"/>
                    <a:pt x="39" y="8"/>
                  </a:cubicBezTo>
                  <a:cubicBezTo>
                    <a:pt x="36" y="15"/>
                    <a:pt x="30" y="19"/>
                    <a:pt x="23" y="19"/>
                  </a:cubicBezTo>
                  <a:cubicBezTo>
                    <a:pt x="22" y="19"/>
                    <a:pt x="21" y="19"/>
                    <a:pt x="21" y="19"/>
                  </a:cubicBezTo>
                  <a:cubicBezTo>
                    <a:pt x="16" y="19"/>
                    <a:pt x="16" y="19"/>
                    <a:pt x="16" y="19"/>
                  </a:cubicBezTo>
                  <a:cubicBezTo>
                    <a:pt x="7" y="18"/>
                    <a:pt x="1" y="9"/>
                    <a:pt x="2" y="0"/>
                  </a:cubicBezTo>
                </a:path>
              </a:pathLst>
            </a:custGeom>
            <a:solidFill>
              <a:srgbClr val="E5E5D3"/>
            </a:solidFill>
            <a:ln w="9525">
              <a:solidFill>
                <a:schemeClr val="tx1">
                  <a:lumMod val="75000"/>
                  <a:lumOff val="25000"/>
                </a:schemeClr>
              </a:solidFill>
              <a:round/>
            </a:ln>
          </p:spPr>
          <p:txBody>
            <a:bodyPr vert="horz" wrap="square" lIns="68589" tIns="34294" rIns="68589" bIns="34294" numCol="1" anchor="t" anchorCtr="0" compatLnSpc="1"/>
            <a:lstStyle/>
            <a:p>
              <a:endParaRPr lang="zh-CN" altLang="en-US" sz="1350"/>
            </a:p>
          </p:txBody>
        </p:sp>
        <p:sp>
          <p:nvSpPr>
            <p:cNvPr id="66" name="Freeform 73"/>
            <p:cNvSpPr/>
            <p:nvPr>
              <p:custDataLst>
                <p:tags r:id="rId68"/>
              </p:custDataLst>
            </p:nvPr>
          </p:nvSpPr>
          <p:spPr bwMode="auto">
            <a:xfrm>
              <a:off x="5772791" y="5398790"/>
              <a:ext cx="694371" cy="227301"/>
            </a:xfrm>
            <a:custGeom>
              <a:avLst/>
              <a:gdLst>
                <a:gd name="T0" fmla="*/ 298 w 306"/>
                <a:gd name="T1" fmla="*/ 58 h 100"/>
                <a:gd name="T2" fmla="*/ 306 w 306"/>
                <a:gd name="T3" fmla="*/ 58 h 100"/>
                <a:gd name="T4" fmla="*/ 248 w 306"/>
                <a:gd name="T5" fmla="*/ 0 h 100"/>
                <a:gd name="T6" fmla="*/ 58 w 306"/>
                <a:gd name="T7" fmla="*/ 0 h 100"/>
                <a:gd name="T8" fmla="*/ 0 w 306"/>
                <a:gd name="T9" fmla="*/ 58 h 100"/>
                <a:gd name="T10" fmla="*/ 0 w 306"/>
                <a:gd name="T11" fmla="*/ 100 h 100"/>
                <a:gd name="T12" fmla="*/ 306 w 306"/>
                <a:gd name="T13" fmla="*/ 100 h 100"/>
                <a:gd name="T14" fmla="*/ 306 w 306"/>
                <a:gd name="T15" fmla="*/ 58 h 100"/>
                <a:gd name="T16" fmla="*/ 298 w 306"/>
                <a:gd name="T17" fmla="*/ 58 h 100"/>
                <a:gd name="T18" fmla="*/ 290 w 306"/>
                <a:gd name="T19" fmla="*/ 58 h 100"/>
                <a:gd name="T20" fmla="*/ 290 w 306"/>
                <a:gd name="T21" fmla="*/ 84 h 100"/>
                <a:gd name="T22" fmla="*/ 16 w 306"/>
                <a:gd name="T23" fmla="*/ 84 h 100"/>
                <a:gd name="T24" fmla="*/ 16 w 306"/>
                <a:gd name="T25" fmla="*/ 58 h 100"/>
                <a:gd name="T26" fmla="*/ 28 w 306"/>
                <a:gd name="T27" fmla="*/ 28 h 100"/>
                <a:gd name="T28" fmla="*/ 58 w 306"/>
                <a:gd name="T29" fmla="*/ 16 h 100"/>
                <a:gd name="T30" fmla="*/ 248 w 306"/>
                <a:gd name="T31" fmla="*/ 16 h 100"/>
                <a:gd name="T32" fmla="*/ 278 w 306"/>
                <a:gd name="T33" fmla="*/ 28 h 100"/>
                <a:gd name="T34" fmla="*/ 290 w 306"/>
                <a:gd name="T35" fmla="*/ 58 h 100"/>
                <a:gd name="T36" fmla="*/ 298 w 306"/>
                <a:gd name="T37" fmla="*/ 5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6" h="100">
                  <a:moveTo>
                    <a:pt x="298" y="58"/>
                  </a:moveTo>
                  <a:cubicBezTo>
                    <a:pt x="306" y="58"/>
                    <a:pt x="306" y="58"/>
                    <a:pt x="306" y="58"/>
                  </a:cubicBezTo>
                  <a:cubicBezTo>
                    <a:pt x="306" y="26"/>
                    <a:pt x="280" y="0"/>
                    <a:pt x="248" y="0"/>
                  </a:cubicBezTo>
                  <a:cubicBezTo>
                    <a:pt x="58" y="0"/>
                    <a:pt x="58" y="0"/>
                    <a:pt x="58" y="0"/>
                  </a:cubicBezTo>
                  <a:cubicBezTo>
                    <a:pt x="26" y="0"/>
                    <a:pt x="0" y="26"/>
                    <a:pt x="0" y="58"/>
                  </a:cubicBezTo>
                  <a:cubicBezTo>
                    <a:pt x="0" y="100"/>
                    <a:pt x="0" y="100"/>
                    <a:pt x="0" y="100"/>
                  </a:cubicBezTo>
                  <a:cubicBezTo>
                    <a:pt x="306" y="100"/>
                    <a:pt x="306" y="100"/>
                    <a:pt x="306" y="100"/>
                  </a:cubicBezTo>
                  <a:cubicBezTo>
                    <a:pt x="306" y="58"/>
                    <a:pt x="306" y="58"/>
                    <a:pt x="306" y="58"/>
                  </a:cubicBezTo>
                  <a:cubicBezTo>
                    <a:pt x="298" y="58"/>
                    <a:pt x="298" y="58"/>
                    <a:pt x="298" y="58"/>
                  </a:cubicBezTo>
                  <a:cubicBezTo>
                    <a:pt x="290" y="58"/>
                    <a:pt x="290" y="58"/>
                    <a:pt x="290" y="58"/>
                  </a:cubicBezTo>
                  <a:cubicBezTo>
                    <a:pt x="290" y="84"/>
                    <a:pt x="290" y="84"/>
                    <a:pt x="290" y="84"/>
                  </a:cubicBezTo>
                  <a:cubicBezTo>
                    <a:pt x="16" y="84"/>
                    <a:pt x="16" y="84"/>
                    <a:pt x="16" y="84"/>
                  </a:cubicBezTo>
                  <a:cubicBezTo>
                    <a:pt x="16" y="58"/>
                    <a:pt x="16" y="58"/>
                    <a:pt x="16" y="58"/>
                  </a:cubicBezTo>
                  <a:cubicBezTo>
                    <a:pt x="16" y="46"/>
                    <a:pt x="21" y="36"/>
                    <a:pt x="28" y="28"/>
                  </a:cubicBezTo>
                  <a:cubicBezTo>
                    <a:pt x="36" y="21"/>
                    <a:pt x="47" y="16"/>
                    <a:pt x="58" y="16"/>
                  </a:cubicBezTo>
                  <a:cubicBezTo>
                    <a:pt x="248" y="16"/>
                    <a:pt x="248" y="16"/>
                    <a:pt x="248" y="16"/>
                  </a:cubicBezTo>
                  <a:cubicBezTo>
                    <a:pt x="260" y="16"/>
                    <a:pt x="270" y="21"/>
                    <a:pt x="278" y="28"/>
                  </a:cubicBezTo>
                  <a:cubicBezTo>
                    <a:pt x="286" y="36"/>
                    <a:pt x="290" y="46"/>
                    <a:pt x="290" y="58"/>
                  </a:cubicBezTo>
                  <a:lnTo>
                    <a:pt x="298" y="58"/>
                  </a:lnTo>
                  <a:close/>
                </a:path>
              </a:pathLst>
            </a:custGeom>
            <a:solidFill>
              <a:srgbClr val="64C3C9"/>
            </a:solidFill>
            <a:ln w="9525">
              <a:solidFill>
                <a:schemeClr val="tx1">
                  <a:lumMod val="75000"/>
                  <a:lumOff val="25000"/>
                </a:schemeClr>
              </a:solidFill>
              <a:round/>
            </a:ln>
          </p:spPr>
          <p:txBody>
            <a:bodyPr vert="horz" wrap="square" lIns="68589" tIns="34294" rIns="68589" bIns="34294" numCol="1" anchor="t" anchorCtr="0" compatLnSpc="1"/>
            <a:lstStyle/>
            <a:p>
              <a:endParaRPr lang="zh-CN" altLang="en-US" sz="1350"/>
            </a:p>
          </p:txBody>
        </p:sp>
        <p:sp>
          <p:nvSpPr>
            <p:cNvPr id="67" name="Freeform 74"/>
            <p:cNvSpPr/>
            <p:nvPr>
              <p:custDataLst>
                <p:tags r:id="rId69"/>
              </p:custDataLst>
            </p:nvPr>
          </p:nvSpPr>
          <p:spPr bwMode="auto">
            <a:xfrm>
              <a:off x="5668252" y="5580055"/>
              <a:ext cx="905368" cy="172634"/>
            </a:xfrm>
            <a:custGeom>
              <a:avLst/>
              <a:gdLst>
                <a:gd name="T0" fmla="*/ 381 w 399"/>
                <a:gd name="T1" fmla="*/ 0 h 76"/>
                <a:gd name="T2" fmla="*/ 344 w 399"/>
                <a:gd name="T3" fmla="*/ 0 h 76"/>
                <a:gd name="T4" fmla="*/ 54 w 399"/>
                <a:gd name="T5" fmla="*/ 0 h 76"/>
                <a:gd name="T6" fmla="*/ 17 w 399"/>
                <a:gd name="T7" fmla="*/ 0 h 76"/>
                <a:gd name="T8" fmla="*/ 0 w 399"/>
                <a:gd name="T9" fmla="*/ 18 h 76"/>
                <a:gd name="T10" fmla="*/ 0 w 399"/>
                <a:gd name="T11" fmla="*/ 59 h 76"/>
                <a:gd name="T12" fmla="*/ 17 w 399"/>
                <a:gd name="T13" fmla="*/ 76 h 76"/>
                <a:gd name="T14" fmla="*/ 62 w 399"/>
                <a:gd name="T15" fmla="*/ 76 h 76"/>
                <a:gd name="T16" fmla="*/ 337 w 399"/>
                <a:gd name="T17" fmla="*/ 76 h 76"/>
                <a:gd name="T18" fmla="*/ 381 w 399"/>
                <a:gd name="T19" fmla="*/ 76 h 76"/>
                <a:gd name="T20" fmla="*/ 399 w 399"/>
                <a:gd name="T21" fmla="*/ 59 h 76"/>
                <a:gd name="T22" fmla="*/ 399 w 399"/>
                <a:gd name="T23" fmla="*/ 18 h 76"/>
                <a:gd name="T24" fmla="*/ 381 w 399"/>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9" h="76">
                  <a:moveTo>
                    <a:pt x="381" y="0"/>
                  </a:moveTo>
                  <a:cubicBezTo>
                    <a:pt x="344" y="0"/>
                    <a:pt x="344" y="0"/>
                    <a:pt x="344" y="0"/>
                  </a:cubicBezTo>
                  <a:cubicBezTo>
                    <a:pt x="54" y="0"/>
                    <a:pt x="54" y="0"/>
                    <a:pt x="54" y="0"/>
                  </a:cubicBezTo>
                  <a:cubicBezTo>
                    <a:pt x="17" y="0"/>
                    <a:pt x="17" y="0"/>
                    <a:pt x="17" y="0"/>
                  </a:cubicBezTo>
                  <a:cubicBezTo>
                    <a:pt x="8" y="0"/>
                    <a:pt x="0" y="8"/>
                    <a:pt x="0" y="18"/>
                  </a:cubicBezTo>
                  <a:cubicBezTo>
                    <a:pt x="0" y="59"/>
                    <a:pt x="0" y="59"/>
                    <a:pt x="0" y="59"/>
                  </a:cubicBezTo>
                  <a:cubicBezTo>
                    <a:pt x="0" y="68"/>
                    <a:pt x="8" y="76"/>
                    <a:pt x="17" y="76"/>
                  </a:cubicBezTo>
                  <a:cubicBezTo>
                    <a:pt x="62" y="76"/>
                    <a:pt x="62" y="76"/>
                    <a:pt x="62" y="76"/>
                  </a:cubicBezTo>
                  <a:cubicBezTo>
                    <a:pt x="337" y="76"/>
                    <a:pt x="337" y="76"/>
                    <a:pt x="337" y="76"/>
                  </a:cubicBezTo>
                  <a:cubicBezTo>
                    <a:pt x="381" y="76"/>
                    <a:pt x="381" y="76"/>
                    <a:pt x="381" y="76"/>
                  </a:cubicBezTo>
                  <a:cubicBezTo>
                    <a:pt x="391" y="76"/>
                    <a:pt x="399" y="68"/>
                    <a:pt x="399" y="59"/>
                  </a:cubicBezTo>
                  <a:cubicBezTo>
                    <a:pt x="399" y="18"/>
                    <a:pt x="399" y="18"/>
                    <a:pt x="399" y="18"/>
                  </a:cubicBezTo>
                  <a:cubicBezTo>
                    <a:pt x="399" y="8"/>
                    <a:pt x="391" y="0"/>
                    <a:pt x="381" y="0"/>
                  </a:cubicBezTo>
                  <a:close/>
                </a:path>
              </a:pathLst>
            </a:custGeom>
            <a:solidFill>
              <a:srgbClr val="1F8CAB"/>
            </a:solidFill>
            <a:ln w="9525">
              <a:solidFill>
                <a:schemeClr val="tx1">
                  <a:lumMod val="75000"/>
                  <a:lumOff val="25000"/>
                </a:schemeClr>
              </a:solidFill>
              <a:round/>
            </a:ln>
          </p:spPr>
          <p:txBody>
            <a:bodyPr vert="horz" wrap="square" lIns="68589" tIns="34294" rIns="68589" bIns="34294" numCol="1" anchor="t" anchorCtr="0" compatLnSpc="1"/>
            <a:lstStyle/>
            <a:p>
              <a:endParaRPr lang="zh-CN" altLang="en-US" sz="1350"/>
            </a:p>
          </p:txBody>
        </p:sp>
        <p:sp>
          <p:nvSpPr>
            <p:cNvPr id="68" name="Freeform 75"/>
            <p:cNvSpPr/>
            <p:nvPr>
              <p:custDataLst>
                <p:tags r:id="rId70"/>
              </p:custDataLst>
            </p:nvPr>
          </p:nvSpPr>
          <p:spPr bwMode="auto">
            <a:xfrm>
              <a:off x="5927203" y="5351795"/>
              <a:ext cx="385549" cy="117967"/>
            </a:xfrm>
            <a:custGeom>
              <a:avLst/>
              <a:gdLst>
                <a:gd name="T0" fmla="*/ 170 w 170"/>
                <a:gd name="T1" fmla="*/ 35 h 52"/>
                <a:gd name="T2" fmla="*/ 153 w 170"/>
                <a:gd name="T3" fmla="*/ 52 h 52"/>
                <a:gd name="T4" fmla="*/ 17 w 170"/>
                <a:gd name="T5" fmla="*/ 52 h 52"/>
                <a:gd name="T6" fmla="*/ 0 w 170"/>
                <a:gd name="T7" fmla="*/ 35 h 52"/>
                <a:gd name="T8" fmla="*/ 0 w 170"/>
                <a:gd name="T9" fmla="*/ 16 h 52"/>
                <a:gd name="T10" fmla="*/ 17 w 170"/>
                <a:gd name="T11" fmla="*/ 0 h 52"/>
                <a:gd name="T12" fmla="*/ 153 w 170"/>
                <a:gd name="T13" fmla="*/ 0 h 52"/>
                <a:gd name="T14" fmla="*/ 170 w 170"/>
                <a:gd name="T15" fmla="*/ 16 h 52"/>
                <a:gd name="T16" fmla="*/ 170 w 170"/>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 h="52">
                  <a:moveTo>
                    <a:pt x="170" y="35"/>
                  </a:moveTo>
                  <a:cubicBezTo>
                    <a:pt x="170" y="44"/>
                    <a:pt x="162" y="52"/>
                    <a:pt x="153" y="52"/>
                  </a:cubicBezTo>
                  <a:cubicBezTo>
                    <a:pt x="17" y="52"/>
                    <a:pt x="17" y="52"/>
                    <a:pt x="17" y="52"/>
                  </a:cubicBezTo>
                  <a:cubicBezTo>
                    <a:pt x="8" y="52"/>
                    <a:pt x="0" y="44"/>
                    <a:pt x="0" y="35"/>
                  </a:cubicBezTo>
                  <a:cubicBezTo>
                    <a:pt x="0" y="16"/>
                    <a:pt x="0" y="16"/>
                    <a:pt x="0" y="16"/>
                  </a:cubicBezTo>
                  <a:cubicBezTo>
                    <a:pt x="0" y="7"/>
                    <a:pt x="8" y="0"/>
                    <a:pt x="17" y="0"/>
                  </a:cubicBezTo>
                  <a:cubicBezTo>
                    <a:pt x="153" y="0"/>
                    <a:pt x="153" y="0"/>
                    <a:pt x="153" y="0"/>
                  </a:cubicBezTo>
                  <a:cubicBezTo>
                    <a:pt x="162" y="0"/>
                    <a:pt x="170" y="7"/>
                    <a:pt x="170" y="16"/>
                  </a:cubicBezTo>
                  <a:lnTo>
                    <a:pt x="170" y="35"/>
                  </a:lnTo>
                  <a:close/>
                </a:path>
              </a:pathLst>
            </a:custGeom>
            <a:solidFill>
              <a:srgbClr val="1F8CAB"/>
            </a:solidFill>
            <a:ln w="9525">
              <a:solidFill>
                <a:schemeClr val="tx1">
                  <a:lumMod val="75000"/>
                  <a:lumOff val="25000"/>
                </a:schemeClr>
              </a:solidFill>
              <a:round/>
            </a:ln>
          </p:spPr>
          <p:txBody>
            <a:bodyPr vert="horz" wrap="square" lIns="68589" tIns="34294" rIns="68589" bIns="34294" numCol="1" anchor="t" anchorCtr="0" compatLnSpc="1"/>
            <a:lstStyle/>
            <a:p>
              <a:endParaRPr lang="zh-CN" altLang="en-US" sz="1350"/>
            </a:p>
          </p:txBody>
        </p:sp>
      </p:grpSp>
      <p:grpSp>
        <p:nvGrpSpPr>
          <p:cNvPr id="118" name="组合 117"/>
          <p:cNvGrpSpPr/>
          <p:nvPr>
            <p:custDataLst>
              <p:tags r:id="rId32"/>
            </p:custDataLst>
          </p:nvPr>
        </p:nvGrpSpPr>
        <p:grpSpPr>
          <a:xfrm>
            <a:off x="6368073" y="2244261"/>
            <a:ext cx="316923" cy="482009"/>
            <a:chOff x="7213324" y="3102760"/>
            <a:chExt cx="550510" cy="837273"/>
          </a:xfrm>
        </p:grpSpPr>
        <p:sp>
          <p:nvSpPr>
            <p:cNvPr id="75" name="Freeform 82"/>
            <p:cNvSpPr>
              <a:spLocks noEditPoints="1"/>
            </p:cNvSpPr>
            <p:nvPr>
              <p:custDataLst>
                <p:tags r:id="rId36"/>
              </p:custDataLst>
            </p:nvPr>
          </p:nvSpPr>
          <p:spPr bwMode="auto">
            <a:xfrm>
              <a:off x="7213324" y="3175649"/>
              <a:ext cx="550510" cy="764384"/>
            </a:xfrm>
            <a:custGeom>
              <a:avLst/>
              <a:gdLst>
                <a:gd name="T0" fmla="*/ 0 w 243"/>
                <a:gd name="T1" fmla="*/ 27 h 337"/>
                <a:gd name="T2" fmla="*/ 0 w 243"/>
                <a:gd name="T3" fmla="*/ 27 h 337"/>
                <a:gd name="T4" fmla="*/ 0 w 243"/>
                <a:gd name="T5" fmla="*/ 309 h 337"/>
                <a:gd name="T6" fmla="*/ 28 w 243"/>
                <a:gd name="T7" fmla="*/ 337 h 337"/>
                <a:gd name="T8" fmla="*/ 215 w 243"/>
                <a:gd name="T9" fmla="*/ 337 h 337"/>
                <a:gd name="T10" fmla="*/ 243 w 243"/>
                <a:gd name="T11" fmla="*/ 309 h 337"/>
                <a:gd name="T12" fmla="*/ 243 w 243"/>
                <a:gd name="T13" fmla="*/ 278 h 337"/>
                <a:gd name="T14" fmla="*/ 215 w 243"/>
                <a:gd name="T15" fmla="*/ 306 h 337"/>
                <a:gd name="T16" fmla="*/ 28 w 243"/>
                <a:gd name="T17" fmla="*/ 306 h 337"/>
                <a:gd name="T18" fmla="*/ 0 w 243"/>
                <a:gd name="T19" fmla="*/ 278 h 337"/>
                <a:gd name="T20" fmla="*/ 0 w 243"/>
                <a:gd name="T21" fmla="*/ 27 h 337"/>
                <a:gd name="T22" fmla="*/ 18 w 243"/>
                <a:gd name="T23" fmla="*/ 0 h 337"/>
                <a:gd name="T24" fmla="*/ 2 w 243"/>
                <a:gd name="T25" fmla="*/ 17 h 337"/>
                <a:gd name="T26" fmla="*/ 18 w 243"/>
                <a:gd name="T27"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3" h="337">
                  <a:moveTo>
                    <a:pt x="0" y="27"/>
                  </a:moveTo>
                  <a:cubicBezTo>
                    <a:pt x="0" y="27"/>
                    <a:pt x="0" y="27"/>
                    <a:pt x="0" y="27"/>
                  </a:cubicBezTo>
                  <a:cubicBezTo>
                    <a:pt x="0" y="309"/>
                    <a:pt x="0" y="309"/>
                    <a:pt x="0" y="309"/>
                  </a:cubicBezTo>
                  <a:cubicBezTo>
                    <a:pt x="0" y="324"/>
                    <a:pt x="13" y="337"/>
                    <a:pt x="28" y="337"/>
                  </a:cubicBezTo>
                  <a:cubicBezTo>
                    <a:pt x="215" y="337"/>
                    <a:pt x="215" y="337"/>
                    <a:pt x="215" y="337"/>
                  </a:cubicBezTo>
                  <a:cubicBezTo>
                    <a:pt x="230" y="337"/>
                    <a:pt x="243" y="324"/>
                    <a:pt x="243" y="309"/>
                  </a:cubicBezTo>
                  <a:cubicBezTo>
                    <a:pt x="243" y="278"/>
                    <a:pt x="243" y="278"/>
                    <a:pt x="243" y="278"/>
                  </a:cubicBezTo>
                  <a:cubicBezTo>
                    <a:pt x="243" y="294"/>
                    <a:pt x="230" y="306"/>
                    <a:pt x="215" y="306"/>
                  </a:cubicBezTo>
                  <a:cubicBezTo>
                    <a:pt x="28" y="306"/>
                    <a:pt x="28" y="306"/>
                    <a:pt x="28" y="306"/>
                  </a:cubicBezTo>
                  <a:cubicBezTo>
                    <a:pt x="13" y="306"/>
                    <a:pt x="0" y="294"/>
                    <a:pt x="0" y="278"/>
                  </a:cubicBezTo>
                  <a:cubicBezTo>
                    <a:pt x="0" y="27"/>
                    <a:pt x="0" y="27"/>
                    <a:pt x="0" y="27"/>
                  </a:cubicBezTo>
                  <a:moveTo>
                    <a:pt x="18" y="0"/>
                  </a:moveTo>
                  <a:cubicBezTo>
                    <a:pt x="11" y="3"/>
                    <a:pt x="5" y="9"/>
                    <a:pt x="2" y="17"/>
                  </a:cubicBezTo>
                  <a:cubicBezTo>
                    <a:pt x="18" y="0"/>
                    <a:pt x="18" y="0"/>
                    <a:pt x="18" y="0"/>
                  </a:cubicBezTo>
                </a:path>
              </a:pathLst>
            </a:custGeom>
            <a:solidFill>
              <a:srgbClr val="E5E5E5"/>
            </a:solidFill>
            <a:ln w="9525">
              <a:solidFill>
                <a:srgbClr val="FF9216"/>
              </a:solidFill>
              <a:round/>
            </a:ln>
          </p:spPr>
          <p:txBody>
            <a:bodyPr vert="horz" wrap="square" lIns="68589" tIns="34294" rIns="68589" bIns="34294" numCol="1" anchor="t" anchorCtr="0" compatLnSpc="1"/>
            <a:lstStyle/>
            <a:p>
              <a:endParaRPr lang="zh-CN" altLang="en-US" sz="1350"/>
            </a:p>
          </p:txBody>
        </p:sp>
        <p:sp>
          <p:nvSpPr>
            <p:cNvPr id="76" name="Freeform 83"/>
            <p:cNvSpPr/>
            <p:nvPr>
              <p:custDataLst>
                <p:tags r:id="rId37"/>
              </p:custDataLst>
            </p:nvPr>
          </p:nvSpPr>
          <p:spPr bwMode="auto">
            <a:xfrm>
              <a:off x="7213324" y="3102760"/>
              <a:ext cx="550510" cy="767261"/>
            </a:xfrm>
            <a:custGeom>
              <a:avLst/>
              <a:gdLst>
                <a:gd name="T0" fmla="*/ 215 w 243"/>
                <a:gd name="T1" fmla="*/ 0 h 338"/>
                <a:gd name="T2" fmla="*/ 50 w 243"/>
                <a:gd name="T3" fmla="*/ 0 h 338"/>
                <a:gd name="T4" fmla="*/ 50 w 243"/>
                <a:gd name="T5" fmla="*/ 50 h 338"/>
                <a:gd name="T6" fmla="*/ 0 w 243"/>
                <a:gd name="T7" fmla="*/ 50 h 338"/>
                <a:gd name="T8" fmla="*/ 0 w 243"/>
                <a:gd name="T9" fmla="*/ 310 h 338"/>
                <a:gd name="T10" fmla="*/ 28 w 243"/>
                <a:gd name="T11" fmla="*/ 338 h 338"/>
                <a:gd name="T12" fmla="*/ 215 w 243"/>
                <a:gd name="T13" fmla="*/ 338 h 338"/>
                <a:gd name="T14" fmla="*/ 243 w 243"/>
                <a:gd name="T15" fmla="*/ 310 h 338"/>
                <a:gd name="T16" fmla="*/ 243 w 243"/>
                <a:gd name="T17" fmla="*/ 28 h 338"/>
                <a:gd name="T18" fmla="*/ 215 w 243"/>
                <a:gd name="T19"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3" h="338">
                  <a:moveTo>
                    <a:pt x="215" y="0"/>
                  </a:moveTo>
                  <a:cubicBezTo>
                    <a:pt x="50" y="0"/>
                    <a:pt x="50" y="0"/>
                    <a:pt x="50" y="0"/>
                  </a:cubicBezTo>
                  <a:cubicBezTo>
                    <a:pt x="50" y="50"/>
                    <a:pt x="50" y="50"/>
                    <a:pt x="50" y="50"/>
                  </a:cubicBezTo>
                  <a:cubicBezTo>
                    <a:pt x="0" y="50"/>
                    <a:pt x="0" y="50"/>
                    <a:pt x="0" y="50"/>
                  </a:cubicBezTo>
                  <a:cubicBezTo>
                    <a:pt x="0" y="310"/>
                    <a:pt x="0" y="310"/>
                    <a:pt x="0" y="310"/>
                  </a:cubicBezTo>
                  <a:cubicBezTo>
                    <a:pt x="0" y="326"/>
                    <a:pt x="13" y="338"/>
                    <a:pt x="28" y="338"/>
                  </a:cubicBezTo>
                  <a:cubicBezTo>
                    <a:pt x="215" y="338"/>
                    <a:pt x="215" y="338"/>
                    <a:pt x="215" y="338"/>
                  </a:cubicBezTo>
                  <a:cubicBezTo>
                    <a:pt x="230" y="338"/>
                    <a:pt x="243" y="326"/>
                    <a:pt x="243" y="310"/>
                  </a:cubicBezTo>
                  <a:cubicBezTo>
                    <a:pt x="243" y="28"/>
                    <a:pt x="243" y="28"/>
                    <a:pt x="243" y="28"/>
                  </a:cubicBezTo>
                  <a:cubicBezTo>
                    <a:pt x="243" y="13"/>
                    <a:pt x="230" y="0"/>
                    <a:pt x="215" y="0"/>
                  </a:cubicBezTo>
                </a:path>
              </a:pathLst>
            </a:custGeom>
            <a:solidFill>
              <a:srgbClr val="64C3C9"/>
            </a:solidFill>
            <a:ln w="9525">
              <a:solidFill>
                <a:srgbClr val="FF9216"/>
              </a:solidFill>
              <a:round/>
            </a:ln>
          </p:spPr>
          <p:txBody>
            <a:bodyPr vert="horz" wrap="square" lIns="68589" tIns="34294" rIns="68589" bIns="34294" numCol="1" anchor="t" anchorCtr="0" compatLnSpc="1"/>
            <a:lstStyle/>
            <a:p>
              <a:endParaRPr lang="zh-CN" altLang="en-US" sz="1350"/>
            </a:p>
          </p:txBody>
        </p:sp>
        <p:sp>
          <p:nvSpPr>
            <p:cNvPr id="77" name="Freeform 84"/>
            <p:cNvSpPr/>
            <p:nvPr>
              <p:custDataLst>
                <p:tags r:id="rId38"/>
              </p:custDataLst>
            </p:nvPr>
          </p:nvSpPr>
          <p:spPr bwMode="auto">
            <a:xfrm>
              <a:off x="7213324" y="3102760"/>
              <a:ext cx="113171" cy="113171"/>
            </a:xfrm>
            <a:custGeom>
              <a:avLst/>
              <a:gdLst>
                <a:gd name="T0" fmla="*/ 118 w 118"/>
                <a:gd name="T1" fmla="*/ 0 h 118"/>
                <a:gd name="T2" fmla="*/ 0 w 118"/>
                <a:gd name="T3" fmla="*/ 118 h 118"/>
                <a:gd name="T4" fmla="*/ 118 w 118"/>
                <a:gd name="T5" fmla="*/ 118 h 118"/>
                <a:gd name="T6" fmla="*/ 118 w 118"/>
                <a:gd name="T7" fmla="*/ 0 h 118"/>
              </a:gdLst>
              <a:ahLst/>
              <a:cxnLst>
                <a:cxn ang="0">
                  <a:pos x="T0" y="T1"/>
                </a:cxn>
                <a:cxn ang="0">
                  <a:pos x="T2" y="T3"/>
                </a:cxn>
                <a:cxn ang="0">
                  <a:pos x="T4" y="T5"/>
                </a:cxn>
                <a:cxn ang="0">
                  <a:pos x="T6" y="T7"/>
                </a:cxn>
              </a:cxnLst>
              <a:rect l="0" t="0" r="r" b="b"/>
              <a:pathLst>
                <a:path w="118" h="118">
                  <a:moveTo>
                    <a:pt x="118" y="0"/>
                  </a:moveTo>
                  <a:lnTo>
                    <a:pt x="0" y="118"/>
                  </a:lnTo>
                  <a:lnTo>
                    <a:pt x="118" y="118"/>
                  </a:lnTo>
                  <a:lnTo>
                    <a:pt x="118" y="0"/>
                  </a:lnTo>
                  <a:close/>
                </a:path>
              </a:pathLst>
            </a:custGeom>
            <a:solidFill>
              <a:srgbClr val="1F8CAB"/>
            </a:solidFill>
            <a:ln w="9525">
              <a:solidFill>
                <a:srgbClr val="FF9216"/>
              </a:solidFill>
              <a:round/>
            </a:ln>
          </p:spPr>
          <p:txBody>
            <a:bodyPr vert="horz" wrap="square" lIns="68589" tIns="34294" rIns="68589" bIns="34294" numCol="1" anchor="t" anchorCtr="0" compatLnSpc="1"/>
            <a:lstStyle/>
            <a:p>
              <a:endParaRPr lang="zh-CN" altLang="en-US" sz="1350"/>
            </a:p>
          </p:txBody>
        </p:sp>
        <p:sp>
          <p:nvSpPr>
            <p:cNvPr id="78" name="Freeform 85"/>
            <p:cNvSpPr/>
            <p:nvPr>
              <p:custDataLst>
                <p:tags r:id="rId39"/>
              </p:custDataLst>
            </p:nvPr>
          </p:nvSpPr>
          <p:spPr bwMode="auto">
            <a:xfrm>
              <a:off x="7213324" y="3102760"/>
              <a:ext cx="113171" cy="113171"/>
            </a:xfrm>
            <a:custGeom>
              <a:avLst/>
              <a:gdLst>
                <a:gd name="T0" fmla="*/ 118 w 118"/>
                <a:gd name="T1" fmla="*/ 0 h 118"/>
                <a:gd name="T2" fmla="*/ 0 w 118"/>
                <a:gd name="T3" fmla="*/ 118 h 118"/>
                <a:gd name="T4" fmla="*/ 118 w 118"/>
                <a:gd name="T5" fmla="*/ 118 h 118"/>
                <a:gd name="T6" fmla="*/ 118 w 118"/>
                <a:gd name="T7" fmla="*/ 0 h 118"/>
              </a:gdLst>
              <a:ahLst/>
              <a:cxnLst>
                <a:cxn ang="0">
                  <a:pos x="T0" y="T1"/>
                </a:cxn>
                <a:cxn ang="0">
                  <a:pos x="T2" y="T3"/>
                </a:cxn>
                <a:cxn ang="0">
                  <a:pos x="T4" y="T5"/>
                </a:cxn>
                <a:cxn ang="0">
                  <a:pos x="T6" y="T7"/>
                </a:cxn>
              </a:cxnLst>
              <a:rect l="0" t="0" r="r" b="b"/>
              <a:pathLst>
                <a:path w="118" h="118">
                  <a:moveTo>
                    <a:pt x="118" y="0"/>
                  </a:moveTo>
                  <a:lnTo>
                    <a:pt x="0" y="118"/>
                  </a:lnTo>
                  <a:lnTo>
                    <a:pt x="118" y="118"/>
                  </a:lnTo>
                  <a:lnTo>
                    <a:pt x="118" y="0"/>
                  </a:lnTo>
                </a:path>
              </a:pathLst>
            </a:custGeom>
            <a:noFill/>
            <a:ln w="9525">
              <a:solidFill>
                <a:srgbClr val="FF9216"/>
              </a:solidFill>
              <a:round/>
            </a:ln>
            <a:extLst>
              <a:ext uri="{909E8E84-426E-40DD-AFC4-6F175D3DCCD1}">
                <a14:hiddenFill xmlns:a14="http://schemas.microsoft.com/office/drawing/2010/main">
                  <a:solidFill>
                    <a:srgbClr val="FFFFFF"/>
                  </a:solidFill>
                </a14:hiddenFill>
              </a:ext>
            </a:extLst>
          </p:spPr>
          <p:txBody>
            <a:bodyPr vert="horz" wrap="square" lIns="68589" tIns="34294" rIns="68589" bIns="34294" numCol="1" anchor="t" anchorCtr="0" compatLnSpc="1"/>
            <a:lstStyle/>
            <a:p>
              <a:endParaRPr lang="zh-CN" altLang="en-US" sz="1350"/>
            </a:p>
          </p:txBody>
        </p:sp>
        <p:sp>
          <p:nvSpPr>
            <p:cNvPr id="79" name="Freeform 86"/>
            <p:cNvSpPr/>
            <p:nvPr>
              <p:custDataLst>
                <p:tags r:id="rId40"/>
              </p:custDataLst>
            </p:nvPr>
          </p:nvSpPr>
          <p:spPr bwMode="auto">
            <a:xfrm>
              <a:off x="7213324" y="3102760"/>
              <a:ext cx="138107" cy="138107"/>
            </a:xfrm>
            <a:custGeom>
              <a:avLst/>
              <a:gdLst>
                <a:gd name="T0" fmla="*/ 118 w 144"/>
                <a:gd name="T1" fmla="*/ 0 h 144"/>
                <a:gd name="T2" fmla="*/ 118 w 144"/>
                <a:gd name="T3" fmla="*/ 0 h 144"/>
                <a:gd name="T4" fmla="*/ 118 w 144"/>
                <a:gd name="T5" fmla="*/ 118 h 144"/>
                <a:gd name="T6" fmla="*/ 0 w 144"/>
                <a:gd name="T7" fmla="*/ 118 h 144"/>
                <a:gd name="T8" fmla="*/ 144 w 144"/>
                <a:gd name="T9" fmla="*/ 144 h 144"/>
                <a:gd name="T10" fmla="*/ 118 w 144"/>
                <a:gd name="T11" fmla="*/ 0 h 144"/>
              </a:gdLst>
              <a:ahLst/>
              <a:cxnLst>
                <a:cxn ang="0">
                  <a:pos x="T0" y="T1"/>
                </a:cxn>
                <a:cxn ang="0">
                  <a:pos x="T2" y="T3"/>
                </a:cxn>
                <a:cxn ang="0">
                  <a:pos x="T4" y="T5"/>
                </a:cxn>
                <a:cxn ang="0">
                  <a:pos x="T6" y="T7"/>
                </a:cxn>
                <a:cxn ang="0">
                  <a:pos x="T8" y="T9"/>
                </a:cxn>
                <a:cxn ang="0">
                  <a:pos x="T10" y="T11"/>
                </a:cxn>
              </a:cxnLst>
              <a:rect l="0" t="0" r="r" b="b"/>
              <a:pathLst>
                <a:path w="144" h="144">
                  <a:moveTo>
                    <a:pt x="118" y="0"/>
                  </a:moveTo>
                  <a:lnTo>
                    <a:pt x="118" y="0"/>
                  </a:lnTo>
                  <a:lnTo>
                    <a:pt x="118" y="118"/>
                  </a:lnTo>
                  <a:lnTo>
                    <a:pt x="0" y="118"/>
                  </a:lnTo>
                  <a:lnTo>
                    <a:pt x="144" y="144"/>
                  </a:lnTo>
                  <a:lnTo>
                    <a:pt x="118" y="0"/>
                  </a:lnTo>
                  <a:close/>
                </a:path>
              </a:pathLst>
            </a:custGeom>
            <a:solidFill>
              <a:srgbClr val="7AB8B4"/>
            </a:solidFill>
            <a:ln w="9525">
              <a:solidFill>
                <a:srgbClr val="FF9216"/>
              </a:solidFill>
              <a:round/>
            </a:ln>
          </p:spPr>
          <p:txBody>
            <a:bodyPr vert="horz" wrap="square" lIns="68589" tIns="34294" rIns="68589" bIns="34294" numCol="1" anchor="t" anchorCtr="0" compatLnSpc="1"/>
            <a:lstStyle/>
            <a:p>
              <a:endParaRPr lang="zh-CN" altLang="en-US" sz="1350"/>
            </a:p>
          </p:txBody>
        </p:sp>
        <p:sp>
          <p:nvSpPr>
            <p:cNvPr id="80" name="Freeform 87"/>
            <p:cNvSpPr/>
            <p:nvPr>
              <p:custDataLst>
                <p:tags r:id="rId41"/>
              </p:custDataLst>
            </p:nvPr>
          </p:nvSpPr>
          <p:spPr bwMode="auto">
            <a:xfrm>
              <a:off x="7213324" y="3102760"/>
              <a:ext cx="138107" cy="138107"/>
            </a:xfrm>
            <a:custGeom>
              <a:avLst/>
              <a:gdLst>
                <a:gd name="T0" fmla="*/ 118 w 144"/>
                <a:gd name="T1" fmla="*/ 0 h 144"/>
                <a:gd name="T2" fmla="*/ 118 w 144"/>
                <a:gd name="T3" fmla="*/ 0 h 144"/>
                <a:gd name="T4" fmla="*/ 118 w 144"/>
                <a:gd name="T5" fmla="*/ 118 h 144"/>
                <a:gd name="T6" fmla="*/ 0 w 144"/>
                <a:gd name="T7" fmla="*/ 118 h 144"/>
                <a:gd name="T8" fmla="*/ 144 w 144"/>
                <a:gd name="T9" fmla="*/ 144 h 144"/>
                <a:gd name="T10" fmla="*/ 118 w 144"/>
                <a:gd name="T11" fmla="*/ 0 h 144"/>
              </a:gdLst>
              <a:ahLst/>
              <a:cxnLst>
                <a:cxn ang="0">
                  <a:pos x="T0" y="T1"/>
                </a:cxn>
                <a:cxn ang="0">
                  <a:pos x="T2" y="T3"/>
                </a:cxn>
                <a:cxn ang="0">
                  <a:pos x="T4" y="T5"/>
                </a:cxn>
                <a:cxn ang="0">
                  <a:pos x="T6" y="T7"/>
                </a:cxn>
                <a:cxn ang="0">
                  <a:pos x="T8" y="T9"/>
                </a:cxn>
                <a:cxn ang="0">
                  <a:pos x="T10" y="T11"/>
                </a:cxn>
              </a:cxnLst>
              <a:rect l="0" t="0" r="r" b="b"/>
              <a:pathLst>
                <a:path w="144" h="144">
                  <a:moveTo>
                    <a:pt x="118" y="0"/>
                  </a:moveTo>
                  <a:lnTo>
                    <a:pt x="118" y="0"/>
                  </a:lnTo>
                  <a:lnTo>
                    <a:pt x="118" y="118"/>
                  </a:lnTo>
                  <a:lnTo>
                    <a:pt x="0" y="118"/>
                  </a:lnTo>
                  <a:lnTo>
                    <a:pt x="144" y="144"/>
                  </a:lnTo>
                  <a:lnTo>
                    <a:pt x="118" y="0"/>
                  </a:lnTo>
                </a:path>
              </a:pathLst>
            </a:custGeom>
            <a:noFill/>
            <a:ln w="9525">
              <a:solidFill>
                <a:srgbClr val="FF9216"/>
              </a:solidFill>
              <a:round/>
            </a:ln>
            <a:extLst>
              <a:ext uri="{909E8E84-426E-40DD-AFC4-6F175D3DCCD1}">
                <a14:hiddenFill xmlns:a14="http://schemas.microsoft.com/office/drawing/2010/main">
                  <a:solidFill>
                    <a:srgbClr val="FFFFFF"/>
                  </a:solidFill>
                </a14:hiddenFill>
              </a:ext>
            </a:extLst>
          </p:spPr>
          <p:txBody>
            <a:bodyPr vert="horz" wrap="square" lIns="68589" tIns="34294" rIns="68589" bIns="34294" numCol="1" anchor="t" anchorCtr="0" compatLnSpc="1"/>
            <a:lstStyle/>
            <a:p>
              <a:endParaRPr lang="zh-CN" altLang="en-US" sz="1350"/>
            </a:p>
          </p:txBody>
        </p:sp>
        <p:sp>
          <p:nvSpPr>
            <p:cNvPr id="81" name="Freeform 88"/>
            <p:cNvSpPr/>
            <p:nvPr>
              <p:custDataLst>
                <p:tags r:id="rId42"/>
              </p:custDataLst>
            </p:nvPr>
          </p:nvSpPr>
          <p:spPr bwMode="auto">
            <a:xfrm>
              <a:off x="7213324" y="3102760"/>
              <a:ext cx="113171" cy="113171"/>
            </a:xfrm>
            <a:custGeom>
              <a:avLst/>
              <a:gdLst>
                <a:gd name="T0" fmla="*/ 118 w 118"/>
                <a:gd name="T1" fmla="*/ 0 h 118"/>
                <a:gd name="T2" fmla="*/ 0 w 118"/>
                <a:gd name="T3" fmla="*/ 118 h 118"/>
                <a:gd name="T4" fmla="*/ 118 w 118"/>
                <a:gd name="T5" fmla="*/ 118 h 118"/>
                <a:gd name="T6" fmla="*/ 118 w 118"/>
                <a:gd name="T7" fmla="*/ 0 h 118"/>
              </a:gdLst>
              <a:ahLst/>
              <a:cxnLst>
                <a:cxn ang="0">
                  <a:pos x="T0" y="T1"/>
                </a:cxn>
                <a:cxn ang="0">
                  <a:pos x="T2" y="T3"/>
                </a:cxn>
                <a:cxn ang="0">
                  <a:pos x="T4" y="T5"/>
                </a:cxn>
                <a:cxn ang="0">
                  <a:pos x="T6" y="T7"/>
                </a:cxn>
              </a:cxnLst>
              <a:rect l="0" t="0" r="r" b="b"/>
              <a:pathLst>
                <a:path w="118" h="118">
                  <a:moveTo>
                    <a:pt x="118" y="0"/>
                  </a:moveTo>
                  <a:lnTo>
                    <a:pt x="0" y="118"/>
                  </a:lnTo>
                  <a:lnTo>
                    <a:pt x="118" y="118"/>
                  </a:lnTo>
                  <a:lnTo>
                    <a:pt x="118" y="0"/>
                  </a:lnTo>
                  <a:close/>
                </a:path>
              </a:pathLst>
            </a:custGeom>
            <a:solidFill>
              <a:srgbClr val="64C3C9">
                <a:lumMod val="50000"/>
              </a:srgbClr>
            </a:solidFill>
            <a:ln w="9525">
              <a:solidFill>
                <a:srgbClr val="FF9216"/>
              </a:solidFill>
              <a:round/>
            </a:ln>
          </p:spPr>
          <p:txBody>
            <a:bodyPr vert="horz" wrap="square" lIns="68589" tIns="34294" rIns="68589" bIns="34294" numCol="1" anchor="t" anchorCtr="0" compatLnSpc="1"/>
            <a:lstStyle/>
            <a:p>
              <a:endParaRPr lang="zh-CN" altLang="en-US" sz="1350"/>
            </a:p>
          </p:txBody>
        </p:sp>
        <p:sp>
          <p:nvSpPr>
            <p:cNvPr id="82" name="Freeform 89"/>
            <p:cNvSpPr/>
            <p:nvPr>
              <p:custDataLst>
                <p:tags r:id="rId43"/>
              </p:custDataLst>
            </p:nvPr>
          </p:nvSpPr>
          <p:spPr bwMode="auto">
            <a:xfrm>
              <a:off x="7213324" y="3102760"/>
              <a:ext cx="113171" cy="113171"/>
            </a:xfrm>
            <a:custGeom>
              <a:avLst/>
              <a:gdLst>
                <a:gd name="T0" fmla="*/ 118 w 118"/>
                <a:gd name="T1" fmla="*/ 0 h 118"/>
                <a:gd name="T2" fmla="*/ 0 w 118"/>
                <a:gd name="T3" fmla="*/ 118 h 118"/>
                <a:gd name="T4" fmla="*/ 118 w 118"/>
                <a:gd name="T5" fmla="*/ 118 h 118"/>
                <a:gd name="T6" fmla="*/ 118 w 118"/>
                <a:gd name="T7" fmla="*/ 0 h 118"/>
              </a:gdLst>
              <a:ahLst/>
              <a:cxnLst>
                <a:cxn ang="0">
                  <a:pos x="T0" y="T1"/>
                </a:cxn>
                <a:cxn ang="0">
                  <a:pos x="T2" y="T3"/>
                </a:cxn>
                <a:cxn ang="0">
                  <a:pos x="T4" y="T5"/>
                </a:cxn>
                <a:cxn ang="0">
                  <a:pos x="T6" y="T7"/>
                </a:cxn>
              </a:cxnLst>
              <a:rect l="0" t="0" r="r" b="b"/>
              <a:pathLst>
                <a:path w="118" h="118">
                  <a:moveTo>
                    <a:pt x="118" y="0"/>
                  </a:moveTo>
                  <a:lnTo>
                    <a:pt x="0" y="118"/>
                  </a:lnTo>
                  <a:lnTo>
                    <a:pt x="118" y="118"/>
                  </a:lnTo>
                  <a:lnTo>
                    <a:pt x="118" y="0"/>
                  </a:lnTo>
                </a:path>
              </a:pathLst>
            </a:custGeom>
            <a:noFill/>
            <a:ln w="9525">
              <a:solidFill>
                <a:srgbClr val="FF9216"/>
              </a:solidFill>
              <a:round/>
            </a:ln>
            <a:extLst>
              <a:ext uri="{909E8E84-426E-40DD-AFC4-6F175D3DCCD1}">
                <a14:hiddenFill xmlns:a14="http://schemas.microsoft.com/office/drawing/2010/main">
                  <a:solidFill>
                    <a:srgbClr val="FFFFFF"/>
                  </a:solidFill>
                </a14:hiddenFill>
              </a:ext>
            </a:extLst>
          </p:spPr>
          <p:txBody>
            <a:bodyPr vert="horz" wrap="square" lIns="68589" tIns="34294" rIns="68589" bIns="34294" numCol="1" anchor="t" anchorCtr="0" compatLnSpc="1"/>
            <a:lstStyle/>
            <a:p>
              <a:endParaRPr lang="zh-CN" altLang="en-US" sz="1350"/>
            </a:p>
          </p:txBody>
        </p:sp>
        <p:sp>
          <p:nvSpPr>
            <p:cNvPr id="83" name="Rectangle 90"/>
            <p:cNvSpPr>
              <a:spLocks noChangeArrowheads="1"/>
            </p:cNvSpPr>
            <p:nvPr>
              <p:custDataLst>
                <p:tags r:id="rId44"/>
              </p:custDataLst>
            </p:nvPr>
          </p:nvSpPr>
          <p:spPr bwMode="auto">
            <a:xfrm>
              <a:off x="7291968" y="3293616"/>
              <a:ext cx="392262" cy="26854"/>
            </a:xfrm>
            <a:prstGeom prst="rect">
              <a:avLst/>
            </a:prstGeom>
            <a:solidFill>
              <a:srgbClr val="FFFFEB"/>
            </a:solidFill>
            <a:ln w="9525">
              <a:solidFill>
                <a:srgbClr val="FF9216"/>
              </a:solidFill>
              <a:miter lim="800000"/>
            </a:ln>
          </p:spPr>
          <p:txBody>
            <a:bodyPr vert="horz" wrap="square" lIns="68589" tIns="34294" rIns="68589" bIns="34294" numCol="1" anchor="t" anchorCtr="0" compatLnSpc="1"/>
            <a:lstStyle/>
            <a:p>
              <a:endParaRPr lang="zh-CN" altLang="en-US" sz="1350"/>
            </a:p>
          </p:txBody>
        </p:sp>
        <p:sp>
          <p:nvSpPr>
            <p:cNvPr id="84" name="Freeform 91"/>
            <p:cNvSpPr/>
            <p:nvPr>
              <p:custDataLst>
                <p:tags r:id="rId45"/>
              </p:custDataLst>
            </p:nvPr>
          </p:nvSpPr>
          <p:spPr bwMode="auto">
            <a:xfrm>
              <a:off x="7291968" y="3293616"/>
              <a:ext cx="392262" cy="26854"/>
            </a:xfrm>
            <a:custGeom>
              <a:avLst/>
              <a:gdLst>
                <a:gd name="T0" fmla="*/ 0 w 409"/>
                <a:gd name="T1" fmla="*/ 28 h 28"/>
                <a:gd name="T2" fmla="*/ 409 w 409"/>
                <a:gd name="T3" fmla="*/ 28 h 28"/>
                <a:gd name="T4" fmla="*/ 409 w 409"/>
                <a:gd name="T5" fmla="*/ 0 h 28"/>
                <a:gd name="T6" fmla="*/ 0 w 409"/>
                <a:gd name="T7" fmla="*/ 0 h 28"/>
              </a:gdLst>
              <a:ahLst/>
              <a:cxnLst>
                <a:cxn ang="0">
                  <a:pos x="T0" y="T1"/>
                </a:cxn>
                <a:cxn ang="0">
                  <a:pos x="T2" y="T3"/>
                </a:cxn>
                <a:cxn ang="0">
                  <a:pos x="T4" y="T5"/>
                </a:cxn>
                <a:cxn ang="0">
                  <a:pos x="T6" y="T7"/>
                </a:cxn>
              </a:cxnLst>
              <a:rect l="0" t="0" r="r" b="b"/>
              <a:pathLst>
                <a:path w="409" h="28">
                  <a:moveTo>
                    <a:pt x="0" y="28"/>
                  </a:moveTo>
                  <a:lnTo>
                    <a:pt x="409" y="28"/>
                  </a:lnTo>
                  <a:lnTo>
                    <a:pt x="409" y="0"/>
                  </a:lnTo>
                  <a:lnTo>
                    <a:pt x="0" y="0"/>
                  </a:lnTo>
                </a:path>
              </a:pathLst>
            </a:custGeom>
            <a:noFill/>
            <a:ln w="9525">
              <a:solidFill>
                <a:srgbClr val="FF9216"/>
              </a:solidFill>
              <a:round/>
            </a:ln>
            <a:extLst>
              <a:ext uri="{909E8E84-426E-40DD-AFC4-6F175D3DCCD1}">
                <a14:hiddenFill xmlns:a14="http://schemas.microsoft.com/office/drawing/2010/main">
                  <a:solidFill>
                    <a:srgbClr val="FFFFFF"/>
                  </a:solidFill>
                </a14:hiddenFill>
              </a:ext>
            </a:extLst>
          </p:spPr>
          <p:txBody>
            <a:bodyPr vert="horz" wrap="square" lIns="68589" tIns="34294" rIns="68589" bIns="34294" numCol="1" anchor="t" anchorCtr="0" compatLnSpc="1"/>
            <a:lstStyle/>
            <a:p>
              <a:endParaRPr lang="zh-CN" altLang="en-US" sz="1350"/>
            </a:p>
          </p:txBody>
        </p:sp>
        <p:sp>
          <p:nvSpPr>
            <p:cNvPr id="85" name="Rectangle 92"/>
            <p:cNvSpPr>
              <a:spLocks noChangeArrowheads="1"/>
            </p:cNvSpPr>
            <p:nvPr>
              <p:custDataLst>
                <p:tags r:id="rId46"/>
              </p:custDataLst>
            </p:nvPr>
          </p:nvSpPr>
          <p:spPr bwMode="auto">
            <a:xfrm>
              <a:off x="7291968" y="3398155"/>
              <a:ext cx="392262" cy="26854"/>
            </a:xfrm>
            <a:prstGeom prst="rect">
              <a:avLst/>
            </a:prstGeom>
            <a:solidFill>
              <a:srgbClr val="FFFFEB"/>
            </a:solidFill>
            <a:ln w="9525">
              <a:solidFill>
                <a:srgbClr val="FF9216"/>
              </a:solidFill>
              <a:miter lim="800000"/>
            </a:ln>
          </p:spPr>
          <p:txBody>
            <a:bodyPr vert="horz" wrap="square" lIns="68589" tIns="34294" rIns="68589" bIns="34294" numCol="1" anchor="t" anchorCtr="0" compatLnSpc="1"/>
            <a:lstStyle/>
            <a:p>
              <a:endParaRPr lang="zh-CN" altLang="en-US" sz="1350"/>
            </a:p>
          </p:txBody>
        </p:sp>
        <p:sp>
          <p:nvSpPr>
            <p:cNvPr id="86" name="Freeform 93"/>
            <p:cNvSpPr/>
            <p:nvPr>
              <p:custDataLst>
                <p:tags r:id="rId47"/>
              </p:custDataLst>
            </p:nvPr>
          </p:nvSpPr>
          <p:spPr bwMode="auto">
            <a:xfrm>
              <a:off x="7291968" y="3398155"/>
              <a:ext cx="392262" cy="26854"/>
            </a:xfrm>
            <a:custGeom>
              <a:avLst/>
              <a:gdLst>
                <a:gd name="T0" fmla="*/ 0 w 409"/>
                <a:gd name="T1" fmla="*/ 28 h 28"/>
                <a:gd name="T2" fmla="*/ 409 w 409"/>
                <a:gd name="T3" fmla="*/ 28 h 28"/>
                <a:gd name="T4" fmla="*/ 409 w 409"/>
                <a:gd name="T5" fmla="*/ 0 h 28"/>
                <a:gd name="T6" fmla="*/ 0 w 409"/>
                <a:gd name="T7" fmla="*/ 0 h 28"/>
              </a:gdLst>
              <a:ahLst/>
              <a:cxnLst>
                <a:cxn ang="0">
                  <a:pos x="T0" y="T1"/>
                </a:cxn>
                <a:cxn ang="0">
                  <a:pos x="T2" y="T3"/>
                </a:cxn>
                <a:cxn ang="0">
                  <a:pos x="T4" y="T5"/>
                </a:cxn>
                <a:cxn ang="0">
                  <a:pos x="T6" y="T7"/>
                </a:cxn>
              </a:cxnLst>
              <a:rect l="0" t="0" r="r" b="b"/>
              <a:pathLst>
                <a:path w="409" h="28">
                  <a:moveTo>
                    <a:pt x="0" y="28"/>
                  </a:moveTo>
                  <a:lnTo>
                    <a:pt x="409" y="28"/>
                  </a:lnTo>
                  <a:lnTo>
                    <a:pt x="409" y="0"/>
                  </a:lnTo>
                  <a:lnTo>
                    <a:pt x="0" y="0"/>
                  </a:lnTo>
                </a:path>
              </a:pathLst>
            </a:custGeom>
            <a:noFill/>
            <a:ln w="9525">
              <a:solidFill>
                <a:srgbClr val="FF9216"/>
              </a:solidFill>
              <a:round/>
            </a:ln>
            <a:extLst>
              <a:ext uri="{909E8E84-426E-40DD-AFC4-6F175D3DCCD1}">
                <a14:hiddenFill xmlns:a14="http://schemas.microsoft.com/office/drawing/2010/main">
                  <a:solidFill>
                    <a:srgbClr val="FFFFFF"/>
                  </a:solidFill>
                </a14:hiddenFill>
              </a:ext>
            </a:extLst>
          </p:spPr>
          <p:txBody>
            <a:bodyPr vert="horz" wrap="square" lIns="68589" tIns="34294" rIns="68589" bIns="34294" numCol="1" anchor="t" anchorCtr="0" compatLnSpc="1"/>
            <a:lstStyle/>
            <a:p>
              <a:endParaRPr lang="zh-CN" altLang="en-US" sz="1350"/>
            </a:p>
          </p:txBody>
        </p:sp>
        <p:sp>
          <p:nvSpPr>
            <p:cNvPr id="87" name="Rectangle 94"/>
            <p:cNvSpPr>
              <a:spLocks noChangeArrowheads="1"/>
            </p:cNvSpPr>
            <p:nvPr>
              <p:custDataLst>
                <p:tags r:id="rId48"/>
              </p:custDataLst>
            </p:nvPr>
          </p:nvSpPr>
          <p:spPr bwMode="auto">
            <a:xfrm>
              <a:off x="7291968" y="3602439"/>
              <a:ext cx="392262" cy="26854"/>
            </a:xfrm>
            <a:prstGeom prst="rect">
              <a:avLst/>
            </a:prstGeom>
            <a:solidFill>
              <a:srgbClr val="FFFFEB"/>
            </a:solidFill>
            <a:ln w="9525">
              <a:solidFill>
                <a:srgbClr val="FF9216"/>
              </a:solidFill>
              <a:miter lim="800000"/>
            </a:ln>
          </p:spPr>
          <p:txBody>
            <a:bodyPr vert="horz" wrap="square" lIns="68589" tIns="34294" rIns="68589" bIns="34294" numCol="1" anchor="t" anchorCtr="0" compatLnSpc="1"/>
            <a:lstStyle/>
            <a:p>
              <a:endParaRPr lang="zh-CN" altLang="en-US" sz="1350"/>
            </a:p>
          </p:txBody>
        </p:sp>
        <p:sp>
          <p:nvSpPr>
            <p:cNvPr id="88" name="Freeform 95"/>
            <p:cNvSpPr/>
            <p:nvPr>
              <p:custDataLst>
                <p:tags r:id="rId49"/>
              </p:custDataLst>
            </p:nvPr>
          </p:nvSpPr>
          <p:spPr bwMode="auto">
            <a:xfrm>
              <a:off x="7291968" y="3602439"/>
              <a:ext cx="392262" cy="26854"/>
            </a:xfrm>
            <a:custGeom>
              <a:avLst/>
              <a:gdLst>
                <a:gd name="T0" fmla="*/ 0 w 409"/>
                <a:gd name="T1" fmla="*/ 28 h 28"/>
                <a:gd name="T2" fmla="*/ 409 w 409"/>
                <a:gd name="T3" fmla="*/ 28 h 28"/>
                <a:gd name="T4" fmla="*/ 409 w 409"/>
                <a:gd name="T5" fmla="*/ 0 h 28"/>
                <a:gd name="T6" fmla="*/ 0 w 409"/>
                <a:gd name="T7" fmla="*/ 0 h 28"/>
              </a:gdLst>
              <a:ahLst/>
              <a:cxnLst>
                <a:cxn ang="0">
                  <a:pos x="T0" y="T1"/>
                </a:cxn>
                <a:cxn ang="0">
                  <a:pos x="T2" y="T3"/>
                </a:cxn>
                <a:cxn ang="0">
                  <a:pos x="T4" y="T5"/>
                </a:cxn>
                <a:cxn ang="0">
                  <a:pos x="T6" y="T7"/>
                </a:cxn>
              </a:cxnLst>
              <a:rect l="0" t="0" r="r" b="b"/>
              <a:pathLst>
                <a:path w="409" h="28">
                  <a:moveTo>
                    <a:pt x="0" y="28"/>
                  </a:moveTo>
                  <a:lnTo>
                    <a:pt x="409" y="28"/>
                  </a:lnTo>
                  <a:lnTo>
                    <a:pt x="409" y="0"/>
                  </a:lnTo>
                  <a:lnTo>
                    <a:pt x="0" y="0"/>
                  </a:lnTo>
                </a:path>
              </a:pathLst>
            </a:custGeom>
            <a:noFill/>
            <a:ln w="9525">
              <a:solidFill>
                <a:srgbClr val="FF9216"/>
              </a:solidFill>
              <a:round/>
            </a:ln>
            <a:extLst>
              <a:ext uri="{909E8E84-426E-40DD-AFC4-6F175D3DCCD1}">
                <a14:hiddenFill xmlns:a14="http://schemas.microsoft.com/office/drawing/2010/main">
                  <a:solidFill>
                    <a:srgbClr val="FFFFFF"/>
                  </a:solidFill>
                </a14:hiddenFill>
              </a:ext>
            </a:extLst>
          </p:spPr>
          <p:txBody>
            <a:bodyPr vert="horz" wrap="square" lIns="68589" tIns="34294" rIns="68589" bIns="34294" numCol="1" anchor="t" anchorCtr="0" compatLnSpc="1"/>
            <a:lstStyle/>
            <a:p>
              <a:endParaRPr lang="zh-CN" altLang="en-US" sz="1350"/>
            </a:p>
          </p:txBody>
        </p:sp>
        <p:sp>
          <p:nvSpPr>
            <p:cNvPr id="89" name="Rectangle 96"/>
            <p:cNvSpPr>
              <a:spLocks noChangeArrowheads="1"/>
            </p:cNvSpPr>
            <p:nvPr>
              <p:custDataLst>
                <p:tags r:id="rId50"/>
              </p:custDataLst>
            </p:nvPr>
          </p:nvSpPr>
          <p:spPr bwMode="auto">
            <a:xfrm>
              <a:off x="7291968" y="3704101"/>
              <a:ext cx="288682" cy="26854"/>
            </a:xfrm>
            <a:prstGeom prst="rect">
              <a:avLst/>
            </a:prstGeom>
            <a:solidFill>
              <a:srgbClr val="FFFFEB"/>
            </a:solidFill>
            <a:ln w="9525">
              <a:solidFill>
                <a:srgbClr val="FF9216"/>
              </a:solidFill>
              <a:miter lim="800000"/>
            </a:ln>
          </p:spPr>
          <p:txBody>
            <a:bodyPr vert="horz" wrap="square" lIns="68589" tIns="34294" rIns="68589" bIns="34294" numCol="1" anchor="t" anchorCtr="0" compatLnSpc="1"/>
            <a:lstStyle/>
            <a:p>
              <a:endParaRPr lang="zh-CN" altLang="en-US" sz="1350"/>
            </a:p>
          </p:txBody>
        </p:sp>
        <p:sp>
          <p:nvSpPr>
            <p:cNvPr id="90" name="Freeform 97"/>
            <p:cNvSpPr/>
            <p:nvPr>
              <p:custDataLst>
                <p:tags r:id="rId51"/>
              </p:custDataLst>
            </p:nvPr>
          </p:nvSpPr>
          <p:spPr bwMode="auto">
            <a:xfrm>
              <a:off x="7291968" y="3704101"/>
              <a:ext cx="288682" cy="26854"/>
            </a:xfrm>
            <a:custGeom>
              <a:avLst/>
              <a:gdLst>
                <a:gd name="T0" fmla="*/ 0 w 301"/>
                <a:gd name="T1" fmla="*/ 28 h 28"/>
                <a:gd name="T2" fmla="*/ 301 w 301"/>
                <a:gd name="T3" fmla="*/ 28 h 28"/>
                <a:gd name="T4" fmla="*/ 301 w 301"/>
                <a:gd name="T5" fmla="*/ 0 h 28"/>
                <a:gd name="T6" fmla="*/ 0 w 301"/>
                <a:gd name="T7" fmla="*/ 0 h 28"/>
              </a:gdLst>
              <a:ahLst/>
              <a:cxnLst>
                <a:cxn ang="0">
                  <a:pos x="T0" y="T1"/>
                </a:cxn>
                <a:cxn ang="0">
                  <a:pos x="T2" y="T3"/>
                </a:cxn>
                <a:cxn ang="0">
                  <a:pos x="T4" y="T5"/>
                </a:cxn>
                <a:cxn ang="0">
                  <a:pos x="T6" y="T7"/>
                </a:cxn>
              </a:cxnLst>
              <a:rect l="0" t="0" r="r" b="b"/>
              <a:pathLst>
                <a:path w="301" h="28">
                  <a:moveTo>
                    <a:pt x="0" y="28"/>
                  </a:moveTo>
                  <a:lnTo>
                    <a:pt x="301" y="28"/>
                  </a:lnTo>
                  <a:lnTo>
                    <a:pt x="301" y="0"/>
                  </a:lnTo>
                  <a:lnTo>
                    <a:pt x="0" y="0"/>
                  </a:lnTo>
                </a:path>
              </a:pathLst>
            </a:custGeom>
            <a:noFill/>
            <a:ln w="9525">
              <a:solidFill>
                <a:srgbClr val="FF9216"/>
              </a:solidFill>
              <a:round/>
            </a:ln>
            <a:extLst>
              <a:ext uri="{909E8E84-426E-40DD-AFC4-6F175D3DCCD1}">
                <a14:hiddenFill xmlns:a14="http://schemas.microsoft.com/office/drawing/2010/main">
                  <a:solidFill>
                    <a:srgbClr val="FFFFFF"/>
                  </a:solidFill>
                </a14:hiddenFill>
              </a:ext>
            </a:extLst>
          </p:spPr>
          <p:txBody>
            <a:bodyPr vert="horz" wrap="square" lIns="68589" tIns="34294" rIns="68589" bIns="34294" numCol="1" anchor="t" anchorCtr="0" compatLnSpc="1"/>
            <a:lstStyle/>
            <a:p>
              <a:endParaRPr lang="zh-CN" altLang="en-US" sz="1350"/>
            </a:p>
          </p:txBody>
        </p:sp>
        <p:sp>
          <p:nvSpPr>
            <p:cNvPr id="91" name="Rectangle 98"/>
            <p:cNvSpPr>
              <a:spLocks noChangeArrowheads="1"/>
            </p:cNvSpPr>
            <p:nvPr>
              <p:custDataLst>
                <p:tags r:id="rId52"/>
              </p:custDataLst>
            </p:nvPr>
          </p:nvSpPr>
          <p:spPr bwMode="auto">
            <a:xfrm>
              <a:off x="7291968" y="3497899"/>
              <a:ext cx="392262" cy="26854"/>
            </a:xfrm>
            <a:prstGeom prst="rect">
              <a:avLst/>
            </a:prstGeom>
            <a:solidFill>
              <a:srgbClr val="FFFFEB"/>
            </a:solidFill>
            <a:ln w="9525">
              <a:solidFill>
                <a:srgbClr val="FF9216"/>
              </a:solidFill>
              <a:miter lim="800000"/>
            </a:ln>
          </p:spPr>
          <p:txBody>
            <a:bodyPr vert="horz" wrap="square" lIns="68589" tIns="34294" rIns="68589" bIns="34294" numCol="1" anchor="t" anchorCtr="0" compatLnSpc="1"/>
            <a:lstStyle/>
            <a:p>
              <a:endParaRPr lang="zh-CN" altLang="en-US" sz="1350"/>
            </a:p>
          </p:txBody>
        </p:sp>
        <p:sp>
          <p:nvSpPr>
            <p:cNvPr id="92" name="Freeform 99"/>
            <p:cNvSpPr/>
            <p:nvPr>
              <p:custDataLst>
                <p:tags r:id="rId53"/>
              </p:custDataLst>
            </p:nvPr>
          </p:nvSpPr>
          <p:spPr bwMode="auto">
            <a:xfrm>
              <a:off x="7291968" y="3497899"/>
              <a:ext cx="392262" cy="26854"/>
            </a:xfrm>
            <a:custGeom>
              <a:avLst/>
              <a:gdLst>
                <a:gd name="T0" fmla="*/ 0 w 409"/>
                <a:gd name="T1" fmla="*/ 28 h 28"/>
                <a:gd name="T2" fmla="*/ 409 w 409"/>
                <a:gd name="T3" fmla="*/ 28 h 28"/>
                <a:gd name="T4" fmla="*/ 409 w 409"/>
                <a:gd name="T5" fmla="*/ 0 h 28"/>
                <a:gd name="T6" fmla="*/ 0 w 409"/>
                <a:gd name="T7" fmla="*/ 0 h 28"/>
              </a:gdLst>
              <a:ahLst/>
              <a:cxnLst>
                <a:cxn ang="0">
                  <a:pos x="T0" y="T1"/>
                </a:cxn>
                <a:cxn ang="0">
                  <a:pos x="T2" y="T3"/>
                </a:cxn>
                <a:cxn ang="0">
                  <a:pos x="T4" y="T5"/>
                </a:cxn>
                <a:cxn ang="0">
                  <a:pos x="T6" y="T7"/>
                </a:cxn>
              </a:cxnLst>
              <a:rect l="0" t="0" r="r" b="b"/>
              <a:pathLst>
                <a:path w="409" h="28">
                  <a:moveTo>
                    <a:pt x="0" y="28"/>
                  </a:moveTo>
                  <a:lnTo>
                    <a:pt x="409" y="28"/>
                  </a:lnTo>
                  <a:lnTo>
                    <a:pt x="409" y="0"/>
                  </a:lnTo>
                  <a:lnTo>
                    <a:pt x="0" y="0"/>
                  </a:lnTo>
                </a:path>
              </a:pathLst>
            </a:custGeom>
            <a:noFill/>
            <a:ln w="9525">
              <a:solidFill>
                <a:srgbClr val="FF9216"/>
              </a:solidFill>
              <a:round/>
            </a:ln>
            <a:extLst>
              <a:ext uri="{909E8E84-426E-40DD-AFC4-6F175D3DCCD1}">
                <a14:hiddenFill xmlns:a14="http://schemas.microsoft.com/office/drawing/2010/main">
                  <a:solidFill>
                    <a:srgbClr val="FFFFFF"/>
                  </a:solidFill>
                </a14:hiddenFill>
              </a:ext>
            </a:extLst>
          </p:spPr>
          <p:txBody>
            <a:bodyPr vert="horz" wrap="square" lIns="68589" tIns="34294" rIns="68589" bIns="34294" numCol="1" anchor="t" anchorCtr="0" compatLnSpc="1"/>
            <a:lstStyle/>
            <a:p>
              <a:endParaRPr lang="zh-CN" altLang="en-US" sz="1350"/>
            </a:p>
          </p:txBody>
        </p:sp>
      </p:grpSp>
      <p:sp>
        <p:nvSpPr>
          <p:cNvPr id="99" name="文本框 98"/>
          <p:cNvSpPr txBox="1"/>
          <p:nvPr>
            <p:custDataLst>
              <p:tags r:id="rId33"/>
            </p:custDataLst>
          </p:nvPr>
        </p:nvSpPr>
        <p:spPr>
          <a:xfrm>
            <a:off x="3816011" y="1807354"/>
            <a:ext cx="2067312" cy="330835"/>
          </a:xfrm>
          <a:prstGeom prst="rect">
            <a:avLst/>
          </a:prstGeom>
          <a:noFill/>
        </p:spPr>
        <p:txBody>
          <a:bodyPr wrap="square" rtlCol="0">
            <a:spAutoFit/>
          </a:bodyPr>
          <a:lstStyle/>
          <a:p>
            <a:pPr algn="ctr">
              <a:lnSpc>
                <a:spcPct val="130000"/>
              </a:lnSpc>
            </a:pPr>
            <a:r>
              <a:rPr lang="zh-CN" altLang="en-US" sz="1200" b="1" dirty="0">
                <a:solidFill>
                  <a:schemeClr val="bg1"/>
                </a:solidFill>
                <a:ea typeface="思源黑体" panose="020B0500000000000000" pitchFamily="34" charset="-122"/>
              </a:rPr>
              <a:t>满足身心健康</a:t>
            </a:r>
          </a:p>
        </p:txBody>
      </p:sp>
      <p:sp>
        <p:nvSpPr>
          <p:cNvPr id="100" name="文本框 99"/>
          <p:cNvSpPr txBox="1"/>
          <p:nvPr>
            <p:custDataLst>
              <p:tags r:id="rId34"/>
            </p:custDataLst>
          </p:nvPr>
        </p:nvSpPr>
        <p:spPr>
          <a:xfrm>
            <a:off x="3973195" y="2214245"/>
            <a:ext cx="1532255" cy="330835"/>
          </a:xfrm>
          <a:prstGeom prst="rect">
            <a:avLst/>
          </a:prstGeom>
          <a:noFill/>
        </p:spPr>
        <p:txBody>
          <a:bodyPr wrap="square" rtlCol="0">
            <a:spAutoFit/>
          </a:bodyPr>
          <a:lstStyle/>
          <a:p>
            <a:pPr algn="ctr">
              <a:lnSpc>
                <a:spcPct val="130000"/>
              </a:lnSpc>
              <a:buClrTx/>
              <a:buSzTx/>
              <a:buFontTx/>
            </a:pPr>
            <a:r>
              <a:rPr lang="zh-CN" altLang="en-US" sz="1200" b="1" dirty="0">
                <a:solidFill>
                  <a:schemeClr val="bg1"/>
                </a:solidFill>
                <a:ea typeface="思源黑体" panose="020B0500000000000000" pitchFamily="34" charset="-122"/>
              </a:rPr>
              <a:t>表达自身需求</a:t>
            </a:r>
          </a:p>
        </p:txBody>
      </p:sp>
      <p:sp>
        <p:nvSpPr>
          <p:cNvPr id="116" name="文本框 115"/>
          <p:cNvSpPr txBox="1"/>
          <p:nvPr>
            <p:custDataLst>
              <p:tags r:id="rId35"/>
            </p:custDataLst>
          </p:nvPr>
        </p:nvSpPr>
        <p:spPr>
          <a:xfrm>
            <a:off x="3721396" y="2637724"/>
            <a:ext cx="2067312" cy="330835"/>
          </a:xfrm>
          <a:prstGeom prst="rect">
            <a:avLst/>
          </a:prstGeom>
          <a:noFill/>
        </p:spPr>
        <p:txBody>
          <a:bodyPr wrap="square" rtlCol="0">
            <a:spAutoFit/>
          </a:bodyPr>
          <a:lstStyle/>
          <a:p>
            <a:pPr algn="ctr">
              <a:lnSpc>
                <a:spcPct val="130000"/>
              </a:lnSpc>
              <a:buClrTx/>
              <a:buSzTx/>
              <a:buFontTx/>
            </a:pPr>
            <a:r>
              <a:rPr lang="zh-CN" altLang="en-US" sz="1200" b="1" dirty="0">
                <a:solidFill>
                  <a:schemeClr val="bg1"/>
                </a:solidFill>
                <a:ea typeface="思源黑体" panose="020B0500000000000000" pitchFamily="34" charset="-122"/>
              </a:rPr>
              <a:t>认识社会文化的局限性</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972394" y="197930"/>
            <a:ext cx="2808312"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非暴力沟通的要素 </a:t>
            </a:r>
          </a:p>
        </p:txBody>
      </p:sp>
      <p:sp>
        <p:nvSpPr>
          <p:cNvPr id="28" name="文本框 27"/>
          <p:cNvSpPr txBox="1"/>
          <p:nvPr/>
        </p:nvSpPr>
        <p:spPr>
          <a:xfrm>
            <a:off x="3276650" y="1253626"/>
            <a:ext cx="2603864" cy="246221"/>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非暴力沟通包含两个方面</a:t>
            </a:r>
          </a:p>
        </p:txBody>
      </p:sp>
      <p:sp>
        <p:nvSpPr>
          <p:cNvPr id="29" name="文本框 28"/>
          <p:cNvSpPr txBox="1"/>
          <p:nvPr/>
        </p:nvSpPr>
        <p:spPr>
          <a:xfrm>
            <a:off x="1044402" y="659595"/>
            <a:ext cx="7344816" cy="369332"/>
          </a:xfrm>
          <a:prstGeom prst="rect">
            <a:avLst/>
          </a:prstGeom>
          <a:noFill/>
        </p:spPr>
        <p:txBody>
          <a:bodyPr wrap="square" lIns="0" tIns="0" rIns="0" bIns="0" rtlCol="0">
            <a:spAutoFit/>
          </a:bodyPr>
          <a:lstStyle/>
          <a:p>
            <a:pPr algn="just"/>
            <a:r>
              <a:rPr lang="zh-CN" altLang="en-US" sz="1200" dirty="0">
                <a:solidFill>
                  <a:schemeClr val="accent6"/>
                </a:solidFill>
                <a:ea typeface="思源黑体" panose="020B0500000000000000" pitchFamily="34" charset="-122"/>
              </a:rPr>
              <a:t>非暴力沟通包含两个方面，保持对这两个方面的关注，并帮助他人也这么做，双方便可持续互动，直至情意相通。</a:t>
            </a:r>
          </a:p>
        </p:txBody>
      </p:sp>
      <p:grpSp>
        <p:nvGrpSpPr>
          <p:cNvPr id="14" name="组合 13"/>
          <p:cNvGrpSpPr/>
          <p:nvPr/>
        </p:nvGrpSpPr>
        <p:grpSpPr>
          <a:xfrm>
            <a:off x="1161059" y="2200020"/>
            <a:ext cx="6940127" cy="1956700"/>
            <a:chOff x="1161059" y="1996480"/>
            <a:chExt cx="6940127" cy="1956700"/>
          </a:xfrm>
        </p:grpSpPr>
        <p:grpSp>
          <p:nvGrpSpPr>
            <p:cNvPr id="13" name="组合 12"/>
            <p:cNvGrpSpPr/>
            <p:nvPr/>
          </p:nvGrpSpPr>
          <p:grpSpPr>
            <a:xfrm>
              <a:off x="3054809" y="1996480"/>
              <a:ext cx="3035969" cy="1357510"/>
              <a:chOff x="3054809" y="2280204"/>
              <a:chExt cx="3035969" cy="1357510"/>
            </a:xfrm>
          </p:grpSpPr>
          <p:grpSp>
            <p:nvGrpSpPr>
              <p:cNvPr id="4" name="组合 3"/>
              <p:cNvGrpSpPr/>
              <p:nvPr/>
            </p:nvGrpSpPr>
            <p:grpSpPr>
              <a:xfrm rot="18475306">
                <a:off x="3894039" y="1440974"/>
                <a:ext cx="1357510" cy="3035969"/>
                <a:chOff x="3420666" y="2045362"/>
                <a:chExt cx="1357510" cy="3035969"/>
              </a:xfrm>
              <a:effectLst>
                <a:outerShdw blurRad="50800" dist="38100" dir="2700000" algn="tl" rotWithShape="0">
                  <a:prstClr val="black">
                    <a:alpha val="40000"/>
                  </a:prstClr>
                </a:outerShdw>
              </a:effectLst>
            </p:grpSpPr>
            <p:sp>
              <p:nvSpPr>
                <p:cNvPr id="32" name="箭头: 右 31"/>
                <p:cNvSpPr/>
                <p:nvPr/>
              </p:nvSpPr>
              <p:spPr>
                <a:xfrm rot="3097862" flipV="1">
                  <a:off x="3255153" y="3871928"/>
                  <a:ext cx="1914750" cy="504056"/>
                </a:xfrm>
                <a:prstGeom prst="rightArrow">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箭头: 右 2"/>
                <p:cNvSpPr/>
                <p:nvPr/>
              </p:nvSpPr>
              <p:spPr>
                <a:xfrm rot="13932368">
                  <a:off x="3082554" y="2750709"/>
                  <a:ext cx="1914750" cy="504056"/>
                </a:xfrm>
                <a:prstGeom prst="rightArrow">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3420666" y="2788568"/>
                  <a:ext cx="856674" cy="856674"/>
                </a:xfrm>
                <a:prstGeom prst="ellipse">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3921502" y="3458411"/>
                  <a:ext cx="856674" cy="856674"/>
                </a:xfrm>
                <a:prstGeom prst="ellipse">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形 5" descr="音量"/>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7568" y="2642691"/>
                <a:ext cx="576064" cy="576064"/>
              </a:xfrm>
              <a:prstGeom prst="rect">
                <a:avLst/>
              </a:prstGeom>
            </p:spPr>
          </p:pic>
          <p:pic>
            <p:nvPicPr>
              <p:cNvPr id="8" name="图形 7" descr="耳朵"/>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40069" y="2600624"/>
                <a:ext cx="629776" cy="629776"/>
              </a:xfrm>
              <a:prstGeom prst="rect">
                <a:avLst/>
              </a:prstGeom>
            </p:spPr>
          </p:pic>
        </p:grpSp>
        <p:sp>
          <p:nvSpPr>
            <p:cNvPr id="39" name="文本框 38"/>
            <p:cNvSpPr txBox="1"/>
            <p:nvPr/>
          </p:nvSpPr>
          <p:spPr>
            <a:xfrm>
              <a:off x="1161059" y="2051616"/>
              <a:ext cx="1803196" cy="611899"/>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a:lnSpc>
                  <a:spcPct val="150000"/>
                </a:lnSpc>
              </a:pPr>
              <a:r>
                <a:rPr lang="zh-CN" altLang="en-US" sz="1400" dirty="0"/>
                <a:t>借助非暴力沟通的四个要素诚实地表达自己</a:t>
              </a:r>
            </a:p>
          </p:txBody>
        </p:sp>
        <p:sp>
          <p:nvSpPr>
            <p:cNvPr id="40" name="文本框 39"/>
            <p:cNvSpPr txBox="1"/>
            <p:nvPr/>
          </p:nvSpPr>
          <p:spPr>
            <a:xfrm>
              <a:off x="6181333" y="2563666"/>
              <a:ext cx="1803196" cy="608243"/>
            </a:xfrm>
            <a:prstGeom prst="rect">
              <a:avLst/>
            </a:prstGeom>
            <a:noFill/>
          </p:spPr>
          <p:txBody>
            <a:bodyPr wrap="square" lIns="0" tIns="0" rIns="0" bIns="0" rtlCol="0">
              <a:spAutoFit/>
            </a:bodyPr>
            <a:lstStyle>
              <a:defPPr>
                <a:defRPr lang="zh-CN"/>
              </a:defPPr>
              <a:lvl1pPr algn="ctr">
                <a:lnSpc>
                  <a:spcPct val="150000"/>
                </a:lnSpc>
                <a:defRPr sz="14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借助非暴力沟通的四个要素关切地倾听</a:t>
              </a:r>
            </a:p>
          </p:txBody>
        </p:sp>
        <p:cxnSp>
          <p:nvCxnSpPr>
            <p:cNvPr id="11" name="直接箭头连接符 10"/>
            <p:cNvCxnSpPr/>
            <p:nvPr/>
          </p:nvCxnSpPr>
          <p:spPr>
            <a:xfrm>
              <a:off x="1176306" y="3508648"/>
              <a:ext cx="6924880" cy="0"/>
            </a:xfrm>
            <a:prstGeom prst="straightConnector1">
              <a:avLst/>
            </a:prstGeom>
            <a:ln w="19050">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1176306" y="3706959"/>
              <a:ext cx="6924880" cy="246221"/>
            </a:xfrm>
            <a:prstGeom prst="rect">
              <a:avLst/>
            </a:prstGeom>
            <a:noFill/>
          </p:spPr>
          <p:txBody>
            <a:bodyPr wrap="square">
              <a:spAutoFit/>
            </a:bodyPr>
            <a:lstStyle/>
            <a:p>
              <a:r>
                <a:rPr lang="zh-CN" altLang="en-US" sz="1000" dirty="0">
                  <a:solidFill>
                    <a:schemeClr val="tx1">
                      <a:lumMod val="65000"/>
                      <a:lumOff val="35000"/>
                    </a:schemeClr>
                  </a:solidFill>
                  <a:ea typeface="思源黑体" panose="020B0500000000000000" pitchFamily="34" charset="-122"/>
                </a:rPr>
                <a:t>我们首先通过体会他人此刻的观察、感受和需要，与他们建立联系，然后聆听他们的请求，来发现做什么可以帮助他们。</a:t>
              </a:r>
            </a:p>
          </p:txBody>
        </p:sp>
      </p:gr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5400600" cy="4603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解决内心的冲突</a:t>
            </a:r>
          </a:p>
        </p:txBody>
      </p:sp>
      <p:sp>
        <p:nvSpPr>
          <p:cNvPr id="3" name="文本框 2"/>
          <p:cNvSpPr txBox="1"/>
          <p:nvPr/>
        </p:nvSpPr>
        <p:spPr>
          <a:xfrm>
            <a:off x="2196465" y="1253490"/>
            <a:ext cx="4823460" cy="245745"/>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用非暴力沟通解决内心的冲突</a:t>
            </a:r>
          </a:p>
        </p:txBody>
      </p:sp>
      <p:sp>
        <p:nvSpPr>
          <p:cNvPr id="4" name="文本框 3"/>
          <p:cNvSpPr txBox="1"/>
          <p:nvPr/>
        </p:nvSpPr>
        <p:spPr>
          <a:xfrm>
            <a:off x="1044402" y="659595"/>
            <a:ext cx="7344816" cy="368935"/>
          </a:xfrm>
          <a:prstGeom prst="rect">
            <a:avLst/>
          </a:prstGeom>
          <a:noFill/>
        </p:spPr>
        <p:txBody>
          <a:bodyPr wrap="square" lIns="0" tIns="0" rIns="0" bIns="0" rtlCol="0">
            <a:spAutoFit/>
          </a:bodyPr>
          <a:lstStyle/>
          <a:p>
            <a:pPr lvl="0" algn="just">
              <a:buClrTx/>
              <a:buSzTx/>
              <a:buFontTx/>
            </a:pPr>
            <a:r>
              <a:rPr lang="zh-CN" altLang="en-US" sz="1200" dirty="0">
                <a:solidFill>
                  <a:schemeClr val="tx1">
                    <a:lumMod val="65000"/>
                    <a:lumOff val="35000"/>
                  </a:schemeClr>
                </a:solidFill>
                <a:ea typeface="思源黑体" panose="020B0500000000000000" pitchFamily="34" charset="-122"/>
                <a:sym typeface="+mn-ea"/>
              </a:rPr>
              <a:t>沮丧是因为一个人处于激烈的内心冲突之中，无所适从。沮丧意味着，我们不了解自己的需要</a:t>
            </a:r>
            <a:r>
              <a:rPr lang="en-US" altLang="zh-CN" sz="1200" dirty="0">
                <a:solidFill>
                  <a:schemeClr val="tx1">
                    <a:lumMod val="65000"/>
                    <a:lumOff val="35000"/>
                  </a:schemeClr>
                </a:solidFill>
                <a:ea typeface="思源黑体" panose="020B0500000000000000" pitchFamily="34" charset="-122"/>
                <a:sym typeface="+mn-ea"/>
              </a:rPr>
              <a:t>——</a:t>
            </a:r>
            <a:r>
              <a:rPr lang="zh-CN" altLang="en-US" sz="1200" dirty="0">
                <a:solidFill>
                  <a:schemeClr val="tx1">
                    <a:lumMod val="65000"/>
                    <a:lumOff val="35000"/>
                  </a:schemeClr>
                </a:solidFill>
                <a:ea typeface="思源黑体" panose="020B0500000000000000" pitchFamily="34" charset="-122"/>
                <a:sym typeface="+mn-ea"/>
              </a:rPr>
              <a:t>我们不知道自己到底想要什么以及如何满足愿望。</a:t>
            </a:r>
          </a:p>
        </p:txBody>
      </p:sp>
      <p:graphicFrame>
        <p:nvGraphicFramePr>
          <p:cNvPr id="11" name="表格 10"/>
          <p:cNvGraphicFramePr/>
          <p:nvPr>
            <p:custDataLst>
              <p:tags r:id="rId1"/>
            </p:custDataLst>
          </p:nvPr>
        </p:nvGraphicFramePr>
        <p:xfrm>
          <a:off x="1149985" y="1889125"/>
          <a:ext cx="7208520" cy="2072640"/>
        </p:xfrm>
        <a:graphic>
          <a:graphicData uri="http://schemas.openxmlformats.org/drawingml/2006/table">
            <a:tbl>
              <a:tblPr firstRow="1" bandRow="1">
                <a:tableStyleId>{5C22544A-7EE6-4342-B048-85BDC9FD1C3A}</a:tableStyleId>
              </a:tblPr>
              <a:tblGrid>
                <a:gridCol w="3604260">
                  <a:extLst>
                    <a:ext uri="{9D8B030D-6E8A-4147-A177-3AD203B41FA5}">
                      <a16:colId xmlns:a16="http://schemas.microsoft.com/office/drawing/2014/main" val="20000"/>
                    </a:ext>
                  </a:extLst>
                </a:gridCol>
                <a:gridCol w="3604260">
                  <a:extLst>
                    <a:ext uri="{9D8B030D-6E8A-4147-A177-3AD203B41FA5}">
                      <a16:colId xmlns:a16="http://schemas.microsoft.com/office/drawing/2014/main" val="20001"/>
                    </a:ext>
                  </a:extLst>
                </a:gridCol>
              </a:tblGrid>
              <a:tr h="243840">
                <a:tc gridSpan="2">
                  <a:txBody>
                    <a:bodyPr/>
                    <a:lstStyle/>
                    <a:p>
                      <a:pPr algn="ctr">
                        <a:buNone/>
                      </a:pPr>
                      <a:r>
                        <a:rPr lang="zh-CN" altLang="en-US" sz="1000" dirty="0">
                          <a:solidFill>
                            <a:schemeClr val="bg1"/>
                          </a:solidFill>
                          <a:ea typeface="思源黑体" panose="020B0500000000000000" pitchFamily="34" charset="-122"/>
                          <a:sym typeface="+mn-ea"/>
                        </a:rPr>
                        <a:t>内心的挣扎</a:t>
                      </a:r>
                    </a:p>
                  </a:txBody>
                  <a:tcPr anchor="ctr">
                    <a:solidFill>
                      <a:srgbClr val="1E74AE"/>
                    </a:solidFill>
                  </a:tcPr>
                </a:tc>
                <a:tc hMerge="1">
                  <a:txBody>
                    <a:bodyPr/>
                    <a:lstStyle/>
                    <a:p>
                      <a:endParaRPr lang="zh-CN"/>
                    </a:p>
                  </a:txBody>
                  <a:tcPr>
                    <a:solidFill>
                      <a:srgbClr val="1E74AE"/>
                    </a:solidFill>
                  </a:tcPr>
                </a:tc>
                <a:extLst>
                  <a:ext uri="{0D108BD9-81ED-4DB2-BD59-A6C34878D82A}">
                    <a16:rowId xmlns:a16="http://schemas.microsoft.com/office/drawing/2014/main" val="10000"/>
                  </a:ext>
                </a:extLst>
              </a:tr>
              <a:tr h="243840">
                <a:tc>
                  <a:txBody>
                    <a:bodyPr/>
                    <a:lstStyle/>
                    <a:p>
                      <a:pPr algn="ctr">
                        <a:buClrTx/>
                        <a:buSzTx/>
                        <a:buFontTx/>
                        <a:buNone/>
                      </a:pPr>
                      <a:r>
                        <a:rPr lang="zh-CN" altLang="en-US" sz="1000" b="0" dirty="0">
                          <a:solidFill>
                            <a:schemeClr val="bg1"/>
                          </a:solidFill>
                          <a:ea typeface="思源黑体" panose="020B0500000000000000" pitchFamily="34" charset="-122"/>
                        </a:rPr>
                        <a:t>声音1（职业女性）</a:t>
                      </a:r>
                    </a:p>
                  </a:txBody>
                  <a:tcPr anchor="ctr">
                    <a:solidFill>
                      <a:srgbClr val="FF9216"/>
                    </a:solidFill>
                  </a:tcPr>
                </a:tc>
                <a:tc>
                  <a:txBody>
                    <a:bodyPr/>
                    <a:lstStyle/>
                    <a:p>
                      <a:pPr algn="ctr">
                        <a:buClrTx/>
                        <a:buSzTx/>
                        <a:buFontTx/>
                        <a:buNone/>
                      </a:pPr>
                      <a:r>
                        <a:rPr lang="zh-CN" altLang="en-US" sz="1000" b="0" dirty="0">
                          <a:solidFill>
                            <a:schemeClr val="bg1"/>
                          </a:solidFill>
                          <a:ea typeface="思源黑体" panose="020B0500000000000000" pitchFamily="34" charset="-122"/>
                        </a:rPr>
                        <a:t>声音2（负责任的母亲）</a:t>
                      </a:r>
                    </a:p>
                  </a:txBody>
                  <a:tcPr anchor="ctr">
                    <a:solidFill>
                      <a:srgbClr val="FF9216"/>
                    </a:solidFill>
                  </a:tcPr>
                </a:tc>
                <a:extLst>
                  <a:ext uri="{0D108BD9-81ED-4DB2-BD59-A6C34878D82A}">
                    <a16:rowId xmlns:a16="http://schemas.microsoft.com/office/drawing/2014/main" val="10001"/>
                  </a:ext>
                </a:extLst>
              </a:tr>
              <a:tr h="396240">
                <a:tc>
                  <a:txBody>
                    <a:bodyPr/>
                    <a:lstStyle/>
                    <a:p>
                      <a:pPr algn="just">
                        <a:buClrTx/>
                        <a:buSzTx/>
                        <a:buFontTx/>
                        <a:buNone/>
                      </a:pPr>
                      <a:r>
                        <a:rPr lang="zh-CN" altLang="en-US" sz="1000" b="0" dirty="0">
                          <a:solidFill>
                            <a:schemeClr val="bg1"/>
                          </a:solidFill>
                          <a:ea typeface="思源黑体" panose="020B0500000000000000" pitchFamily="34" charset="-122"/>
                        </a:rPr>
                        <a:t>“我应该在工作上投入更多的时间。我受了这么好的教育，我也相信自己的才干，但现在都白白浪费了。”</a:t>
                      </a:r>
                    </a:p>
                  </a:txBody>
                  <a:tcPr anchor="ctr">
                    <a:solidFill>
                      <a:srgbClr val="FF9216"/>
                    </a:solidFill>
                  </a:tcPr>
                </a:tc>
                <a:tc>
                  <a:txBody>
                    <a:bodyPr/>
                    <a:lstStyle/>
                    <a:p>
                      <a:pPr algn="just">
                        <a:buClrTx/>
                        <a:buSzTx/>
                        <a:buFontTx/>
                        <a:buNone/>
                      </a:pPr>
                      <a:r>
                        <a:rPr lang="zh-CN" altLang="en-US" sz="1000" b="0" dirty="0">
                          <a:solidFill>
                            <a:schemeClr val="bg1"/>
                          </a:solidFill>
                          <a:ea typeface="思源黑体" panose="020B0500000000000000" pitchFamily="34" charset="-122"/>
                        </a:rPr>
                        <a:t>“你太不现实了。你是两个孩子的母亲，你都没法照顾好他们，还好意思谈别的？”</a:t>
                      </a:r>
                    </a:p>
                  </a:txBody>
                  <a:tcPr anchor="ctr">
                    <a:solidFill>
                      <a:srgbClr val="FF9216"/>
                    </a:solidFill>
                  </a:tcPr>
                </a:tc>
                <a:extLst>
                  <a:ext uri="{0D108BD9-81ED-4DB2-BD59-A6C34878D82A}">
                    <a16:rowId xmlns:a16="http://schemas.microsoft.com/office/drawing/2014/main" val="10002"/>
                  </a:ext>
                </a:extLst>
              </a:tr>
              <a:tr h="243840">
                <a:tc gridSpan="2">
                  <a:txBody>
                    <a:bodyPr/>
                    <a:lstStyle/>
                    <a:p>
                      <a:pPr algn="ctr">
                        <a:buClrTx/>
                        <a:buSzTx/>
                        <a:buFontTx/>
                        <a:buNone/>
                      </a:pPr>
                      <a:r>
                        <a:rPr lang="zh-CN" altLang="en-US" sz="1000" b="1" dirty="0">
                          <a:solidFill>
                            <a:schemeClr val="bg1"/>
                          </a:solidFill>
                          <a:ea typeface="思源黑体" panose="020B0500000000000000" pitchFamily="34" charset="-122"/>
                        </a:rPr>
                        <a:t>用非暴力沟通表达自己</a:t>
                      </a:r>
                    </a:p>
                  </a:txBody>
                  <a:tcPr anchor="ctr">
                    <a:solidFill>
                      <a:srgbClr val="1E74AE"/>
                    </a:solidFill>
                  </a:tcPr>
                </a:tc>
                <a:tc hMerge="1">
                  <a:txBody>
                    <a:bodyPr/>
                    <a:lstStyle/>
                    <a:p>
                      <a:endParaRPr lang="zh-CN"/>
                    </a:p>
                  </a:txBody>
                  <a:tcPr>
                    <a:solidFill>
                      <a:srgbClr val="1E74AE"/>
                    </a:solidFill>
                  </a:tcPr>
                </a:tc>
                <a:extLst>
                  <a:ext uri="{0D108BD9-81ED-4DB2-BD59-A6C34878D82A}">
                    <a16:rowId xmlns:a16="http://schemas.microsoft.com/office/drawing/2014/main" val="10003"/>
                  </a:ext>
                </a:extLst>
              </a:tr>
              <a:tr h="243840">
                <a:tc>
                  <a:txBody>
                    <a:bodyPr/>
                    <a:lstStyle/>
                    <a:p>
                      <a:pPr algn="ctr">
                        <a:buClrTx/>
                        <a:buSzTx/>
                        <a:buFontTx/>
                        <a:buNone/>
                      </a:pPr>
                      <a:r>
                        <a:rPr lang="zh-CN" altLang="en-US" sz="1000" dirty="0">
                          <a:solidFill>
                            <a:schemeClr val="bg1"/>
                          </a:solidFill>
                          <a:ea typeface="思源黑体" panose="020B0500000000000000" pitchFamily="34" charset="-122"/>
                          <a:sym typeface="+mn-ea"/>
                        </a:rPr>
                        <a:t>职业女性的心声</a:t>
                      </a:r>
                      <a:endParaRPr lang="zh-CN" altLang="en-US" sz="1000" b="0" dirty="0">
                        <a:solidFill>
                          <a:schemeClr val="bg1"/>
                        </a:solidFill>
                        <a:ea typeface="思源黑体" panose="020B0500000000000000" pitchFamily="34" charset="-122"/>
                      </a:endParaRPr>
                    </a:p>
                  </a:txBody>
                  <a:tcPr anchor="ctr">
                    <a:solidFill>
                      <a:srgbClr val="FF9216"/>
                    </a:solidFill>
                  </a:tcPr>
                </a:tc>
                <a:tc>
                  <a:txBody>
                    <a:bodyPr/>
                    <a:lstStyle/>
                    <a:p>
                      <a:pPr algn="ctr">
                        <a:buClrTx/>
                        <a:buSzTx/>
                        <a:buFontTx/>
                        <a:buNone/>
                      </a:pPr>
                      <a:r>
                        <a:rPr lang="zh-CN" altLang="en-US" sz="1000" b="0" dirty="0">
                          <a:solidFill>
                            <a:schemeClr val="bg1"/>
                          </a:solidFill>
                          <a:ea typeface="思源黑体" panose="020B0500000000000000" pitchFamily="34" charset="-122"/>
                        </a:rPr>
                        <a:t>负责任的母亲的心声</a:t>
                      </a:r>
                    </a:p>
                  </a:txBody>
                  <a:tcPr anchor="ctr">
                    <a:solidFill>
                      <a:srgbClr val="FF9216"/>
                    </a:solidFill>
                  </a:tcPr>
                </a:tc>
                <a:extLst>
                  <a:ext uri="{0D108BD9-81ED-4DB2-BD59-A6C34878D82A}">
                    <a16:rowId xmlns:a16="http://schemas.microsoft.com/office/drawing/2014/main" val="10004"/>
                  </a:ext>
                </a:extLst>
              </a:tr>
              <a:tr h="701040">
                <a:tc>
                  <a:txBody>
                    <a:bodyPr/>
                    <a:lstStyle/>
                    <a:p>
                      <a:pPr algn="just">
                        <a:buClrTx/>
                        <a:buSzTx/>
                        <a:buFontTx/>
                        <a:buNone/>
                      </a:pPr>
                      <a:r>
                        <a:rPr lang="zh-CN" altLang="en-US" sz="1000" b="0" dirty="0">
                          <a:solidFill>
                            <a:schemeClr val="bg1"/>
                          </a:solidFill>
                          <a:ea typeface="思源黑体" panose="020B0500000000000000" pitchFamily="34" charset="-122"/>
                        </a:rPr>
                        <a:t>“为了照顾孩子，我放弃了工作，留在家里（观察）；我有点心灰意冷（感受），因我看重成就感（需要）。我想，我现在也许可以去找份兼职（请求）。”</a:t>
                      </a:r>
                    </a:p>
                  </a:txBody>
                  <a:tcPr anchor="ctr">
                    <a:solidFill>
                      <a:srgbClr val="FF9216"/>
                    </a:solidFill>
                  </a:tcPr>
                </a:tc>
                <a:tc>
                  <a:txBody>
                    <a:bodyPr/>
                    <a:lstStyle/>
                    <a:p>
                      <a:pPr algn="just">
                        <a:buClrTx/>
                        <a:buSzTx/>
                        <a:buFontTx/>
                        <a:buNone/>
                      </a:pPr>
                      <a:r>
                        <a:rPr lang="zh-CN" altLang="en-US" sz="1000" b="0" dirty="0">
                          <a:solidFill>
                            <a:schemeClr val="bg1"/>
                          </a:solidFill>
                          <a:ea typeface="思源黑体" panose="020B0500000000000000" pitchFamily="34" charset="-122"/>
                        </a:rPr>
                        <a:t>“当我想到上班的事情时（观察），我好害怕（感受），因为我要确保孩子们能得到很好的照顾（需要）。我想，在上班时，我需要一位好保姆来照顾他们。下班后，我还要确保有时间和精力好好陪孩子。”</a:t>
                      </a:r>
                    </a:p>
                  </a:txBody>
                  <a:tcPr anchor="ctr">
                    <a:solidFill>
                      <a:srgbClr val="FF9216"/>
                    </a:solidFill>
                  </a:tcPr>
                </a:tc>
                <a:extLst>
                  <a:ext uri="{0D108BD9-81ED-4DB2-BD59-A6C34878D82A}">
                    <a16:rowId xmlns:a16="http://schemas.microsoft.com/office/drawing/2014/main" val="10005"/>
                  </a:ext>
                </a:extLst>
              </a:tr>
            </a:tbl>
          </a:graphicData>
        </a:graphic>
      </p:graphicFrame>
      <p:sp>
        <p:nvSpPr>
          <p:cNvPr id="12" name="文本框 11"/>
          <p:cNvSpPr txBox="1"/>
          <p:nvPr/>
        </p:nvSpPr>
        <p:spPr>
          <a:xfrm>
            <a:off x="1044575" y="1499235"/>
            <a:ext cx="7480300" cy="230505"/>
          </a:xfrm>
          <a:prstGeom prst="rect">
            <a:avLst/>
          </a:prstGeom>
          <a:noFill/>
        </p:spPr>
        <p:txBody>
          <a:bodyPr wrap="square" lIns="0" tIns="0" rIns="0" bIns="0" rtlCol="0">
            <a:spAutoFit/>
          </a:bodyPr>
          <a:lstStyle>
            <a:defPPr>
              <a:defRPr lang="zh-CN"/>
            </a:defPPr>
            <a:lvl1pPr algn="just">
              <a:lnSpc>
                <a:spcPct val="150000"/>
              </a:lnSpc>
              <a:defRPr sz="1000" b="0">
                <a:solidFill>
                  <a:schemeClr val="tx1">
                    <a:lumMod val="65000"/>
                    <a:lumOff val="3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一位学习非暴力沟通的女士有一段时间心情很不好。一位朋友建议她在心情极度沮丧时以对话的形式记录内心的挣扎。以下是前两句：</a:t>
            </a:r>
          </a:p>
        </p:txBody>
      </p:sp>
      <p:sp>
        <p:nvSpPr>
          <p:cNvPr id="14" name="文本框 13"/>
          <p:cNvSpPr txBox="1"/>
          <p:nvPr/>
        </p:nvSpPr>
        <p:spPr>
          <a:xfrm>
            <a:off x="1149985" y="4091305"/>
            <a:ext cx="7208520" cy="692150"/>
          </a:xfrm>
          <a:prstGeom prst="rect">
            <a:avLst/>
          </a:prstGeom>
          <a:noFill/>
        </p:spPr>
        <p:txBody>
          <a:bodyPr wrap="square" lIns="0" tIns="0" rIns="0" bIns="0" rtlCol="0">
            <a:spAutoFit/>
          </a:bodyPr>
          <a:lstStyle>
            <a:defPPr>
              <a:defRPr lang="zh-CN"/>
            </a:defPPr>
            <a:lvl1pPr algn="just">
              <a:lnSpc>
                <a:spcPct val="150000"/>
              </a:lnSpc>
              <a:defRPr sz="1000" b="0">
                <a:solidFill>
                  <a:schemeClr val="tx1">
                    <a:lumMod val="65000"/>
                    <a:lumOff val="3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当这位女士用非暴力沟通的方式说出心里话后，她大大松了一口气。她没有再批评和指责自己，而把注意力放在了自己的感受和需要上。虽然她还有实际的问题需要处理，例如找个好保姆、寻求先生的支持，但她已经察觉到自己的需要，并能静下心来采取必要的行动。</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5400600" cy="4603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心灵环保</a:t>
            </a:r>
          </a:p>
        </p:txBody>
      </p:sp>
      <p:sp>
        <p:nvSpPr>
          <p:cNvPr id="3" name="文本框 2"/>
          <p:cNvSpPr txBox="1"/>
          <p:nvPr/>
        </p:nvSpPr>
        <p:spPr>
          <a:xfrm>
            <a:off x="2196465" y="1253490"/>
            <a:ext cx="4823460" cy="245745"/>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案例：非暴力沟通有利于保持良好的心态</a:t>
            </a:r>
          </a:p>
        </p:txBody>
      </p:sp>
      <p:sp>
        <p:nvSpPr>
          <p:cNvPr id="4" name="文本框 3"/>
          <p:cNvSpPr txBox="1"/>
          <p:nvPr/>
        </p:nvSpPr>
        <p:spPr>
          <a:xfrm>
            <a:off x="1044402" y="659595"/>
            <a:ext cx="7344816" cy="368935"/>
          </a:xfrm>
          <a:prstGeom prst="rect">
            <a:avLst/>
          </a:prstGeom>
          <a:noFill/>
        </p:spPr>
        <p:txBody>
          <a:bodyPr wrap="square" lIns="0" tIns="0" rIns="0" bIns="0" rtlCol="0">
            <a:spAutoFit/>
          </a:bodyPr>
          <a:lstStyle/>
          <a:p>
            <a:pPr lvl="0" algn="just">
              <a:buClrTx/>
              <a:buSzTx/>
              <a:buFontTx/>
            </a:pPr>
            <a:r>
              <a:rPr lang="zh-CN" altLang="en-US" sz="1200" dirty="0">
                <a:solidFill>
                  <a:schemeClr val="tx1">
                    <a:lumMod val="65000"/>
                    <a:lumOff val="35000"/>
                  </a:schemeClr>
                </a:solidFill>
                <a:ea typeface="思源黑体" panose="020B0500000000000000" pitchFamily="34" charset="-122"/>
                <a:sym typeface="+mn-ea"/>
              </a:rPr>
              <a:t>如果以苛刻的态度对人对己，我们的心情也好不到哪里去。通过运用非暴力沟通，我们不再试图分析自己或他人有什么毛病，而是用心去了解我们的需要，这样，我们的内心就会逐渐变得平和。</a:t>
            </a:r>
          </a:p>
        </p:txBody>
      </p:sp>
      <p:sp>
        <p:nvSpPr>
          <p:cNvPr id="5" name="文本框 4"/>
          <p:cNvSpPr txBox="1"/>
          <p:nvPr/>
        </p:nvSpPr>
        <p:spPr>
          <a:xfrm>
            <a:off x="466915" y="1585918"/>
            <a:ext cx="3889381" cy="184666"/>
          </a:xfrm>
          <a:prstGeom prst="rect">
            <a:avLst/>
          </a:prstGeom>
          <a:noFill/>
        </p:spPr>
        <p:txBody>
          <a:bodyPr wrap="square" lIns="0" tIns="0" rIns="0" bIns="0" rtlCol="0">
            <a:spAutoFit/>
          </a:bodyPr>
          <a:lstStyle/>
          <a:p>
            <a:pPr algn="just"/>
            <a:r>
              <a:rPr lang="zh-CN" altLang="en-US" sz="1200" b="1" dirty="0">
                <a:solidFill>
                  <a:schemeClr val="tx1">
                    <a:lumMod val="75000"/>
                    <a:lumOff val="25000"/>
                  </a:schemeClr>
                </a:solidFill>
                <a:ea typeface="思源黑体" panose="020B0500000000000000" pitchFamily="34" charset="-122"/>
              </a:rPr>
              <a:t>案例一：改变了自己的生活态度</a:t>
            </a:r>
          </a:p>
        </p:txBody>
      </p:sp>
      <p:sp>
        <p:nvSpPr>
          <p:cNvPr id="6" name="文本框 5"/>
          <p:cNvSpPr txBox="1"/>
          <p:nvPr/>
        </p:nvSpPr>
        <p:spPr>
          <a:xfrm>
            <a:off x="362425" y="1826881"/>
            <a:ext cx="3994345" cy="3322955"/>
          </a:xfrm>
          <a:prstGeom prst="rect">
            <a:avLst/>
          </a:prstGeom>
          <a:noFill/>
        </p:spPr>
        <p:txBody>
          <a:bodyPr wrap="square" lIns="91440" tIns="45720" rIns="91440" bIns="45720" rtlCol="0" anchor="t">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pPr marL="0" lvl="0" indent="0" algn="just">
              <a:buClrTx/>
              <a:buSzTx/>
              <a:buFont typeface="Arial" panose="020B0604020202020204" pitchFamily="34" charset="0"/>
              <a:buNone/>
            </a:pPr>
            <a:r>
              <a:rPr lang="zh-CN" altLang="en-US" dirty="0">
                <a:sym typeface="+mn-ea"/>
              </a:rPr>
              <a:t>为了能够更好地照顾自己，一位女士报名参加了一个历时三天的非暴力沟通研讨班。在活动期间，她发现自己的生活态度有了明显的改变。她回忆说，在第二天清晨醒来时，她头痛得十分厉害。“在过去，我的第一反应就是去检讨自己到底做错了什么。是否吃了不好的食物？是不是给自己施加了太大的压力？我会盘问自己诸如此类的问题。这一次，在学习了非暴力沟通之后，我问自己的问题是，‘我现在需要做什么来缓解头痛’。”</a:t>
            </a:r>
          </a:p>
          <a:p>
            <a:pPr marL="0" lvl="0" indent="0" algn="just">
              <a:buClrTx/>
              <a:buSzTx/>
              <a:buFont typeface="Arial" panose="020B0604020202020204" pitchFamily="34" charset="0"/>
              <a:buNone/>
            </a:pPr>
            <a:r>
              <a:rPr lang="zh-CN" altLang="en-US" dirty="0">
                <a:sym typeface="+mn-ea"/>
              </a:rPr>
              <a:t>“我坐了起来，做了一些柔和的头部运动。接着，起床到外面走了走，回来后又做了一些别的事情，让自己放松下来。过了一会儿，头没那么痛了。这时，我想了想昨天在研讨班中的经历。我发现，头痛很可能是因为昨天我不怎么留意身体的状态。现在，身体是通过头痛来提醒我‘请留意我的需要’。于是，在接下来两天的研讨班中，我就用心体会身体的状态，并注意调节和放松。这一次的经历提醒我：在头痛时，我可以专注于我的需要。这是我人生的重大突破。”</a:t>
            </a:r>
          </a:p>
        </p:txBody>
      </p:sp>
      <p:sp>
        <p:nvSpPr>
          <p:cNvPr id="7" name="文本框 6"/>
          <p:cNvSpPr txBox="1"/>
          <p:nvPr/>
        </p:nvSpPr>
        <p:spPr>
          <a:xfrm>
            <a:off x="4932835" y="1585918"/>
            <a:ext cx="3889381" cy="184666"/>
          </a:xfrm>
          <a:prstGeom prst="rect">
            <a:avLst/>
          </a:prstGeom>
          <a:noFill/>
        </p:spPr>
        <p:txBody>
          <a:bodyPr wrap="square" lIns="0" tIns="0" rIns="0" bIns="0" rtlCol="0">
            <a:spAutoFit/>
          </a:bodyPr>
          <a:lstStyle/>
          <a:p>
            <a:pPr algn="just"/>
            <a:r>
              <a:rPr lang="zh-CN" altLang="en-US" sz="1200" b="1" dirty="0">
                <a:solidFill>
                  <a:schemeClr val="tx1">
                    <a:lumMod val="75000"/>
                    <a:lumOff val="25000"/>
                  </a:schemeClr>
                </a:solidFill>
                <a:ea typeface="思源黑体" panose="020B0500000000000000" pitchFamily="34" charset="-122"/>
              </a:rPr>
              <a:t>案例二：别人生气时，要倾听，不要说“但是”。</a:t>
            </a:r>
          </a:p>
        </p:txBody>
      </p:sp>
      <p:sp>
        <p:nvSpPr>
          <p:cNvPr id="8" name="文本框 7"/>
          <p:cNvSpPr txBox="1"/>
          <p:nvPr/>
        </p:nvSpPr>
        <p:spPr>
          <a:xfrm>
            <a:off x="4828540" y="1827064"/>
            <a:ext cx="3994150" cy="3322955"/>
          </a:xfrm>
          <a:prstGeom prst="rect">
            <a:avLst/>
          </a:prstGeom>
          <a:noFill/>
        </p:spPr>
        <p:txBody>
          <a:bodyPr wrap="square" lIns="91440" tIns="45720" rIns="91440" bIns="45720" rtlCol="0" anchor="t">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pPr marL="0" lvl="0" indent="0" algn="just">
              <a:buClrTx/>
              <a:buSzTx/>
              <a:buFont typeface="Arial" panose="020B0604020202020204" pitchFamily="34" charset="0"/>
              <a:buNone/>
            </a:pPr>
            <a:r>
              <a:rPr lang="zh-CN" altLang="en-US" dirty="0">
                <a:sym typeface="+mn-ea"/>
              </a:rPr>
              <a:t>在另一次研讨班中，有个参加者询问如何在开车时保持良好的心态。我知道，在开车时，保持良好的心态有多困难。如果有人以我不喜欢的方式开车，我就会想好好教训那些我认为不守规矩的司机。可是，我又没法惩罚他们，于是，就更加恼怒了。</a:t>
            </a:r>
          </a:p>
          <a:p>
            <a:pPr marL="0" lvl="0" indent="0" algn="just">
              <a:buClrTx/>
              <a:buSzTx/>
              <a:buFont typeface="Arial" panose="020B0604020202020204" pitchFamily="34" charset="0"/>
              <a:buNone/>
            </a:pPr>
            <a:r>
              <a:rPr lang="zh-CN" altLang="en-US" dirty="0">
                <a:sym typeface="+mn-ea"/>
              </a:rPr>
              <a:t>后来，我终于学会了关注自己的感受和需要。“是的，看到他们这样开车，我真的很害怕；我希望，他们在开车时能注意安全。”我感到惊讶的是，只要我不再批评和指责他人，而把注意力放在自己的感受和需要，我的心情就放松了许多。</a:t>
            </a:r>
          </a:p>
          <a:p>
            <a:pPr marL="0" lvl="0" indent="0" algn="just">
              <a:buClrTx/>
              <a:buSzTx/>
              <a:buFont typeface="Arial" panose="020B0604020202020204" pitchFamily="34" charset="0"/>
              <a:buNone/>
            </a:pPr>
            <a:r>
              <a:rPr lang="zh-CN" altLang="en-US" dirty="0">
                <a:sym typeface="+mn-ea"/>
              </a:rPr>
              <a:t>我深受鼓舞，于是又决定去体会其他司机的感受和需要。在第一次尝试这么做的时候，我就得到了很大的满足。那一次，在我前面的那辆车开得非常慢，我有点急了。注意到自己的紧张情绪后，我开始体会那辆车的司机可能会有怎样的感受和需要。我觉得，前面的那位司机有点不知所措，希望得到后面司机的谅解。后来发现那个司机是个老太太，我很庆幸，我没有鸣喇叭来表达我的不悦。</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extLst>
              <p:ext uri="{D42A27DB-BD31-4B8C-83A1-F6EECF244321}">
                <p14:modId xmlns:p14="http://schemas.microsoft.com/office/powerpoint/2010/main" val="2946873574"/>
              </p:ext>
            </p:extLst>
          </p:nvPr>
        </p:nvGraphicFramePr>
        <p:xfrm>
          <a:off x="544195" y="1602105"/>
          <a:ext cx="8128000" cy="36302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5">
            <a:extLst>
              <a:ext uri="{FF2B5EF4-FFF2-40B4-BE49-F238E27FC236}">
                <a16:creationId xmlns:a16="http://schemas.microsoft.com/office/drawing/2014/main" id="{3CE4CB16-B641-4676-B8C3-8B68872554A0}"/>
              </a:ext>
            </a:extLst>
          </p:cNvPr>
          <p:cNvSpPr/>
          <p:nvPr/>
        </p:nvSpPr>
        <p:spPr>
          <a:xfrm>
            <a:off x="972394" y="197930"/>
            <a:ext cx="5400600" cy="4603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用非暴力沟通代替诊断</a:t>
            </a:r>
          </a:p>
        </p:txBody>
      </p:sp>
      <p:sp>
        <p:nvSpPr>
          <p:cNvPr id="7" name="文本框 6">
            <a:extLst>
              <a:ext uri="{FF2B5EF4-FFF2-40B4-BE49-F238E27FC236}">
                <a16:creationId xmlns:a16="http://schemas.microsoft.com/office/drawing/2014/main" id="{0994E40B-CCF7-4DE8-B651-D2E606720926}"/>
              </a:ext>
            </a:extLst>
          </p:cNvPr>
          <p:cNvSpPr txBox="1"/>
          <p:nvPr/>
        </p:nvSpPr>
        <p:spPr>
          <a:xfrm>
            <a:off x="2196465" y="1253490"/>
            <a:ext cx="4823460" cy="245745"/>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用非暴力沟通来分析心理疾病</a:t>
            </a:r>
          </a:p>
        </p:txBody>
      </p:sp>
      <p:sp>
        <p:nvSpPr>
          <p:cNvPr id="8" name="文本框 7">
            <a:extLst>
              <a:ext uri="{FF2B5EF4-FFF2-40B4-BE49-F238E27FC236}">
                <a16:creationId xmlns:a16="http://schemas.microsoft.com/office/drawing/2014/main" id="{08CEA1FC-1908-4926-89F8-7F3193DABD0E}"/>
              </a:ext>
            </a:extLst>
          </p:cNvPr>
          <p:cNvSpPr txBox="1"/>
          <p:nvPr/>
        </p:nvSpPr>
        <p:spPr>
          <a:xfrm>
            <a:off x="1044402" y="659595"/>
            <a:ext cx="7344816" cy="368935"/>
          </a:xfrm>
          <a:prstGeom prst="rect">
            <a:avLst/>
          </a:prstGeom>
          <a:noFill/>
        </p:spPr>
        <p:txBody>
          <a:bodyPr wrap="square" lIns="0" tIns="0" rIns="0" bIns="0" rtlCol="0">
            <a:spAutoFit/>
          </a:bodyPr>
          <a:lstStyle/>
          <a:p>
            <a:pPr lvl="0" algn="just">
              <a:buClrTx/>
              <a:buSzTx/>
              <a:buFontTx/>
            </a:pPr>
            <a:r>
              <a:rPr lang="zh-CN" altLang="en-US" sz="1200" dirty="0">
                <a:solidFill>
                  <a:schemeClr val="tx1">
                    <a:lumMod val="65000"/>
                    <a:lumOff val="35000"/>
                  </a:schemeClr>
                </a:solidFill>
                <a:ea typeface="思源黑体" panose="020B0500000000000000" pitchFamily="34" charset="-122"/>
                <a:sym typeface="+mn-ea"/>
              </a:rPr>
              <a:t>体会他人的感受和需要可以释放压力。通过培养非暴力沟通的意识和技巧，我们就可以在真诚、开放的气氛中与他人进行平等的互动，从而帮助他人摆脱心理的困扰。</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5400600" cy="4603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小结</a:t>
            </a:r>
          </a:p>
        </p:txBody>
      </p:sp>
      <p:sp>
        <p:nvSpPr>
          <p:cNvPr id="3" name="文本框 2"/>
          <p:cNvSpPr txBox="1"/>
          <p:nvPr/>
        </p:nvSpPr>
        <p:spPr>
          <a:xfrm>
            <a:off x="1801459" y="1536971"/>
            <a:ext cx="5542670" cy="1753235"/>
          </a:xfrm>
          <a:prstGeom prst="rect">
            <a:avLst/>
          </a:prstGeom>
          <a:noFill/>
        </p:spPr>
        <p:txBody>
          <a:bodyPr wrap="square">
            <a:spAutoFit/>
          </a:bodyPr>
          <a:lstStyle/>
          <a:p>
            <a:pPr algn="just">
              <a:lnSpc>
                <a:spcPct val="150000"/>
              </a:lnSpc>
            </a:pPr>
            <a:r>
              <a:rPr lang="zh-CN" altLang="en-US" sz="1200" dirty="0">
                <a:solidFill>
                  <a:schemeClr val="tx1">
                    <a:lumMod val="65000"/>
                    <a:lumOff val="35000"/>
                  </a:schemeClr>
                </a:solidFill>
                <a:ea typeface="思源黑体" panose="020B0500000000000000" pitchFamily="34" charset="-122"/>
              </a:rPr>
              <a:t>在情绪低落的时候，我们也许会怨天尤人。然而，如果我们以苛刻的态度对人对己，我们的心情也好不到哪里去。通过运用非暴力沟通，我们不再试图分析自己或他人有什么毛病，而是用心去了解我们的需要，这样，我们的内心将逐渐变得平和。一旦我们发现自己心底深处的愿望，并采取积极的行动，我们将会重获生活的热情。心理咨询和心理治疗行业的从业人员可以考虑借助非暴力沟通来与来访者进行坦诚的交流。</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rot="2662275" flipH="1">
            <a:off x="244310" y="4147384"/>
            <a:ext cx="323797" cy="2374511"/>
          </a:xfrm>
          <a:prstGeom prst="roundRect">
            <a:avLst>
              <a:gd name="adj" fmla="val 50000"/>
            </a:avLst>
          </a:prstGeom>
          <a:solidFill>
            <a:srgbClr val="1E74AE"/>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6" name="椭圆 5"/>
          <p:cNvSpPr/>
          <p:nvPr/>
        </p:nvSpPr>
        <p:spPr>
          <a:xfrm>
            <a:off x="289153" y="4319175"/>
            <a:ext cx="316898" cy="316898"/>
          </a:xfrm>
          <a:prstGeom prst="ellipse">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7" name="圆角矩形 6"/>
          <p:cNvSpPr/>
          <p:nvPr/>
        </p:nvSpPr>
        <p:spPr>
          <a:xfrm rot="2662275" flipH="1">
            <a:off x="-376609" y="4467442"/>
            <a:ext cx="323797" cy="1355291"/>
          </a:xfrm>
          <a:prstGeom prst="roundRect">
            <a:avLst>
              <a:gd name="adj" fmla="val 50000"/>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16" name="矩形 15"/>
          <p:cNvSpPr/>
          <p:nvPr/>
        </p:nvSpPr>
        <p:spPr>
          <a:xfrm>
            <a:off x="884631" y="2622847"/>
            <a:ext cx="4394564" cy="64516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3600" b="1" kern="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表达感激</a:t>
            </a:r>
          </a:p>
        </p:txBody>
      </p:sp>
      <p:sp>
        <p:nvSpPr>
          <p:cNvPr id="17" name="文本框 9"/>
          <p:cNvSpPr txBox="1"/>
          <p:nvPr/>
        </p:nvSpPr>
        <p:spPr>
          <a:xfrm>
            <a:off x="989501" y="3375100"/>
            <a:ext cx="2333664" cy="215265"/>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赞扬的动机 </a:t>
            </a:r>
          </a:p>
        </p:txBody>
      </p:sp>
      <p:sp>
        <p:nvSpPr>
          <p:cNvPr id="19" name="文本框 9"/>
          <p:cNvSpPr txBox="1"/>
          <p:nvPr/>
        </p:nvSpPr>
        <p:spPr>
          <a:xfrm>
            <a:off x="989500" y="3653129"/>
            <a:ext cx="3367270" cy="215265"/>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非暴力沟通表达感激的方式 </a:t>
            </a:r>
          </a:p>
        </p:txBody>
      </p:sp>
      <p:grpSp>
        <p:nvGrpSpPr>
          <p:cNvPr id="4" name="组合 3"/>
          <p:cNvGrpSpPr/>
          <p:nvPr/>
        </p:nvGrpSpPr>
        <p:grpSpPr>
          <a:xfrm>
            <a:off x="5761276" y="-1422211"/>
            <a:ext cx="2576315" cy="4979765"/>
            <a:chOff x="5761276" y="-1422211"/>
            <a:chExt cx="2576315" cy="4979765"/>
          </a:xfrm>
          <a:effectLst>
            <a:outerShdw blurRad="190500" dist="38100" dir="2700000" algn="tl" rotWithShape="0">
              <a:prstClr val="black">
                <a:alpha val="30000"/>
              </a:prstClr>
            </a:outerShdw>
          </a:effectLst>
        </p:grpSpPr>
        <p:sp>
          <p:nvSpPr>
            <p:cNvPr id="3" name="任意多边形 2"/>
            <p:cNvSpPr/>
            <p:nvPr/>
          </p:nvSpPr>
          <p:spPr>
            <a:xfrm rot="2662275" flipH="1">
              <a:off x="7420057" y="152549"/>
              <a:ext cx="917534" cy="3405005"/>
            </a:xfrm>
            <a:custGeom>
              <a:avLst/>
              <a:gdLst>
                <a:gd name="connsiteX0" fmla="*/ 868039 w 1113249"/>
                <a:gd name="connsiteY0" fmla="*/ 50346 h 3405005"/>
                <a:gd name="connsiteX1" fmla="*/ 918385 w 1113249"/>
                <a:gd name="connsiteY1" fmla="*/ 171893 h 3405005"/>
                <a:gd name="connsiteX2" fmla="*/ 918385 w 1113249"/>
                <a:gd name="connsiteY2" fmla="*/ 375080 h 3405005"/>
                <a:gd name="connsiteX3" fmla="*/ 941356 w 1113249"/>
                <a:gd name="connsiteY3" fmla="*/ 370442 h 3405005"/>
                <a:gd name="connsiteX4" fmla="*/ 1113249 w 1113249"/>
                <a:gd name="connsiteY4" fmla="*/ 542335 h 3405005"/>
                <a:gd name="connsiteX5" fmla="*/ 1113249 w 1113249"/>
                <a:gd name="connsiteY5" fmla="*/ 2719647 h 3405005"/>
                <a:gd name="connsiteX6" fmla="*/ 941356 w 1113249"/>
                <a:gd name="connsiteY6" fmla="*/ 2891540 h 3405005"/>
                <a:gd name="connsiteX7" fmla="*/ 918385 w 1113249"/>
                <a:gd name="connsiteY7" fmla="*/ 2886903 h 3405005"/>
                <a:gd name="connsiteX8" fmla="*/ 918385 w 1113249"/>
                <a:gd name="connsiteY8" fmla="*/ 3233112 h 3405005"/>
                <a:gd name="connsiteX9" fmla="*/ 746492 w 1113249"/>
                <a:gd name="connsiteY9" fmla="*/ 3405005 h 3405005"/>
                <a:gd name="connsiteX10" fmla="*/ 574599 w 1113249"/>
                <a:gd name="connsiteY10" fmla="*/ 3233112 h 3405005"/>
                <a:gd name="connsiteX11" fmla="*/ 574599 w 1113249"/>
                <a:gd name="connsiteY11" fmla="*/ 3165303 h 3405005"/>
                <a:gd name="connsiteX12" fmla="*/ 531296 w 1113249"/>
                <a:gd name="connsiteY12" fmla="*/ 3136108 h 3405005"/>
                <a:gd name="connsiteX13" fmla="*/ 480950 w 1113249"/>
                <a:gd name="connsiteY13" fmla="*/ 3014561 h 3405005"/>
                <a:gd name="connsiteX14" fmla="*/ 480950 w 1113249"/>
                <a:gd name="connsiteY14" fmla="*/ 2751638 h 3405005"/>
                <a:gd name="connsiteX15" fmla="*/ 418640 w 1113249"/>
                <a:gd name="connsiteY15" fmla="*/ 2764218 h 3405005"/>
                <a:gd name="connsiteX16" fmla="*/ 246747 w 1113249"/>
                <a:gd name="connsiteY16" fmla="*/ 2592326 h 3405005"/>
                <a:gd name="connsiteX17" fmla="*/ 246747 w 1113249"/>
                <a:gd name="connsiteY17" fmla="*/ 2416989 h 3405005"/>
                <a:gd name="connsiteX18" fmla="*/ 217777 w 1113249"/>
                <a:gd name="connsiteY18" fmla="*/ 2436521 h 3405005"/>
                <a:gd name="connsiteX19" fmla="*/ 156759 w 1113249"/>
                <a:gd name="connsiteY19" fmla="*/ 2448840 h 3405005"/>
                <a:gd name="connsiteX20" fmla="*/ 0 w 1113249"/>
                <a:gd name="connsiteY20" fmla="*/ 2292081 h 3405005"/>
                <a:gd name="connsiteX21" fmla="*/ 0 w 1113249"/>
                <a:gd name="connsiteY21" fmla="*/ 306468 h 3405005"/>
                <a:gd name="connsiteX22" fmla="*/ 156759 w 1113249"/>
                <a:gd name="connsiteY22" fmla="*/ 149709 h 3405005"/>
                <a:gd name="connsiteX23" fmla="*/ 267605 w 1113249"/>
                <a:gd name="connsiteY23" fmla="*/ 195623 h 3405005"/>
                <a:gd name="connsiteX24" fmla="*/ 301199 w 1113249"/>
                <a:gd name="connsiteY24" fmla="*/ 245450 h 3405005"/>
                <a:gd name="connsiteX25" fmla="*/ 313499 w 1113249"/>
                <a:gd name="connsiteY25" fmla="*/ 306375 h 3405005"/>
                <a:gd name="connsiteX26" fmla="*/ 313499 w 1113249"/>
                <a:gd name="connsiteY26" fmla="*/ 702135 h 3405005"/>
                <a:gd name="connsiteX27" fmla="*/ 454732 w 1113249"/>
                <a:gd name="connsiteY27" fmla="*/ 843368 h 3405005"/>
                <a:gd name="connsiteX28" fmla="*/ 595965 w 1113249"/>
                <a:gd name="connsiteY28" fmla="*/ 702135 h 3405005"/>
                <a:gd name="connsiteX29" fmla="*/ 595965 w 1113249"/>
                <a:gd name="connsiteY29" fmla="*/ 93330 h 3405005"/>
                <a:gd name="connsiteX30" fmla="*/ 624945 w 1113249"/>
                <a:gd name="connsiteY30" fmla="*/ 50346 h 3405005"/>
                <a:gd name="connsiteX31" fmla="*/ 746492 w 1113249"/>
                <a:gd name="connsiteY31" fmla="*/ 0 h 3405005"/>
                <a:gd name="connsiteX32" fmla="*/ 868039 w 1113249"/>
                <a:gd name="connsiteY32" fmla="*/ 50346 h 3405005"/>
                <a:gd name="connsiteX0-1" fmla="*/ 868039 w 1113249"/>
                <a:gd name="connsiteY0-2" fmla="*/ 50346 h 3405005"/>
                <a:gd name="connsiteX1-3" fmla="*/ 918385 w 1113249"/>
                <a:gd name="connsiteY1-4" fmla="*/ 171893 h 3405005"/>
                <a:gd name="connsiteX2-5" fmla="*/ 918385 w 1113249"/>
                <a:gd name="connsiteY2-6" fmla="*/ 375080 h 3405005"/>
                <a:gd name="connsiteX3-7" fmla="*/ 941356 w 1113249"/>
                <a:gd name="connsiteY3-8" fmla="*/ 370442 h 3405005"/>
                <a:gd name="connsiteX4-9" fmla="*/ 1113249 w 1113249"/>
                <a:gd name="connsiteY4-10" fmla="*/ 542335 h 3405005"/>
                <a:gd name="connsiteX5-11" fmla="*/ 1113249 w 1113249"/>
                <a:gd name="connsiteY5-12" fmla="*/ 2719647 h 3405005"/>
                <a:gd name="connsiteX6-13" fmla="*/ 941356 w 1113249"/>
                <a:gd name="connsiteY6-14" fmla="*/ 2891540 h 3405005"/>
                <a:gd name="connsiteX7-15" fmla="*/ 918385 w 1113249"/>
                <a:gd name="connsiteY7-16" fmla="*/ 2886903 h 3405005"/>
                <a:gd name="connsiteX8-17" fmla="*/ 918385 w 1113249"/>
                <a:gd name="connsiteY8-18" fmla="*/ 3233112 h 3405005"/>
                <a:gd name="connsiteX9-19" fmla="*/ 746492 w 1113249"/>
                <a:gd name="connsiteY9-20" fmla="*/ 3405005 h 3405005"/>
                <a:gd name="connsiteX10-21" fmla="*/ 574599 w 1113249"/>
                <a:gd name="connsiteY10-22" fmla="*/ 3233112 h 3405005"/>
                <a:gd name="connsiteX11-23" fmla="*/ 574599 w 1113249"/>
                <a:gd name="connsiteY11-24" fmla="*/ 3165303 h 3405005"/>
                <a:gd name="connsiteX12-25" fmla="*/ 531296 w 1113249"/>
                <a:gd name="connsiteY12-26" fmla="*/ 3136108 h 3405005"/>
                <a:gd name="connsiteX13-27" fmla="*/ 480950 w 1113249"/>
                <a:gd name="connsiteY13-28" fmla="*/ 3014561 h 3405005"/>
                <a:gd name="connsiteX14-29" fmla="*/ 480950 w 1113249"/>
                <a:gd name="connsiteY14-30" fmla="*/ 2751638 h 3405005"/>
                <a:gd name="connsiteX15-31" fmla="*/ 418640 w 1113249"/>
                <a:gd name="connsiteY15-32" fmla="*/ 2764218 h 3405005"/>
                <a:gd name="connsiteX16-33" fmla="*/ 246747 w 1113249"/>
                <a:gd name="connsiteY16-34" fmla="*/ 2592326 h 3405005"/>
                <a:gd name="connsiteX17-35" fmla="*/ 246747 w 1113249"/>
                <a:gd name="connsiteY17-36" fmla="*/ 2416989 h 3405005"/>
                <a:gd name="connsiteX18-37" fmla="*/ 156759 w 1113249"/>
                <a:gd name="connsiteY18-38" fmla="*/ 2448840 h 3405005"/>
                <a:gd name="connsiteX19-39" fmla="*/ 0 w 1113249"/>
                <a:gd name="connsiteY19-40" fmla="*/ 2292081 h 3405005"/>
                <a:gd name="connsiteX20-41" fmla="*/ 0 w 1113249"/>
                <a:gd name="connsiteY20-42" fmla="*/ 306468 h 3405005"/>
                <a:gd name="connsiteX21-43" fmla="*/ 156759 w 1113249"/>
                <a:gd name="connsiteY21-44" fmla="*/ 149709 h 3405005"/>
                <a:gd name="connsiteX22-45" fmla="*/ 267605 w 1113249"/>
                <a:gd name="connsiteY22-46" fmla="*/ 195623 h 3405005"/>
                <a:gd name="connsiteX23-47" fmla="*/ 301199 w 1113249"/>
                <a:gd name="connsiteY23-48" fmla="*/ 245450 h 3405005"/>
                <a:gd name="connsiteX24-49" fmla="*/ 313499 w 1113249"/>
                <a:gd name="connsiteY24-50" fmla="*/ 306375 h 3405005"/>
                <a:gd name="connsiteX25-51" fmla="*/ 313499 w 1113249"/>
                <a:gd name="connsiteY25-52" fmla="*/ 702135 h 3405005"/>
                <a:gd name="connsiteX26-53" fmla="*/ 454732 w 1113249"/>
                <a:gd name="connsiteY26-54" fmla="*/ 843368 h 3405005"/>
                <a:gd name="connsiteX27-55" fmla="*/ 595965 w 1113249"/>
                <a:gd name="connsiteY27-56" fmla="*/ 702135 h 3405005"/>
                <a:gd name="connsiteX28-57" fmla="*/ 595965 w 1113249"/>
                <a:gd name="connsiteY28-58" fmla="*/ 93330 h 3405005"/>
                <a:gd name="connsiteX29-59" fmla="*/ 624945 w 1113249"/>
                <a:gd name="connsiteY29-60" fmla="*/ 50346 h 3405005"/>
                <a:gd name="connsiteX30-61" fmla="*/ 746492 w 1113249"/>
                <a:gd name="connsiteY30-62" fmla="*/ 0 h 3405005"/>
                <a:gd name="connsiteX31-63" fmla="*/ 868039 w 1113249"/>
                <a:gd name="connsiteY31-64" fmla="*/ 50346 h 3405005"/>
                <a:gd name="connsiteX0-65" fmla="*/ 868039 w 1113249"/>
                <a:gd name="connsiteY0-66" fmla="*/ 50346 h 3405005"/>
                <a:gd name="connsiteX1-67" fmla="*/ 918385 w 1113249"/>
                <a:gd name="connsiteY1-68" fmla="*/ 171893 h 3405005"/>
                <a:gd name="connsiteX2-69" fmla="*/ 918385 w 1113249"/>
                <a:gd name="connsiteY2-70" fmla="*/ 375080 h 3405005"/>
                <a:gd name="connsiteX3-71" fmla="*/ 941356 w 1113249"/>
                <a:gd name="connsiteY3-72" fmla="*/ 370442 h 3405005"/>
                <a:gd name="connsiteX4-73" fmla="*/ 1113249 w 1113249"/>
                <a:gd name="connsiteY4-74" fmla="*/ 542335 h 3405005"/>
                <a:gd name="connsiteX5-75" fmla="*/ 1113249 w 1113249"/>
                <a:gd name="connsiteY5-76" fmla="*/ 2719647 h 3405005"/>
                <a:gd name="connsiteX6-77" fmla="*/ 941356 w 1113249"/>
                <a:gd name="connsiteY6-78" fmla="*/ 2891540 h 3405005"/>
                <a:gd name="connsiteX7-79" fmla="*/ 918385 w 1113249"/>
                <a:gd name="connsiteY7-80" fmla="*/ 2886903 h 3405005"/>
                <a:gd name="connsiteX8-81" fmla="*/ 918385 w 1113249"/>
                <a:gd name="connsiteY8-82" fmla="*/ 3233112 h 3405005"/>
                <a:gd name="connsiteX9-83" fmla="*/ 746492 w 1113249"/>
                <a:gd name="connsiteY9-84" fmla="*/ 3405005 h 3405005"/>
                <a:gd name="connsiteX10-85" fmla="*/ 574599 w 1113249"/>
                <a:gd name="connsiteY10-86" fmla="*/ 3233112 h 3405005"/>
                <a:gd name="connsiteX11-87" fmla="*/ 574599 w 1113249"/>
                <a:gd name="connsiteY11-88" fmla="*/ 3165303 h 3405005"/>
                <a:gd name="connsiteX12-89" fmla="*/ 531296 w 1113249"/>
                <a:gd name="connsiteY12-90" fmla="*/ 3136108 h 3405005"/>
                <a:gd name="connsiteX13-91" fmla="*/ 480950 w 1113249"/>
                <a:gd name="connsiteY13-92" fmla="*/ 3014561 h 3405005"/>
                <a:gd name="connsiteX14-93" fmla="*/ 480950 w 1113249"/>
                <a:gd name="connsiteY14-94" fmla="*/ 2751638 h 3405005"/>
                <a:gd name="connsiteX15-95" fmla="*/ 418640 w 1113249"/>
                <a:gd name="connsiteY15-96" fmla="*/ 2764218 h 3405005"/>
                <a:gd name="connsiteX16-97" fmla="*/ 246747 w 1113249"/>
                <a:gd name="connsiteY16-98" fmla="*/ 2592326 h 3405005"/>
                <a:gd name="connsiteX17-99" fmla="*/ 156759 w 1113249"/>
                <a:gd name="connsiteY17-100" fmla="*/ 2448840 h 3405005"/>
                <a:gd name="connsiteX18-101" fmla="*/ 0 w 1113249"/>
                <a:gd name="connsiteY18-102" fmla="*/ 2292081 h 3405005"/>
                <a:gd name="connsiteX19-103" fmla="*/ 0 w 1113249"/>
                <a:gd name="connsiteY19-104" fmla="*/ 306468 h 3405005"/>
                <a:gd name="connsiteX20-105" fmla="*/ 156759 w 1113249"/>
                <a:gd name="connsiteY20-106" fmla="*/ 149709 h 3405005"/>
                <a:gd name="connsiteX21-107" fmla="*/ 267605 w 1113249"/>
                <a:gd name="connsiteY21-108" fmla="*/ 195623 h 3405005"/>
                <a:gd name="connsiteX22-109" fmla="*/ 301199 w 1113249"/>
                <a:gd name="connsiteY22-110" fmla="*/ 245450 h 3405005"/>
                <a:gd name="connsiteX23-111" fmla="*/ 313499 w 1113249"/>
                <a:gd name="connsiteY23-112" fmla="*/ 306375 h 3405005"/>
                <a:gd name="connsiteX24-113" fmla="*/ 313499 w 1113249"/>
                <a:gd name="connsiteY24-114" fmla="*/ 702135 h 3405005"/>
                <a:gd name="connsiteX25-115" fmla="*/ 454732 w 1113249"/>
                <a:gd name="connsiteY25-116" fmla="*/ 843368 h 3405005"/>
                <a:gd name="connsiteX26-117" fmla="*/ 595965 w 1113249"/>
                <a:gd name="connsiteY26-118" fmla="*/ 702135 h 3405005"/>
                <a:gd name="connsiteX27-119" fmla="*/ 595965 w 1113249"/>
                <a:gd name="connsiteY27-120" fmla="*/ 93330 h 3405005"/>
                <a:gd name="connsiteX28-121" fmla="*/ 624945 w 1113249"/>
                <a:gd name="connsiteY28-122" fmla="*/ 50346 h 3405005"/>
                <a:gd name="connsiteX29-123" fmla="*/ 746492 w 1113249"/>
                <a:gd name="connsiteY29-124" fmla="*/ 0 h 3405005"/>
                <a:gd name="connsiteX30-125" fmla="*/ 868039 w 1113249"/>
                <a:gd name="connsiteY30-126" fmla="*/ 50346 h 3405005"/>
                <a:gd name="connsiteX0-127" fmla="*/ 868039 w 1113249"/>
                <a:gd name="connsiteY0-128" fmla="*/ 50346 h 3405005"/>
                <a:gd name="connsiteX1-129" fmla="*/ 918385 w 1113249"/>
                <a:gd name="connsiteY1-130" fmla="*/ 171893 h 3405005"/>
                <a:gd name="connsiteX2-131" fmla="*/ 918385 w 1113249"/>
                <a:gd name="connsiteY2-132" fmla="*/ 375080 h 3405005"/>
                <a:gd name="connsiteX3-133" fmla="*/ 941356 w 1113249"/>
                <a:gd name="connsiteY3-134" fmla="*/ 370442 h 3405005"/>
                <a:gd name="connsiteX4-135" fmla="*/ 1113249 w 1113249"/>
                <a:gd name="connsiteY4-136" fmla="*/ 542335 h 3405005"/>
                <a:gd name="connsiteX5-137" fmla="*/ 1113249 w 1113249"/>
                <a:gd name="connsiteY5-138" fmla="*/ 2719647 h 3405005"/>
                <a:gd name="connsiteX6-139" fmla="*/ 941356 w 1113249"/>
                <a:gd name="connsiteY6-140" fmla="*/ 2891540 h 3405005"/>
                <a:gd name="connsiteX7-141" fmla="*/ 918385 w 1113249"/>
                <a:gd name="connsiteY7-142" fmla="*/ 2886903 h 3405005"/>
                <a:gd name="connsiteX8-143" fmla="*/ 918385 w 1113249"/>
                <a:gd name="connsiteY8-144" fmla="*/ 3233112 h 3405005"/>
                <a:gd name="connsiteX9-145" fmla="*/ 746492 w 1113249"/>
                <a:gd name="connsiteY9-146" fmla="*/ 3405005 h 3405005"/>
                <a:gd name="connsiteX10-147" fmla="*/ 574599 w 1113249"/>
                <a:gd name="connsiteY10-148" fmla="*/ 3233112 h 3405005"/>
                <a:gd name="connsiteX11-149" fmla="*/ 574599 w 1113249"/>
                <a:gd name="connsiteY11-150" fmla="*/ 3165303 h 3405005"/>
                <a:gd name="connsiteX12-151" fmla="*/ 531296 w 1113249"/>
                <a:gd name="connsiteY12-152" fmla="*/ 3136108 h 3405005"/>
                <a:gd name="connsiteX13-153" fmla="*/ 480950 w 1113249"/>
                <a:gd name="connsiteY13-154" fmla="*/ 3014561 h 3405005"/>
                <a:gd name="connsiteX14-155" fmla="*/ 480950 w 1113249"/>
                <a:gd name="connsiteY14-156" fmla="*/ 2751638 h 3405005"/>
                <a:gd name="connsiteX15-157" fmla="*/ 418640 w 1113249"/>
                <a:gd name="connsiteY15-158" fmla="*/ 2764218 h 3405005"/>
                <a:gd name="connsiteX16-159" fmla="*/ 246747 w 1113249"/>
                <a:gd name="connsiteY16-160" fmla="*/ 2592326 h 3405005"/>
                <a:gd name="connsiteX17-161" fmla="*/ 156759 w 1113249"/>
                <a:gd name="connsiteY17-162" fmla="*/ 2448840 h 3405005"/>
                <a:gd name="connsiteX18-163" fmla="*/ 0 w 1113249"/>
                <a:gd name="connsiteY18-164" fmla="*/ 2292081 h 3405005"/>
                <a:gd name="connsiteX19-165" fmla="*/ 0 w 1113249"/>
                <a:gd name="connsiteY19-166" fmla="*/ 306468 h 3405005"/>
                <a:gd name="connsiteX20-167" fmla="*/ 156759 w 1113249"/>
                <a:gd name="connsiteY20-168" fmla="*/ 149709 h 3405005"/>
                <a:gd name="connsiteX21-169" fmla="*/ 267605 w 1113249"/>
                <a:gd name="connsiteY21-170" fmla="*/ 195623 h 3405005"/>
                <a:gd name="connsiteX22-171" fmla="*/ 301199 w 1113249"/>
                <a:gd name="connsiteY22-172" fmla="*/ 245450 h 3405005"/>
                <a:gd name="connsiteX23-173" fmla="*/ 313499 w 1113249"/>
                <a:gd name="connsiteY23-174" fmla="*/ 306375 h 3405005"/>
                <a:gd name="connsiteX24-175" fmla="*/ 313499 w 1113249"/>
                <a:gd name="connsiteY24-176" fmla="*/ 702135 h 3405005"/>
                <a:gd name="connsiteX25-177" fmla="*/ 454732 w 1113249"/>
                <a:gd name="connsiteY25-178" fmla="*/ 843368 h 3405005"/>
                <a:gd name="connsiteX26-179" fmla="*/ 595965 w 1113249"/>
                <a:gd name="connsiteY26-180" fmla="*/ 702135 h 3405005"/>
                <a:gd name="connsiteX27-181" fmla="*/ 595965 w 1113249"/>
                <a:gd name="connsiteY27-182" fmla="*/ 93330 h 3405005"/>
                <a:gd name="connsiteX28-183" fmla="*/ 624945 w 1113249"/>
                <a:gd name="connsiteY28-184" fmla="*/ 50346 h 3405005"/>
                <a:gd name="connsiteX29-185" fmla="*/ 746492 w 1113249"/>
                <a:gd name="connsiteY29-186" fmla="*/ 0 h 3405005"/>
                <a:gd name="connsiteX30-187" fmla="*/ 868039 w 1113249"/>
                <a:gd name="connsiteY30-188" fmla="*/ 50346 h 3405005"/>
                <a:gd name="connsiteX0-189" fmla="*/ 868039 w 1113249"/>
                <a:gd name="connsiteY0-190" fmla="*/ 50346 h 3405005"/>
                <a:gd name="connsiteX1-191" fmla="*/ 918385 w 1113249"/>
                <a:gd name="connsiteY1-192" fmla="*/ 171893 h 3405005"/>
                <a:gd name="connsiteX2-193" fmla="*/ 918385 w 1113249"/>
                <a:gd name="connsiteY2-194" fmla="*/ 375080 h 3405005"/>
                <a:gd name="connsiteX3-195" fmla="*/ 941356 w 1113249"/>
                <a:gd name="connsiteY3-196" fmla="*/ 370442 h 3405005"/>
                <a:gd name="connsiteX4-197" fmla="*/ 1113249 w 1113249"/>
                <a:gd name="connsiteY4-198" fmla="*/ 542335 h 3405005"/>
                <a:gd name="connsiteX5-199" fmla="*/ 1113249 w 1113249"/>
                <a:gd name="connsiteY5-200" fmla="*/ 2719647 h 3405005"/>
                <a:gd name="connsiteX6-201" fmla="*/ 941356 w 1113249"/>
                <a:gd name="connsiteY6-202" fmla="*/ 2891540 h 3405005"/>
                <a:gd name="connsiteX7-203" fmla="*/ 918385 w 1113249"/>
                <a:gd name="connsiteY7-204" fmla="*/ 2886903 h 3405005"/>
                <a:gd name="connsiteX8-205" fmla="*/ 918385 w 1113249"/>
                <a:gd name="connsiteY8-206" fmla="*/ 3233112 h 3405005"/>
                <a:gd name="connsiteX9-207" fmla="*/ 746492 w 1113249"/>
                <a:gd name="connsiteY9-208" fmla="*/ 3405005 h 3405005"/>
                <a:gd name="connsiteX10-209" fmla="*/ 574599 w 1113249"/>
                <a:gd name="connsiteY10-210" fmla="*/ 3233112 h 3405005"/>
                <a:gd name="connsiteX11-211" fmla="*/ 574599 w 1113249"/>
                <a:gd name="connsiteY11-212" fmla="*/ 3165303 h 3405005"/>
                <a:gd name="connsiteX12-213" fmla="*/ 531296 w 1113249"/>
                <a:gd name="connsiteY12-214" fmla="*/ 3136108 h 3405005"/>
                <a:gd name="connsiteX13-215" fmla="*/ 480950 w 1113249"/>
                <a:gd name="connsiteY13-216" fmla="*/ 3014561 h 3405005"/>
                <a:gd name="connsiteX14-217" fmla="*/ 418640 w 1113249"/>
                <a:gd name="connsiteY14-218" fmla="*/ 2764218 h 3405005"/>
                <a:gd name="connsiteX15-219" fmla="*/ 246747 w 1113249"/>
                <a:gd name="connsiteY15-220" fmla="*/ 2592326 h 3405005"/>
                <a:gd name="connsiteX16-221" fmla="*/ 156759 w 1113249"/>
                <a:gd name="connsiteY16-222" fmla="*/ 2448840 h 3405005"/>
                <a:gd name="connsiteX17-223" fmla="*/ 0 w 1113249"/>
                <a:gd name="connsiteY17-224" fmla="*/ 2292081 h 3405005"/>
                <a:gd name="connsiteX18-225" fmla="*/ 0 w 1113249"/>
                <a:gd name="connsiteY18-226" fmla="*/ 306468 h 3405005"/>
                <a:gd name="connsiteX19-227" fmla="*/ 156759 w 1113249"/>
                <a:gd name="connsiteY19-228" fmla="*/ 149709 h 3405005"/>
                <a:gd name="connsiteX20-229" fmla="*/ 267605 w 1113249"/>
                <a:gd name="connsiteY20-230" fmla="*/ 195623 h 3405005"/>
                <a:gd name="connsiteX21-231" fmla="*/ 301199 w 1113249"/>
                <a:gd name="connsiteY21-232" fmla="*/ 245450 h 3405005"/>
                <a:gd name="connsiteX22-233" fmla="*/ 313499 w 1113249"/>
                <a:gd name="connsiteY22-234" fmla="*/ 306375 h 3405005"/>
                <a:gd name="connsiteX23-235" fmla="*/ 313499 w 1113249"/>
                <a:gd name="connsiteY23-236" fmla="*/ 702135 h 3405005"/>
                <a:gd name="connsiteX24-237" fmla="*/ 454732 w 1113249"/>
                <a:gd name="connsiteY24-238" fmla="*/ 843368 h 3405005"/>
                <a:gd name="connsiteX25-239" fmla="*/ 595965 w 1113249"/>
                <a:gd name="connsiteY25-240" fmla="*/ 702135 h 3405005"/>
                <a:gd name="connsiteX26-241" fmla="*/ 595965 w 1113249"/>
                <a:gd name="connsiteY26-242" fmla="*/ 93330 h 3405005"/>
                <a:gd name="connsiteX27-243" fmla="*/ 624945 w 1113249"/>
                <a:gd name="connsiteY27-244" fmla="*/ 50346 h 3405005"/>
                <a:gd name="connsiteX28-245" fmla="*/ 746492 w 1113249"/>
                <a:gd name="connsiteY28-246" fmla="*/ 0 h 3405005"/>
                <a:gd name="connsiteX29-247" fmla="*/ 868039 w 1113249"/>
                <a:gd name="connsiteY29-248" fmla="*/ 50346 h 3405005"/>
                <a:gd name="connsiteX0-249" fmla="*/ 868039 w 1113249"/>
                <a:gd name="connsiteY0-250" fmla="*/ 50346 h 3405005"/>
                <a:gd name="connsiteX1-251" fmla="*/ 918385 w 1113249"/>
                <a:gd name="connsiteY1-252" fmla="*/ 171893 h 3405005"/>
                <a:gd name="connsiteX2-253" fmla="*/ 918385 w 1113249"/>
                <a:gd name="connsiteY2-254" fmla="*/ 375080 h 3405005"/>
                <a:gd name="connsiteX3-255" fmla="*/ 941356 w 1113249"/>
                <a:gd name="connsiteY3-256" fmla="*/ 370442 h 3405005"/>
                <a:gd name="connsiteX4-257" fmla="*/ 1113249 w 1113249"/>
                <a:gd name="connsiteY4-258" fmla="*/ 542335 h 3405005"/>
                <a:gd name="connsiteX5-259" fmla="*/ 1113249 w 1113249"/>
                <a:gd name="connsiteY5-260" fmla="*/ 2719647 h 3405005"/>
                <a:gd name="connsiteX6-261" fmla="*/ 941356 w 1113249"/>
                <a:gd name="connsiteY6-262" fmla="*/ 2891540 h 3405005"/>
                <a:gd name="connsiteX7-263" fmla="*/ 918385 w 1113249"/>
                <a:gd name="connsiteY7-264" fmla="*/ 2886903 h 3405005"/>
                <a:gd name="connsiteX8-265" fmla="*/ 918385 w 1113249"/>
                <a:gd name="connsiteY8-266" fmla="*/ 3233112 h 3405005"/>
                <a:gd name="connsiteX9-267" fmla="*/ 746492 w 1113249"/>
                <a:gd name="connsiteY9-268" fmla="*/ 3405005 h 3405005"/>
                <a:gd name="connsiteX10-269" fmla="*/ 574599 w 1113249"/>
                <a:gd name="connsiteY10-270" fmla="*/ 3233112 h 3405005"/>
                <a:gd name="connsiteX11-271" fmla="*/ 574599 w 1113249"/>
                <a:gd name="connsiteY11-272" fmla="*/ 3165303 h 3405005"/>
                <a:gd name="connsiteX12-273" fmla="*/ 531296 w 1113249"/>
                <a:gd name="connsiteY12-274" fmla="*/ 3136108 h 3405005"/>
                <a:gd name="connsiteX13-275" fmla="*/ 480950 w 1113249"/>
                <a:gd name="connsiteY13-276" fmla="*/ 3014561 h 3405005"/>
                <a:gd name="connsiteX14-277" fmla="*/ 418640 w 1113249"/>
                <a:gd name="connsiteY14-278" fmla="*/ 2764218 h 3405005"/>
                <a:gd name="connsiteX15-279" fmla="*/ 246747 w 1113249"/>
                <a:gd name="connsiteY15-280" fmla="*/ 2592326 h 3405005"/>
                <a:gd name="connsiteX16-281" fmla="*/ 156759 w 1113249"/>
                <a:gd name="connsiteY16-282" fmla="*/ 2448840 h 3405005"/>
                <a:gd name="connsiteX17-283" fmla="*/ 0 w 1113249"/>
                <a:gd name="connsiteY17-284" fmla="*/ 2292081 h 3405005"/>
                <a:gd name="connsiteX18-285" fmla="*/ 0 w 1113249"/>
                <a:gd name="connsiteY18-286" fmla="*/ 306468 h 3405005"/>
                <a:gd name="connsiteX19-287" fmla="*/ 156759 w 1113249"/>
                <a:gd name="connsiteY19-288" fmla="*/ 149709 h 3405005"/>
                <a:gd name="connsiteX20-289" fmla="*/ 267605 w 1113249"/>
                <a:gd name="connsiteY20-290" fmla="*/ 195623 h 3405005"/>
                <a:gd name="connsiteX21-291" fmla="*/ 301199 w 1113249"/>
                <a:gd name="connsiteY21-292" fmla="*/ 245450 h 3405005"/>
                <a:gd name="connsiteX22-293" fmla="*/ 313499 w 1113249"/>
                <a:gd name="connsiteY22-294" fmla="*/ 306375 h 3405005"/>
                <a:gd name="connsiteX23-295" fmla="*/ 313499 w 1113249"/>
                <a:gd name="connsiteY23-296" fmla="*/ 702135 h 3405005"/>
                <a:gd name="connsiteX24-297" fmla="*/ 454732 w 1113249"/>
                <a:gd name="connsiteY24-298" fmla="*/ 843368 h 3405005"/>
                <a:gd name="connsiteX25-299" fmla="*/ 595965 w 1113249"/>
                <a:gd name="connsiteY25-300" fmla="*/ 702135 h 3405005"/>
                <a:gd name="connsiteX26-301" fmla="*/ 595965 w 1113249"/>
                <a:gd name="connsiteY26-302" fmla="*/ 93330 h 3405005"/>
                <a:gd name="connsiteX27-303" fmla="*/ 624945 w 1113249"/>
                <a:gd name="connsiteY27-304" fmla="*/ 50346 h 3405005"/>
                <a:gd name="connsiteX28-305" fmla="*/ 746492 w 1113249"/>
                <a:gd name="connsiteY28-306" fmla="*/ 0 h 3405005"/>
                <a:gd name="connsiteX29-307" fmla="*/ 868039 w 1113249"/>
                <a:gd name="connsiteY29-308" fmla="*/ 50346 h 3405005"/>
                <a:gd name="connsiteX0-309" fmla="*/ 868039 w 1113249"/>
                <a:gd name="connsiteY0-310" fmla="*/ 50346 h 3405005"/>
                <a:gd name="connsiteX1-311" fmla="*/ 918385 w 1113249"/>
                <a:gd name="connsiteY1-312" fmla="*/ 171893 h 3405005"/>
                <a:gd name="connsiteX2-313" fmla="*/ 918385 w 1113249"/>
                <a:gd name="connsiteY2-314" fmla="*/ 375080 h 3405005"/>
                <a:gd name="connsiteX3-315" fmla="*/ 941356 w 1113249"/>
                <a:gd name="connsiteY3-316" fmla="*/ 370442 h 3405005"/>
                <a:gd name="connsiteX4-317" fmla="*/ 1113249 w 1113249"/>
                <a:gd name="connsiteY4-318" fmla="*/ 542335 h 3405005"/>
                <a:gd name="connsiteX5-319" fmla="*/ 1113249 w 1113249"/>
                <a:gd name="connsiteY5-320" fmla="*/ 2719647 h 3405005"/>
                <a:gd name="connsiteX6-321" fmla="*/ 941356 w 1113249"/>
                <a:gd name="connsiteY6-322" fmla="*/ 2891540 h 3405005"/>
                <a:gd name="connsiteX7-323" fmla="*/ 918385 w 1113249"/>
                <a:gd name="connsiteY7-324" fmla="*/ 2886903 h 3405005"/>
                <a:gd name="connsiteX8-325" fmla="*/ 918385 w 1113249"/>
                <a:gd name="connsiteY8-326" fmla="*/ 3233112 h 3405005"/>
                <a:gd name="connsiteX9-327" fmla="*/ 746492 w 1113249"/>
                <a:gd name="connsiteY9-328" fmla="*/ 3405005 h 3405005"/>
                <a:gd name="connsiteX10-329" fmla="*/ 574599 w 1113249"/>
                <a:gd name="connsiteY10-330" fmla="*/ 3233112 h 3405005"/>
                <a:gd name="connsiteX11-331" fmla="*/ 574599 w 1113249"/>
                <a:gd name="connsiteY11-332" fmla="*/ 3165303 h 3405005"/>
                <a:gd name="connsiteX12-333" fmla="*/ 531296 w 1113249"/>
                <a:gd name="connsiteY12-334" fmla="*/ 3136108 h 3405005"/>
                <a:gd name="connsiteX13-335" fmla="*/ 480950 w 1113249"/>
                <a:gd name="connsiteY13-336" fmla="*/ 3014561 h 3405005"/>
                <a:gd name="connsiteX14-337" fmla="*/ 246747 w 1113249"/>
                <a:gd name="connsiteY14-338" fmla="*/ 2592326 h 3405005"/>
                <a:gd name="connsiteX15-339" fmla="*/ 156759 w 1113249"/>
                <a:gd name="connsiteY15-340" fmla="*/ 2448840 h 3405005"/>
                <a:gd name="connsiteX16-341" fmla="*/ 0 w 1113249"/>
                <a:gd name="connsiteY16-342" fmla="*/ 2292081 h 3405005"/>
                <a:gd name="connsiteX17-343" fmla="*/ 0 w 1113249"/>
                <a:gd name="connsiteY17-344" fmla="*/ 306468 h 3405005"/>
                <a:gd name="connsiteX18-345" fmla="*/ 156759 w 1113249"/>
                <a:gd name="connsiteY18-346" fmla="*/ 149709 h 3405005"/>
                <a:gd name="connsiteX19-347" fmla="*/ 267605 w 1113249"/>
                <a:gd name="connsiteY19-348" fmla="*/ 195623 h 3405005"/>
                <a:gd name="connsiteX20-349" fmla="*/ 301199 w 1113249"/>
                <a:gd name="connsiteY20-350" fmla="*/ 245450 h 3405005"/>
                <a:gd name="connsiteX21-351" fmla="*/ 313499 w 1113249"/>
                <a:gd name="connsiteY21-352" fmla="*/ 306375 h 3405005"/>
                <a:gd name="connsiteX22-353" fmla="*/ 313499 w 1113249"/>
                <a:gd name="connsiteY22-354" fmla="*/ 702135 h 3405005"/>
                <a:gd name="connsiteX23-355" fmla="*/ 454732 w 1113249"/>
                <a:gd name="connsiteY23-356" fmla="*/ 843368 h 3405005"/>
                <a:gd name="connsiteX24-357" fmla="*/ 595965 w 1113249"/>
                <a:gd name="connsiteY24-358" fmla="*/ 702135 h 3405005"/>
                <a:gd name="connsiteX25-359" fmla="*/ 595965 w 1113249"/>
                <a:gd name="connsiteY25-360" fmla="*/ 93330 h 3405005"/>
                <a:gd name="connsiteX26-361" fmla="*/ 624945 w 1113249"/>
                <a:gd name="connsiteY26-362" fmla="*/ 50346 h 3405005"/>
                <a:gd name="connsiteX27-363" fmla="*/ 746492 w 1113249"/>
                <a:gd name="connsiteY27-364" fmla="*/ 0 h 3405005"/>
                <a:gd name="connsiteX28-365" fmla="*/ 868039 w 1113249"/>
                <a:gd name="connsiteY28-366" fmla="*/ 50346 h 3405005"/>
                <a:gd name="connsiteX0-367" fmla="*/ 868039 w 1113249"/>
                <a:gd name="connsiteY0-368" fmla="*/ 50346 h 3405005"/>
                <a:gd name="connsiteX1-369" fmla="*/ 918385 w 1113249"/>
                <a:gd name="connsiteY1-370" fmla="*/ 171893 h 3405005"/>
                <a:gd name="connsiteX2-371" fmla="*/ 918385 w 1113249"/>
                <a:gd name="connsiteY2-372" fmla="*/ 375080 h 3405005"/>
                <a:gd name="connsiteX3-373" fmla="*/ 941356 w 1113249"/>
                <a:gd name="connsiteY3-374" fmla="*/ 370442 h 3405005"/>
                <a:gd name="connsiteX4-375" fmla="*/ 1113249 w 1113249"/>
                <a:gd name="connsiteY4-376" fmla="*/ 542335 h 3405005"/>
                <a:gd name="connsiteX5-377" fmla="*/ 1113249 w 1113249"/>
                <a:gd name="connsiteY5-378" fmla="*/ 2719647 h 3405005"/>
                <a:gd name="connsiteX6-379" fmla="*/ 941356 w 1113249"/>
                <a:gd name="connsiteY6-380" fmla="*/ 2891540 h 3405005"/>
                <a:gd name="connsiteX7-381" fmla="*/ 918385 w 1113249"/>
                <a:gd name="connsiteY7-382" fmla="*/ 2886903 h 3405005"/>
                <a:gd name="connsiteX8-383" fmla="*/ 918385 w 1113249"/>
                <a:gd name="connsiteY8-384" fmla="*/ 3233112 h 3405005"/>
                <a:gd name="connsiteX9-385" fmla="*/ 746492 w 1113249"/>
                <a:gd name="connsiteY9-386" fmla="*/ 3405005 h 3405005"/>
                <a:gd name="connsiteX10-387" fmla="*/ 574599 w 1113249"/>
                <a:gd name="connsiteY10-388" fmla="*/ 3233112 h 3405005"/>
                <a:gd name="connsiteX11-389" fmla="*/ 574599 w 1113249"/>
                <a:gd name="connsiteY11-390" fmla="*/ 3165303 h 3405005"/>
                <a:gd name="connsiteX12-391" fmla="*/ 531296 w 1113249"/>
                <a:gd name="connsiteY12-392" fmla="*/ 3136108 h 3405005"/>
                <a:gd name="connsiteX13-393" fmla="*/ 480950 w 1113249"/>
                <a:gd name="connsiteY13-394" fmla="*/ 3014561 h 3405005"/>
                <a:gd name="connsiteX14-395" fmla="*/ 246747 w 1113249"/>
                <a:gd name="connsiteY14-396" fmla="*/ 2592326 h 3405005"/>
                <a:gd name="connsiteX15-397" fmla="*/ 156759 w 1113249"/>
                <a:gd name="connsiteY15-398" fmla="*/ 2448840 h 3405005"/>
                <a:gd name="connsiteX16-399" fmla="*/ 0 w 1113249"/>
                <a:gd name="connsiteY16-400" fmla="*/ 2292081 h 3405005"/>
                <a:gd name="connsiteX17-401" fmla="*/ 0 w 1113249"/>
                <a:gd name="connsiteY17-402" fmla="*/ 306468 h 3405005"/>
                <a:gd name="connsiteX18-403" fmla="*/ 156759 w 1113249"/>
                <a:gd name="connsiteY18-404" fmla="*/ 149709 h 3405005"/>
                <a:gd name="connsiteX19-405" fmla="*/ 267605 w 1113249"/>
                <a:gd name="connsiteY19-406" fmla="*/ 195623 h 3405005"/>
                <a:gd name="connsiteX20-407" fmla="*/ 301199 w 1113249"/>
                <a:gd name="connsiteY20-408" fmla="*/ 245450 h 3405005"/>
                <a:gd name="connsiteX21-409" fmla="*/ 313499 w 1113249"/>
                <a:gd name="connsiteY21-410" fmla="*/ 306375 h 3405005"/>
                <a:gd name="connsiteX22-411" fmla="*/ 313499 w 1113249"/>
                <a:gd name="connsiteY22-412" fmla="*/ 702135 h 3405005"/>
                <a:gd name="connsiteX23-413" fmla="*/ 454732 w 1113249"/>
                <a:gd name="connsiteY23-414" fmla="*/ 843368 h 3405005"/>
                <a:gd name="connsiteX24-415" fmla="*/ 595965 w 1113249"/>
                <a:gd name="connsiteY24-416" fmla="*/ 702135 h 3405005"/>
                <a:gd name="connsiteX25-417" fmla="*/ 595965 w 1113249"/>
                <a:gd name="connsiteY25-418" fmla="*/ 93330 h 3405005"/>
                <a:gd name="connsiteX26-419" fmla="*/ 624945 w 1113249"/>
                <a:gd name="connsiteY26-420" fmla="*/ 50346 h 3405005"/>
                <a:gd name="connsiteX27-421" fmla="*/ 746492 w 1113249"/>
                <a:gd name="connsiteY27-422" fmla="*/ 0 h 3405005"/>
                <a:gd name="connsiteX28-423" fmla="*/ 868039 w 1113249"/>
                <a:gd name="connsiteY28-424" fmla="*/ 50346 h 3405005"/>
                <a:gd name="connsiteX0-425" fmla="*/ 868039 w 1113249"/>
                <a:gd name="connsiteY0-426" fmla="*/ 50346 h 3405005"/>
                <a:gd name="connsiteX1-427" fmla="*/ 918385 w 1113249"/>
                <a:gd name="connsiteY1-428" fmla="*/ 171893 h 3405005"/>
                <a:gd name="connsiteX2-429" fmla="*/ 918385 w 1113249"/>
                <a:gd name="connsiteY2-430" fmla="*/ 375080 h 3405005"/>
                <a:gd name="connsiteX3-431" fmla="*/ 941356 w 1113249"/>
                <a:gd name="connsiteY3-432" fmla="*/ 370442 h 3405005"/>
                <a:gd name="connsiteX4-433" fmla="*/ 1113249 w 1113249"/>
                <a:gd name="connsiteY4-434" fmla="*/ 542335 h 3405005"/>
                <a:gd name="connsiteX5-435" fmla="*/ 1113249 w 1113249"/>
                <a:gd name="connsiteY5-436" fmla="*/ 2719647 h 3405005"/>
                <a:gd name="connsiteX6-437" fmla="*/ 941356 w 1113249"/>
                <a:gd name="connsiteY6-438" fmla="*/ 2891540 h 3405005"/>
                <a:gd name="connsiteX7-439" fmla="*/ 918385 w 1113249"/>
                <a:gd name="connsiteY7-440" fmla="*/ 2886903 h 3405005"/>
                <a:gd name="connsiteX8-441" fmla="*/ 918385 w 1113249"/>
                <a:gd name="connsiteY8-442" fmla="*/ 3233112 h 3405005"/>
                <a:gd name="connsiteX9-443" fmla="*/ 746492 w 1113249"/>
                <a:gd name="connsiteY9-444" fmla="*/ 3405005 h 3405005"/>
                <a:gd name="connsiteX10-445" fmla="*/ 574599 w 1113249"/>
                <a:gd name="connsiteY10-446" fmla="*/ 3233112 h 3405005"/>
                <a:gd name="connsiteX11-447" fmla="*/ 574599 w 1113249"/>
                <a:gd name="connsiteY11-448" fmla="*/ 3165303 h 3405005"/>
                <a:gd name="connsiteX12-449" fmla="*/ 531296 w 1113249"/>
                <a:gd name="connsiteY12-450" fmla="*/ 3136108 h 3405005"/>
                <a:gd name="connsiteX13-451" fmla="*/ 480950 w 1113249"/>
                <a:gd name="connsiteY13-452" fmla="*/ 3014561 h 3405005"/>
                <a:gd name="connsiteX14-453" fmla="*/ 246747 w 1113249"/>
                <a:gd name="connsiteY14-454" fmla="*/ 2592326 h 3405005"/>
                <a:gd name="connsiteX15-455" fmla="*/ 156759 w 1113249"/>
                <a:gd name="connsiteY15-456" fmla="*/ 2448840 h 3405005"/>
                <a:gd name="connsiteX16-457" fmla="*/ 0 w 1113249"/>
                <a:gd name="connsiteY16-458" fmla="*/ 2292081 h 3405005"/>
                <a:gd name="connsiteX17-459" fmla="*/ 0 w 1113249"/>
                <a:gd name="connsiteY17-460" fmla="*/ 306468 h 3405005"/>
                <a:gd name="connsiteX18-461" fmla="*/ 156759 w 1113249"/>
                <a:gd name="connsiteY18-462" fmla="*/ 149709 h 3405005"/>
                <a:gd name="connsiteX19-463" fmla="*/ 267605 w 1113249"/>
                <a:gd name="connsiteY19-464" fmla="*/ 195623 h 3405005"/>
                <a:gd name="connsiteX20-465" fmla="*/ 301199 w 1113249"/>
                <a:gd name="connsiteY20-466" fmla="*/ 245450 h 3405005"/>
                <a:gd name="connsiteX21-467" fmla="*/ 313499 w 1113249"/>
                <a:gd name="connsiteY21-468" fmla="*/ 306375 h 3405005"/>
                <a:gd name="connsiteX22-469" fmla="*/ 313499 w 1113249"/>
                <a:gd name="connsiteY22-470" fmla="*/ 702135 h 3405005"/>
                <a:gd name="connsiteX23-471" fmla="*/ 454732 w 1113249"/>
                <a:gd name="connsiteY23-472" fmla="*/ 843368 h 3405005"/>
                <a:gd name="connsiteX24-473" fmla="*/ 595965 w 1113249"/>
                <a:gd name="connsiteY24-474" fmla="*/ 702135 h 3405005"/>
                <a:gd name="connsiteX25-475" fmla="*/ 595965 w 1113249"/>
                <a:gd name="connsiteY25-476" fmla="*/ 93330 h 3405005"/>
                <a:gd name="connsiteX26-477" fmla="*/ 624945 w 1113249"/>
                <a:gd name="connsiteY26-478" fmla="*/ 50346 h 3405005"/>
                <a:gd name="connsiteX27-479" fmla="*/ 746492 w 1113249"/>
                <a:gd name="connsiteY27-480" fmla="*/ 0 h 3405005"/>
                <a:gd name="connsiteX28-481" fmla="*/ 868039 w 1113249"/>
                <a:gd name="connsiteY28-482" fmla="*/ 50346 h 340500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Lst>
              <a:rect l="l" t="t" r="r" b="b"/>
              <a:pathLst>
                <a:path w="1113249" h="3405005">
                  <a:moveTo>
                    <a:pt x="868039" y="50346"/>
                  </a:moveTo>
                  <a:cubicBezTo>
                    <a:pt x="899145" y="81453"/>
                    <a:pt x="918385" y="124426"/>
                    <a:pt x="918385" y="171893"/>
                  </a:cubicBezTo>
                  <a:lnTo>
                    <a:pt x="918385" y="375080"/>
                  </a:lnTo>
                  <a:lnTo>
                    <a:pt x="941356" y="370442"/>
                  </a:lnTo>
                  <a:cubicBezTo>
                    <a:pt x="1036290" y="370442"/>
                    <a:pt x="1113249" y="447401"/>
                    <a:pt x="1113249" y="542335"/>
                  </a:cubicBezTo>
                  <a:lnTo>
                    <a:pt x="1113249" y="2719647"/>
                  </a:lnTo>
                  <a:cubicBezTo>
                    <a:pt x="1113249" y="2814581"/>
                    <a:pt x="1036290" y="2891540"/>
                    <a:pt x="941356" y="2891540"/>
                  </a:cubicBezTo>
                  <a:lnTo>
                    <a:pt x="918385" y="2886903"/>
                  </a:lnTo>
                  <a:lnTo>
                    <a:pt x="918385" y="3233112"/>
                  </a:lnTo>
                  <a:cubicBezTo>
                    <a:pt x="918384" y="3328046"/>
                    <a:pt x="841426" y="3405005"/>
                    <a:pt x="746492" y="3405005"/>
                  </a:cubicBezTo>
                  <a:cubicBezTo>
                    <a:pt x="651558" y="3405005"/>
                    <a:pt x="574599" y="3328046"/>
                    <a:pt x="574599" y="3233112"/>
                  </a:cubicBezTo>
                  <a:lnTo>
                    <a:pt x="574599" y="3165303"/>
                  </a:lnTo>
                  <a:lnTo>
                    <a:pt x="531296" y="3136108"/>
                  </a:lnTo>
                  <a:cubicBezTo>
                    <a:pt x="500190" y="3105002"/>
                    <a:pt x="480950" y="3062028"/>
                    <a:pt x="480950" y="3014561"/>
                  </a:cubicBezTo>
                  <a:cubicBezTo>
                    <a:pt x="432395" y="2596947"/>
                    <a:pt x="271114" y="2895922"/>
                    <a:pt x="246747" y="2592326"/>
                  </a:cubicBezTo>
                  <a:cubicBezTo>
                    <a:pt x="235070" y="2421366"/>
                    <a:pt x="186755" y="2496669"/>
                    <a:pt x="156759" y="2448840"/>
                  </a:cubicBezTo>
                  <a:cubicBezTo>
                    <a:pt x="70183" y="2448840"/>
                    <a:pt x="0" y="2378657"/>
                    <a:pt x="0" y="2292081"/>
                  </a:cubicBezTo>
                  <a:lnTo>
                    <a:pt x="0" y="306468"/>
                  </a:lnTo>
                  <a:cubicBezTo>
                    <a:pt x="0" y="219892"/>
                    <a:pt x="70183" y="149709"/>
                    <a:pt x="156759" y="149709"/>
                  </a:cubicBezTo>
                  <a:cubicBezTo>
                    <a:pt x="200047" y="149709"/>
                    <a:pt x="239237" y="167255"/>
                    <a:pt x="267605" y="195623"/>
                  </a:cubicBezTo>
                  <a:cubicBezTo>
                    <a:pt x="281789" y="209807"/>
                    <a:pt x="293267" y="226696"/>
                    <a:pt x="301199" y="245450"/>
                  </a:cubicBezTo>
                  <a:lnTo>
                    <a:pt x="313499" y="306375"/>
                  </a:lnTo>
                  <a:lnTo>
                    <a:pt x="313499" y="702135"/>
                  </a:lnTo>
                  <a:cubicBezTo>
                    <a:pt x="313499" y="780136"/>
                    <a:pt x="376731" y="843368"/>
                    <a:pt x="454732" y="843368"/>
                  </a:cubicBezTo>
                  <a:cubicBezTo>
                    <a:pt x="532733" y="843368"/>
                    <a:pt x="595965" y="780136"/>
                    <a:pt x="595965" y="702135"/>
                  </a:cubicBezTo>
                  <a:lnTo>
                    <a:pt x="595965" y="93330"/>
                  </a:lnTo>
                  <a:lnTo>
                    <a:pt x="624945" y="50346"/>
                  </a:lnTo>
                  <a:cubicBezTo>
                    <a:pt x="656052" y="19240"/>
                    <a:pt x="699025" y="0"/>
                    <a:pt x="746492" y="0"/>
                  </a:cubicBezTo>
                  <a:cubicBezTo>
                    <a:pt x="793959" y="0"/>
                    <a:pt x="836932" y="19240"/>
                    <a:pt x="868039" y="50346"/>
                  </a:cubicBezTo>
                  <a:close/>
                </a:path>
              </a:pathLst>
            </a:cu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14" name="任意多边形 13"/>
            <p:cNvSpPr/>
            <p:nvPr/>
          </p:nvSpPr>
          <p:spPr>
            <a:xfrm rot="2662275" flipH="1">
              <a:off x="6966124" y="-1422211"/>
              <a:ext cx="744277" cy="4590800"/>
            </a:xfrm>
            <a:custGeom>
              <a:avLst/>
              <a:gdLst>
                <a:gd name="connsiteX0" fmla="*/ 319140 w 744277"/>
                <a:gd name="connsiteY0" fmla="*/ 54756 h 4590800"/>
                <a:gd name="connsiteX1" fmla="*/ 373896 w 744277"/>
                <a:gd name="connsiteY1" fmla="*/ 186948 h 4590800"/>
                <a:gd name="connsiteX2" fmla="*/ 373896 w 744277"/>
                <a:gd name="connsiteY2" fmla="*/ 1076399 h 4590800"/>
                <a:gd name="connsiteX3" fmla="*/ 385072 w 744277"/>
                <a:gd name="connsiteY3" fmla="*/ 1021041 h 4590800"/>
                <a:gd name="connsiteX4" fmla="*/ 557329 w 744277"/>
                <a:gd name="connsiteY4" fmla="*/ 906862 h 4590800"/>
                <a:gd name="connsiteX5" fmla="*/ 744277 w 744277"/>
                <a:gd name="connsiteY5" fmla="*/ 1093810 h 4590800"/>
                <a:gd name="connsiteX6" fmla="*/ 744277 w 744277"/>
                <a:gd name="connsiteY6" fmla="*/ 3897602 h 4590800"/>
                <a:gd name="connsiteX7" fmla="*/ 689521 w 744277"/>
                <a:gd name="connsiteY7" fmla="*/ 4029794 h 4590800"/>
                <a:gd name="connsiteX8" fmla="*/ 683361 w 744277"/>
                <a:gd name="connsiteY8" fmla="*/ 4033948 h 4590800"/>
                <a:gd name="connsiteX9" fmla="*/ 683362 w 744277"/>
                <a:gd name="connsiteY9" fmla="*/ 4009469 h 4590800"/>
                <a:gd name="connsiteX10" fmla="*/ 521462 w 744277"/>
                <a:gd name="connsiteY10" fmla="*/ 3847570 h 4590800"/>
                <a:gd name="connsiteX11" fmla="*/ 406983 w 744277"/>
                <a:gd name="connsiteY11" fmla="*/ 3894989 h 4590800"/>
                <a:gd name="connsiteX12" fmla="*/ 378409 w 744277"/>
                <a:gd name="connsiteY12" fmla="*/ 3937369 h 4590800"/>
                <a:gd name="connsiteX13" fmla="*/ 373896 w 744277"/>
                <a:gd name="connsiteY13" fmla="*/ 3915013 h 4590800"/>
                <a:gd name="connsiteX14" fmla="*/ 373896 w 744277"/>
                <a:gd name="connsiteY14" fmla="*/ 3944063 h 4590800"/>
                <a:gd name="connsiteX15" fmla="*/ 372286 w 744277"/>
                <a:gd name="connsiteY15" fmla="*/ 3946451 h 4590800"/>
                <a:gd name="connsiteX16" fmla="*/ 359563 w 744277"/>
                <a:gd name="connsiteY16" fmla="*/ 4009469 h 4590800"/>
                <a:gd name="connsiteX17" fmla="*/ 359564 w 744277"/>
                <a:gd name="connsiteY17" fmla="*/ 4474848 h 4590800"/>
                <a:gd name="connsiteX18" fmla="*/ 359206 w 744277"/>
                <a:gd name="connsiteY18" fmla="*/ 4476621 h 4590800"/>
                <a:gd name="connsiteX19" fmla="*/ 186948 w 744277"/>
                <a:gd name="connsiteY19" fmla="*/ 4590800 h 4590800"/>
                <a:gd name="connsiteX20" fmla="*/ 0 w 744277"/>
                <a:gd name="connsiteY20" fmla="*/ 4403852 h 4590800"/>
                <a:gd name="connsiteX21" fmla="*/ 0 w 744277"/>
                <a:gd name="connsiteY21" fmla="*/ 186948 h 4590800"/>
                <a:gd name="connsiteX22" fmla="*/ 186948 w 744277"/>
                <a:gd name="connsiteY22" fmla="*/ 0 h 4590800"/>
                <a:gd name="connsiteX23" fmla="*/ 319140 w 744277"/>
                <a:gd name="connsiteY23" fmla="*/ 54756 h 4590800"/>
                <a:gd name="connsiteX0-1" fmla="*/ 319140 w 744277"/>
                <a:gd name="connsiteY0-2" fmla="*/ 54756 h 4590800"/>
                <a:gd name="connsiteX1-3" fmla="*/ 373896 w 744277"/>
                <a:gd name="connsiteY1-4" fmla="*/ 186948 h 4590800"/>
                <a:gd name="connsiteX2-5" fmla="*/ 385072 w 744277"/>
                <a:gd name="connsiteY2-6" fmla="*/ 1021041 h 4590800"/>
                <a:gd name="connsiteX3-7" fmla="*/ 557329 w 744277"/>
                <a:gd name="connsiteY3-8" fmla="*/ 906862 h 4590800"/>
                <a:gd name="connsiteX4-9" fmla="*/ 744277 w 744277"/>
                <a:gd name="connsiteY4-10" fmla="*/ 1093810 h 4590800"/>
                <a:gd name="connsiteX5-11" fmla="*/ 744277 w 744277"/>
                <a:gd name="connsiteY5-12" fmla="*/ 3897602 h 4590800"/>
                <a:gd name="connsiteX6-13" fmla="*/ 689521 w 744277"/>
                <a:gd name="connsiteY6-14" fmla="*/ 4029794 h 4590800"/>
                <a:gd name="connsiteX7-15" fmla="*/ 683361 w 744277"/>
                <a:gd name="connsiteY7-16" fmla="*/ 4033948 h 4590800"/>
                <a:gd name="connsiteX8-17" fmla="*/ 683362 w 744277"/>
                <a:gd name="connsiteY8-18" fmla="*/ 4009469 h 4590800"/>
                <a:gd name="connsiteX9-19" fmla="*/ 521462 w 744277"/>
                <a:gd name="connsiteY9-20" fmla="*/ 3847570 h 4590800"/>
                <a:gd name="connsiteX10-21" fmla="*/ 406983 w 744277"/>
                <a:gd name="connsiteY10-22" fmla="*/ 3894989 h 4590800"/>
                <a:gd name="connsiteX11-23" fmla="*/ 378409 w 744277"/>
                <a:gd name="connsiteY11-24" fmla="*/ 3937369 h 4590800"/>
                <a:gd name="connsiteX12-25" fmla="*/ 373896 w 744277"/>
                <a:gd name="connsiteY12-26" fmla="*/ 3915013 h 4590800"/>
                <a:gd name="connsiteX13-27" fmla="*/ 373896 w 744277"/>
                <a:gd name="connsiteY13-28" fmla="*/ 3944063 h 4590800"/>
                <a:gd name="connsiteX14-29" fmla="*/ 372286 w 744277"/>
                <a:gd name="connsiteY14-30" fmla="*/ 3946451 h 4590800"/>
                <a:gd name="connsiteX15-31" fmla="*/ 359563 w 744277"/>
                <a:gd name="connsiteY15-32" fmla="*/ 4009469 h 4590800"/>
                <a:gd name="connsiteX16-33" fmla="*/ 359564 w 744277"/>
                <a:gd name="connsiteY16-34" fmla="*/ 4474848 h 4590800"/>
                <a:gd name="connsiteX17-35" fmla="*/ 359206 w 744277"/>
                <a:gd name="connsiteY17-36" fmla="*/ 4476621 h 4590800"/>
                <a:gd name="connsiteX18-37" fmla="*/ 186948 w 744277"/>
                <a:gd name="connsiteY18-38" fmla="*/ 4590800 h 4590800"/>
                <a:gd name="connsiteX19-39" fmla="*/ 0 w 744277"/>
                <a:gd name="connsiteY19-40" fmla="*/ 4403852 h 4590800"/>
                <a:gd name="connsiteX20-41" fmla="*/ 0 w 744277"/>
                <a:gd name="connsiteY20-42" fmla="*/ 186948 h 4590800"/>
                <a:gd name="connsiteX21-43" fmla="*/ 186948 w 744277"/>
                <a:gd name="connsiteY21-44" fmla="*/ 0 h 4590800"/>
                <a:gd name="connsiteX22-45" fmla="*/ 319140 w 744277"/>
                <a:gd name="connsiteY22-46" fmla="*/ 54756 h 4590800"/>
                <a:gd name="connsiteX0-47" fmla="*/ 319140 w 744277"/>
                <a:gd name="connsiteY0-48" fmla="*/ 54756 h 4590800"/>
                <a:gd name="connsiteX1-49" fmla="*/ 373896 w 744277"/>
                <a:gd name="connsiteY1-50" fmla="*/ 186948 h 4590800"/>
                <a:gd name="connsiteX2-51" fmla="*/ 385060 w 744277"/>
                <a:gd name="connsiteY2-52" fmla="*/ 847283 h 4590800"/>
                <a:gd name="connsiteX3-53" fmla="*/ 385072 w 744277"/>
                <a:gd name="connsiteY3-54" fmla="*/ 1021041 h 4590800"/>
                <a:gd name="connsiteX4-55" fmla="*/ 557329 w 744277"/>
                <a:gd name="connsiteY4-56" fmla="*/ 906862 h 4590800"/>
                <a:gd name="connsiteX5-57" fmla="*/ 744277 w 744277"/>
                <a:gd name="connsiteY5-58" fmla="*/ 1093810 h 4590800"/>
                <a:gd name="connsiteX6-59" fmla="*/ 744277 w 744277"/>
                <a:gd name="connsiteY6-60" fmla="*/ 3897602 h 4590800"/>
                <a:gd name="connsiteX7-61" fmla="*/ 689521 w 744277"/>
                <a:gd name="connsiteY7-62" fmla="*/ 4029794 h 4590800"/>
                <a:gd name="connsiteX8-63" fmla="*/ 683361 w 744277"/>
                <a:gd name="connsiteY8-64" fmla="*/ 4033948 h 4590800"/>
                <a:gd name="connsiteX9-65" fmla="*/ 683362 w 744277"/>
                <a:gd name="connsiteY9-66" fmla="*/ 4009469 h 4590800"/>
                <a:gd name="connsiteX10-67" fmla="*/ 521462 w 744277"/>
                <a:gd name="connsiteY10-68" fmla="*/ 3847570 h 4590800"/>
                <a:gd name="connsiteX11-69" fmla="*/ 406983 w 744277"/>
                <a:gd name="connsiteY11-70" fmla="*/ 3894989 h 4590800"/>
                <a:gd name="connsiteX12-71" fmla="*/ 378409 w 744277"/>
                <a:gd name="connsiteY12-72" fmla="*/ 3937369 h 4590800"/>
                <a:gd name="connsiteX13-73" fmla="*/ 373896 w 744277"/>
                <a:gd name="connsiteY13-74" fmla="*/ 3915013 h 4590800"/>
                <a:gd name="connsiteX14-75" fmla="*/ 373896 w 744277"/>
                <a:gd name="connsiteY14-76" fmla="*/ 3944063 h 4590800"/>
                <a:gd name="connsiteX15-77" fmla="*/ 372286 w 744277"/>
                <a:gd name="connsiteY15-78" fmla="*/ 3946451 h 4590800"/>
                <a:gd name="connsiteX16-79" fmla="*/ 359563 w 744277"/>
                <a:gd name="connsiteY16-80" fmla="*/ 4009469 h 4590800"/>
                <a:gd name="connsiteX17-81" fmla="*/ 359564 w 744277"/>
                <a:gd name="connsiteY17-82" fmla="*/ 4474848 h 4590800"/>
                <a:gd name="connsiteX18-83" fmla="*/ 359206 w 744277"/>
                <a:gd name="connsiteY18-84" fmla="*/ 4476621 h 4590800"/>
                <a:gd name="connsiteX19-85" fmla="*/ 186948 w 744277"/>
                <a:gd name="connsiteY19-86" fmla="*/ 4590800 h 4590800"/>
                <a:gd name="connsiteX20-87" fmla="*/ 0 w 744277"/>
                <a:gd name="connsiteY20-88" fmla="*/ 4403852 h 4590800"/>
                <a:gd name="connsiteX21-89" fmla="*/ 0 w 744277"/>
                <a:gd name="connsiteY21-90" fmla="*/ 186948 h 4590800"/>
                <a:gd name="connsiteX22-91" fmla="*/ 186948 w 744277"/>
                <a:gd name="connsiteY22-92" fmla="*/ 0 h 4590800"/>
                <a:gd name="connsiteX23-93" fmla="*/ 319140 w 744277"/>
                <a:gd name="connsiteY23-94" fmla="*/ 54756 h 4590800"/>
                <a:gd name="connsiteX0-95" fmla="*/ 319140 w 744277"/>
                <a:gd name="connsiteY0-96" fmla="*/ 54756 h 4590800"/>
                <a:gd name="connsiteX1-97" fmla="*/ 373896 w 744277"/>
                <a:gd name="connsiteY1-98" fmla="*/ 186948 h 4590800"/>
                <a:gd name="connsiteX2-99" fmla="*/ 385060 w 744277"/>
                <a:gd name="connsiteY2-100" fmla="*/ 847283 h 4590800"/>
                <a:gd name="connsiteX3-101" fmla="*/ 557329 w 744277"/>
                <a:gd name="connsiteY3-102" fmla="*/ 906862 h 4590800"/>
                <a:gd name="connsiteX4-103" fmla="*/ 744277 w 744277"/>
                <a:gd name="connsiteY4-104" fmla="*/ 1093810 h 4590800"/>
                <a:gd name="connsiteX5-105" fmla="*/ 744277 w 744277"/>
                <a:gd name="connsiteY5-106" fmla="*/ 3897602 h 4590800"/>
                <a:gd name="connsiteX6-107" fmla="*/ 689521 w 744277"/>
                <a:gd name="connsiteY6-108" fmla="*/ 4029794 h 4590800"/>
                <a:gd name="connsiteX7-109" fmla="*/ 683361 w 744277"/>
                <a:gd name="connsiteY7-110" fmla="*/ 4033948 h 4590800"/>
                <a:gd name="connsiteX8-111" fmla="*/ 683362 w 744277"/>
                <a:gd name="connsiteY8-112" fmla="*/ 4009469 h 4590800"/>
                <a:gd name="connsiteX9-113" fmla="*/ 521462 w 744277"/>
                <a:gd name="connsiteY9-114" fmla="*/ 3847570 h 4590800"/>
                <a:gd name="connsiteX10-115" fmla="*/ 406983 w 744277"/>
                <a:gd name="connsiteY10-116" fmla="*/ 3894989 h 4590800"/>
                <a:gd name="connsiteX11-117" fmla="*/ 378409 w 744277"/>
                <a:gd name="connsiteY11-118" fmla="*/ 3937369 h 4590800"/>
                <a:gd name="connsiteX12-119" fmla="*/ 373896 w 744277"/>
                <a:gd name="connsiteY12-120" fmla="*/ 3915013 h 4590800"/>
                <a:gd name="connsiteX13-121" fmla="*/ 373896 w 744277"/>
                <a:gd name="connsiteY13-122" fmla="*/ 3944063 h 4590800"/>
                <a:gd name="connsiteX14-123" fmla="*/ 372286 w 744277"/>
                <a:gd name="connsiteY14-124" fmla="*/ 3946451 h 4590800"/>
                <a:gd name="connsiteX15-125" fmla="*/ 359563 w 744277"/>
                <a:gd name="connsiteY15-126" fmla="*/ 4009469 h 4590800"/>
                <a:gd name="connsiteX16-127" fmla="*/ 359564 w 744277"/>
                <a:gd name="connsiteY16-128" fmla="*/ 4474848 h 4590800"/>
                <a:gd name="connsiteX17-129" fmla="*/ 359206 w 744277"/>
                <a:gd name="connsiteY17-130" fmla="*/ 4476621 h 4590800"/>
                <a:gd name="connsiteX18-131" fmla="*/ 186948 w 744277"/>
                <a:gd name="connsiteY18-132" fmla="*/ 4590800 h 4590800"/>
                <a:gd name="connsiteX19-133" fmla="*/ 0 w 744277"/>
                <a:gd name="connsiteY19-134" fmla="*/ 4403852 h 4590800"/>
                <a:gd name="connsiteX20-135" fmla="*/ 0 w 744277"/>
                <a:gd name="connsiteY20-136" fmla="*/ 186948 h 4590800"/>
                <a:gd name="connsiteX21-137" fmla="*/ 186948 w 744277"/>
                <a:gd name="connsiteY21-138" fmla="*/ 0 h 4590800"/>
                <a:gd name="connsiteX22-139" fmla="*/ 319140 w 744277"/>
                <a:gd name="connsiteY22-140" fmla="*/ 54756 h 4590800"/>
                <a:gd name="connsiteX0-141" fmla="*/ 319140 w 744277"/>
                <a:gd name="connsiteY0-142" fmla="*/ 54756 h 4590800"/>
                <a:gd name="connsiteX1-143" fmla="*/ 373896 w 744277"/>
                <a:gd name="connsiteY1-144" fmla="*/ 186948 h 4590800"/>
                <a:gd name="connsiteX2-145" fmla="*/ 385060 w 744277"/>
                <a:gd name="connsiteY2-146" fmla="*/ 847283 h 4590800"/>
                <a:gd name="connsiteX3-147" fmla="*/ 557329 w 744277"/>
                <a:gd name="connsiteY3-148" fmla="*/ 906862 h 4590800"/>
                <a:gd name="connsiteX4-149" fmla="*/ 744277 w 744277"/>
                <a:gd name="connsiteY4-150" fmla="*/ 1093810 h 4590800"/>
                <a:gd name="connsiteX5-151" fmla="*/ 744277 w 744277"/>
                <a:gd name="connsiteY5-152" fmla="*/ 3897602 h 4590800"/>
                <a:gd name="connsiteX6-153" fmla="*/ 689521 w 744277"/>
                <a:gd name="connsiteY6-154" fmla="*/ 4029794 h 4590800"/>
                <a:gd name="connsiteX7-155" fmla="*/ 683361 w 744277"/>
                <a:gd name="connsiteY7-156" fmla="*/ 4033948 h 4590800"/>
                <a:gd name="connsiteX8-157" fmla="*/ 683362 w 744277"/>
                <a:gd name="connsiteY8-158" fmla="*/ 4009469 h 4590800"/>
                <a:gd name="connsiteX9-159" fmla="*/ 521462 w 744277"/>
                <a:gd name="connsiteY9-160" fmla="*/ 3847570 h 4590800"/>
                <a:gd name="connsiteX10-161" fmla="*/ 406983 w 744277"/>
                <a:gd name="connsiteY10-162" fmla="*/ 3894989 h 4590800"/>
                <a:gd name="connsiteX11-163" fmla="*/ 378409 w 744277"/>
                <a:gd name="connsiteY11-164" fmla="*/ 3937369 h 4590800"/>
                <a:gd name="connsiteX12-165" fmla="*/ 373896 w 744277"/>
                <a:gd name="connsiteY12-166" fmla="*/ 3915013 h 4590800"/>
                <a:gd name="connsiteX13-167" fmla="*/ 373896 w 744277"/>
                <a:gd name="connsiteY13-168" fmla="*/ 3944063 h 4590800"/>
                <a:gd name="connsiteX14-169" fmla="*/ 372286 w 744277"/>
                <a:gd name="connsiteY14-170" fmla="*/ 3946451 h 4590800"/>
                <a:gd name="connsiteX15-171" fmla="*/ 359563 w 744277"/>
                <a:gd name="connsiteY15-172" fmla="*/ 4009469 h 4590800"/>
                <a:gd name="connsiteX16-173" fmla="*/ 359564 w 744277"/>
                <a:gd name="connsiteY16-174" fmla="*/ 4474848 h 4590800"/>
                <a:gd name="connsiteX17-175" fmla="*/ 359206 w 744277"/>
                <a:gd name="connsiteY17-176" fmla="*/ 4476621 h 4590800"/>
                <a:gd name="connsiteX18-177" fmla="*/ 186948 w 744277"/>
                <a:gd name="connsiteY18-178" fmla="*/ 4590800 h 4590800"/>
                <a:gd name="connsiteX19-179" fmla="*/ 0 w 744277"/>
                <a:gd name="connsiteY19-180" fmla="*/ 4403852 h 4590800"/>
                <a:gd name="connsiteX20-181" fmla="*/ 0 w 744277"/>
                <a:gd name="connsiteY20-182" fmla="*/ 186948 h 4590800"/>
                <a:gd name="connsiteX21-183" fmla="*/ 186948 w 744277"/>
                <a:gd name="connsiteY21-184" fmla="*/ 0 h 4590800"/>
                <a:gd name="connsiteX22-185" fmla="*/ 319140 w 744277"/>
                <a:gd name="connsiteY22-186" fmla="*/ 54756 h 4590800"/>
                <a:gd name="connsiteX0-187" fmla="*/ 319140 w 744277"/>
                <a:gd name="connsiteY0-188" fmla="*/ 54756 h 4590800"/>
                <a:gd name="connsiteX1-189" fmla="*/ 373896 w 744277"/>
                <a:gd name="connsiteY1-190" fmla="*/ 186948 h 4590800"/>
                <a:gd name="connsiteX2-191" fmla="*/ 385060 w 744277"/>
                <a:gd name="connsiteY2-192" fmla="*/ 847283 h 4590800"/>
                <a:gd name="connsiteX3-193" fmla="*/ 557329 w 744277"/>
                <a:gd name="connsiteY3-194" fmla="*/ 906862 h 4590800"/>
                <a:gd name="connsiteX4-195" fmla="*/ 744277 w 744277"/>
                <a:gd name="connsiteY4-196" fmla="*/ 1093810 h 4590800"/>
                <a:gd name="connsiteX5-197" fmla="*/ 744277 w 744277"/>
                <a:gd name="connsiteY5-198" fmla="*/ 3897602 h 4590800"/>
                <a:gd name="connsiteX6-199" fmla="*/ 689521 w 744277"/>
                <a:gd name="connsiteY6-200" fmla="*/ 4029794 h 4590800"/>
                <a:gd name="connsiteX7-201" fmla="*/ 683361 w 744277"/>
                <a:gd name="connsiteY7-202" fmla="*/ 4033948 h 4590800"/>
                <a:gd name="connsiteX8-203" fmla="*/ 683362 w 744277"/>
                <a:gd name="connsiteY8-204" fmla="*/ 4009469 h 4590800"/>
                <a:gd name="connsiteX9-205" fmla="*/ 521462 w 744277"/>
                <a:gd name="connsiteY9-206" fmla="*/ 3847570 h 4590800"/>
                <a:gd name="connsiteX10-207" fmla="*/ 406983 w 744277"/>
                <a:gd name="connsiteY10-208" fmla="*/ 3894989 h 4590800"/>
                <a:gd name="connsiteX11-209" fmla="*/ 378409 w 744277"/>
                <a:gd name="connsiteY11-210" fmla="*/ 3937369 h 4590800"/>
                <a:gd name="connsiteX12-211" fmla="*/ 373896 w 744277"/>
                <a:gd name="connsiteY12-212" fmla="*/ 3915013 h 4590800"/>
                <a:gd name="connsiteX13-213" fmla="*/ 373896 w 744277"/>
                <a:gd name="connsiteY13-214" fmla="*/ 3944063 h 4590800"/>
                <a:gd name="connsiteX14-215" fmla="*/ 372286 w 744277"/>
                <a:gd name="connsiteY14-216" fmla="*/ 3946451 h 4590800"/>
                <a:gd name="connsiteX15-217" fmla="*/ 359563 w 744277"/>
                <a:gd name="connsiteY15-218" fmla="*/ 4009469 h 4590800"/>
                <a:gd name="connsiteX16-219" fmla="*/ 359564 w 744277"/>
                <a:gd name="connsiteY16-220" fmla="*/ 4474848 h 4590800"/>
                <a:gd name="connsiteX17-221" fmla="*/ 359206 w 744277"/>
                <a:gd name="connsiteY17-222" fmla="*/ 4476621 h 4590800"/>
                <a:gd name="connsiteX18-223" fmla="*/ 186948 w 744277"/>
                <a:gd name="connsiteY18-224" fmla="*/ 4590800 h 4590800"/>
                <a:gd name="connsiteX19-225" fmla="*/ 0 w 744277"/>
                <a:gd name="connsiteY19-226" fmla="*/ 4403852 h 4590800"/>
                <a:gd name="connsiteX20-227" fmla="*/ 0 w 744277"/>
                <a:gd name="connsiteY20-228" fmla="*/ 186948 h 4590800"/>
                <a:gd name="connsiteX21-229" fmla="*/ 186948 w 744277"/>
                <a:gd name="connsiteY21-230" fmla="*/ 0 h 4590800"/>
                <a:gd name="connsiteX22-231" fmla="*/ 319140 w 744277"/>
                <a:gd name="connsiteY22-232" fmla="*/ 54756 h 45908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Lst>
              <a:rect l="l" t="t" r="r" b="b"/>
              <a:pathLst>
                <a:path w="744277" h="4590800">
                  <a:moveTo>
                    <a:pt x="319140" y="54756"/>
                  </a:moveTo>
                  <a:cubicBezTo>
                    <a:pt x="352971" y="88587"/>
                    <a:pt x="373896" y="135324"/>
                    <a:pt x="373896" y="186948"/>
                  </a:cubicBezTo>
                  <a:lnTo>
                    <a:pt x="385060" y="847283"/>
                  </a:lnTo>
                  <a:cubicBezTo>
                    <a:pt x="415632" y="967269"/>
                    <a:pt x="485242" y="898139"/>
                    <a:pt x="557329" y="906862"/>
                  </a:cubicBezTo>
                  <a:cubicBezTo>
                    <a:pt x="646802" y="917689"/>
                    <a:pt x="744277" y="990561"/>
                    <a:pt x="744277" y="1093810"/>
                  </a:cubicBezTo>
                  <a:lnTo>
                    <a:pt x="744277" y="3897602"/>
                  </a:lnTo>
                  <a:cubicBezTo>
                    <a:pt x="744277" y="3949226"/>
                    <a:pt x="723352" y="3995964"/>
                    <a:pt x="689521" y="4029794"/>
                  </a:cubicBezTo>
                  <a:lnTo>
                    <a:pt x="683361" y="4033948"/>
                  </a:lnTo>
                  <a:cubicBezTo>
                    <a:pt x="683361" y="4025788"/>
                    <a:pt x="683362" y="4017629"/>
                    <a:pt x="683362" y="4009469"/>
                  </a:cubicBezTo>
                  <a:cubicBezTo>
                    <a:pt x="683362" y="3920055"/>
                    <a:pt x="610876" y="3847570"/>
                    <a:pt x="521462" y="3847570"/>
                  </a:cubicBezTo>
                  <a:cubicBezTo>
                    <a:pt x="476755" y="3847570"/>
                    <a:pt x="436281" y="3865691"/>
                    <a:pt x="406983" y="3894989"/>
                  </a:cubicBezTo>
                  <a:lnTo>
                    <a:pt x="378409" y="3937369"/>
                  </a:lnTo>
                  <a:lnTo>
                    <a:pt x="373896" y="3915013"/>
                  </a:lnTo>
                  <a:lnTo>
                    <a:pt x="373896" y="3944063"/>
                  </a:lnTo>
                  <a:lnTo>
                    <a:pt x="372286" y="3946451"/>
                  </a:lnTo>
                  <a:cubicBezTo>
                    <a:pt x="364094" y="3965820"/>
                    <a:pt x="359563" y="3987115"/>
                    <a:pt x="359563" y="4009469"/>
                  </a:cubicBezTo>
                  <a:cubicBezTo>
                    <a:pt x="359563" y="4164595"/>
                    <a:pt x="359564" y="4319722"/>
                    <a:pt x="359564" y="4474848"/>
                  </a:cubicBezTo>
                  <a:cubicBezTo>
                    <a:pt x="359445" y="4475439"/>
                    <a:pt x="359325" y="4476030"/>
                    <a:pt x="359206" y="4476621"/>
                  </a:cubicBezTo>
                  <a:cubicBezTo>
                    <a:pt x="330825" y="4543720"/>
                    <a:pt x="264385" y="4590801"/>
                    <a:pt x="186948" y="4590800"/>
                  </a:cubicBezTo>
                  <a:cubicBezTo>
                    <a:pt x="83699" y="4590800"/>
                    <a:pt x="0" y="4507101"/>
                    <a:pt x="0" y="4403852"/>
                  </a:cubicBezTo>
                  <a:lnTo>
                    <a:pt x="0" y="186948"/>
                  </a:lnTo>
                  <a:cubicBezTo>
                    <a:pt x="0" y="83699"/>
                    <a:pt x="83699" y="0"/>
                    <a:pt x="186948" y="0"/>
                  </a:cubicBezTo>
                  <a:cubicBezTo>
                    <a:pt x="238573" y="0"/>
                    <a:pt x="285310" y="20925"/>
                    <a:pt x="319140" y="54756"/>
                  </a:cubicBezTo>
                  <a:close/>
                </a:path>
              </a:pathLst>
            </a:cu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10" name="圆角矩形 9"/>
            <p:cNvSpPr/>
            <p:nvPr/>
          </p:nvSpPr>
          <p:spPr>
            <a:xfrm rot="2662275" flipH="1">
              <a:off x="6412660" y="441189"/>
              <a:ext cx="260300" cy="1356513"/>
            </a:xfrm>
            <a:prstGeom prst="roundRect">
              <a:avLst>
                <a:gd name="adj" fmla="val 50000"/>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11" name="椭圆 10"/>
            <p:cNvSpPr/>
            <p:nvPr/>
          </p:nvSpPr>
          <p:spPr>
            <a:xfrm flipH="1">
              <a:off x="5761276" y="1666522"/>
              <a:ext cx="246866" cy="246866"/>
            </a:xfrm>
            <a:prstGeom prst="ellipse">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22" name="圆角矩形 21"/>
            <p:cNvSpPr/>
            <p:nvPr/>
          </p:nvSpPr>
          <p:spPr>
            <a:xfrm rot="2662275" flipH="1">
              <a:off x="7682219" y="371941"/>
              <a:ext cx="260300" cy="1668842"/>
            </a:xfrm>
            <a:prstGeom prst="roundRect">
              <a:avLst>
                <a:gd name="adj" fmla="val 50000"/>
              </a:avLst>
            </a:prstGeom>
            <a:solidFill>
              <a:srgbClr val="1E74AE"/>
            </a:solidFill>
            <a:ln>
              <a:solidFill>
                <a:srgbClr val="EBA4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24" name="圆角矩形 23"/>
            <p:cNvSpPr/>
            <p:nvPr/>
          </p:nvSpPr>
          <p:spPr>
            <a:xfrm rot="2662275" flipH="1">
              <a:off x="7720535" y="748876"/>
              <a:ext cx="272289" cy="2057032"/>
            </a:xfrm>
            <a:prstGeom prst="roundRect">
              <a:avLst>
                <a:gd name="adj" fmla="val 50000"/>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grpSp>
      <p:sp>
        <p:nvSpPr>
          <p:cNvPr id="15" name="矩形 14"/>
          <p:cNvSpPr/>
          <p:nvPr/>
        </p:nvSpPr>
        <p:spPr>
          <a:xfrm>
            <a:off x="6178310" y="579891"/>
            <a:ext cx="2471908" cy="164528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sz="10100" kern="0" dirty="0">
                <a:solidFill>
                  <a:schemeClr val="bg1"/>
                </a:solidFill>
                <a:effectLst>
                  <a:outerShdw blurRad="38100" dist="38100" dir="2700000" algn="tl">
                    <a:srgbClr val="000000">
                      <a:alpha val="43137"/>
                    </a:srgbClr>
                  </a:outerShdw>
                </a:effectLst>
                <a:latin typeface="Impact" panose="020B0806030902050204" pitchFamily="34" charset="0"/>
                <a:ea typeface="思源黑体" panose="020B0500000000000000" pitchFamily="34" charset="-122"/>
                <a:cs typeface="+mn-ea"/>
                <a:sym typeface="+mn-lt"/>
              </a:rPr>
              <a:t>13</a:t>
            </a:r>
          </a:p>
        </p:txBody>
      </p:sp>
      <p:sp>
        <p:nvSpPr>
          <p:cNvPr id="25" name="矩形 24"/>
          <p:cNvSpPr/>
          <p:nvPr/>
        </p:nvSpPr>
        <p:spPr>
          <a:xfrm>
            <a:off x="896354" y="1874711"/>
            <a:ext cx="4248472" cy="70675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en-US" altLang="zh-CN" sz="4000" kern="0" spc="60" dirty="0">
                <a:solidFill>
                  <a:srgbClr val="1E74AE"/>
                </a:solidFill>
                <a:latin typeface="Impact" panose="020B0806030902050204" pitchFamily="34" charset="0"/>
                <a:ea typeface="思源黑体" panose="020B0500000000000000" pitchFamily="34" charset="-122"/>
                <a:cs typeface="+mn-ea"/>
                <a:sym typeface="+mn-lt"/>
              </a:rPr>
              <a:t>PART</a:t>
            </a:r>
            <a:r>
              <a:rPr lang="en-US" altLang="zh-CN" sz="4000" kern="0" spc="60" dirty="0">
                <a:solidFill>
                  <a:schemeClr val="tx1">
                    <a:lumMod val="85000"/>
                    <a:lumOff val="15000"/>
                  </a:schemeClr>
                </a:solidFill>
                <a:latin typeface="Impact" panose="020B0806030902050204" pitchFamily="34" charset="0"/>
                <a:ea typeface="思源黑体" panose="020B0500000000000000" pitchFamily="34" charset="-122"/>
                <a:cs typeface="+mn-ea"/>
                <a:sym typeface="+mn-lt"/>
              </a:rPr>
              <a:t> </a:t>
            </a:r>
            <a:r>
              <a:rPr lang="en-US" altLang="zh-CN" sz="4000" kern="0" spc="60" dirty="0">
                <a:solidFill>
                  <a:srgbClr val="FF9216"/>
                </a:solidFill>
                <a:latin typeface="Impact" panose="020B0806030902050204" pitchFamily="34" charset="0"/>
                <a:ea typeface="思源黑体" panose="020B0500000000000000" pitchFamily="34" charset="-122"/>
                <a:cs typeface="+mn-ea"/>
                <a:sym typeface="+mn-lt"/>
              </a:rPr>
              <a:t>THIRTEEN</a:t>
            </a:r>
          </a:p>
        </p:txBody>
      </p:sp>
      <p:sp>
        <p:nvSpPr>
          <p:cNvPr id="26" name="文本框 9"/>
          <p:cNvSpPr txBox="1"/>
          <p:nvPr/>
        </p:nvSpPr>
        <p:spPr>
          <a:xfrm>
            <a:off x="3787093" y="3377341"/>
            <a:ext cx="2215142" cy="215265"/>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对感激的渴望</a:t>
            </a:r>
          </a:p>
        </p:txBody>
      </p:sp>
      <p:sp>
        <p:nvSpPr>
          <p:cNvPr id="27" name="文本框 9"/>
          <p:cNvSpPr txBox="1"/>
          <p:nvPr/>
        </p:nvSpPr>
        <p:spPr>
          <a:xfrm>
            <a:off x="3787093" y="3657708"/>
            <a:ext cx="2834169" cy="215265"/>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充分表达感激</a:t>
            </a:r>
          </a:p>
        </p:txBody>
      </p:sp>
      <p:sp>
        <p:nvSpPr>
          <p:cNvPr id="2" name="文本框 9"/>
          <p:cNvSpPr txBox="1"/>
          <p:nvPr/>
        </p:nvSpPr>
        <p:spPr>
          <a:xfrm>
            <a:off x="989500" y="3944594"/>
            <a:ext cx="3367270" cy="215265"/>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接受别人的感激 </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53" presetClass="entr" presetSubtype="16"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ppt_w</p:attrName>
                                        </p:attrNameLst>
                                      </p:cBhvr>
                                      <p:tavLst>
                                        <p:tav tm="0">
                                          <p:val>
                                            <p:fltVal val="0"/>
                                          </p:val>
                                        </p:tav>
                                        <p:tav tm="100000">
                                          <p:val>
                                            <p:strVal val="#ppt_w"/>
                                          </p:val>
                                        </p:tav>
                                      </p:tavLst>
                                    </p:anim>
                                    <p:anim calcmode="lin" valueType="num">
                                      <p:cBhvr>
                                        <p:cTn id="21" dur="500" fill="hold"/>
                                        <p:tgtEl>
                                          <p:spTgt spid="4"/>
                                        </p:tgtEl>
                                        <p:attrNameLst>
                                          <p:attrName>ppt_h</p:attrName>
                                        </p:attrNameLst>
                                      </p:cBhvr>
                                      <p:tavLst>
                                        <p:tav tm="0">
                                          <p:val>
                                            <p:fltVal val="0"/>
                                          </p:val>
                                        </p:tav>
                                        <p:tav tm="100000">
                                          <p:val>
                                            <p:strVal val="#ppt_h"/>
                                          </p:val>
                                        </p:tav>
                                      </p:tavLst>
                                    </p:anim>
                                    <p:animEffect transition="in" filter="fade">
                                      <p:cBhvr>
                                        <p:cTn id="22" dur="500"/>
                                        <p:tgtEl>
                                          <p:spTgt spid="4"/>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p:cTn id="25" dur="500" fill="hold"/>
                                        <p:tgtEl>
                                          <p:spTgt spid="15"/>
                                        </p:tgtEl>
                                        <p:attrNameLst>
                                          <p:attrName>ppt_w</p:attrName>
                                        </p:attrNameLst>
                                      </p:cBhvr>
                                      <p:tavLst>
                                        <p:tav tm="0">
                                          <p:val>
                                            <p:fltVal val="0"/>
                                          </p:val>
                                        </p:tav>
                                        <p:tav tm="100000">
                                          <p:val>
                                            <p:strVal val="#ppt_w"/>
                                          </p:val>
                                        </p:tav>
                                      </p:tavLst>
                                    </p:anim>
                                    <p:anim calcmode="lin" valueType="num">
                                      <p:cBhvr>
                                        <p:cTn id="26" dur="500" fill="hold"/>
                                        <p:tgtEl>
                                          <p:spTgt spid="15"/>
                                        </p:tgtEl>
                                        <p:attrNameLst>
                                          <p:attrName>ppt_h</p:attrName>
                                        </p:attrNameLst>
                                      </p:cBhvr>
                                      <p:tavLst>
                                        <p:tav tm="0">
                                          <p:val>
                                            <p:fltVal val="0"/>
                                          </p:val>
                                        </p:tav>
                                        <p:tav tm="100000">
                                          <p:val>
                                            <p:strVal val="#ppt_h"/>
                                          </p:val>
                                        </p:tav>
                                      </p:tavLst>
                                    </p:anim>
                                    <p:animEffect transition="in" filter="fade">
                                      <p:cBhvr>
                                        <p:cTn id="27" dur="500"/>
                                        <p:tgtEl>
                                          <p:spTgt spid="15"/>
                                        </p:tgtEl>
                                      </p:cBhvr>
                                    </p:animEffect>
                                  </p:childTnLst>
                                </p:cTn>
                              </p:par>
                            </p:childTnLst>
                          </p:cTn>
                        </p:par>
                        <p:par>
                          <p:cTn id="28" fill="hold">
                            <p:stCondLst>
                              <p:cond delay="500"/>
                            </p:stCondLst>
                            <p:childTnLst>
                              <p:par>
                                <p:cTn id="29" presetID="53" presetClass="entr" presetSubtype="16" fill="hold" grpId="0" nodeType="afterEffect">
                                  <p:stCondLst>
                                    <p:cond delay="0"/>
                                  </p:stCondLst>
                                  <p:iterate type="lt">
                                    <p:tmPct val="10000"/>
                                  </p:iterate>
                                  <p:childTnLst>
                                    <p:set>
                                      <p:cBhvr>
                                        <p:cTn id="30" dur="1" fill="hold">
                                          <p:stCondLst>
                                            <p:cond delay="0"/>
                                          </p:stCondLst>
                                        </p:cTn>
                                        <p:tgtEl>
                                          <p:spTgt spid="25"/>
                                        </p:tgtEl>
                                        <p:attrNameLst>
                                          <p:attrName>style.visibility</p:attrName>
                                        </p:attrNameLst>
                                      </p:cBhvr>
                                      <p:to>
                                        <p:strVal val="visible"/>
                                      </p:to>
                                    </p:set>
                                    <p:anim calcmode="lin" valueType="num">
                                      <p:cBhvr>
                                        <p:cTn id="31" dur="500" fill="hold"/>
                                        <p:tgtEl>
                                          <p:spTgt spid="25"/>
                                        </p:tgtEl>
                                        <p:attrNameLst>
                                          <p:attrName>ppt_w</p:attrName>
                                        </p:attrNameLst>
                                      </p:cBhvr>
                                      <p:tavLst>
                                        <p:tav tm="0">
                                          <p:val>
                                            <p:fltVal val="0"/>
                                          </p:val>
                                        </p:tav>
                                        <p:tav tm="100000">
                                          <p:val>
                                            <p:strVal val="#ppt_w"/>
                                          </p:val>
                                        </p:tav>
                                      </p:tavLst>
                                    </p:anim>
                                    <p:anim calcmode="lin" valueType="num">
                                      <p:cBhvr>
                                        <p:cTn id="32" dur="500" fill="hold"/>
                                        <p:tgtEl>
                                          <p:spTgt spid="25"/>
                                        </p:tgtEl>
                                        <p:attrNameLst>
                                          <p:attrName>ppt_h</p:attrName>
                                        </p:attrNameLst>
                                      </p:cBhvr>
                                      <p:tavLst>
                                        <p:tav tm="0">
                                          <p:val>
                                            <p:fltVal val="0"/>
                                          </p:val>
                                        </p:tav>
                                        <p:tav tm="100000">
                                          <p:val>
                                            <p:strVal val="#ppt_h"/>
                                          </p:val>
                                        </p:tav>
                                      </p:tavLst>
                                    </p:anim>
                                    <p:animEffect transition="in" filter="fade">
                                      <p:cBhvr>
                                        <p:cTn id="33" dur="500"/>
                                        <p:tgtEl>
                                          <p:spTgt spid="25"/>
                                        </p:tgtEl>
                                      </p:cBhvr>
                                    </p:animEffect>
                                  </p:childTnLst>
                                </p:cTn>
                              </p:par>
                            </p:childTnLst>
                          </p:cTn>
                        </p:par>
                        <p:par>
                          <p:cTn id="34" fill="hold">
                            <p:stCondLst>
                              <p:cond delay="1100"/>
                            </p:stCondLst>
                            <p:childTnLst>
                              <p:par>
                                <p:cTn id="35" presetID="53" presetClass="entr" presetSubtype="16" fill="hold" grpId="0" nodeType="afterEffect">
                                  <p:stCondLst>
                                    <p:cond delay="0"/>
                                  </p:stCondLst>
                                  <p:iterate type="lt">
                                    <p:tmPct val="10000"/>
                                  </p:iterate>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fltVal val="0"/>
                                          </p:val>
                                        </p:tav>
                                        <p:tav tm="100000">
                                          <p:val>
                                            <p:strVal val="#ppt_h"/>
                                          </p:val>
                                        </p:tav>
                                      </p:tavLst>
                                    </p:anim>
                                    <p:animEffect transition="in" filter="fade">
                                      <p:cBhvr>
                                        <p:cTn id="39" dur="500"/>
                                        <p:tgtEl>
                                          <p:spTgt spid="16"/>
                                        </p:tgtEl>
                                      </p:cBhvr>
                                    </p:animEffect>
                                  </p:childTnLst>
                                </p:cTn>
                              </p:par>
                            </p:childTnLst>
                          </p:cTn>
                        </p:par>
                        <p:par>
                          <p:cTn id="40" fill="hold">
                            <p:stCondLst>
                              <p:cond delay="1750"/>
                            </p:stCondLst>
                            <p:childTnLst>
                              <p:par>
                                <p:cTn id="41" presetID="22" presetClass="entr" presetSubtype="8"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left)">
                                      <p:cBhvr>
                                        <p:cTn id="43" dur="500"/>
                                        <p:tgtEl>
                                          <p:spTgt spid="17"/>
                                        </p:tgtEl>
                                      </p:cBhvr>
                                    </p:animEffect>
                                  </p:childTnLst>
                                </p:cTn>
                              </p:par>
                              <p:par>
                                <p:cTn id="44" presetID="22" presetClass="entr" presetSubtype="8" fill="hold" grpId="0" nodeType="withEffect">
                                  <p:stCondLst>
                                    <p:cond delay="600"/>
                                  </p:stCondLst>
                                  <p:childTnLst>
                                    <p:set>
                                      <p:cBhvr>
                                        <p:cTn id="45" dur="1" fill="hold">
                                          <p:stCondLst>
                                            <p:cond delay="0"/>
                                          </p:stCondLst>
                                        </p:cTn>
                                        <p:tgtEl>
                                          <p:spTgt spid="19"/>
                                        </p:tgtEl>
                                        <p:attrNameLst>
                                          <p:attrName>style.visibility</p:attrName>
                                        </p:attrNameLst>
                                      </p:cBhvr>
                                      <p:to>
                                        <p:strVal val="visible"/>
                                      </p:to>
                                    </p:set>
                                    <p:animEffect transition="in" filter="wipe(left)">
                                      <p:cBhvr>
                                        <p:cTn id="46" dur="500"/>
                                        <p:tgtEl>
                                          <p:spTgt spid="19"/>
                                        </p:tgtEl>
                                      </p:cBhvr>
                                    </p:animEffect>
                                  </p:childTnLst>
                                </p:cTn>
                              </p:par>
                              <p:par>
                                <p:cTn id="47" presetID="22" presetClass="entr" presetSubtype="8" fill="hold" grpId="0" nodeType="withEffect">
                                  <p:stCondLst>
                                    <p:cond delay="200"/>
                                  </p:stCondLst>
                                  <p:childTnLst>
                                    <p:set>
                                      <p:cBhvr>
                                        <p:cTn id="48" dur="1" fill="hold">
                                          <p:stCondLst>
                                            <p:cond delay="0"/>
                                          </p:stCondLst>
                                        </p:cTn>
                                        <p:tgtEl>
                                          <p:spTgt spid="26"/>
                                        </p:tgtEl>
                                        <p:attrNameLst>
                                          <p:attrName>style.visibility</p:attrName>
                                        </p:attrNameLst>
                                      </p:cBhvr>
                                      <p:to>
                                        <p:strVal val="visible"/>
                                      </p:to>
                                    </p:set>
                                    <p:animEffect transition="in" filter="wipe(left)">
                                      <p:cBhvr>
                                        <p:cTn id="49" dur="500"/>
                                        <p:tgtEl>
                                          <p:spTgt spid="26"/>
                                        </p:tgtEl>
                                      </p:cBhvr>
                                    </p:animEffect>
                                  </p:childTnLst>
                                </p:cTn>
                              </p:par>
                              <p:par>
                                <p:cTn id="50" presetID="22" presetClass="entr" presetSubtype="8" fill="hold" grpId="0" nodeType="withEffect">
                                  <p:stCondLst>
                                    <p:cond delay="200"/>
                                  </p:stCondLst>
                                  <p:childTnLst>
                                    <p:set>
                                      <p:cBhvr>
                                        <p:cTn id="51" dur="1" fill="hold">
                                          <p:stCondLst>
                                            <p:cond delay="0"/>
                                          </p:stCondLst>
                                        </p:cTn>
                                        <p:tgtEl>
                                          <p:spTgt spid="27"/>
                                        </p:tgtEl>
                                        <p:attrNameLst>
                                          <p:attrName>style.visibility</p:attrName>
                                        </p:attrNameLst>
                                      </p:cBhvr>
                                      <p:to>
                                        <p:strVal val="visible"/>
                                      </p:to>
                                    </p:set>
                                    <p:animEffect transition="in" filter="wipe(left)">
                                      <p:cBhvr>
                                        <p:cTn id="52" dur="500"/>
                                        <p:tgtEl>
                                          <p:spTgt spid="27"/>
                                        </p:tgtEl>
                                      </p:cBhvr>
                                    </p:animEffect>
                                  </p:childTnLst>
                                </p:cTn>
                              </p:par>
                              <p:par>
                                <p:cTn id="53" presetID="22" presetClass="entr" presetSubtype="8" fill="hold" grpId="0" nodeType="withEffect">
                                  <p:stCondLst>
                                    <p:cond delay="600"/>
                                  </p:stCondLst>
                                  <p:childTnLst>
                                    <p:set>
                                      <p:cBhvr>
                                        <p:cTn id="54" dur="1" fill="hold">
                                          <p:stCondLst>
                                            <p:cond delay="0"/>
                                          </p:stCondLst>
                                        </p:cTn>
                                        <p:tgtEl>
                                          <p:spTgt spid="2"/>
                                        </p:tgtEl>
                                        <p:attrNameLst>
                                          <p:attrName>style.visibility</p:attrName>
                                        </p:attrNameLst>
                                      </p:cBhvr>
                                      <p:to>
                                        <p:strVal val="visible"/>
                                      </p:to>
                                    </p:set>
                                    <p:animEffect transition="in" filter="wipe(left)">
                                      <p:cBhvr>
                                        <p:cTn id="5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16" grpId="0"/>
      <p:bldP spid="17" grpId="0"/>
      <p:bldP spid="19" grpId="0"/>
      <p:bldP spid="15" grpId="0"/>
      <p:bldP spid="25" grpId="0"/>
      <p:bldP spid="26" grpId="0"/>
      <p:bldP spid="27" grpId="0"/>
      <p:bldP spid="2"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5400600" cy="4603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赞扬的动机</a:t>
            </a:r>
          </a:p>
        </p:txBody>
      </p:sp>
      <p:sp>
        <p:nvSpPr>
          <p:cNvPr id="3" name="文本框 2"/>
          <p:cNvSpPr txBox="1"/>
          <p:nvPr/>
        </p:nvSpPr>
        <p:spPr>
          <a:xfrm>
            <a:off x="2196465" y="1253490"/>
            <a:ext cx="4823460" cy="245745"/>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赞扬的负面影响</a:t>
            </a:r>
          </a:p>
        </p:txBody>
      </p:sp>
      <p:sp>
        <p:nvSpPr>
          <p:cNvPr id="4" name="文本框 3"/>
          <p:cNvSpPr txBox="1"/>
          <p:nvPr/>
        </p:nvSpPr>
        <p:spPr>
          <a:xfrm>
            <a:off x="1044402" y="659595"/>
            <a:ext cx="7344816" cy="553998"/>
          </a:xfrm>
          <a:prstGeom prst="rect">
            <a:avLst/>
          </a:prstGeom>
          <a:noFill/>
        </p:spPr>
        <p:txBody>
          <a:bodyPr wrap="square" lIns="0" tIns="0" rIns="0" bIns="0" rtlCol="0">
            <a:spAutoFit/>
          </a:bodyPr>
          <a:lstStyle/>
          <a:p>
            <a:pPr lvl="0" algn="just">
              <a:buClrTx/>
              <a:buSzTx/>
              <a:buFontTx/>
            </a:pPr>
            <a:r>
              <a:rPr lang="zh-CN" altLang="en-US" sz="1200" dirty="0">
                <a:solidFill>
                  <a:schemeClr val="tx1">
                    <a:lumMod val="65000"/>
                    <a:lumOff val="35000"/>
                  </a:schemeClr>
                </a:solidFill>
                <a:ea typeface="思源黑体" panose="020B0500000000000000" pitchFamily="34" charset="-122"/>
                <a:sym typeface="+mn-ea"/>
              </a:rPr>
              <a:t>赞扬可以拉近人与人之间的距离，但也可能造成人与人之间的隔阂。这听起来似乎很奇怪。不过，请注意：在赞扬他人时，我们很少揭示内心活动，而把自己放在了裁判的位置。所以，我认为，赞扬并不总是有助于深化彼此的联系。</a:t>
            </a:r>
          </a:p>
        </p:txBody>
      </p:sp>
      <p:graphicFrame>
        <p:nvGraphicFramePr>
          <p:cNvPr id="5" name="图示 4">
            <a:extLst>
              <a:ext uri="{FF2B5EF4-FFF2-40B4-BE49-F238E27FC236}">
                <a16:creationId xmlns:a16="http://schemas.microsoft.com/office/drawing/2014/main" id="{850186AE-FDEC-4107-9F91-B5FA356AB963}"/>
              </a:ext>
            </a:extLst>
          </p:cNvPr>
          <p:cNvGraphicFramePr/>
          <p:nvPr>
            <p:extLst>
              <p:ext uri="{D42A27DB-BD31-4B8C-83A1-F6EECF244321}">
                <p14:modId xmlns:p14="http://schemas.microsoft.com/office/powerpoint/2010/main" val="1164637246"/>
              </p:ext>
            </p:extLst>
          </p:nvPr>
        </p:nvGraphicFramePr>
        <p:xfrm>
          <a:off x="612354" y="1671197"/>
          <a:ext cx="5545219" cy="32759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文本框 5">
            <a:extLst>
              <a:ext uri="{FF2B5EF4-FFF2-40B4-BE49-F238E27FC236}">
                <a16:creationId xmlns:a16="http://schemas.microsoft.com/office/drawing/2014/main" id="{0B63EA91-1D2D-4126-AAD5-6D1D3BF90002}"/>
              </a:ext>
            </a:extLst>
          </p:cNvPr>
          <p:cNvSpPr txBox="1"/>
          <p:nvPr/>
        </p:nvSpPr>
        <p:spPr>
          <a:xfrm>
            <a:off x="6871427" y="2788567"/>
            <a:ext cx="2075123" cy="991105"/>
          </a:xfrm>
          <a:prstGeom prst="rect">
            <a:avLst/>
          </a:prstGeom>
          <a:noFill/>
        </p:spPr>
        <p:txBody>
          <a:bodyPr wrap="square" lIns="91440" tIns="45720" rIns="91440" bIns="45720" rtlCol="0" anchor="t">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pPr marL="0" lvl="0" indent="0" algn="just">
              <a:buClrTx/>
              <a:buSzTx/>
              <a:buFont typeface="Arial" panose="020B0604020202020204" pitchFamily="34" charset="0"/>
              <a:buNone/>
            </a:pPr>
            <a:r>
              <a:rPr lang="zh-CN" altLang="en-US" dirty="0">
                <a:sym typeface="+mn-ea"/>
              </a:rPr>
              <a:t>用非暴力沟通的方式表达感激时，我们只是为了庆祝他人的行为提升了我们的生活品质，而不是想得到任何回报。</a:t>
            </a:r>
          </a:p>
        </p:txBody>
      </p:sp>
      <p:sp>
        <p:nvSpPr>
          <p:cNvPr id="7" name="箭头: 右 6">
            <a:extLst>
              <a:ext uri="{FF2B5EF4-FFF2-40B4-BE49-F238E27FC236}">
                <a16:creationId xmlns:a16="http://schemas.microsoft.com/office/drawing/2014/main" id="{96E7C879-4412-4598-922B-A971E131A721}"/>
              </a:ext>
            </a:extLst>
          </p:cNvPr>
          <p:cNvSpPr/>
          <p:nvPr/>
        </p:nvSpPr>
        <p:spPr>
          <a:xfrm>
            <a:off x="6336990" y="2788568"/>
            <a:ext cx="504056" cy="991105"/>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51F6675-2F31-4171-AB4D-E864AAF669DB}"/>
              </a:ext>
            </a:extLst>
          </p:cNvPr>
          <p:cNvSpPr/>
          <p:nvPr/>
        </p:nvSpPr>
        <p:spPr>
          <a:xfrm>
            <a:off x="972394" y="197930"/>
            <a:ext cx="5400600" cy="4603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非暴力沟通表达感激的方式</a:t>
            </a:r>
          </a:p>
        </p:txBody>
      </p:sp>
      <p:sp>
        <p:nvSpPr>
          <p:cNvPr id="3" name="文本框 2">
            <a:extLst>
              <a:ext uri="{FF2B5EF4-FFF2-40B4-BE49-F238E27FC236}">
                <a16:creationId xmlns:a16="http://schemas.microsoft.com/office/drawing/2014/main" id="{78E18E66-EB7C-4E93-86A8-2A93C62B77C0}"/>
              </a:ext>
            </a:extLst>
          </p:cNvPr>
          <p:cNvSpPr txBox="1"/>
          <p:nvPr/>
        </p:nvSpPr>
        <p:spPr>
          <a:xfrm>
            <a:off x="2196465" y="1253490"/>
            <a:ext cx="4823460" cy="245745"/>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非暴力沟通表达感激的三个部分</a:t>
            </a:r>
          </a:p>
        </p:txBody>
      </p:sp>
      <p:sp>
        <p:nvSpPr>
          <p:cNvPr id="4" name="文本框 3">
            <a:extLst>
              <a:ext uri="{FF2B5EF4-FFF2-40B4-BE49-F238E27FC236}">
                <a16:creationId xmlns:a16="http://schemas.microsoft.com/office/drawing/2014/main" id="{508631AC-49DB-4488-8F04-317CC310825B}"/>
              </a:ext>
            </a:extLst>
          </p:cNvPr>
          <p:cNvSpPr txBox="1"/>
          <p:nvPr/>
        </p:nvSpPr>
        <p:spPr>
          <a:xfrm>
            <a:off x="1044402" y="659595"/>
            <a:ext cx="7344816" cy="184666"/>
          </a:xfrm>
          <a:prstGeom prst="rect">
            <a:avLst/>
          </a:prstGeom>
          <a:noFill/>
        </p:spPr>
        <p:txBody>
          <a:bodyPr wrap="square" lIns="0" tIns="0" rIns="0" bIns="0" rtlCol="0">
            <a:spAutoFit/>
          </a:bodyPr>
          <a:lstStyle/>
          <a:p>
            <a:pPr lvl="0" algn="just">
              <a:buClrTx/>
              <a:buSzTx/>
              <a:buFontTx/>
            </a:pPr>
            <a:r>
              <a:rPr lang="zh-CN" altLang="en-US" sz="1200" dirty="0">
                <a:solidFill>
                  <a:schemeClr val="tx1">
                    <a:lumMod val="65000"/>
                    <a:lumOff val="35000"/>
                  </a:schemeClr>
                </a:solidFill>
                <a:ea typeface="思源黑体" panose="020B0500000000000000" pitchFamily="34" charset="-122"/>
                <a:sym typeface="+mn-ea"/>
              </a:rPr>
              <a:t>非暴力沟通表达感激的方式包含三个部分，这三个部分的先后次序并不重要。</a:t>
            </a:r>
          </a:p>
        </p:txBody>
      </p:sp>
      <p:pic>
        <p:nvPicPr>
          <p:cNvPr id="6" name="图形 5" descr="单级齿轮">
            <a:extLst>
              <a:ext uri="{FF2B5EF4-FFF2-40B4-BE49-F238E27FC236}">
                <a16:creationId xmlns:a16="http://schemas.microsoft.com/office/drawing/2014/main" id="{185229A0-97C6-4084-A8DF-5F814E85ED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24522" y="2523446"/>
            <a:ext cx="1368152" cy="1368152"/>
          </a:xfrm>
          <a:prstGeom prst="rect">
            <a:avLst/>
          </a:prstGeom>
        </p:spPr>
      </p:pic>
      <p:pic>
        <p:nvPicPr>
          <p:cNvPr id="7" name="图形 6" descr="单级齿轮">
            <a:extLst>
              <a:ext uri="{FF2B5EF4-FFF2-40B4-BE49-F238E27FC236}">
                <a16:creationId xmlns:a16="http://schemas.microsoft.com/office/drawing/2014/main" id="{083DE067-15CD-4DEC-A65A-3F55117793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88718" y="3137564"/>
            <a:ext cx="1368152" cy="1368152"/>
          </a:xfrm>
          <a:prstGeom prst="rect">
            <a:avLst/>
          </a:prstGeom>
        </p:spPr>
      </p:pic>
      <p:pic>
        <p:nvPicPr>
          <p:cNvPr id="8" name="图形 7" descr="单级齿轮">
            <a:extLst>
              <a:ext uri="{FF2B5EF4-FFF2-40B4-BE49-F238E27FC236}">
                <a16:creationId xmlns:a16="http://schemas.microsoft.com/office/drawing/2014/main" id="{CB056366-3386-44FB-9E39-E6229972BA6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68938" y="2285164"/>
            <a:ext cx="1368152" cy="1368152"/>
          </a:xfrm>
          <a:prstGeom prst="rect">
            <a:avLst/>
          </a:prstGeom>
        </p:spPr>
      </p:pic>
      <p:sp>
        <p:nvSpPr>
          <p:cNvPr id="9" name="文本框 8">
            <a:extLst>
              <a:ext uri="{FF2B5EF4-FFF2-40B4-BE49-F238E27FC236}">
                <a16:creationId xmlns:a16="http://schemas.microsoft.com/office/drawing/2014/main" id="{9068C92A-480C-408B-9DBF-FFA644325F7E}"/>
              </a:ext>
            </a:extLst>
          </p:cNvPr>
          <p:cNvSpPr txBox="1"/>
          <p:nvPr/>
        </p:nvSpPr>
        <p:spPr>
          <a:xfrm>
            <a:off x="1188418" y="2140496"/>
            <a:ext cx="1799544" cy="616836"/>
          </a:xfrm>
          <a:prstGeom prst="rect">
            <a:avLst/>
          </a:prstGeom>
          <a:noFill/>
        </p:spPr>
        <p:txBody>
          <a:bodyPr wrap="square" lIns="91440" tIns="45720" rIns="91440" bIns="45720" rtlCol="0" anchor="t">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pPr marL="0" lvl="0" indent="0" algn="just">
              <a:buClrTx/>
              <a:buSzTx/>
              <a:buFont typeface="Arial" panose="020B0604020202020204" pitchFamily="34" charset="0"/>
              <a:buNone/>
            </a:pPr>
            <a:r>
              <a:rPr lang="zh-CN" altLang="en-US" sz="1200" b="1" dirty="0">
                <a:sym typeface="+mn-ea"/>
              </a:rPr>
              <a:t>对方做了什么事情使我们的生活得到了改善。</a:t>
            </a:r>
          </a:p>
        </p:txBody>
      </p:sp>
      <p:sp>
        <p:nvSpPr>
          <p:cNvPr id="10" name="文本框 9">
            <a:extLst>
              <a:ext uri="{FF2B5EF4-FFF2-40B4-BE49-F238E27FC236}">
                <a16:creationId xmlns:a16="http://schemas.microsoft.com/office/drawing/2014/main" id="{E7415471-A8F0-41BD-A980-5F74403CB181}"/>
              </a:ext>
            </a:extLst>
          </p:cNvPr>
          <p:cNvSpPr txBox="1"/>
          <p:nvPr/>
        </p:nvSpPr>
        <p:spPr>
          <a:xfrm>
            <a:off x="3708423" y="2750386"/>
            <a:ext cx="1799544" cy="616836"/>
          </a:xfrm>
          <a:prstGeom prst="rect">
            <a:avLst/>
          </a:prstGeom>
          <a:noFill/>
        </p:spPr>
        <p:txBody>
          <a:bodyPr wrap="square" lIns="91440" tIns="45720" rIns="91440" bIns="45720" rtlCol="0" anchor="t">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pPr marL="0" lvl="0" indent="0" algn="just">
              <a:buClrTx/>
              <a:buSzTx/>
              <a:buFont typeface="Arial" panose="020B0604020202020204" pitchFamily="34" charset="0"/>
              <a:buNone/>
            </a:pPr>
            <a:r>
              <a:rPr lang="zh-CN" altLang="en-US" sz="1200" b="1" dirty="0">
                <a:sym typeface="+mn-ea"/>
              </a:rPr>
              <a:t>我们有哪些需要得到了满足。</a:t>
            </a:r>
          </a:p>
        </p:txBody>
      </p:sp>
      <p:sp>
        <p:nvSpPr>
          <p:cNvPr id="11" name="文本框 10">
            <a:extLst>
              <a:ext uri="{FF2B5EF4-FFF2-40B4-BE49-F238E27FC236}">
                <a16:creationId xmlns:a16="http://schemas.microsoft.com/office/drawing/2014/main" id="{1D18BFDA-084D-4E1A-A9D5-678D113A98A1}"/>
              </a:ext>
            </a:extLst>
          </p:cNvPr>
          <p:cNvSpPr txBox="1"/>
          <p:nvPr/>
        </p:nvSpPr>
        <p:spPr>
          <a:xfrm>
            <a:off x="6661026" y="3357944"/>
            <a:ext cx="1799544" cy="339837"/>
          </a:xfrm>
          <a:prstGeom prst="rect">
            <a:avLst/>
          </a:prstGeom>
          <a:noFill/>
        </p:spPr>
        <p:txBody>
          <a:bodyPr wrap="square" lIns="91440" tIns="45720" rIns="91440" bIns="45720" rtlCol="0" anchor="t">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pPr marL="0" lvl="0" indent="0" algn="just">
              <a:buClrTx/>
              <a:buSzTx/>
              <a:buFont typeface="Arial" panose="020B0604020202020204" pitchFamily="34" charset="0"/>
              <a:buNone/>
            </a:pPr>
            <a:r>
              <a:rPr lang="zh-CN" altLang="en-US" sz="1200" b="1" dirty="0">
                <a:sym typeface="+mn-ea"/>
              </a:rPr>
              <a:t>我们的心情怎么样？</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9CDB572-D7B5-4D1E-A63D-5E4F228C8173}"/>
              </a:ext>
            </a:extLst>
          </p:cNvPr>
          <p:cNvSpPr/>
          <p:nvPr/>
        </p:nvSpPr>
        <p:spPr>
          <a:xfrm>
            <a:off x="972394" y="197930"/>
            <a:ext cx="5400600" cy="4603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非暴力沟通表达感激的方式</a:t>
            </a:r>
          </a:p>
        </p:txBody>
      </p:sp>
      <p:sp>
        <p:nvSpPr>
          <p:cNvPr id="3" name="文本框 2">
            <a:extLst>
              <a:ext uri="{FF2B5EF4-FFF2-40B4-BE49-F238E27FC236}">
                <a16:creationId xmlns:a16="http://schemas.microsoft.com/office/drawing/2014/main" id="{12F40545-22BE-48D7-B41B-1FE55C30B1FE}"/>
              </a:ext>
            </a:extLst>
          </p:cNvPr>
          <p:cNvSpPr txBox="1"/>
          <p:nvPr/>
        </p:nvSpPr>
        <p:spPr>
          <a:xfrm>
            <a:off x="2196465" y="1253490"/>
            <a:ext cx="4823460" cy="245745"/>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案例：用非暴力沟通表达感激</a:t>
            </a:r>
          </a:p>
        </p:txBody>
      </p:sp>
      <p:sp>
        <p:nvSpPr>
          <p:cNvPr id="4" name="文本框 3">
            <a:extLst>
              <a:ext uri="{FF2B5EF4-FFF2-40B4-BE49-F238E27FC236}">
                <a16:creationId xmlns:a16="http://schemas.microsoft.com/office/drawing/2014/main" id="{5BBB6605-0BFC-4037-A740-D6AEE334E372}"/>
              </a:ext>
            </a:extLst>
          </p:cNvPr>
          <p:cNvSpPr txBox="1"/>
          <p:nvPr/>
        </p:nvSpPr>
        <p:spPr>
          <a:xfrm>
            <a:off x="1044402" y="659595"/>
            <a:ext cx="7344816" cy="553998"/>
          </a:xfrm>
          <a:prstGeom prst="rect">
            <a:avLst/>
          </a:prstGeom>
          <a:noFill/>
        </p:spPr>
        <p:txBody>
          <a:bodyPr wrap="square" lIns="0" tIns="0" rIns="0" bIns="0" rtlCol="0">
            <a:spAutoFit/>
          </a:bodyPr>
          <a:lstStyle/>
          <a:p>
            <a:pPr lvl="0" algn="just">
              <a:buClrTx/>
              <a:buSzTx/>
              <a:buFontTx/>
            </a:pPr>
            <a:r>
              <a:rPr lang="zh-CN" altLang="en-US" sz="1200" dirty="0">
                <a:solidFill>
                  <a:schemeClr val="tx1">
                    <a:lumMod val="65000"/>
                    <a:lumOff val="35000"/>
                  </a:schemeClr>
                </a:solidFill>
                <a:ea typeface="思源黑体" panose="020B0500000000000000" pitchFamily="34" charset="-122"/>
                <a:sym typeface="+mn-ea"/>
              </a:rPr>
              <a:t>有时我们可以说“谢谢”来表达这三个部分，但如果我们要确保对方能够明白我们的意识，那么用语言具体地描述这三个部分是值得的。以下是我和一个非暴力沟通研讨班参加者的对话，在对话中，我试图理解他为什么要赞扬我。</a:t>
            </a:r>
          </a:p>
        </p:txBody>
      </p:sp>
      <p:sp>
        <p:nvSpPr>
          <p:cNvPr id="5" name="对话气泡: 圆角矩形 5">
            <a:extLst>
              <a:ext uri="{FF2B5EF4-FFF2-40B4-BE49-F238E27FC236}">
                <a16:creationId xmlns:a16="http://schemas.microsoft.com/office/drawing/2014/main" id="{FD01368C-269B-4406-9108-65567337FB5C}"/>
              </a:ext>
            </a:extLst>
          </p:cNvPr>
          <p:cNvSpPr/>
          <p:nvPr/>
        </p:nvSpPr>
        <p:spPr>
          <a:xfrm>
            <a:off x="565871" y="1644658"/>
            <a:ext cx="1800199" cy="360040"/>
          </a:xfrm>
          <a:prstGeom prst="wedgeRoundRectCallout">
            <a:avLst>
              <a:gd name="adj1" fmla="val -56892"/>
              <a:gd name="adj2" fmla="val -30297"/>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（在研讨班结束后走近我）“马歇尔，你真了不起！”</a:t>
            </a:r>
          </a:p>
        </p:txBody>
      </p:sp>
      <p:sp>
        <p:nvSpPr>
          <p:cNvPr id="6" name="对话气泡: 圆角矩形 5">
            <a:extLst>
              <a:ext uri="{FF2B5EF4-FFF2-40B4-BE49-F238E27FC236}">
                <a16:creationId xmlns:a16="http://schemas.microsoft.com/office/drawing/2014/main" id="{8421198D-6B39-4FC3-8ABD-8566C2518289}"/>
              </a:ext>
            </a:extLst>
          </p:cNvPr>
          <p:cNvSpPr/>
          <p:nvPr/>
        </p:nvSpPr>
        <p:spPr>
          <a:xfrm>
            <a:off x="468402" y="2093988"/>
            <a:ext cx="1872143" cy="285642"/>
          </a:xfrm>
          <a:prstGeom prst="wedgeRoundRectCallout">
            <a:avLst>
              <a:gd name="adj1" fmla="val 60717"/>
              <a:gd name="adj2" fmla="val 10729"/>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“我想知道你为什么这么说。”</a:t>
            </a:r>
          </a:p>
        </p:txBody>
      </p:sp>
      <p:sp>
        <p:nvSpPr>
          <p:cNvPr id="7" name="对话气泡: 圆角矩形 5">
            <a:extLst>
              <a:ext uri="{FF2B5EF4-FFF2-40B4-BE49-F238E27FC236}">
                <a16:creationId xmlns:a16="http://schemas.microsoft.com/office/drawing/2014/main" id="{FF29D877-C738-4276-94A5-039FAD3F4CE2}"/>
              </a:ext>
            </a:extLst>
          </p:cNvPr>
          <p:cNvSpPr/>
          <p:nvPr/>
        </p:nvSpPr>
        <p:spPr>
          <a:xfrm>
            <a:off x="672091" y="2463497"/>
            <a:ext cx="1101077" cy="206324"/>
          </a:xfrm>
          <a:prstGeom prst="wedgeRoundRectCallout">
            <a:avLst>
              <a:gd name="adj1" fmla="val -56892"/>
              <a:gd name="adj2" fmla="val -30297"/>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“为什么呢？”</a:t>
            </a:r>
          </a:p>
        </p:txBody>
      </p:sp>
      <p:sp>
        <p:nvSpPr>
          <p:cNvPr id="8" name="对话气泡: 圆角矩形 7">
            <a:extLst>
              <a:ext uri="{FF2B5EF4-FFF2-40B4-BE49-F238E27FC236}">
                <a16:creationId xmlns:a16="http://schemas.microsoft.com/office/drawing/2014/main" id="{48B3F949-98BB-489E-9F5D-C75475E1BD09}"/>
              </a:ext>
            </a:extLst>
          </p:cNvPr>
          <p:cNvSpPr/>
          <p:nvPr/>
        </p:nvSpPr>
        <p:spPr>
          <a:xfrm>
            <a:off x="321454" y="2739080"/>
            <a:ext cx="2577208" cy="511440"/>
          </a:xfrm>
          <a:prstGeom prst="wedgeRoundRectCallout">
            <a:avLst>
              <a:gd name="adj1" fmla="val 60717"/>
              <a:gd name="adj2" fmla="val 10729"/>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“在我的一生中，人们用各种各样的话来评价我。这对我并没有多大的帮助。我需要更多的信息来理解你的评价。”</a:t>
            </a:r>
          </a:p>
        </p:txBody>
      </p:sp>
      <p:sp>
        <p:nvSpPr>
          <p:cNvPr id="9" name="对话气泡: 圆角矩形 5">
            <a:extLst>
              <a:ext uri="{FF2B5EF4-FFF2-40B4-BE49-F238E27FC236}">
                <a16:creationId xmlns:a16="http://schemas.microsoft.com/office/drawing/2014/main" id="{DBBC739A-D7AE-408A-BB5F-A54572680723}"/>
              </a:ext>
            </a:extLst>
          </p:cNvPr>
          <p:cNvSpPr/>
          <p:nvPr/>
        </p:nvSpPr>
        <p:spPr>
          <a:xfrm>
            <a:off x="646175" y="3361507"/>
            <a:ext cx="1296144" cy="275665"/>
          </a:xfrm>
          <a:prstGeom prst="wedgeRoundRectCallout">
            <a:avLst>
              <a:gd name="adj1" fmla="val -56892"/>
              <a:gd name="adj2" fmla="val -30297"/>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“什么样的信息？”</a:t>
            </a:r>
          </a:p>
        </p:txBody>
      </p:sp>
      <p:sp>
        <p:nvSpPr>
          <p:cNvPr id="10" name="对话气泡: 圆角矩形 9">
            <a:extLst>
              <a:ext uri="{FF2B5EF4-FFF2-40B4-BE49-F238E27FC236}">
                <a16:creationId xmlns:a16="http://schemas.microsoft.com/office/drawing/2014/main" id="{33A5314C-8E36-483F-AE97-A8E1759182BA}"/>
              </a:ext>
            </a:extLst>
          </p:cNvPr>
          <p:cNvSpPr/>
          <p:nvPr/>
        </p:nvSpPr>
        <p:spPr>
          <a:xfrm>
            <a:off x="750825" y="3721039"/>
            <a:ext cx="2044687" cy="377800"/>
          </a:xfrm>
          <a:prstGeom prst="wedgeRoundRectCallout">
            <a:avLst>
              <a:gd name="adj1" fmla="val 60717"/>
              <a:gd name="adj2" fmla="val 10729"/>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“首先，我想知道，我做了什么，你认为对你的生活有帮助？”</a:t>
            </a:r>
          </a:p>
        </p:txBody>
      </p:sp>
      <p:sp>
        <p:nvSpPr>
          <p:cNvPr id="11" name="对话气泡: 圆角矩形 5">
            <a:extLst>
              <a:ext uri="{FF2B5EF4-FFF2-40B4-BE49-F238E27FC236}">
                <a16:creationId xmlns:a16="http://schemas.microsoft.com/office/drawing/2014/main" id="{A074ECED-A750-4801-A555-D0C1D077EFD3}"/>
              </a:ext>
            </a:extLst>
          </p:cNvPr>
          <p:cNvSpPr/>
          <p:nvPr/>
        </p:nvSpPr>
        <p:spPr>
          <a:xfrm>
            <a:off x="565871" y="4194731"/>
            <a:ext cx="1419203" cy="290761"/>
          </a:xfrm>
          <a:prstGeom prst="wedgeRoundRectCallout">
            <a:avLst>
              <a:gd name="adj1" fmla="val -56892"/>
              <a:gd name="adj2" fmla="val -30297"/>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“哦，你聪明过人。”</a:t>
            </a:r>
          </a:p>
        </p:txBody>
      </p:sp>
      <p:sp>
        <p:nvSpPr>
          <p:cNvPr id="12" name="对话气泡: 圆角矩形 11">
            <a:extLst>
              <a:ext uri="{FF2B5EF4-FFF2-40B4-BE49-F238E27FC236}">
                <a16:creationId xmlns:a16="http://schemas.microsoft.com/office/drawing/2014/main" id="{96542258-9551-4F63-9AF1-63B76AFFF623}"/>
              </a:ext>
            </a:extLst>
          </p:cNvPr>
          <p:cNvSpPr/>
          <p:nvPr/>
        </p:nvSpPr>
        <p:spPr>
          <a:xfrm>
            <a:off x="468338" y="4569358"/>
            <a:ext cx="2209422" cy="377800"/>
          </a:xfrm>
          <a:prstGeom prst="wedgeRoundRectCallout">
            <a:avLst>
              <a:gd name="adj1" fmla="val 60717"/>
              <a:gd name="adj2" fmla="val 10729"/>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“也许这又是一个评价。我还是不清楚我做了什么对你有益的事情。”</a:t>
            </a:r>
          </a:p>
        </p:txBody>
      </p:sp>
      <p:sp>
        <p:nvSpPr>
          <p:cNvPr id="13" name="对话气泡: 圆角矩形 5">
            <a:extLst>
              <a:ext uri="{FF2B5EF4-FFF2-40B4-BE49-F238E27FC236}">
                <a16:creationId xmlns:a16="http://schemas.microsoft.com/office/drawing/2014/main" id="{61027F34-AD49-49AF-B2AD-B22140A4D1BD}"/>
              </a:ext>
            </a:extLst>
          </p:cNvPr>
          <p:cNvSpPr/>
          <p:nvPr/>
        </p:nvSpPr>
        <p:spPr>
          <a:xfrm>
            <a:off x="3537675" y="1694988"/>
            <a:ext cx="2700123" cy="595731"/>
          </a:xfrm>
          <a:prstGeom prst="wedgeRoundRectCallout">
            <a:avLst>
              <a:gd name="adj1" fmla="val -56892"/>
              <a:gd name="adj2" fmla="val -30297"/>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她想了想，然后拿出笔记本，指着其中的两段话说：“就是这两点。你今天在研讨班中提到它们。”</a:t>
            </a:r>
          </a:p>
        </p:txBody>
      </p:sp>
      <p:sp>
        <p:nvSpPr>
          <p:cNvPr id="14" name="对话气泡: 圆角矩形 13">
            <a:extLst>
              <a:ext uri="{FF2B5EF4-FFF2-40B4-BE49-F238E27FC236}">
                <a16:creationId xmlns:a16="http://schemas.microsoft.com/office/drawing/2014/main" id="{62C5DE37-FD9E-465B-8F0F-6ED71CFCC916}"/>
              </a:ext>
            </a:extLst>
          </p:cNvPr>
          <p:cNvSpPr/>
          <p:nvPr/>
        </p:nvSpPr>
        <p:spPr>
          <a:xfrm>
            <a:off x="3904473" y="2353311"/>
            <a:ext cx="1944216" cy="377800"/>
          </a:xfrm>
          <a:prstGeom prst="wedgeRoundRectCallout">
            <a:avLst>
              <a:gd name="adj1" fmla="val 60717"/>
              <a:gd name="adj2" fmla="val 10729"/>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“哦，你很欣赏这两个观点。”</a:t>
            </a:r>
          </a:p>
        </p:txBody>
      </p:sp>
      <p:sp>
        <p:nvSpPr>
          <p:cNvPr id="15" name="对话气泡: 圆角矩形 5">
            <a:extLst>
              <a:ext uri="{FF2B5EF4-FFF2-40B4-BE49-F238E27FC236}">
                <a16:creationId xmlns:a16="http://schemas.microsoft.com/office/drawing/2014/main" id="{F64A5A9E-E2C1-42FC-8B60-D39708E03E82}"/>
              </a:ext>
            </a:extLst>
          </p:cNvPr>
          <p:cNvSpPr/>
          <p:nvPr/>
        </p:nvSpPr>
        <p:spPr>
          <a:xfrm>
            <a:off x="3672694" y="2766300"/>
            <a:ext cx="792087" cy="245745"/>
          </a:xfrm>
          <a:prstGeom prst="wedgeRoundRectCallout">
            <a:avLst>
              <a:gd name="adj1" fmla="val -56892"/>
              <a:gd name="adj2" fmla="val -30297"/>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“是的。”</a:t>
            </a:r>
          </a:p>
        </p:txBody>
      </p:sp>
      <p:sp>
        <p:nvSpPr>
          <p:cNvPr id="16" name="对话气泡: 圆角矩形 15">
            <a:extLst>
              <a:ext uri="{FF2B5EF4-FFF2-40B4-BE49-F238E27FC236}">
                <a16:creationId xmlns:a16="http://schemas.microsoft.com/office/drawing/2014/main" id="{56B22AB1-A8C2-43A6-B37C-CA365675D75D}"/>
              </a:ext>
            </a:extLst>
          </p:cNvPr>
          <p:cNvSpPr/>
          <p:nvPr/>
        </p:nvSpPr>
        <p:spPr>
          <a:xfrm>
            <a:off x="3855005" y="3081002"/>
            <a:ext cx="1944216" cy="377800"/>
          </a:xfrm>
          <a:prstGeom prst="wedgeRoundRectCallout">
            <a:avLst>
              <a:gd name="adj1" fmla="val 60717"/>
              <a:gd name="adj2" fmla="val 10729"/>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“听到这两个观点时，你的心情怎么样？”</a:t>
            </a:r>
          </a:p>
        </p:txBody>
      </p:sp>
      <p:sp>
        <p:nvSpPr>
          <p:cNvPr id="17" name="对话气泡: 圆角矩形 5">
            <a:extLst>
              <a:ext uri="{FF2B5EF4-FFF2-40B4-BE49-F238E27FC236}">
                <a16:creationId xmlns:a16="http://schemas.microsoft.com/office/drawing/2014/main" id="{A63B1F77-A770-420C-A328-FA6F394D393E}"/>
              </a:ext>
            </a:extLst>
          </p:cNvPr>
          <p:cNvSpPr/>
          <p:nvPr/>
        </p:nvSpPr>
        <p:spPr>
          <a:xfrm>
            <a:off x="4256433" y="3521413"/>
            <a:ext cx="1944216" cy="377800"/>
          </a:xfrm>
          <a:prstGeom prst="wedgeRoundRectCallout">
            <a:avLst>
              <a:gd name="adj1" fmla="val -56892"/>
              <a:gd name="adj2" fmla="val -30297"/>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“我感觉一阵轻松，对将来更有信心了。”</a:t>
            </a:r>
          </a:p>
        </p:txBody>
      </p:sp>
      <p:sp>
        <p:nvSpPr>
          <p:cNvPr id="18" name="对话气泡: 圆角矩形 17">
            <a:extLst>
              <a:ext uri="{FF2B5EF4-FFF2-40B4-BE49-F238E27FC236}">
                <a16:creationId xmlns:a16="http://schemas.microsoft.com/office/drawing/2014/main" id="{BE39280B-C5AD-4D27-ADD6-5489006F2FB1}"/>
              </a:ext>
            </a:extLst>
          </p:cNvPr>
          <p:cNvSpPr/>
          <p:nvPr/>
        </p:nvSpPr>
        <p:spPr>
          <a:xfrm>
            <a:off x="3788788" y="3961805"/>
            <a:ext cx="2044687" cy="377800"/>
          </a:xfrm>
          <a:prstGeom prst="wedgeRoundRectCallout">
            <a:avLst>
              <a:gd name="adj1" fmla="val 60717"/>
              <a:gd name="adj2" fmla="val 10729"/>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“现在，我想知道，这两个观点使你什么样的需要得到了满足？”</a:t>
            </a:r>
          </a:p>
        </p:txBody>
      </p:sp>
      <p:sp>
        <p:nvSpPr>
          <p:cNvPr id="19" name="对话气泡: 圆角矩形 5">
            <a:extLst>
              <a:ext uri="{FF2B5EF4-FFF2-40B4-BE49-F238E27FC236}">
                <a16:creationId xmlns:a16="http://schemas.microsoft.com/office/drawing/2014/main" id="{033D543D-7748-47F3-BA94-BEB6DF7D8434}"/>
              </a:ext>
            </a:extLst>
          </p:cNvPr>
          <p:cNvSpPr/>
          <p:nvPr/>
        </p:nvSpPr>
        <p:spPr>
          <a:xfrm>
            <a:off x="3506798" y="4422778"/>
            <a:ext cx="2944972" cy="598038"/>
          </a:xfrm>
          <a:prstGeom prst="wedgeRoundRectCallout">
            <a:avLst>
              <a:gd name="adj1" fmla="val -56892"/>
              <a:gd name="adj2" fmla="val -30297"/>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“我没法和儿子沟通。他今年</a:t>
            </a:r>
            <a:r>
              <a:rPr lang="en-US" altLang="zh-CN" sz="1000" dirty="0"/>
              <a:t>18</a:t>
            </a:r>
            <a:r>
              <a:rPr lang="zh-CN" altLang="en-US" sz="1000" dirty="0"/>
              <a:t>岁了。我一直盼着能有办法和他沟通，你今天的这两个观点给我很大的启发。”</a:t>
            </a:r>
          </a:p>
        </p:txBody>
      </p:sp>
      <p:sp>
        <p:nvSpPr>
          <p:cNvPr id="21" name="文本框 20">
            <a:extLst>
              <a:ext uri="{FF2B5EF4-FFF2-40B4-BE49-F238E27FC236}">
                <a16:creationId xmlns:a16="http://schemas.microsoft.com/office/drawing/2014/main" id="{976E41FE-64EA-4A8F-ABFE-F1FC5FC85715}"/>
              </a:ext>
            </a:extLst>
          </p:cNvPr>
          <p:cNvSpPr txBox="1"/>
          <p:nvPr/>
        </p:nvSpPr>
        <p:spPr>
          <a:xfrm>
            <a:off x="6684909" y="1953436"/>
            <a:ext cx="2027620" cy="2376100"/>
          </a:xfrm>
          <a:prstGeom prst="rect">
            <a:avLst/>
          </a:prstGeom>
          <a:noFill/>
        </p:spPr>
        <p:txBody>
          <a:bodyPr wrap="square" lIns="91440" tIns="45720" rIns="91440" bIns="45720" rtlCol="0" anchor="t">
            <a:spAutoFit/>
          </a:bodyPr>
          <a:lstStyle>
            <a:defPPr>
              <a:defRPr lang="zh-CN"/>
            </a:defPPr>
            <a:lvl1pPr marL="0" lvl="0" indent="0" algn="just">
              <a:lnSpc>
                <a:spcPct val="150000"/>
              </a:lnSpc>
              <a:buClrTx/>
              <a:buSzTx/>
              <a:buFont typeface="Arial" panose="020B0604020202020204" pitchFamily="34" charset="0"/>
              <a:buNone/>
              <a:defRPr sz="1000">
                <a:solidFill>
                  <a:schemeClr val="tx1">
                    <a:lumMod val="65000"/>
                    <a:lumOff val="35000"/>
                  </a:schemeClr>
                </a:solidFill>
                <a:ea typeface="思源黑体" panose="020B0500000000000000" pitchFamily="34" charset="-122"/>
              </a:defRPr>
            </a:lvl1pPr>
          </a:lstStyle>
          <a:p>
            <a:r>
              <a:rPr lang="zh-CN" altLang="en-US" dirty="0"/>
              <a:t>这样，我就知道了我所做的事情、她的感受以及她的需要。我很高兴自己帮到了她。如果她一开始能够以非暴力沟通的方式表达感激，她也许就会说：“马歇尔，当你提到这两个观点时（让我看她的笔记本），我很欣喜，感到将来有盼头了，我一直在寻找和儿子沟通的办法，这两个观点给我很大的启发。”</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6127F42-A688-4150-8C32-C029E69E21E9}"/>
              </a:ext>
            </a:extLst>
          </p:cNvPr>
          <p:cNvSpPr/>
          <p:nvPr/>
        </p:nvSpPr>
        <p:spPr>
          <a:xfrm>
            <a:off x="972394" y="197930"/>
            <a:ext cx="5400600" cy="4603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接受别人的感激</a:t>
            </a:r>
          </a:p>
        </p:txBody>
      </p:sp>
      <p:sp>
        <p:nvSpPr>
          <p:cNvPr id="3" name="文本框 2">
            <a:extLst>
              <a:ext uri="{FF2B5EF4-FFF2-40B4-BE49-F238E27FC236}">
                <a16:creationId xmlns:a16="http://schemas.microsoft.com/office/drawing/2014/main" id="{1F1BEC0A-CE84-4844-9E17-1C44EAD79973}"/>
              </a:ext>
            </a:extLst>
          </p:cNvPr>
          <p:cNvSpPr txBox="1"/>
          <p:nvPr/>
        </p:nvSpPr>
        <p:spPr>
          <a:xfrm>
            <a:off x="2124522" y="1253490"/>
            <a:ext cx="4823460" cy="245745"/>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案例：如何优雅地接受别人的感激</a:t>
            </a:r>
          </a:p>
        </p:txBody>
      </p:sp>
      <p:sp>
        <p:nvSpPr>
          <p:cNvPr id="4" name="文本框 3">
            <a:extLst>
              <a:ext uri="{FF2B5EF4-FFF2-40B4-BE49-F238E27FC236}">
                <a16:creationId xmlns:a16="http://schemas.microsoft.com/office/drawing/2014/main" id="{648D253A-9CBB-41B6-82DF-87F91AF3633C}"/>
              </a:ext>
            </a:extLst>
          </p:cNvPr>
          <p:cNvSpPr txBox="1"/>
          <p:nvPr/>
        </p:nvSpPr>
        <p:spPr>
          <a:xfrm>
            <a:off x="1044402" y="659595"/>
            <a:ext cx="7344816" cy="738664"/>
          </a:xfrm>
          <a:prstGeom prst="rect">
            <a:avLst/>
          </a:prstGeom>
          <a:noFill/>
        </p:spPr>
        <p:txBody>
          <a:bodyPr wrap="square" lIns="0" tIns="0" rIns="0" bIns="0" rtlCol="0">
            <a:spAutoFit/>
          </a:bodyPr>
          <a:lstStyle/>
          <a:p>
            <a:pPr lvl="0" algn="just">
              <a:buClrTx/>
              <a:buSzTx/>
              <a:buFontTx/>
            </a:pPr>
            <a:r>
              <a:rPr lang="zh-CN" altLang="en-US" sz="1200" dirty="0">
                <a:solidFill>
                  <a:schemeClr val="tx1">
                    <a:lumMod val="65000"/>
                    <a:lumOff val="35000"/>
                  </a:schemeClr>
                </a:solidFill>
                <a:ea typeface="思源黑体" panose="020B0500000000000000" pitchFamily="34" charset="-122"/>
                <a:sym typeface="+mn-ea"/>
              </a:rPr>
              <a:t>在听到别人表达对我们的感激时，我们也许会觉得别扭。我们不知道自己是否真的那么好。我们也许不太习惯单纯地付出与接受。然而，非暴力沟通鼓励我们注意倾听别人所表达的感激：我们做了什么有益的事情，他们有哪些需要得到了满足，以及这激发了他们怎样的情感。我们每个人都有能力提升他人的生活品质</a:t>
            </a:r>
            <a:r>
              <a:rPr lang="en-US" altLang="zh-CN" sz="1200" dirty="0">
                <a:solidFill>
                  <a:schemeClr val="tx1">
                    <a:lumMod val="65000"/>
                    <a:lumOff val="35000"/>
                  </a:schemeClr>
                </a:solidFill>
                <a:ea typeface="思源黑体" panose="020B0500000000000000" pitchFamily="34" charset="-122"/>
                <a:sym typeface="+mn-ea"/>
              </a:rPr>
              <a:t>——</a:t>
            </a:r>
            <a:r>
              <a:rPr lang="zh-CN" altLang="en-US" sz="1200" dirty="0">
                <a:solidFill>
                  <a:schemeClr val="tx1">
                    <a:lumMod val="65000"/>
                    <a:lumOff val="35000"/>
                  </a:schemeClr>
                </a:solidFill>
                <a:ea typeface="思源黑体" panose="020B0500000000000000" pitchFamily="34" charset="-122"/>
                <a:sym typeface="+mn-ea"/>
              </a:rPr>
              <a:t>这是一个值得铭记在心的事实。</a:t>
            </a:r>
          </a:p>
        </p:txBody>
      </p:sp>
      <p:sp>
        <p:nvSpPr>
          <p:cNvPr id="5" name="文本框 4">
            <a:extLst>
              <a:ext uri="{FF2B5EF4-FFF2-40B4-BE49-F238E27FC236}">
                <a16:creationId xmlns:a16="http://schemas.microsoft.com/office/drawing/2014/main" id="{75F7BA63-0CEE-43B7-B3A9-38D8C13676EF}"/>
              </a:ext>
            </a:extLst>
          </p:cNvPr>
          <p:cNvSpPr txBox="1"/>
          <p:nvPr/>
        </p:nvSpPr>
        <p:spPr>
          <a:xfrm>
            <a:off x="684362" y="1908464"/>
            <a:ext cx="2808312" cy="369332"/>
          </a:xfrm>
          <a:prstGeom prst="rect">
            <a:avLst/>
          </a:prstGeom>
          <a:noFill/>
        </p:spPr>
        <p:txBody>
          <a:bodyPr wrap="square" lIns="0" tIns="0" rIns="0" bIns="0" rtlCol="0">
            <a:spAutoFit/>
          </a:bodyPr>
          <a:lstStyle/>
          <a:p>
            <a:pPr algn="ctr"/>
            <a:r>
              <a:rPr lang="zh-CN" altLang="en-US" sz="1200" b="1" dirty="0">
                <a:solidFill>
                  <a:schemeClr val="tx1">
                    <a:lumMod val="75000"/>
                    <a:lumOff val="25000"/>
                  </a:schemeClr>
                </a:solidFill>
                <a:ea typeface="思源黑体" panose="020B0500000000000000" pitchFamily="34" charset="-122"/>
              </a:rPr>
              <a:t>在别人表达感激时，</a:t>
            </a:r>
            <a:endParaRPr lang="en-US" altLang="zh-CN" sz="1200" b="1" dirty="0">
              <a:solidFill>
                <a:schemeClr val="tx1">
                  <a:lumMod val="75000"/>
                  <a:lumOff val="25000"/>
                </a:schemeClr>
              </a:solidFill>
              <a:ea typeface="思源黑体" panose="020B0500000000000000" pitchFamily="34" charset="-122"/>
            </a:endParaRPr>
          </a:p>
          <a:p>
            <a:pPr algn="ctr"/>
            <a:r>
              <a:rPr lang="zh-CN" altLang="en-US" sz="1200" b="1" dirty="0">
                <a:solidFill>
                  <a:schemeClr val="tx1">
                    <a:lumMod val="75000"/>
                    <a:lumOff val="25000"/>
                  </a:schemeClr>
                </a:solidFill>
                <a:ea typeface="思源黑体" panose="020B0500000000000000" pitchFamily="34" charset="-122"/>
              </a:rPr>
              <a:t>人们通常有两种截然不同的反应</a:t>
            </a:r>
          </a:p>
        </p:txBody>
      </p:sp>
      <p:sp>
        <p:nvSpPr>
          <p:cNvPr id="6" name="文本框 5">
            <a:extLst>
              <a:ext uri="{FF2B5EF4-FFF2-40B4-BE49-F238E27FC236}">
                <a16:creationId xmlns:a16="http://schemas.microsoft.com/office/drawing/2014/main" id="{991206A7-97C5-4FAE-89FB-9F492EE6AEE5}"/>
              </a:ext>
            </a:extLst>
          </p:cNvPr>
          <p:cNvSpPr txBox="1"/>
          <p:nvPr/>
        </p:nvSpPr>
        <p:spPr>
          <a:xfrm>
            <a:off x="3924722" y="2377944"/>
            <a:ext cx="4680519" cy="760273"/>
          </a:xfrm>
          <a:prstGeom prst="rect">
            <a:avLst/>
          </a:prstGeom>
          <a:noFill/>
        </p:spPr>
        <p:txBody>
          <a:bodyPr wrap="square" lIns="91440" tIns="45720" rIns="91440" bIns="45720" rtlCol="0" anchor="t">
            <a:spAutoFit/>
          </a:bodyPr>
          <a:lstStyle>
            <a:defPPr>
              <a:defRPr lang="zh-CN"/>
            </a:defPPr>
            <a:lvl1pPr marL="0" lvl="0" indent="0" algn="just">
              <a:lnSpc>
                <a:spcPct val="150000"/>
              </a:lnSpc>
              <a:buClrTx/>
              <a:buSzTx/>
              <a:buFont typeface="Arial" panose="020B0604020202020204" pitchFamily="34" charset="0"/>
              <a:buNone/>
              <a:defRPr sz="1000">
                <a:solidFill>
                  <a:schemeClr val="tx1">
                    <a:lumMod val="65000"/>
                    <a:lumOff val="35000"/>
                  </a:schemeClr>
                </a:solidFill>
                <a:ea typeface="思源黑体" panose="020B0500000000000000" pitchFamily="34" charset="-122"/>
              </a:defRPr>
            </a:lvl1pPr>
          </a:lstStyle>
          <a:p>
            <a:r>
              <a:rPr lang="zh-CN" altLang="en-US" dirty="0"/>
              <a:t>那时，无论是在巴勒斯坦，还是在以色列，举办有双方公民参加的研讨班，安全都是成问题的。于是，我请了一些巴勒斯坦人和以色列人来瑞士参加非暴力沟通研讨班。他是其中的一位巴勒斯坦人。在研讨班结束时，纳菲滋走到我面前说。</a:t>
            </a:r>
          </a:p>
        </p:txBody>
      </p:sp>
      <p:sp>
        <p:nvSpPr>
          <p:cNvPr id="7" name="箭头: 五边形 6">
            <a:extLst>
              <a:ext uri="{FF2B5EF4-FFF2-40B4-BE49-F238E27FC236}">
                <a16:creationId xmlns:a16="http://schemas.microsoft.com/office/drawing/2014/main" id="{782DDC6F-5B2D-4DBB-9D73-B0374953A4F9}"/>
              </a:ext>
            </a:extLst>
          </p:cNvPr>
          <p:cNvSpPr/>
          <p:nvPr/>
        </p:nvSpPr>
        <p:spPr>
          <a:xfrm>
            <a:off x="684362" y="2885218"/>
            <a:ext cx="2808312" cy="488377"/>
          </a:xfrm>
          <a:prstGeom prst="homePlate">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AFD5569F-06D8-4EDD-855B-F58AA9F97434}"/>
              </a:ext>
            </a:extLst>
          </p:cNvPr>
          <p:cNvSpPr txBox="1"/>
          <p:nvPr/>
        </p:nvSpPr>
        <p:spPr>
          <a:xfrm>
            <a:off x="684362" y="3037073"/>
            <a:ext cx="2592288" cy="184666"/>
          </a:xfrm>
          <a:prstGeom prst="rect">
            <a:avLst/>
          </a:prstGeom>
          <a:noFill/>
        </p:spPr>
        <p:txBody>
          <a:bodyPr wrap="square" lIns="0" tIns="0" rIns="0" bIns="0" rtlCol="0">
            <a:spAutoFit/>
          </a:bodyPr>
          <a:lstStyle/>
          <a:p>
            <a:r>
              <a:rPr lang="zh-CN" altLang="en-US" sz="1200" dirty="0">
                <a:solidFill>
                  <a:schemeClr val="bg1"/>
                </a:solidFill>
                <a:ea typeface="思源黑体" panose="020B0500000000000000" pitchFamily="34" charset="-122"/>
              </a:rPr>
              <a:t>一种是自我膨胀，相信我们比别人优越。</a:t>
            </a:r>
          </a:p>
        </p:txBody>
      </p:sp>
      <p:sp>
        <p:nvSpPr>
          <p:cNvPr id="9" name="箭头: 五边形 8">
            <a:extLst>
              <a:ext uri="{FF2B5EF4-FFF2-40B4-BE49-F238E27FC236}">
                <a16:creationId xmlns:a16="http://schemas.microsoft.com/office/drawing/2014/main" id="{D6446133-BF9C-45D7-878B-2436AAF0C9F0}"/>
              </a:ext>
            </a:extLst>
          </p:cNvPr>
          <p:cNvSpPr/>
          <p:nvPr/>
        </p:nvSpPr>
        <p:spPr>
          <a:xfrm>
            <a:off x="684362" y="3596335"/>
            <a:ext cx="2808312" cy="488377"/>
          </a:xfrm>
          <a:prstGeom prst="homePlate">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5096EEF6-800D-4F24-BDBC-A2B8466AC574}"/>
              </a:ext>
            </a:extLst>
          </p:cNvPr>
          <p:cNvSpPr txBox="1"/>
          <p:nvPr/>
        </p:nvSpPr>
        <p:spPr>
          <a:xfrm>
            <a:off x="684362" y="3673404"/>
            <a:ext cx="2592288" cy="369332"/>
          </a:xfrm>
          <a:prstGeom prst="rect">
            <a:avLst/>
          </a:prstGeom>
          <a:noFill/>
        </p:spPr>
        <p:txBody>
          <a:bodyPr wrap="square" lIns="0" tIns="0" rIns="0" bIns="0" rtlCol="0">
            <a:spAutoFit/>
          </a:bodyPr>
          <a:lstStyle/>
          <a:p>
            <a:r>
              <a:rPr lang="zh-CN" altLang="en-US" sz="1200" dirty="0">
                <a:solidFill>
                  <a:schemeClr val="bg1"/>
                </a:solidFill>
                <a:ea typeface="思源黑体" panose="020B0500000000000000" pitchFamily="34" charset="-122"/>
              </a:rPr>
              <a:t>另一种是假谦虚，否定别人的欣赏，耸耸肩说：“哦，这没什么。”</a:t>
            </a:r>
          </a:p>
        </p:txBody>
      </p:sp>
      <p:sp>
        <p:nvSpPr>
          <p:cNvPr id="11" name="文本框 10">
            <a:extLst>
              <a:ext uri="{FF2B5EF4-FFF2-40B4-BE49-F238E27FC236}">
                <a16:creationId xmlns:a16="http://schemas.microsoft.com/office/drawing/2014/main" id="{1E86AD6E-8676-4909-8F15-A733BCE18D76}"/>
              </a:ext>
            </a:extLst>
          </p:cNvPr>
          <p:cNvSpPr txBox="1"/>
          <p:nvPr/>
        </p:nvSpPr>
        <p:spPr>
          <a:xfrm>
            <a:off x="5076137" y="1907636"/>
            <a:ext cx="2377687" cy="369332"/>
          </a:xfrm>
          <a:prstGeom prst="rect">
            <a:avLst/>
          </a:prstGeom>
          <a:noFill/>
        </p:spPr>
        <p:txBody>
          <a:bodyPr wrap="square" lIns="0" tIns="0" rIns="0" bIns="0" rtlCol="0">
            <a:spAutoFit/>
          </a:bodyPr>
          <a:lstStyle/>
          <a:p>
            <a:pPr algn="ctr"/>
            <a:r>
              <a:rPr lang="zh-CN" altLang="en-US" sz="1200" b="1" dirty="0">
                <a:solidFill>
                  <a:schemeClr val="tx1">
                    <a:lumMod val="75000"/>
                    <a:lumOff val="25000"/>
                  </a:schemeClr>
                </a:solidFill>
                <a:ea typeface="思源黑体" panose="020B0500000000000000" pitchFamily="34" charset="-122"/>
              </a:rPr>
              <a:t>一个巴勒斯坦人</a:t>
            </a:r>
            <a:r>
              <a:rPr lang="en-US" altLang="zh-CN" sz="1200" b="1" dirty="0">
                <a:solidFill>
                  <a:schemeClr val="tx1">
                    <a:lumMod val="75000"/>
                    <a:lumOff val="25000"/>
                  </a:schemeClr>
                </a:solidFill>
                <a:ea typeface="思源黑体" panose="020B0500000000000000" pitchFamily="34" charset="-122"/>
              </a:rPr>
              <a:t>——</a:t>
            </a:r>
            <a:r>
              <a:rPr lang="zh-CN" altLang="en-US" sz="1200" b="1" dirty="0">
                <a:solidFill>
                  <a:schemeClr val="tx1">
                    <a:lumMod val="75000"/>
                    <a:lumOff val="25000"/>
                  </a:schemeClr>
                </a:solidFill>
                <a:ea typeface="思源黑体" panose="020B0500000000000000" pitchFamily="34" charset="-122"/>
              </a:rPr>
              <a:t>纳菲滋</a:t>
            </a:r>
            <a:r>
              <a:rPr lang="en-US" altLang="zh-CN" sz="1200" b="1" dirty="0">
                <a:solidFill>
                  <a:schemeClr val="tx1">
                    <a:lumMod val="75000"/>
                    <a:lumOff val="25000"/>
                  </a:schemeClr>
                </a:solidFill>
                <a:ea typeface="思源黑体" panose="020B0500000000000000" pitchFamily="34" charset="-122"/>
              </a:rPr>
              <a:t>·</a:t>
            </a:r>
            <a:r>
              <a:rPr lang="zh-CN" altLang="en-US" sz="1200" b="1" dirty="0">
                <a:solidFill>
                  <a:schemeClr val="tx1">
                    <a:lumMod val="75000"/>
                    <a:lumOff val="25000"/>
                  </a:schemeClr>
                </a:solidFill>
                <a:ea typeface="思源黑体" panose="020B0500000000000000" pitchFamily="34" charset="-122"/>
              </a:rPr>
              <a:t>阿赛里教我如何优雅地接受感激</a:t>
            </a:r>
          </a:p>
        </p:txBody>
      </p:sp>
      <p:sp>
        <p:nvSpPr>
          <p:cNvPr id="12" name="对话气泡: 圆角矩形 5">
            <a:extLst>
              <a:ext uri="{FF2B5EF4-FFF2-40B4-BE49-F238E27FC236}">
                <a16:creationId xmlns:a16="http://schemas.microsoft.com/office/drawing/2014/main" id="{A3C5171D-F093-4A83-A167-0E27F442EBE2}"/>
              </a:ext>
            </a:extLst>
          </p:cNvPr>
          <p:cNvSpPr/>
          <p:nvPr/>
        </p:nvSpPr>
        <p:spPr>
          <a:xfrm>
            <a:off x="4140746" y="3211653"/>
            <a:ext cx="4464495" cy="446401"/>
          </a:xfrm>
          <a:prstGeom prst="wedgeRoundRectCallout">
            <a:avLst>
              <a:gd name="adj1" fmla="val -56892"/>
              <a:gd name="adj2" fmla="val -30297"/>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“非暴力沟通对促进我们国家的和平非常有帮助，我们苏菲派穆斯林在表达特别的感激时有我们自己的方式，现在我想以这种方式来向你表示感谢。”</a:t>
            </a:r>
          </a:p>
        </p:txBody>
      </p:sp>
      <p:sp>
        <p:nvSpPr>
          <p:cNvPr id="13" name="文本框 12">
            <a:extLst>
              <a:ext uri="{FF2B5EF4-FFF2-40B4-BE49-F238E27FC236}">
                <a16:creationId xmlns:a16="http://schemas.microsoft.com/office/drawing/2014/main" id="{CFDCB6E1-E993-4B3C-95B4-64DD72B82CF9}"/>
              </a:ext>
            </a:extLst>
          </p:cNvPr>
          <p:cNvSpPr txBox="1"/>
          <p:nvPr/>
        </p:nvSpPr>
        <p:spPr>
          <a:xfrm>
            <a:off x="4032733" y="3626405"/>
            <a:ext cx="4680519" cy="298608"/>
          </a:xfrm>
          <a:prstGeom prst="rect">
            <a:avLst/>
          </a:prstGeom>
          <a:noFill/>
        </p:spPr>
        <p:txBody>
          <a:bodyPr wrap="square" lIns="91440" tIns="45720" rIns="91440" bIns="45720" rtlCol="0" anchor="t">
            <a:spAutoFit/>
          </a:bodyPr>
          <a:lstStyle>
            <a:defPPr>
              <a:defRPr lang="zh-CN"/>
            </a:defPPr>
            <a:lvl1pPr marL="0" lvl="0" indent="0" algn="just">
              <a:lnSpc>
                <a:spcPct val="150000"/>
              </a:lnSpc>
              <a:buClrTx/>
              <a:buSzTx/>
              <a:buFont typeface="Arial" panose="020B0604020202020204" pitchFamily="34" charset="0"/>
              <a:buNone/>
              <a:defRPr sz="1000">
                <a:solidFill>
                  <a:schemeClr val="tx1">
                    <a:lumMod val="65000"/>
                    <a:lumOff val="35000"/>
                  </a:schemeClr>
                </a:solidFill>
                <a:ea typeface="思源黑体" panose="020B0500000000000000" pitchFamily="34" charset="-122"/>
              </a:defRPr>
            </a:lvl1pPr>
          </a:lstStyle>
          <a:p>
            <a:r>
              <a:rPr lang="zh-CN" altLang="en-US" dirty="0">
                <a:solidFill>
                  <a:schemeClr val="tx1"/>
                </a:solidFill>
              </a:rPr>
              <a:t>（他用大拇指扣住我的大拇指，看着我的眼睛，说道）</a:t>
            </a:r>
          </a:p>
        </p:txBody>
      </p:sp>
      <p:sp>
        <p:nvSpPr>
          <p:cNvPr id="14" name="对话气泡: 圆角矩形 5">
            <a:extLst>
              <a:ext uri="{FF2B5EF4-FFF2-40B4-BE49-F238E27FC236}">
                <a16:creationId xmlns:a16="http://schemas.microsoft.com/office/drawing/2014/main" id="{9A40943B-D379-401F-A397-34C2F4D6192F}"/>
              </a:ext>
            </a:extLst>
          </p:cNvPr>
          <p:cNvSpPr/>
          <p:nvPr/>
        </p:nvSpPr>
        <p:spPr>
          <a:xfrm>
            <a:off x="4140745" y="3923042"/>
            <a:ext cx="3744418" cy="298608"/>
          </a:xfrm>
          <a:prstGeom prst="wedgeRoundRectCallout">
            <a:avLst>
              <a:gd name="adj1" fmla="val -56892"/>
              <a:gd name="adj2" fmla="val -30297"/>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“当我们生活在平静、爱与和谐之中，我们也就融为了一体。”</a:t>
            </a:r>
          </a:p>
        </p:txBody>
      </p:sp>
      <p:sp>
        <p:nvSpPr>
          <p:cNvPr id="15" name="文本框 14">
            <a:extLst>
              <a:ext uri="{FF2B5EF4-FFF2-40B4-BE49-F238E27FC236}">
                <a16:creationId xmlns:a16="http://schemas.microsoft.com/office/drawing/2014/main" id="{60498256-BBE3-49FE-AA2E-ABB27073BF64}"/>
              </a:ext>
            </a:extLst>
          </p:cNvPr>
          <p:cNvSpPr txBox="1"/>
          <p:nvPr/>
        </p:nvSpPr>
        <p:spPr>
          <a:xfrm>
            <a:off x="3996730" y="4190461"/>
            <a:ext cx="4680519" cy="298608"/>
          </a:xfrm>
          <a:prstGeom prst="rect">
            <a:avLst/>
          </a:prstGeom>
          <a:noFill/>
        </p:spPr>
        <p:txBody>
          <a:bodyPr wrap="square" lIns="91440" tIns="45720" rIns="91440" bIns="45720" rtlCol="0" anchor="t">
            <a:spAutoFit/>
          </a:bodyPr>
          <a:lstStyle>
            <a:defPPr>
              <a:defRPr lang="zh-CN"/>
            </a:defPPr>
            <a:lvl1pPr marL="0" lvl="0" indent="0" algn="just">
              <a:lnSpc>
                <a:spcPct val="150000"/>
              </a:lnSpc>
              <a:buClrTx/>
              <a:buSzTx/>
              <a:buFont typeface="Arial" panose="020B0604020202020204" pitchFamily="34" charset="0"/>
              <a:buNone/>
              <a:defRPr sz="1000">
                <a:solidFill>
                  <a:schemeClr val="tx1">
                    <a:lumMod val="65000"/>
                    <a:lumOff val="35000"/>
                  </a:schemeClr>
                </a:solidFill>
                <a:ea typeface="思源黑体" panose="020B0500000000000000" pitchFamily="34" charset="-122"/>
              </a:defRPr>
            </a:lvl1pPr>
          </a:lstStyle>
          <a:p>
            <a:r>
              <a:rPr lang="zh-CN" altLang="en-US" dirty="0">
                <a:solidFill>
                  <a:schemeClr val="tx1"/>
                </a:solidFill>
              </a:rPr>
              <a:t>（接着，他吻了我的手。）</a:t>
            </a:r>
          </a:p>
        </p:txBody>
      </p:sp>
      <p:sp>
        <p:nvSpPr>
          <p:cNvPr id="17" name="文本框 16">
            <a:extLst>
              <a:ext uri="{FF2B5EF4-FFF2-40B4-BE49-F238E27FC236}">
                <a16:creationId xmlns:a16="http://schemas.microsoft.com/office/drawing/2014/main" id="{E513B83E-7E8E-45CB-9BE9-AEE83044EF72}"/>
              </a:ext>
            </a:extLst>
          </p:cNvPr>
          <p:cNvSpPr txBox="1"/>
          <p:nvPr/>
        </p:nvSpPr>
        <p:spPr>
          <a:xfrm>
            <a:off x="4032733" y="4491376"/>
            <a:ext cx="4572508" cy="529440"/>
          </a:xfrm>
          <a:prstGeom prst="rect">
            <a:avLst/>
          </a:prstGeom>
          <a:noFill/>
        </p:spPr>
        <p:txBody>
          <a:bodyPr wrap="square" lIns="91440" tIns="45720" rIns="91440" bIns="45720" rtlCol="0" anchor="t">
            <a:spAutoFit/>
          </a:bodyPr>
          <a:lstStyle>
            <a:defPPr>
              <a:defRPr lang="zh-CN"/>
            </a:defPPr>
            <a:lvl1pPr marL="0" lvl="0" indent="0" algn="just">
              <a:lnSpc>
                <a:spcPct val="150000"/>
              </a:lnSpc>
              <a:buClrTx/>
              <a:buSzTx/>
              <a:buFont typeface="Arial" panose="020B0604020202020204" pitchFamily="34" charset="0"/>
              <a:buNone/>
              <a:defRPr sz="1000">
                <a:solidFill>
                  <a:schemeClr val="tx1">
                    <a:lumMod val="65000"/>
                    <a:lumOff val="35000"/>
                  </a:schemeClr>
                </a:solidFill>
                <a:ea typeface="思源黑体" panose="020B0500000000000000" pitchFamily="34" charset="-122"/>
              </a:defRPr>
            </a:lvl1pPr>
          </a:lstStyle>
          <a:p>
            <a:r>
              <a:rPr lang="zh-CN" altLang="en-US" dirty="0">
                <a:solidFill>
                  <a:schemeClr val="tx1"/>
                </a:solidFill>
              </a:rPr>
              <a:t>纳菲滋帮助我看到了，我们有别的方式来听取感激。如果我意识到我的能力是生命赋予我的，我就能够同时避免自我膨胀和假谦虚。</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799BEFA-4F1E-44D0-8022-F22F754E9BE5}"/>
              </a:ext>
            </a:extLst>
          </p:cNvPr>
          <p:cNvSpPr/>
          <p:nvPr/>
        </p:nvSpPr>
        <p:spPr>
          <a:xfrm>
            <a:off x="972394" y="197930"/>
            <a:ext cx="5400600" cy="4603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对感激的渴望</a:t>
            </a:r>
          </a:p>
        </p:txBody>
      </p:sp>
      <p:sp>
        <p:nvSpPr>
          <p:cNvPr id="3" name="文本框 2">
            <a:extLst>
              <a:ext uri="{FF2B5EF4-FFF2-40B4-BE49-F238E27FC236}">
                <a16:creationId xmlns:a16="http://schemas.microsoft.com/office/drawing/2014/main" id="{E8CE9310-E962-486B-AF3E-D6037AA1E473}"/>
              </a:ext>
            </a:extLst>
          </p:cNvPr>
          <p:cNvSpPr txBox="1"/>
          <p:nvPr/>
        </p:nvSpPr>
        <p:spPr>
          <a:xfrm>
            <a:off x="2124522" y="1253490"/>
            <a:ext cx="4823460" cy="245745"/>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案例：每个人都渴望他人的感激</a:t>
            </a:r>
          </a:p>
        </p:txBody>
      </p:sp>
      <p:sp>
        <p:nvSpPr>
          <p:cNvPr id="4" name="文本框 3">
            <a:extLst>
              <a:ext uri="{FF2B5EF4-FFF2-40B4-BE49-F238E27FC236}">
                <a16:creationId xmlns:a16="http://schemas.microsoft.com/office/drawing/2014/main" id="{0610778B-9FA2-44AD-BA75-80C5887AF0DE}"/>
              </a:ext>
            </a:extLst>
          </p:cNvPr>
          <p:cNvSpPr txBox="1"/>
          <p:nvPr/>
        </p:nvSpPr>
        <p:spPr>
          <a:xfrm>
            <a:off x="1044402" y="659595"/>
            <a:ext cx="7344816" cy="184666"/>
          </a:xfrm>
          <a:prstGeom prst="rect">
            <a:avLst/>
          </a:prstGeom>
          <a:noFill/>
        </p:spPr>
        <p:txBody>
          <a:bodyPr wrap="square" lIns="0" tIns="0" rIns="0" bIns="0" rtlCol="0">
            <a:spAutoFit/>
          </a:bodyPr>
          <a:lstStyle/>
          <a:p>
            <a:pPr lvl="0" algn="just">
              <a:buClrTx/>
              <a:buSzTx/>
              <a:buFontTx/>
            </a:pPr>
            <a:r>
              <a:rPr lang="zh-CN" altLang="en-US" sz="1200" dirty="0">
                <a:solidFill>
                  <a:schemeClr val="tx1">
                    <a:lumMod val="65000"/>
                    <a:lumOff val="35000"/>
                  </a:schemeClr>
                </a:solidFill>
                <a:ea typeface="思源黑体" panose="020B0500000000000000" pitchFamily="34" charset="-122"/>
                <a:sym typeface="+mn-ea"/>
              </a:rPr>
              <a:t>虽然人们在听到感激时不太自在，但绝大多数人渴望得到他人的肯定。</a:t>
            </a:r>
          </a:p>
        </p:txBody>
      </p:sp>
      <p:sp>
        <p:nvSpPr>
          <p:cNvPr id="5" name="文本框 4">
            <a:extLst>
              <a:ext uri="{FF2B5EF4-FFF2-40B4-BE49-F238E27FC236}">
                <a16:creationId xmlns:a16="http://schemas.microsoft.com/office/drawing/2014/main" id="{035739C3-C60B-46CE-A19A-725643A12A5C}"/>
              </a:ext>
            </a:extLst>
          </p:cNvPr>
          <p:cNvSpPr txBox="1"/>
          <p:nvPr/>
        </p:nvSpPr>
        <p:spPr>
          <a:xfrm>
            <a:off x="396330" y="1699156"/>
            <a:ext cx="3462006" cy="369332"/>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algn="just"/>
            <a:r>
              <a:rPr lang="zh-CN" altLang="en-US" sz="1200" dirty="0"/>
              <a:t>案例一：不管你多努力工作，都不会听到一句好话；</a:t>
            </a:r>
            <a:endParaRPr lang="en-US" altLang="zh-CN" sz="1200" dirty="0"/>
          </a:p>
          <a:p>
            <a:pPr algn="just"/>
            <a:r>
              <a:rPr lang="zh-CN" altLang="en-US" sz="1200" dirty="0"/>
              <a:t>但只要你犯了一点小错误，马上就会有人指责你。</a:t>
            </a:r>
          </a:p>
        </p:txBody>
      </p:sp>
      <p:sp>
        <p:nvSpPr>
          <p:cNvPr id="6" name="文本框 5">
            <a:extLst>
              <a:ext uri="{FF2B5EF4-FFF2-40B4-BE49-F238E27FC236}">
                <a16:creationId xmlns:a16="http://schemas.microsoft.com/office/drawing/2014/main" id="{EEAE77E5-6E08-4C8A-B11B-21509EFC3026}"/>
              </a:ext>
            </a:extLst>
          </p:cNvPr>
          <p:cNvSpPr txBox="1"/>
          <p:nvPr/>
        </p:nvSpPr>
        <p:spPr>
          <a:xfrm>
            <a:off x="304794" y="2185209"/>
            <a:ext cx="3639456" cy="1323439"/>
          </a:xfrm>
          <a:prstGeom prst="rect">
            <a:avLst/>
          </a:prstGeom>
          <a:noFill/>
        </p:spPr>
        <p:txBody>
          <a:bodyPr wrap="square" lIns="91440" tIns="45720" rIns="91440" bIns="45720" rtlCol="0" anchor="t">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pPr marL="0" lvl="0" indent="0" algn="just">
              <a:lnSpc>
                <a:spcPct val="100000"/>
              </a:lnSpc>
              <a:buClrTx/>
              <a:buSzTx/>
              <a:buFont typeface="Arial" panose="020B0604020202020204" pitchFamily="34" charset="0"/>
              <a:buNone/>
            </a:pPr>
            <a:r>
              <a:rPr lang="zh-CN" altLang="en-US" dirty="0">
                <a:sym typeface="+mn-ea"/>
              </a:rPr>
              <a:t>在一个聚会中，为了让来宾互相认识，设计了一个读卡片并回答问题的游戏。我写下了以下问题：“别人对你做的什么事表达感激你会欣喜若狂？”有位女士读完这个问题后，她哭了起来。她负责管理一个妇女救助中心，每个月，她都要精心制订工作计划，以使尽可能多的人得到帮助。然而，在每一次提出工作计划时，她都会听到抱怨。她投入这么多精力制定工作计划，但她想不起来，有任何人肯定过她的努力。一看到我的问题，她就想起了这件事，对感激的渴望让她流下了眼泪。</a:t>
            </a:r>
          </a:p>
        </p:txBody>
      </p:sp>
      <p:grpSp>
        <p:nvGrpSpPr>
          <p:cNvPr id="14" name="组合 13">
            <a:extLst>
              <a:ext uri="{FF2B5EF4-FFF2-40B4-BE49-F238E27FC236}">
                <a16:creationId xmlns:a16="http://schemas.microsoft.com/office/drawing/2014/main" id="{76624564-4CA3-4619-B554-6F2515A21973}"/>
              </a:ext>
            </a:extLst>
          </p:cNvPr>
          <p:cNvGrpSpPr/>
          <p:nvPr/>
        </p:nvGrpSpPr>
        <p:grpSpPr>
          <a:xfrm>
            <a:off x="3858335" y="1804704"/>
            <a:ext cx="1926514" cy="1943199"/>
            <a:chOff x="3467522" y="2357537"/>
            <a:chExt cx="1509488" cy="1522561"/>
          </a:xfrm>
        </p:grpSpPr>
        <p:pic>
          <p:nvPicPr>
            <p:cNvPr id="11" name="图形 10" descr="拼图">
              <a:extLst>
                <a:ext uri="{FF2B5EF4-FFF2-40B4-BE49-F238E27FC236}">
                  <a16:creationId xmlns:a16="http://schemas.microsoft.com/office/drawing/2014/main" id="{340D9F33-4DED-43ED-80DD-D90225D6F4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67522" y="2357537"/>
              <a:ext cx="914400" cy="914400"/>
            </a:xfrm>
            <a:prstGeom prst="rect">
              <a:avLst/>
            </a:prstGeom>
          </p:spPr>
        </p:pic>
        <p:pic>
          <p:nvPicPr>
            <p:cNvPr id="12" name="图形 11" descr="拼图">
              <a:extLst>
                <a:ext uri="{FF2B5EF4-FFF2-40B4-BE49-F238E27FC236}">
                  <a16:creationId xmlns:a16="http://schemas.microsoft.com/office/drawing/2014/main" id="{EAD40D1D-BBDB-495C-9550-1B35D52DE22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62610" y="2612239"/>
              <a:ext cx="914400" cy="914400"/>
            </a:xfrm>
            <a:prstGeom prst="rect">
              <a:avLst/>
            </a:prstGeom>
          </p:spPr>
        </p:pic>
        <p:pic>
          <p:nvPicPr>
            <p:cNvPr id="13" name="图形 12" descr="拼图">
              <a:extLst>
                <a:ext uri="{FF2B5EF4-FFF2-40B4-BE49-F238E27FC236}">
                  <a16:creationId xmlns:a16="http://schemas.microsoft.com/office/drawing/2014/main" id="{78B2E65C-2DBD-4F12-B3BF-94B2722CFB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67522" y="2965698"/>
              <a:ext cx="914400" cy="914400"/>
            </a:xfrm>
            <a:prstGeom prst="rect">
              <a:avLst/>
            </a:prstGeom>
          </p:spPr>
        </p:pic>
      </p:grpSp>
      <p:sp>
        <p:nvSpPr>
          <p:cNvPr id="15" name="文本框 14">
            <a:extLst>
              <a:ext uri="{FF2B5EF4-FFF2-40B4-BE49-F238E27FC236}">
                <a16:creationId xmlns:a16="http://schemas.microsoft.com/office/drawing/2014/main" id="{F9646C93-AE20-47AB-8C5F-94B674F8E88C}"/>
              </a:ext>
            </a:extLst>
          </p:cNvPr>
          <p:cNvSpPr txBox="1"/>
          <p:nvPr/>
        </p:nvSpPr>
        <p:spPr>
          <a:xfrm>
            <a:off x="1188418" y="3643372"/>
            <a:ext cx="3079627" cy="369332"/>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algn="just"/>
            <a:r>
              <a:rPr lang="zh-CN" altLang="en-US" sz="1200" dirty="0"/>
              <a:t>案例二：对感激的渴望不仅存在于工作场合，</a:t>
            </a:r>
            <a:endParaRPr lang="en-US" altLang="zh-CN" sz="1200" dirty="0"/>
          </a:p>
          <a:p>
            <a:pPr algn="just"/>
            <a:r>
              <a:rPr lang="zh-CN" altLang="en-US" sz="1200" dirty="0"/>
              <a:t>也存在于家庭之中。</a:t>
            </a:r>
          </a:p>
        </p:txBody>
      </p:sp>
      <p:sp>
        <p:nvSpPr>
          <p:cNvPr id="16" name="文本框 15">
            <a:extLst>
              <a:ext uri="{FF2B5EF4-FFF2-40B4-BE49-F238E27FC236}">
                <a16:creationId xmlns:a16="http://schemas.microsoft.com/office/drawing/2014/main" id="{FD6376AD-225A-4C0D-8521-C0A37FA41035}"/>
              </a:ext>
            </a:extLst>
          </p:cNvPr>
          <p:cNvSpPr txBox="1"/>
          <p:nvPr/>
        </p:nvSpPr>
        <p:spPr>
          <a:xfrm>
            <a:off x="1077353" y="4077161"/>
            <a:ext cx="4728481" cy="1015663"/>
          </a:xfrm>
          <a:prstGeom prst="rect">
            <a:avLst/>
          </a:prstGeom>
          <a:noFill/>
        </p:spPr>
        <p:txBody>
          <a:bodyPr wrap="square" lIns="91440" tIns="45720" rIns="91440" bIns="45720" rtlCol="0" anchor="t">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pPr marL="0" lvl="0" indent="0" algn="just">
              <a:lnSpc>
                <a:spcPct val="100000"/>
              </a:lnSpc>
              <a:buClrTx/>
              <a:buSzTx/>
              <a:buFont typeface="Arial" panose="020B0604020202020204" pitchFamily="34" charset="0"/>
              <a:buNone/>
            </a:pPr>
            <a:r>
              <a:rPr lang="zh-CN" altLang="en-US" dirty="0">
                <a:sym typeface="+mn-ea"/>
              </a:rPr>
              <a:t>有一天晚上，当我向我的儿子布莱特指出他没做好家务活时，他反驳说：“爸，你想想，你是不是倾向于指出问题，而很少肯定我？”他的话在我脑海中盘绕了许久。我发现我总是想做得更好，却很少肯定已有的成绩。我刚刚结束一个有</a:t>
            </a:r>
            <a:r>
              <a:rPr lang="en-US" altLang="zh-CN" dirty="0">
                <a:sym typeface="+mn-ea"/>
              </a:rPr>
              <a:t>100</a:t>
            </a:r>
            <a:r>
              <a:rPr lang="zh-CN" altLang="en-US" dirty="0">
                <a:sym typeface="+mn-ea"/>
              </a:rPr>
              <a:t>多人参加的研讨班，除了一个人，其他人都高度评价这次的研讨班。然而，我牢记的却是那个人的不满。那天晚上，我意识到，在回顾个人经历时，我往往想到的是我做得不太好的</a:t>
            </a:r>
            <a:r>
              <a:rPr lang="en-US" altLang="zh-CN" dirty="0">
                <a:sym typeface="+mn-ea"/>
              </a:rPr>
              <a:t>2%</a:t>
            </a:r>
            <a:r>
              <a:rPr lang="zh-CN" altLang="en-US" dirty="0">
                <a:sym typeface="+mn-ea"/>
              </a:rPr>
              <a:t>，而不是做得不错的</a:t>
            </a:r>
            <a:r>
              <a:rPr lang="en-US" altLang="zh-CN" dirty="0">
                <a:sym typeface="+mn-ea"/>
              </a:rPr>
              <a:t>98%</a:t>
            </a:r>
            <a:r>
              <a:rPr lang="zh-CN" altLang="en-US" dirty="0">
                <a:sym typeface="+mn-ea"/>
              </a:rPr>
              <a:t>。</a:t>
            </a:r>
          </a:p>
        </p:txBody>
      </p:sp>
      <p:sp>
        <p:nvSpPr>
          <p:cNvPr id="17" name="文本框 16">
            <a:extLst>
              <a:ext uri="{FF2B5EF4-FFF2-40B4-BE49-F238E27FC236}">
                <a16:creationId xmlns:a16="http://schemas.microsoft.com/office/drawing/2014/main" id="{E622EC52-15C3-434C-A660-A0E8D55EB14A}"/>
              </a:ext>
            </a:extLst>
          </p:cNvPr>
          <p:cNvSpPr txBox="1"/>
          <p:nvPr/>
        </p:nvSpPr>
        <p:spPr>
          <a:xfrm>
            <a:off x="5761167" y="2018882"/>
            <a:ext cx="3079627" cy="369332"/>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algn="just"/>
            <a:r>
              <a:rPr lang="zh-CN" altLang="en-US" sz="1200" dirty="0"/>
              <a:t>案例三：老师的这种教育方式，会让学生看到更加积极的一面。</a:t>
            </a:r>
            <a:endParaRPr lang="en-US" altLang="zh-CN" sz="1200" dirty="0"/>
          </a:p>
        </p:txBody>
      </p:sp>
      <p:sp>
        <p:nvSpPr>
          <p:cNvPr id="18" name="文本框 17">
            <a:extLst>
              <a:ext uri="{FF2B5EF4-FFF2-40B4-BE49-F238E27FC236}">
                <a16:creationId xmlns:a16="http://schemas.microsoft.com/office/drawing/2014/main" id="{BF803263-06AC-4DE4-91C2-9FE399E81A28}"/>
              </a:ext>
            </a:extLst>
          </p:cNvPr>
          <p:cNvSpPr txBox="1"/>
          <p:nvPr/>
        </p:nvSpPr>
        <p:spPr>
          <a:xfrm>
            <a:off x="5709602" y="2494746"/>
            <a:ext cx="3131192" cy="1015663"/>
          </a:xfrm>
          <a:prstGeom prst="rect">
            <a:avLst/>
          </a:prstGeom>
          <a:noFill/>
        </p:spPr>
        <p:txBody>
          <a:bodyPr wrap="square" lIns="91440" tIns="45720" rIns="91440" bIns="45720" rtlCol="0" anchor="t">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pPr marL="0" lvl="0" indent="0" algn="just">
              <a:lnSpc>
                <a:spcPct val="100000"/>
              </a:lnSpc>
              <a:buClrTx/>
              <a:buSzTx/>
              <a:buFont typeface="Arial" panose="020B0604020202020204" pitchFamily="34" charset="0"/>
              <a:buNone/>
            </a:pPr>
            <a:r>
              <a:rPr lang="zh-CN" altLang="en-US" dirty="0">
                <a:sym typeface="+mn-ea"/>
              </a:rPr>
              <a:t>老师的一位学生，因为没有做好考试准备，在一次考试中，写上名字交了白卷。当卷子发下来时，学生很惊讶，他发现他得了</a:t>
            </a:r>
            <a:r>
              <a:rPr lang="en-US" altLang="zh-CN" dirty="0">
                <a:sym typeface="+mn-ea"/>
              </a:rPr>
              <a:t>14</a:t>
            </a:r>
            <a:r>
              <a:rPr lang="zh-CN" altLang="en-US" dirty="0">
                <a:sym typeface="+mn-ea"/>
              </a:rPr>
              <a:t>分（满分</a:t>
            </a:r>
            <a:r>
              <a:rPr lang="en-US" altLang="zh-CN" dirty="0">
                <a:sym typeface="+mn-ea"/>
              </a:rPr>
              <a:t>100</a:t>
            </a:r>
            <a:r>
              <a:rPr lang="zh-CN" altLang="en-US" dirty="0">
                <a:sym typeface="+mn-ea"/>
              </a:rPr>
              <a:t>）。于是，他就去问老师：“我怎么会有</a:t>
            </a:r>
            <a:r>
              <a:rPr lang="en-US" altLang="zh-CN" dirty="0">
                <a:sym typeface="+mn-ea"/>
              </a:rPr>
              <a:t>14</a:t>
            </a:r>
            <a:r>
              <a:rPr lang="zh-CN" altLang="en-US" dirty="0">
                <a:sym typeface="+mn-ea"/>
              </a:rPr>
              <a:t>分呢？”她回答说：“整洁。”这次，布莱特又提醒了我，从那以后，我就更加留意生活中积极的一面，并表达我的感激之情。</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972394" y="197930"/>
            <a:ext cx="2808312"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非暴力沟通的运用 </a:t>
            </a:r>
          </a:p>
        </p:txBody>
      </p:sp>
      <p:sp>
        <p:nvSpPr>
          <p:cNvPr id="28" name="文本框 27"/>
          <p:cNvSpPr txBox="1"/>
          <p:nvPr/>
        </p:nvSpPr>
        <p:spPr>
          <a:xfrm>
            <a:off x="3204642" y="1253626"/>
            <a:ext cx="2736304" cy="246221"/>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案例：非暴力沟通的运用</a:t>
            </a:r>
          </a:p>
        </p:txBody>
      </p:sp>
      <p:sp>
        <p:nvSpPr>
          <p:cNvPr id="29" name="文本框 28"/>
          <p:cNvSpPr txBox="1"/>
          <p:nvPr/>
        </p:nvSpPr>
        <p:spPr>
          <a:xfrm>
            <a:off x="1044402" y="659595"/>
            <a:ext cx="7344816" cy="369332"/>
          </a:xfrm>
          <a:prstGeom prst="rect">
            <a:avLst/>
          </a:prstGeom>
          <a:noFill/>
        </p:spPr>
        <p:txBody>
          <a:bodyPr wrap="square" lIns="0" tIns="0" rIns="0" bIns="0" rtlCol="0">
            <a:spAutoFit/>
          </a:bodyPr>
          <a:lstStyle/>
          <a:p>
            <a:pPr algn="just"/>
            <a:r>
              <a:rPr lang="zh-CN" altLang="en-US" sz="1200" dirty="0">
                <a:solidFill>
                  <a:schemeClr val="accent6"/>
                </a:solidFill>
                <a:ea typeface="思源黑体" panose="020B0500000000000000" pitchFamily="34" charset="-122"/>
              </a:rPr>
              <a:t>无论自我对话、与人交谈，还是小组讨论，非暴力沟通都能使我们心存爱意。因此，它适用于各个层面的交流和各种环境：家庭、学校、公司、组织机构、外交和商业谈判、争论和冲突、心理治疗等。</a:t>
            </a:r>
          </a:p>
        </p:txBody>
      </p:sp>
      <p:sp>
        <p:nvSpPr>
          <p:cNvPr id="18" name="椭圆 17"/>
          <p:cNvSpPr/>
          <p:nvPr/>
        </p:nvSpPr>
        <p:spPr>
          <a:xfrm>
            <a:off x="324322" y="2281785"/>
            <a:ext cx="1844275" cy="1844272"/>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anchor="ctr" anchorCtr="1">
            <a:normAutofit/>
          </a:bodyPr>
          <a:lstStyle/>
          <a:p>
            <a:pPr algn="ctr"/>
            <a:r>
              <a:rPr lang="zh-CN" altLang="en-US" b="1" dirty="0">
                <a:solidFill>
                  <a:schemeClr val="tx1">
                    <a:lumMod val="75000"/>
                    <a:lumOff val="25000"/>
                  </a:schemeClr>
                </a:solidFill>
                <a:latin typeface="思源黑体" panose="020B0500000000000000" pitchFamily="34" charset="-122"/>
                <a:ea typeface="思源黑体" panose="020B0500000000000000" pitchFamily="34" charset="-122"/>
              </a:rPr>
              <a:t>积极</a:t>
            </a:r>
            <a:endParaRPr lang="en-US" altLang="zh-CN" b="1" dirty="0">
              <a:solidFill>
                <a:schemeClr val="tx1">
                  <a:lumMod val="75000"/>
                  <a:lumOff val="25000"/>
                </a:schemeClr>
              </a:solidFill>
              <a:latin typeface="思源黑体" panose="020B0500000000000000" pitchFamily="34" charset="-122"/>
              <a:ea typeface="思源黑体" panose="020B0500000000000000" pitchFamily="34" charset="-122"/>
            </a:endParaRPr>
          </a:p>
          <a:p>
            <a:pPr algn="ctr"/>
            <a:r>
              <a:rPr lang="zh-CN" altLang="en-US" b="1" dirty="0">
                <a:solidFill>
                  <a:schemeClr val="tx1">
                    <a:lumMod val="75000"/>
                    <a:lumOff val="25000"/>
                  </a:schemeClr>
                </a:solidFill>
                <a:latin typeface="思源黑体" panose="020B0500000000000000" pitchFamily="34" charset="-122"/>
                <a:ea typeface="思源黑体" panose="020B0500000000000000" pitchFamily="34" charset="-122"/>
              </a:rPr>
              <a:t>运用</a:t>
            </a:r>
            <a:endParaRPr lang="en-US" altLang="zh-CN" b="1" dirty="0">
              <a:solidFill>
                <a:schemeClr val="tx1">
                  <a:lumMod val="75000"/>
                  <a:lumOff val="25000"/>
                </a:schemeClr>
              </a:solidFill>
              <a:latin typeface="思源黑体" panose="020B0500000000000000" pitchFamily="34" charset="-122"/>
              <a:ea typeface="思源黑体" panose="020B0500000000000000" pitchFamily="34" charset="-122"/>
            </a:endParaRPr>
          </a:p>
        </p:txBody>
      </p:sp>
      <p:grpSp>
        <p:nvGrpSpPr>
          <p:cNvPr id="19" name="组合 18"/>
          <p:cNvGrpSpPr/>
          <p:nvPr/>
        </p:nvGrpSpPr>
        <p:grpSpPr>
          <a:xfrm>
            <a:off x="439807" y="2397270"/>
            <a:ext cx="1613305" cy="1613302"/>
            <a:chOff x="989863" y="2466975"/>
            <a:chExt cx="2151074" cy="2151070"/>
          </a:xfrm>
          <a:effectLst>
            <a:outerShdw blurRad="190500" dist="38100" dir="2700000" algn="tl" rotWithShape="0">
              <a:prstClr val="black">
                <a:alpha val="30000"/>
              </a:prstClr>
            </a:outerShdw>
          </a:effectLst>
        </p:grpSpPr>
        <p:sp>
          <p:nvSpPr>
            <p:cNvPr id="20" name="圆: 空心 20"/>
            <p:cNvSpPr/>
            <p:nvPr/>
          </p:nvSpPr>
          <p:spPr>
            <a:xfrm>
              <a:off x="989863" y="2466975"/>
              <a:ext cx="2151074" cy="2151070"/>
            </a:xfrm>
            <a:prstGeom prst="donut">
              <a:avLst>
                <a:gd name="adj" fmla="val 17000"/>
              </a:avLst>
            </a:prstGeom>
            <a:solidFill>
              <a:srgbClr val="1E74AE"/>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ea typeface="思源黑体" panose="020B0500000000000000" pitchFamily="34" charset="-122"/>
              </a:endParaRPr>
            </a:p>
          </p:txBody>
        </p:sp>
        <p:sp>
          <p:nvSpPr>
            <p:cNvPr id="21" name="空心弧 20"/>
            <p:cNvSpPr/>
            <p:nvPr/>
          </p:nvSpPr>
          <p:spPr>
            <a:xfrm>
              <a:off x="989863" y="2466975"/>
              <a:ext cx="2151074" cy="2151070"/>
            </a:xfrm>
            <a:prstGeom prst="blockArc">
              <a:avLst>
                <a:gd name="adj1" fmla="val 21117331"/>
                <a:gd name="adj2" fmla="val 9071983"/>
                <a:gd name="adj3" fmla="val 17000"/>
              </a:avLst>
            </a:prstGeom>
            <a:solidFill>
              <a:schemeClr val="tx1">
                <a:lumMod val="75000"/>
                <a:lumOff val="2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ea typeface="思源黑体" panose="020B0500000000000000" pitchFamily="34" charset="-122"/>
              </a:endParaRPr>
            </a:p>
          </p:txBody>
        </p:sp>
        <p:sp>
          <p:nvSpPr>
            <p:cNvPr id="22" name="空心弧 21"/>
            <p:cNvSpPr/>
            <p:nvPr/>
          </p:nvSpPr>
          <p:spPr>
            <a:xfrm>
              <a:off x="989863" y="2466975"/>
              <a:ext cx="2151074" cy="2151070"/>
            </a:xfrm>
            <a:prstGeom prst="blockArc">
              <a:avLst>
                <a:gd name="adj1" fmla="val 17895101"/>
                <a:gd name="adj2" fmla="val 2443215"/>
                <a:gd name="adj3" fmla="val 17000"/>
              </a:avLst>
            </a:prstGeom>
            <a:solidFill>
              <a:srgbClr val="FF921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ea typeface="思源黑体" panose="020B0500000000000000" pitchFamily="34" charset="-122"/>
              </a:endParaRPr>
            </a:p>
          </p:txBody>
        </p:sp>
      </p:grpSp>
      <p:cxnSp>
        <p:nvCxnSpPr>
          <p:cNvPr id="23" name="直接连接符 22"/>
          <p:cNvCxnSpPr>
            <a:endCxn id="18" idx="6"/>
          </p:cNvCxnSpPr>
          <p:nvPr/>
        </p:nvCxnSpPr>
        <p:spPr>
          <a:xfrm flipH="1">
            <a:off x="2168597" y="3203921"/>
            <a:ext cx="762977" cy="0"/>
          </a:xfrm>
          <a:prstGeom prst="line">
            <a:avLst/>
          </a:prstGeom>
          <a:ln>
            <a:solidFill>
              <a:srgbClr val="FF9216"/>
            </a:solidFill>
          </a:ln>
        </p:spPr>
        <p:style>
          <a:lnRef idx="1">
            <a:schemeClr val="accent1"/>
          </a:lnRef>
          <a:fillRef idx="0">
            <a:schemeClr val="accent1"/>
          </a:fillRef>
          <a:effectRef idx="0">
            <a:schemeClr val="accent1"/>
          </a:effectRef>
          <a:fontRef idx="minor">
            <a:schemeClr val="tx1"/>
          </a:fontRef>
        </p:style>
      </p:cxnSp>
      <p:cxnSp>
        <p:nvCxnSpPr>
          <p:cNvPr id="24" name="连接符: 肘形 16"/>
          <p:cNvCxnSpPr>
            <a:endCxn id="18" idx="0"/>
          </p:cNvCxnSpPr>
          <p:nvPr/>
        </p:nvCxnSpPr>
        <p:spPr>
          <a:xfrm rot="10800000" flipV="1">
            <a:off x="1246460" y="2027839"/>
            <a:ext cx="1685114" cy="253946"/>
          </a:xfrm>
          <a:prstGeom prst="bentConnector2">
            <a:avLst/>
          </a:prstGeom>
          <a:ln>
            <a:solidFill>
              <a:srgbClr val="1E74AE"/>
            </a:solidFill>
          </a:ln>
        </p:spPr>
        <p:style>
          <a:lnRef idx="1">
            <a:schemeClr val="accent1"/>
          </a:lnRef>
          <a:fillRef idx="0">
            <a:schemeClr val="accent1"/>
          </a:fillRef>
          <a:effectRef idx="0">
            <a:schemeClr val="accent1"/>
          </a:effectRef>
          <a:fontRef idx="minor">
            <a:schemeClr val="tx1"/>
          </a:fontRef>
        </p:style>
      </p:cxnSp>
      <p:cxnSp>
        <p:nvCxnSpPr>
          <p:cNvPr id="25" name="连接符: 肘形 17"/>
          <p:cNvCxnSpPr>
            <a:endCxn id="18" idx="4"/>
          </p:cNvCxnSpPr>
          <p:nvPr/>
        </p:nvCxnSpPr>
        <p:spPr>
          <a:xfrm rot="10800000">
            <a:off x="1246460" y="4126058"/>
            <a:ext cx="1685114" cy="311673"/>
          </a:xfrm>
          <a:prstGeom prst="bentConnector2">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3502595" y="1572434"/>
            <a:ext cx="3014415" cy="184666"/>
          </a:xfrm>
          <a:prstGeom prst="rect">
            <a:avLst/>
          </a:prstGeom>
          <a:noFill/>
        </p:spPr>
        <p:txBody>
          <a:bodyPr wrap="square" lIns="0" tIns="0" rIns="0" bIns="0" rtlCol="0">
            <a:spAutoFit/>
          </a:bodyPr>
          <a:lstStyle/>
          <a:p>
            <a:r>
              <a:rPr lang="zh-CN" altLang="en-US" sz="1200" b="1" dirty="0">
                <a:solidFill>
                  <a:schemeClr val="tx1">
                    <a:lumMod val="75000"/>
                    <a:lumOff val="25000"/>
                  </a:schemeClr>
                </a:solidFill>
                <a:ea typeface="思源黑体" panose="020B0500000000000000" pitchFamily="34" charset="-122"/>
              </a:rPr>
              <a:t>增进与伴侣的感情</a:t>
            </a:r>
          </a:p>
        </p:txBody>
      </p:sp>
      <p:sp>
        <p:nvSpPr>
          <p:cNvPr id="34" name="矩形 33"/>
          <p:cNvSpPr/>
          <p:nvPr/>
        </p:nvSpPr>
        <p:spPr>
          <a:xfrm>
            <a:off x="3420666" y="1780456"/>
            <a:ext cx="5256584" cy="346249"/>
          </a:xfrm>
          <a:prstGeom prst="rect">
            <a:avLst/>
          </a:prstGeom>
        </p:spPr>
        <p:txBody>
          <a:bodyPr wrap="square">
            <a:noAutofit/>
          </a:bodyPr>
          <a:lstStyle/>
          <a:p>
            <a:pPr algn="just">
              <a:lnSpc>
                <a:spcPct val="120000"/>
              </a:lnSpc>
            </a:pPr>
            <a:r>
              <a:rPr lang="zh-CN" altLang="en-US" sz="1000" dirty="0">
                <a:solidFill>
                  <a:schemeClr val="tx1">
                    <a:lumMod val="65000"/>
                    <a:lumOff val="35000"/>
                  </a:schemeClr>
                </a:solidFill>
                <a:latin typeface="思源黑体" panose="020B0500000000000000" pitchFamily="34" charset="-122"/>
                <a:ea typeface="思源黑体" panose="020B0500000000000000" pitchFamily="34" charset="-122"/>
              </a:rPr>
              <a:t>“当我运用非暴力沟通与他交流时，我不再觉得受伤，也没有退缩，而是试着体会他的感受，说出我的需要，听取不中听的回答。他来这里不是为了讨我欢心，我来也不是为了他的幸福。我们学着成长、接纳和爱，只有这样才能各得所愿。”</a:t>
            </a:r>
          </a:p>
        </p:txBody>
      </p:sp>
      <p:grpSp>
        <p:nvGrpSpPr>
          <p:cNvPr id="9" name="组合 8"/>
          <p:cNvGrpSpPr/>
          <p:nvPr/>
        </p:nvGrpSpPr>
        <p:grpSpPr>
          <a:xfrm>
            <a:off x="2628578" y="2815043"/>
            <a:ext cx="743097" cy="743095"/>
            <a:chOff x="2922436" y="2832373"/>
            <a:chExt cx="743097" cy="743095"/>
          </a:xfrm>
        </p:grpSpPr>
        <p:sp>
          <p:nvSpPr>
            <p:cNvPr id="33" name="椭圆 32"/>
            <p:cNvSpPr/>
            <p:nvPr/>
          </p:nvSpPr>
          <p:spPr>
            <a:xfrm>
              <a:off x="2922436" y="2832373"/>
              <a:ext cx="743097" cy="743095"/>
            </a:xfrm>
            <a:prstGeom prst="ellipse">
              <a:avLst/>
            </a:prstGeom>
            <a:solidFill>
              <a:srgbClr val="FF9216"/>
            </a:solidFill>
            <a:ln w="12700">
              <a:noFill/>
            </a:ln>
            <a:effectLst>
              <a:outerShdw blurRad="177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ea typeface="思源黑体" panose="020B0500000000000000" pitchFamily="34" charset="-122"/>
              </a:endParaRPr>
            </a:p>
          </p:txBody>
        </p:sp>
        <p:sp>
          <p:nvSpPr>
            <p:cNvPr id="36" name="任意多边形: 形状 8"/>
            <p:cNvSpPr/>
            <p:nvPr/>
          </p:nvSpPr>
          <p:spPr bwMode="auto">
            <a:xfrm>
              <a:off x="3093691" y="3003730"/>
              <a:ext cx="400587" cy="400382"/>
            </a:xfrm>
            <a:custGeom>
              <a:avLst/>
              <a:gdLst>
                <a:gd name="connsiteX0" fmla="*/ 92075 w 329801"/>
                <a:gd name="connsiteY0" fmla="*/ 220095 h 329633"/>
                <a:gd name="connsiteX1" fmla="*/ 92075 w 329801"/>
                <a:gd name="connsiteY1" fmla="*/ 228033 h 329633"/>
                <a:gd name="connsiteX2" fmla="*/ 100013 w 329801"/>
                <a:gd name="connsiteY2" fmla="*/ 228033 h 329633"/>
                <a:gd name="connsiteX3" fmla="*/ 92075 w 329801"/>
                <a:gd name="connsiteY3" fmla="*/ 202632 h 329633"/>
                <a:gd name="connsiteX4" fmla="*/ 92075 w 329801"/>
                <a:gd name="connsiteY4" fmla="*/ 210570 h 329633"/>
                <a:gd name="connsiteX5" fmla="*/ 107950 w 329801"/>
                <a:gd name="connsiteY5" fmla="*/ 228032 h 329633"/>
                <a:gd name="connsiteX6" fmla="*/ 117475 w 329801"/>
                <a:gd name="connsiteY6" fmla="*/ 228032 h 329633"/>
                <a:gd name="connsiteX7" fmla="*/ 92075 w 329801"/>
                <a:gd name="connsiteY7" fmla="*/ 185170 h 329633"/>
                <a:gd name="connsiteX8" fmla="*/ 92075 w 329801"/>
                <a:gd name="connsiteY8" fmla="*/ 194695 h 329633"/>
                <a:gd name="connsiteX9" fmla="*/ 117475 w 329801"/>
                <a:gd name="connsiteY9" fmla="*/ 220095 h 329633"/>
                <a:gd name="connsiteX10" fmla="*/ 117475 w 329801"/>
                <a:gd name="connsiteY10" fmla="*/ 210570 h 329633"/>
                <a:gd name="connsiteX11" fmla="*/ 32288 w 329801"/>
                <a:gd name="connsiteY11" fmla="*/ 177232 h 329633"/>
                <a:gd name="connsiteX12" fmla="*/ 152400 w 329801"/>
                <a:gd name="connsiteY12" fmla="*/ 298635 h 329633"/>
                <a:gd name="connsiteX13" fmla="*/ 149817 w 329801"/>
                <a:gd name="connsiteY13" fmla="*/ 329632 h 329633"/>
                <a:gd name="connsiteX14" fmla="*/ 0 w 329801"/>
                <a:gd name="connsiteY14" fmla="*/ 179815 h 329633"/>
                <a:gd name="connsiteX15" fmla="*/ 32288 w 329801"/>
                <a:gd name="connsiteY15" fmla="*/ 177232 h 329633"/>
                <a:gd name="connsiteX16" fmla="*/ 92075 w 329801"/>
                <a:gd name="connsiteY16" fmla="*/ 167707 h 329633"/>
                <a:gd name="connsiteX17" fmla="*/ 92075 w 329801"/>
                <a:gd name="connsiteY17" fmla="*/ 177232 h 329633"/>
                <a:gd name="connsiteX18" fmla="*/ 117475 w 329801"/>
                <a:gd name="connsiteY18" fmla="*/ 202632 h 329633"/>
                <a:gd name="connsiteX19" fmla="*/ 117475 w 329801"/>
                <a:gd name="connsiteY19" fmla="*/ 194695 h 329633"/>
                <a:gd name="connsiteX20" fmla="*/ 109538 w 329801"/>
                <a:gd name="connsiteY20" fmla="*/ 161357 h 329633"/>
                <a:gd name="connsiteX21" fmla="*/ 117476 w 329801"/>
                <a:gd name="connsiteY21" fmla="*/ 169295 h 329633"/>
                <a:gd name="connsiteX22" fmla="*/ 117476 w 329801"/>
                <a:gd name="connsiteY22" fmla="*/ 161357 h 329633"/>
                <a:gd name="connsiteX23" fmla="*/ 92075 w 329801"/>
                <a:gd name="connsiteY23" fmla="*/ 161357 h 329633"/>
                <a:gd name="connsiteX24" fmla="*/ 117475 w 329801"/>
                <a:gd name="connsiteY24" fmla="*/ 186757 h 329633"/>
                <a:gd name="connsiteX25" fmla="*/ 117475 w 329801"/>
                <a:gd name="connsiteY25" fmla="*/ 177232 h 329633"/>
                <a:gd name="connsiteX26" fmla="*/ 100012 w 329801"/>
                <a:gd name="connsiteY26" fmla="*/ 161357 h 329633"/>
                <a:gd name="connsiteX27" fmla="*/ 86111 w 329801"/>
                <a:gd name="connsiteY27" fmla="*/ 150245 h 329633"/>
                <a:gd name="connsiteX28" fmla="*/ 123439 w 329801"/>
                <a:gd name="connsiteY28" fmla="*/ 150245 h 329633"/>
                <a:gd name="connsiteX29" fmla="*/ 128588 w 329801"/>
                <a:gd name="connsiteY29" fmla="*/ 155381 h 329633"/>
                <a:gd name="connsiteX30" fmla="*/ 128588 w 329801"/>
                <a:gd name="connsiteY30" fmla="*/ 232422 h 329633"/>
                <a:gd name="connsiteX31" fmla="*/ 123439 w 329801"/>
                <a:gd name="connsiteY31" fmla="*/ 237558 h 329633"/>
                <a:gd name="connsiteX32" fmla="*/ 86111 w 329801"/>
                <a:gd name="connsiteY32" fmla="*/ 237558 h 329633"/>
                <a:gd name="connsiteX33" fmla="*/ 80963 w 329801"/>
                <a:gd name="connsiteY33" fmla="*/ 232422 h 329633"/>
                <a:gd name="connsiteX34" fmla="*/ 80963 w 329801"/>
                <a:gd name="connsiteY34" fmla="*/ 155381 h 329633"/>
                <a:gd name="connsiteX35" fmla="*/ 86111 w 329801"/>
                <a:gd name="connsiteY35" fmla="*/ 150245 h 329633"/>
                <a:gd name="connsiteX36" fmla="*/ 327661 w 329801"/>
                <a:gd name="connsiteY36" fmla="*/ 137545 h 329633"/>
                <a:gd name="connsiteX37" fmla="*/ 178802 w 329801"/>
                <a:gd name="connsiteY37" fmla="*/ 329633 h 329633"/>
                <a:gd name="connsiteX38" fmla="*/ 176213 w 329801"/>
                <a:gd name="connsiteY38" fmla="*/ 297404 h 329633"/>
                <a:gd name="connsiteX39" fmla="*/ 269412 w 329801"/>
                <a:gd name="connsiteY39" fmla="*/ 247125 h 329633"/>
                <a:gd name="connsiteX40" fmla="*/ 295300 w 329801"/>
                <a:gd name="connsiteY40" fmla="*/ 143991 h 329633"/>
                <a:gd name="connsiteX41" fmla="*/ 327661 w 329801"/>
                <a:gd name="connsiteY41" fmla="*/ 137545 h 329633"/>
                <a:gd name="connsiteX42" fmla="*/ 211138 w 329801"/>
                <a:gd name="connsiteY42" fmla="*/ 132782 h 329633"/>
                <a:gd name="connsiteX43" fmla="*/ 211138 w 329801"/>
                <a:gd name="connsiteY43" fmla="*/ 228032 h 329633"/>
                <a:gd name="connsiteX44" fmla="*/ 236538 w 329801"/>
                <a:gd name="connsiteY44" fmla="*/ 228032 h 329633"/>
                <a:gd name="connsiteX45" fmla="*/ 236538 w 329801"/>
                <a:gd name="connsiteY45" fmla="*/ 132782 h 329633"/>
                <a:gd name="connsiteX46" fmla="*/ 203587 w 329801"/>
                <a:gd name="connsiteY46" fmla="*/ 121670 h 329633"/>
                <a:gd name="connsiteX47" fmla="*/ 240915 w 329801"/>
                <a:gd name="connsiteY47" fmla="*/ 121670 h 329633"/>
                <a:gd name="connsiteX48" fmla="*/ 246063 w 329801"/>
                <a:gd name="connsiteY48" fmla="*/ 126821 h 329633"/>
                <a:gd name="connsiteX49" fmla="*/ 246063 w 329801"/>
                <a:gd name="connsiteY49" fmla="*/ 232407 h 329633"/>
                <a:gd name="connsiteX50" fmla="*/ 240915 w 329801"/>
                <a:gd name="connsiteY50" fmla="*/ 237558 h 329633"/>
                <a:gd name="connsiteX51" fmla="*/ 203587 w 329801"/>
                <a:gd name="connsiteY51" fmla="*/ 237558 h 329633"/>
                <a:gd name="connsiteX52" fmla="*/ 198438 w 329801"/>
                <a:gd name="connsiteY52" fmla="*/ 232407 h 329633"/>
                <a:gd name="connsiteX53" fmla="*/ 198438 w 329801"/>
                <a:gd name="connsiteY53" fmla="*/ 126821 h 329633"/>
                <a:gd name="connsiteX54" fmla="*/ 203587 w 329801"/>
                <a:gd name="connsiteY54" fmla="*/ 121670 h 329633"/>
                <a:gd name="connsiteX55" fmla="*/ 146403 w 329801"/>
                <a:gd name="connsiteY55" fmla="*/ 78807 h 329633"/>
                <a:gd name="connsiteX56" fmla="*/ 182211 w 329801"/>
                <a:gd name="connsiteY56" fmla="*/ 78807 h 329633"/>
                <a:gd name="connsiteX57" fmla="*/ 187326 w 329801"/>
                <a:gd name="connsiteY57" fmla="*/ 83970 h 329633"/>
                <a:gd name="connsiteX58" fmla="*/ 187326 w 329801"/>
                <a:gd name="connsiteY58" fmla="*/ 232394 h 329633"/>
                <a:gd name="connsiteX59" fmla="*/ 182211 w 329801"/>
                <a:gd name="connsiteY59" fmla="*/ 237557 h 329633"/>
                <a:gd name="connsiteX60" fmla="*/ 146403 w 329801"/>
                <a:gd name="connsiteY60" fmla="*/ 237557 h 329633"/>
                <a:gd name="connsiteX61" fmla="*/ 141288 w 329801"/>
                <a:gd name="connsiteY61" fmla="*/ 232394 h 329633"/>
                <a:gd name="connsiteX62" fmla="*/ 141288 w 329801"/>
                <a:gd name="connsiteY62" fmla="*/ 83970 h 329633"/>
                <a:gd name="connsiteX63" fmla="*/ 146403 w 329801"/>
                <a:gd name="connsiteY63" fmla="*/ 78807 h 329633"/>
                <a:gd name="connsiteX64" fmla="*/ 257930 w 329801"/>
                <a:gd name="connsiteY64" fmla="*/ 31182 h 329633"/>
                <a:gd name="connsiteX65" fmla="*/ 319088 w 329801"/>
                <a:gd name="connsiteY65" fmla="*/ 109775 h 329633"/>
                <a:gd name="connsiteX66" fmla="*/ 287859 w 329801"/>
                <a:gd name="connsiteY66" fmla="*/ 120082 h 329633"/>
                <a:gd name="connsiteX67" fmla="*/ 268340 w 329801"/>
                <a:gd name="connsiteY67" fmla="*/ 85295 h 329633"/>
                <a:gd name="connsiteX68" fmla="*/ 239713 w 329801"/>
                <a:gd name="connsiteY68" fmla="*/ 58238 h 329633"/>
                <a:gd name="connsiteX69" fmla="*/ 257930 w 329801"/>
                <a:gd name="connsiteY69" fmla="*/ 31182 h 329633"/>
                <a:gd name="connsiteX70" fmla="*/ 155199 w 329801"/>
                <a:gd name="connsiteY70" fmla="*/ 194 h 329633"/>
                <a:gd name="connsiteX71" fmla="*/ 233363 w 329801"/>
                <a:gd name="connsiteY71" fmla="*/ 15064 h 329633"/>
                <a:gd name="connsiteX72" fmla="*/ 219181 w 329801"/>
                <a:gd name="connsiteY72" fmla="*/ 46097 h 329633"/>
                <a:gd name="connsiteX73" fmla="*/ 32232 w 329801"/>
                <a:gd name="connsiteY73" fmla="*/ 153420 h 329633"/>
                <a:gd name="connsiteX74" fmla="*/ 0 w 329801"/>
                <a:gd name="connsiteY74" fmla="*/ 150834 h 329633"/>
                <a:gd name="connsiteX75" fmla="*/ 79936 w 329801"/>
                <a:gd name="connsiteY75" fmla="*/ 24115 h 329633"/>
                <a:gd name="connsiteX76" fmla="*/ 155199 w 329801"/>
                <a:gd name="connsiteY76" fmla="*/ 194 h 329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29801" h="329633">
                  <a:moveTo>
                    <a:pt x="92075" y="220095"/>
                  </a:moveTo>
                  <a:lnTo>
                    <a:pt x="92075" y="228033"/>
                  </a:lnTo>
                  <a:lnTo>
                    <a:pt x="100013" y="228033"/>
                  </a:lnTo>
                  <a:close/>
                  <a:moveTo>
                    <a:pt x="92075" y="202632"/>
                  </a:moveTo>
                  <a:lnTo>
                    <a:pt x="92075" y="210570"/>
                  </a:lnTo>
                  <a:lnTo>
                    <a:pt x="107950" y="228032"/>
                  </a:lnTo>
                  <a:lnTo>
                    <a:pt x="117475" y="228032"/>
                  </a:lnTo>
                  <a:close/>
                  <a:moveTo>
                    <a:pt x="92075" y="185170"/>
                  </a:moveTo>
                  <a:lnTo>
                    <a:pt x="92075" y="194695"/>
                  </a:lnTo>
                  <a:lnTo>
                    <a:pt x="117475" y="220095"/>
                  </a:lnTo>
                  <a:lnTo>
                    <a:pt x="117475" y="210570"/>
                  </a:lnTo>
                  <a:close/>
                  <a:moveTo>
                    <a:pt x="32288" y="177232"/>
                  </a:moveTo>
                  <a:cubicBezTo>
                    <a:pt x="43912" y="246974"/>
                    <a:pt x="83949" y="287012"/>
                    <a:pt x="152400" y="298635"/>
                  </a:cubicBezTo>
                  <a:cubicBezTo>
                    <a:pt x="151108" y="308968"/>
                    <a:pt x="151108" y="319300"/>
                    <a:pt x="149817" y="329632"/>
                  </a:cubicBezTo>
                  <a:cubicBezTo>
                    <a:pt x="61993" y="323174"/>
                    <a:pt x="2583" y="246974"/>
                    <a:pt x="0" y="179815"/>
                  </a:cubicBezTo>
                  <a:cubicBezTo>
                    <a:pt x="10332" y="179815"/>
                    <a:pt x="21956" y="178524"/>
                    <a:pt x="32288" y="177232"/>
                  </a:cubicBezTo>
                  <a:close/>
                  <a:moveTo>
                    <a:pt x="92075" y="167707"/>
                  </a:moveTo>
                  <a:lnTo>
                    <a:pt x="92075" y="177232"/>
                  </a:lnTo>
                  <a:lnTo>
                    <a:pt x="117475" y="202632"/>
                  </a:lnTo>
                  <a:lnTo>
                    <a:pt x="117475" y="194695"/>
                  </a:lnTo>
                  <a:close/>
                  <a:moveTo>
                    <a:pt x="109538" y="161357"/>
                  </a:moveTo>
                  <a:lnTo>
                    <a:pt x="117476" y="169295"/>
                  </a:lnTo>
                  <a:lnTo>
                    <a:pt x="117476" y="161357"/>
                  </a:lnTo>
                  <a:close/>
                  <a:moveTo>
                    <a:pt x="92075" y="161357"/>
                  </a:moveTo>
                  <a:lnTo>
                    <a:pt x="117475" y="186757"/>
                  </a:lnTo>
                  <a:lnTo>
                    <a:pt x="117475" y="177232"/>
                  </a:lnTo>
                  <a:lnTo>
                    <a:pt x="100012" y="161357"/>
                  </a:lnTo>
                  <a:close/>
                  <a:moveTo>
                    <a:pt x="86111" y="150245"/>
                  </a:moveTo>
                  <a:lnTo>
                    <a:pt x="123439" y="150245"/>
                  </a:lnTo>
                  <a:cubicBezTo>
                    <a:pt x="126013" y="150245"/>
                    <a:pt x="128588" y="152813"/>
                    <a:pt x="128588" y="155381"/>
                  </a:cubicBezTo>
                  <a:cubicBezTo>
                    <a:pt x="128588" y="155381"/>
                    <a:pt x="128588" y="155381"/>
                    <a:pt x="128588" y="232422"/>
                  </a:cubicBezTo>
                  <a:cubicBezTo>
                    <a:pt x="128588" y="236274"/>
                    <a:pt x="126013" y="237558"/>
                    <a:pt x="123439" y="237558"/>
                  </a:cubicBezTo>
                  <a:cubicBezTo>
                    <a:pt x="123439" y="237558"/>
                    <a:pt x="123439" y="237558"/>
                    <a:pt x="86111" y="237558"/>
                  </a:cubicBezTo>
                  <a:cubicBezTo>
                    <a:pt x="83537" y="237558"/>
                    <a:pt x="80963" y="236274"/>
                    <a:pt x="80963" y="232422"/>
                  </a:cubicBezTo>
                  <a:cubicBezTo>
                    <a:pt x="80963" y="232422"/>
                    <a:pt x="80963" y="232422"/>
                    <a:pt x="80963" y="155381"/>
                  </a:cubicBezTo>
                  <a:cubicBezTo>
                    <a:pt x="80963" y="152813"/>
                    <a:pt x="83537" y="150245"/>
                    <a:pt x="86111" y="150245"/>
                  </a:cubicBezTo>
                  <a:close/>
                  <a:moveTo>
                    <a:pt x="327661" y="137545"/>
                  </a:moveTo>
                  <a:cubicBezTo>
                    <a:pt x="344488" y="247125"/>
                    <a:pt x="259056" y="327055"/>
                    <a:pt x="178802" y="329633"/>
                  </a:cubicBezTo>
                  <a:cubicBezTo>
                    <a:pt x="177508" y="319320"/>
                    <a:pt x="177508" y="309006"/>
                    <a:pt x="176213" y="297404"/>
                  </a:cubicBezTo>
                  <a:cubicBezTo>
                    <a:pt x="213752" y="293536"/>
                    <a:pt x="246112" y="276777"/>
                    <a:pt x="269412" y="247125"/>
                  </a:cubicBezTo>
                  <a:cubicBezTo>
                    <a:pt x="292711" y="216185"/>
                    <a:pt x="300478" y="181377"/>
                    <a:pt x="295300" y="143991"/>
                  </a:cubicBezTo>
                  <a:cubicBezTo>
                    <a:pt x="305656" y="141413"/>
                    <a:pt x="316011" y="140123"/>
                    <a:pt x="327661" y="137545"/>
                  </a:cubicBezTo>
                  <a:close/>
                  <a:moveTo>
                    <a:pt x="211138" y="132782"/>
                  </a:moveTo>
                  <a:lnTo>
                    <a:pt x="211138" y="228032"/>
                  </a:lnTo>
                  <a:lnTo>
                    <a:pt x="236538" y="228032"/>
                  </a:lnTo>
                  <a:lnTo>
                    <a:pt x="236538" y="132782"/>
                  </a:lnTo>
                  <a:close/>
                  <a:moveTo>
                    <a:pt x="203587" y="121670"/>
                  </a:moveTo>
                  <a:lnTo>
                    <a:pt x="240915" y="121670"/>
                  </a:lnTo>
                  <a:cubicBezTo>
                    <a:pt x="243489" y="121670"/>
                    <a:pt x="246063" y="124245"/>
                    <a:pt x="246063" y="126821"/>
                  </a:cubicBezTo>
                  <a:cubicBezTo>
                    <a:pt x="246063" y="126821"/>
                    <a:pt x="246063" y="126821"/>
                    <a:pt x="246063" y="232407"/>
                  </a:cubicBezTo>
                  <a:cubicBezTo>
                    <a:pt x="246063" y="236270"/>
                    <a:pt x="243489" y="237558"/>
                    <a:pt x="240915" y="237558"/>
                  </a:cubicBezTo>
                  <a:cubicBezTo>
                    <a:pt x="240915" y="237558"/>
                    <a:pt x="240915" y="237558"/>
                    <a:pt x="203587" y="237558"/>
                  </a:cubicBezTo>
                  <a:cubicBezTo>
                    <a:pt x="201013" y="237558"/>
                    <a:pt x="198438" y="236270"/>
                    <a:pt x="198438" y="232407"/>
                  </a:cubicBezTo>
                  <a:cubicBezTo>
                    <a:pt x="198438" y="232407"/>
                    <a:pt x="198438" y="232407"/>
                    <a:pt x="198438" y="126821"/>
                  </a:cubicBezTo>
                  <a:cubicBezTo>
                    <a:pt x="198438" y="124245"/>
                    <a:pt x="201013" y="121670"/>
                    <a:pt x="203587" y="121670"/>
                  </a:cubicBezTo>
                  <a:close/>
                  <a:moveTo>
                    <a:pt x="146403" y="78807"/>
                  </a:moveTo>
                  <a:lnTo>
                    <a:pt x="182211" y="78807"/>
                  </a:lnTo>
                  <a:cubicBezTo>
                    <a:pt x="186047" y="78807"/>
                    <a:pt x="187326" y="80098"/>
                    <a:pt x="187326" y="83970"/>
                  </a:cubicBezTo>
                  <a:cubicBezTo>
                    <a:pt x="187326" y="83970"/>
                    <a:pt x="187326" y="83970"/>
                    <a:pt x="187326" y="232394"/>
                  </a:cubicBezTo>
                  <a:cubicBezTo>
                    <a:pt x="187326" y="236266"/>
                    <a:pt x="186047" y="237557"/>
                    <a:pt x="182211" y="237557"/>
                  </a:cubicBezTo>
                  <a:cubicBezTo>
                    <a:pt x="182211" y="237557"/>
                    <a:pt x="182211" y="237557"/>
                    <a:pt x="146403" y="237557"/>
                  </a:cubicBezTo>
                  <a:cubicBezTo>
                    <a:pt x="142567" y="237557"/>
                    <a:pt x="141288" y="236266"/>
                    <a:pt x="141288" y="232394"/>
                  </a:cubicBezTo>
                  <a:cubicBezTo>
                    <a:pt x="141288" y="232394"/>
                    <a:pt x="141288" y="232394"/>
                    <a:pt x="141288" y="83970"/>
                  </a:cubicBezTo>
                  <a:cubicBezTo>
                    <a:pt x="141288" y="80098"/>
                    <a:pt x="142567" y="78807"/>
                    <a:pt x="146403" y="78807"/>
                  </a:cubicBezTo>
                  <a:close/>
                  <a:moveTo>
                    <a:pt x="257930" y="31182"/>
                  </a:moveTo>
                  <a:cubicBezTo>
                    <a:pt x="286558" y="51796"/>
                    <a:pt x="306076" y="77565"/>
                    <a:pt x="319088" y="109775"/>
                  </a:cubicBezTo>
                  <a:cubicBezTo>
                    <a:pt x="308678" y="113640"/>
                    <a:pt x="298269" y="117505"/>
                    <a:pt x="287859" y="120082"/>
                  </a:cubicBezTo>
                  <a:cubicBezTo>
                    <a:pt x="282654" y="107198"/>
                    <a:pt x="276148" y="95602"/>
                    <a:pt x="268340" y="85295"/>
                  </a:cubicBezTo>
                  <a:cubicBezTo>
                    <a:pt x="259232" y="74988"/>
                    <a:pt x="250123" y="65969"/>
                    <a:pt x="239713" y="58238"/>
                  </a:cubicBezTo>
                  <a:cubicBezTo>
                    <a:pt x="244918" y="49220"/>
                    <a:pt x="251424" y="40201"/>
                    <a:pt x="257930" y="31182"/>
                  </a:cubicBezTo>
                  <a:close/>
                  <a:moveTo>
                    <a:pt x="155199" y="194"/>
                  </a:moveTo>
                  <a:cubicBezTo>
                    <a:pt x="180825" y="-1099"/>
                    <a:pt x="206933" y="4073"/>
                    <a:pt x="233363" y="15064"/>
                  </a:cubicBezTo>
                  <a:cubicBezTo>
                    <a:pt x="228206" y="25408"/>
                    <a:pt x="224338" y="35753"/>
                    <a:pt x="219181" y="46097"/>
                  </a:cubicBezTo>
                  <a:cubicBezTo>
                    <a:pt x="130219" y="6012"/>
                    <a:pt x="37389" y="69372"/>
                    <a:pt x="32232" y="153420"/>
                  </a:cubicBezTo>
                  <a:cubicBezTo>
                    <a:pt x="21918" y="153420"/>
                    <a:pt x="10314" y="152127"/>
                    <a:pt x="0" y="150834"/>
                  </a:cubicBezTo>
                  <a:cubicBezTo>
                    <a:pt x="6446" y="95233"/>
                    <a:pt x="32232" y="52562"/>
                    <a:pt x="79936" y="24115"/>
                  </a:cubicBezTo>
                  <a:cubicBezTo>
                    <a:pt x="104433" y="9245"/>
                    <a:pt x="129574" y="1487"/>
                    <a:pt x="155199" y="19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37" name="矩形 36"/>
          <p:cNvSpPr/>
          <p:nvPr/>
        </p:nvSpPr>
        <p:spPr>
          <a:xfrm>
            <a:off x="3502595" y="2716560"/>
            <a:ext cx="3014415" cy="184666"/>
          </a:xfrm>
          <a:prstGeom prst="rect">
            <a:avLst/>
          </a:prstGeom>
          <a:noFill/>
        </p:spPr>
        <p:txBody>
          <a:bodyPr wrap="square" lIns="0" tIns="0" rIns="0" bIns="0" rtlCol="0">
            <a:spAutoFit/>
          </a:bodyPr>
          <a:lstStyle/>
          <a:p>
            <a:r>
              <a:rPr lang="zh-CN" altLang="en-US" sz="1200" b="1" dirty="0">
                <a:solidFill>
                  <a:schemeClr val="tx1">
                    <a:lumMod val="75000"/>
                    <a:lumOff val="25000"/>
                  </a:schemeClr>
                </a:solidFill>
                <a:ea typeface="思源黑体" panose="020B0500000000000000" pitchFamily="34" charset="-122"/>
              </a:rPr>
              <a:t>改进工作</a:t>
            </a:r>
          </a:p>
        </p:txBody>
      </p:sp>
      <p:sp>
        <p:nvSpPr>
          <p:cNvPr id="38" name="矩形 37"/>
          <p:cNvSpPr/>
          <p:nvPr/>
        </p:nvSpPr>
        <p:spPr>
          <a:xfrm>
            <a:off x="3420666" y="2924582"/>
            <a:ext cx="5256584" cy="346249"/>
          </a:xfrm>
          <a:prstGeom prst="rect">
            <a:avLst/>
          </a:prstGeom>
        </p:spPr>
        <p:txBody>
          <a:bodyPr wrap="square">
            <a:noAutofit/>
          </a:bodyPr>
          <a:lstStyle/>
          <a:p>
            <a:pPr algn="just">
              <a:lnSpc>
                <a:spcPct val="120000"/>
              </a:lnSpc>
            </a:pPr>
            <a:r>
              <a:rPr lang="zh-CN" altLang="en-US" sz="1000" dirty="0">
                <a:solidFill>
                  <a:schemeClr val="tx1">
                    <a:lumMod val="65000"/>
                    <a:lumOff val="35000"/>
                  </a:schemeClr>
                </a:solidFill>
                <a:latin typeface="思源黑体" panose="020B0500000000000000" pitchFamily="34" charset="-122"/>
                <a:ea typeface="思源黑体" panose="020B0500000000000000" pitchFamily="34" charset="-122"/>
              </a:rPr>
              <a:t>“非暴力沟通帮助我敏锐地观察病人的需要，了解特定的时刻他们需要听些什么。这对改善与血友病人和艾滋病人的关系很有用。在过去，一旦得知病人患了致命的疾病，我都难以和他们沟通。通过非暴力沟通，我开拓了视野，找到了新的沟通方式。”</a:t>
            </a:r>
          </a:p>
        </p:txBody>
      </p:sp>
      <p:sp>
        <p:nvSpPr>
          <p:cNvPr id="41" name="矩形 40"/>
          <p:cNvSpPr/>
          <p:nvPr/>
        </p:nvSpPr>
        <p:spPr>
          <a:xfrm>
            <a:off x="3502595" y="3818473"/>
            <a:ext cx="3014415" cy="184666"/>
          </a:xfrm>
          <a:prstGeom prst="rect">
            <a:avLst/>
          </a:prstGeom>
          <a:noFill/>
        </p:spPr>
        <p:txBody>
          <a:bodyPr wrap="square" lIns="0" tIns="0" rIns="0" bIns="0" rtlCol="0">
            <a:spAutoFit/>
          </a:bodyPr>
          <a:lstStyle/>
          <a:p>
            <a:r>
              <a:rPr lang="zh-CN" altLang="en-US" sz="1200" b="1" dirty="0">
                <a:solidFill>
                  <a:schemeClr val="tx1">
                    <a:lumMod val="75000"/>
                    <a:lumOff val="25000"/>
                  </a:schemeClr>
                </a:solidFill>
                <a:ea typeface="思源黑体" panose="020B0500000000000000" pitchFamily="34" charset="-122"/>
              </a:rPr>
              <a:t>解决政治问题</a:t>
            </a:r>
          </a:p>
        </p:txBody>
      </p:sp>
      <p:sp>
        <p:nvSpPr>
          <p:cNvPr id="42" name="矩形 41"/>
          <p:cNvSpPr/>
          <p:nvPr/>
        </p:nvSpPr>
        <p:spPr>
          <a:xfrm>
            <a:off x="3420666" y="4026495"/>
            <a:ext cx="5256584" cy="346249"/>
          </a:xfrm>
          <a:prstGeom prst="rect">
            <a:avLst/>
          </a:prstGeom>
        </p:spPr>
        <p:txBody>
          <a:bodyPr wrap="square">
            <a:noAutofit/>
          </a:bodyPr>
          <a:lstStyle/>
          <a:p>
            <a:pPr algn="just">
              <a:lnSpc>
                <a:spcPct val="120000"/>
              </a:lnSpc>
            </a:pPr>
            <a:r>
              <a:rPr lang="zh-CN" altLang="en-US" sz="800" dirty="0">
                <a:solidFill>
                  <a:schemeClr val="tx1">
                    <a:lumMod val="65000"/>
                    <a:lumOff val="35000"/>
                  </a:schemeClr>
                </a:solidFill>
                <a:latin typeface="思源黑体" panose="020B0500000000000000" pitchFamily="34" charset="-122"/>
                <a:ea typeface="思源黑体" panose="020B0500000000000000" pitchFamily="34" charset="-122"/>
              </a:rPr>
              <a:t>在耶路撒冷，不同政治立场的以色列人参加了一个非暴力沟通研讨班。参加者使用非暴力沟通对容易引起争议的西岸问题发表他们的意见。参加者使用非暴力沟通对容易引起争议的西岸问题发表他们的意见。许多已在西岸建立家园的以色列人，相信他们的行为是在履行宗教使命。然而，他们所面临的挑战不仅来自巴勒斯坦人，而且来自那些承认这一地区将属于巴勒斯坦的以色列人。其间，我和一位培训师示范了如何以非暴力沟通的方式来倾听，然后请参加者轮流扮演其他人的立场。</a:t>
            </a:r>
            <a:r>
              <a:rPr lang="en-US" altLang="zh-CN" sz="800" dirty="0">
                <a:solidFill>
                  <a:schemeClr val="tx1">
                    <a:lumMod val="65000"/>
                    <a:lumOff val="35000"/>
                  </a:schemeClr>
                </a:solidFill>
                <a:latin typeface="思源黑体" panose="020B0500000000000000" pitchFamily="34" charset="-122"/>
                <a:ea typeface="思源黑体" panose="020B0500000000000000" pitchFamily="34" charset="-122"/>
              </a:rPr>
              <a:t>20</a:t>
            </a:r>
            <a:r>
              <a:rPr lang="zh-CN" altLang="en-US" sz="800" dirty="0">
                <a:solidFill>
                  <a:schemeClr val="tx1">
                    <a:lumMod val="65000"/>
                    <a:lumOff val="35000"/>
                  </a:schemeClr>
                </a:solidFill>
                <a:latin typeface="思源黑体" panose="020B0500000000000000" pitchFamily="34" charset="-122"/>
                <a:ea typeface="思源黑体" panose="020B0500000000000000" pitchFamily="34" charset="-122"/>
              </a:rPr>
              <a:t>分钟后，一位定居者宣布，如果她的政治对手能像刚才那样倾听她的心声，她愿意考虑放弃在西岸的定居点，并迁到国际认可的以色列领土。</a:t>
            </a:r>
          </a:p>
        </p:txBody>
      </p:sp>
      <p:grpSp>
        <p:nvGrpSpPr>
          <p:cNvPr id="7" name="组合 6"/>
          <p:cNvGrpSpPr/>
          <p:nvPr/>
        </p:nvGrpSpPr>
        <p:grpSpPr>
          <a:xfrm>
            <a:off x="2628578" y="1615940"/>
            <a:ext cx="743097" cy="743095"/>
            <a:chOff x="2922436" y="1601277"/>
            <a:chExt cx="743097" cy="743095"/>
          </a:xfrm>
        </p:grpSpPr>
        <p:sp>
          <p:nvSpPr>
            <p:cNvPr id="35" name="椭圆 34"/>
            <p:cNvSpPr/>
            <p:nvPr/>
          </p:nvSpPr>
          <p:spPr>
            <a:xfrm>
              <a:off x="2922436" y="1601277"/>
              <a:ext cx="743097" cy="743095"/>
            </a:xfrm>
            <a:prstGeom prst="ellipse">
              <a:avLst/>
            </a:prstGeom>
            <a:solidFill>
              <a:srgbClr val="1E74AE"/>
            </a:solidFill>
            <a:ln w="12700">
              <a:noFill/>
            </a:ln>
            <a:effectLst>
              <a:outerShdw blurRad="177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ea typeface="思源黑体" panose="020B0500000000000000" pitchFamily="34" charset="-122"/>
              </a:endParaRPr>
            </a:p>
          </p:txBody>
        </p:sp>
        <p:sp>
          <p:nvSpPr>
            <p:cNvPr id="43" name="任意多边形: 形状 18"/>
            <p:cNvSpPr/>
            <p:nvPr/>
          </p:nvSpPr>
          <p:spPr bwMode="auto">
            <a:xfrm>
              <a:off x="3093691" y="1772634"/>
              <a:ext cx="400587" cy="400382"/>
            </a:xfrm>
            <a:custGeom>
              <a:avLst/>
              <a:gdLst>
                <a:gd name="connsiteX0" fmla="*/ 92075 w 329801"/>
                <a:gd name="connsiteY0" fmla="*/ 220095 h 329633"/>
                <a:gd name="connsiteX1" fmla="*/ 92075 w 329801"/>
                <a:gd name="connsiteY1" fmla="*/ 228033 h 329633"/>
                <a:gd name="connsiteX2" fmla="*/ 100013 w 329801"/>
                <a:gd name="connsiteY2" fmla="*/ 228033 h 329633"/>
                <a:gd name="connsiteX3" fmla="*/ 92075 w 329801"/>
                <a:gd name="connsiteY3" fmla="*/ 202632 h 329633"/>
                <a:gd name="connsiteX4" fmla="*/ 92075 w 329801"/>
                <a:gd name="connsiteY4" fmla="*/ 210570 h 329633"/>
                <a:gd name="connsiteX5" fmla="*/ 107950 w 329801"/>
                <a:gd name="connsiteY5" fmla="*/ 228032 h 329633"/>
                <a:gd name="connsiteX6" fmla="*/ 117475 w 329801"/>
                <a:gd name="connsiteY6" fmla="*/ 228032 h 329633"/>
                <a:gd name="connsiteX7" fmla="*/ 92075 w 329801"/>
                <a:gd name="connsiteY7" fmla="*/ 185170 h 329633"/>
                <a:gd name="connsiteX8" fmla="*/ 92075 w 329801"/>
                <a:gd name="connsiteY8" fmla="*/ 194695 h 329633"/>
                <a:gd name="connsiteX9" fmla="*/ 117475 w 329801"/>
                <a:gd name="connsiteY9" fmla="*/ 220095 h 329633"/>
                <a:gd name="connsiteX10" fmla="*/ 117475 w 329801"/>
                <a:gd name="connsiteY10" fmla="*/ 210570 h 329633"/>
                <a:gd name="connsiteX11" fmla="*/ 32288 w 329801"/>
                <a:gd name="connsiteY11" fmla="*/ 177232 h 329633"/>
                <a:gd name="connsiteX12" fmla="*/ 152400 w 329801"/>
                <a:gd name="connsiteY12" fmla="*/ 298635 h 329633"/>
                <a:gd name="connsiteX13" fmla="*/ 149817 w 329801"/>
                <a:gd name="connsiteY13" fmla="*/ 329632 h 329633"/>
                <a:gd name="connsiteX14" fmla="*/ 0 w 329801"/>
                <a:gd name="connsiteY14" fmla="*/ 179815 h 329633"/>
                <a:gd name="connsiteX15" fmla="*/ 32288 w 329801"/>
                <a:gd name="connsiteY15" fmla="*/ 177232 h 329633"/>
                <a:gd name="connsiteX16" fmla="*/ 92075 w 329801"/>
                <a:gd name="connsiteY16" fmla="*/ 167707 h 329633"/>
                <a:gd name="connsiteX17" fmla="*/ 92075 w 329801"/>
                <a:gd name="connsiteY17" fmla="*/ 177232 h 329633"/>
                <a:gd name="connsiteX18" fmla="*/ 117475 w 329801"/>
                <a:gd name="connsiteY18" fmla="*/ 202632 h 329633"/>
                <a:gd name="connsiteX19" fmla="*/ 117475 w 329801"/>
                <a:gd name="connsiteY19" fmla="*/ 194695 h 329633"/>
                <a:gd name="connsiteX20" fmla="*/ 109538 w 329801"/>
                <a:gd name="connsiteY20" fmla="*/ 161357 h 329633"/>
                <a:gd name="connsiteX21" fmla="*/ 117476 w 329801"/>
                <a:gd name="connsiteY21" fmla="*/ 169295 h 329633"/>
                <a:gd name="connsiteX22" fmla="*/ 117476 w 329801"/>
                <a:gd name="connsiteY22" fmla="*/ 161357 h 329633"/>
                <a:gd name="connsiteX23" fmla="*/ 92075 w 329801"/>
                <a:gd name="connsiteY23" fmla="*/ 161357 h 329633"/>
                <a:gd name="connsiteX24" fmla="*/ 117475 w 329801"/>
                <a:gd name="connsiteY24" fmla="*/ 186757 h 329633"/>
                <a:gd name="connsiteX25" fmla="*/ 117475 w 329801"/>
                <a:gd name="connsiteY25" fmla="*/ 177232 h 329633"/>
                <a:gd name="connsiteX26" fmla="*/ 100012 w 329801"/>
                <a:gd name="connsiteY26" fmla="*/ 161357 h 329633"/>
                <a:gd name="connsiteX27" fmla="*/ 86111 w 329801"/>
                <a:gd name="connsiteY27" fmla="*/ 150245 h 329633"/>
                <a:gd name="connsiteX28" fmla="*/ 123439 w 329801"/>
                <a:gd name="connsiteY28" fmla="*/ 150245 h 329633"/>
                <a:gd name="connsiteX29" fmla="*/ 128588 w 329801"/>
                <a:gd name="connsiteY29" fmla="*/ 155381 h 329633"/>
                <a:gd name="connsiteX30" fmla="*/ 128588 w 329801"/>
                <a:gd name="connsiteY30" fmla="*/ 232422 h 329633"/>
                <a:gd name="connsiteX31" fmla="*/ 123439 w 329801"/>
                <a:gd name="connsiteY31" fmla="*/ 237558 h 329633"/>
                <a:gd name="connsiteX32" fmla="*/ 86111 w 329801"/>
                <a:gd name="connsiteY32" fmla="*/ 237558 h 329633"/>
                <a:gd name="connsiteX33" fmla="*/ 80963 w 329801"/>
                <a:gd name="connsiteY33" fmla="*/ 232422 h 329633"/>
                <a:gd name="connsiteX34" fmla="*/ 80963 w 329801"/>
                <a:gd name="connsiteY34" fmla="*/ 155381 h 329633"/>
                <a:gd name="connsiteX35" fmla="*/ 86111 w 329801"/>
                <a:gd name="connsiteY35" fmla="*/ 150245 h 329633"/>
                <a:gd name="connsiteX36" fmla="*/ 327661 w 329801"/>
                <a:gd name="connsiteY36" fmla="*/ 137545 h 329633"/>
                <a:gd name="connsiteX37" fmla="*/ 178802 w 329801"/>
                <a:gd name="connsiteY37" fmla="*/ 329633 h 329633"/>
                <a:gd name="connsiteX38" fmla="*/ 176213 w 329801"/>
                <a:gd name="connsiteY38" fmla="*/ 297404 h 329633"/>
                <a:gd name="connsiteX39" fmla="*/ 269412 w 329801"/>
                <a:gd name="connsiteY39" fmla="*/ 247125 h 329633"/>
                <a:gd name="connsiteX40" fmla="*/ 295300 w 329801"/>
                <a:gd name="connsiteY40" fmla="*/ 143991 h 329633"/>
                <a:gd name="connsiteX41" fmla="*/ 327661 w 329801"/>
                <a:gd name="connsiteY41" fmla="*/ 137545 h 329633"/>
                <a:gd name="connsiteX42" fmla="*/ 211138 w 329801"/>
                <a:gd name="connsiteY42" fmla="*/ 132782 h 329633"/>
                <a:gd name="connsiteX43" fmla="*/ 211138 w 329801"/>
                <a:gd name="connsiteY43" fmla="*/ 228032 h 329633"/>
                <a:gd name="connsiteX44" fmla="*/ 236538 w 329801"/>
                <a:gd name="connsiteY44" fmla="*/ 228032 h 329633"/>
                <a:gd name="connsiteX45" fmla="*/ 236538 w 329801"/>
                <a:gd name="connsiteY45" fmla="*/ 132782 h 329633"/>
                <a:gd name="connsiteX46" fmla="*/ 203587 w 329801"/>
                <a:gd name="connsiteY46" fmla="*/ 121670 h 329633"/>
                <a:gd name="connsiteX47" fmla="*/ 240915 w 329801"/>
                <a:gd name="connsiteY47" fmla="*/ 121670 h 329633"/>
                <a:gd name="connsiteX48" fmla="*/ 246063 w 329801"/>
                <a:gd name="connsiteY48" fmla="*/ 126821 h 329633"/>
                <a:gd name="connsiteX49" fmla="*/ 246063 w 329801"/>
                <a:gd name="connsiteY49" fmla="*/ 232407 h 329633"/>
                <a:gd name="connsiteX50" fmla="*/ 240915 w 329801"/>
                <a:gd name="connsiteY50" fmla="*/ 237558 h 329633"/>
                <a:gd name="connsiteX51" fmla="*/ 203587 w 329801"/>
                <a:gd name="connsiteY51" fmla="*/ 237558 h 329633"/>
                <a:gd name="connsiteX52" fmla="*/ 198438 w 329801"/>
                <a:gd name="connsiteY52" fmla="*/ 232407 h 329633"/>
                <a:gd name="connsiteX53" fmla="*/ 198438 w 329801"/>
                <a:gd name="connsiteY53" fmla="*/ 126821 h 329633"/>
                <a:gd name="connsiteX54" fmla="*/ 203587 w 329801"/>
                <a:gd name="connsiteY54" fmla="*/ 121670 h 329633"/>
                <a:gd name="connsiteX55" fmla="*/ 146403 w 329801"/>
                <a:gd name="connsiteY55" fmla="*/ 78807 h 329633"/>
                <a:gd name="connsiteX56" fmla="*/ 182211 w 329801"/>
                <a:gd name="connsiteY56" fmla="*/ 78807 h 329633"/>
                <a:gd name="connsiteX57" fmla="*/ 187326 w 329801"/>
                <a:gd name="connsiteY57" fmla="*/ 83970 h 329633"/>
                <a:gd name="connsiteX58" fmla="*/ 187326 w 329801"/>
                <a:gd name="connsiteY58" fmla="*/ 232394 h 329633"/>
                <a:gd name="connsiteX59" fmla="*/ 182211 w 329801"/>
                <a:gd name="connsiteY59" fmla="*/ 237557 h 329633"/>
                <a:gd name="connsiteX60" fmla="*/ 146403 w 329801"/>
                <a:gd name="connsiteY60" fmla="*/ 237557 h 329633"/>
                <a:gd name="connsiteX61" fmla="*/ 141288 w 329801"/>
                <a:gd name="connsiteY61" fmla="*/ 232394 h 329633"/>
                <a:gd name="connsiteX62" fmla="*/ 141288 w 329801"/>
                <a:gd name="connsiteY62" fmla="*/ 83970 h 329633"/>
                <a:gd name="connsiteX63" fmla="*/ 146403 w 329801"/>
                <a:gd name="connsiteY63" fmla="*/ 78807 h 329633"/>
                <a:gd name="connsiteX64" fmla="*/ 257930 w 329801"/>
                <a:gd name="connsiteY64" fmla="*/ 31182 h 329633"/>
                <a:gd name="connsiteX65" fmla="*/ 319088 w 329801"/>
                <a:gd name="connsiteY65" fmla="*/ 109775 h 329633"/>
                <a:gd name="connsiteX66" fmla="*/ 287859 w 329801"/>
                <a:gd name="connsiteY66" fmla="*/ 120082 h 329633"/>
                <a:gd name="connsiteX67" fmla="*/ 268340 w 329801"/>
                <a:gd name="connsiteY67" fmla="*/ 85295 h 329633"/>
                <a:gd name="connsiteX68" fmla="*/ 239713 w 329801"/>
                <a:gd name="connsiteY68" fmla="*/ 58238 h 329633"/>
                <a:gd name="connsiteX69" fmla="*/ 257930 w 329801"/>
                <a:gd name="connsiteY69" fmla="*/ 31182 h 329633"/>
                <a:gd name="connsiteX70" fmla="*/ 155199 w 329801"/>
                <a:gd name="connsiteY70" fmla="*/ 194 h 329633"/>
                <a:gd name="connsiteX71" fmla="*/ 233363 w 329801"/>
                <a:gd name="connsiteY71" fmla="*/ 15064 h 329633"/>
                <a:gd name="connsiteX72" fmla="*/ 219181 w 329801"/>
                <a:gd name="connsiteY72" fmla="*/ 46097 h 329633"/>
                <a:gd name="connsiteX73" fmla="*/ 32232 w 329801"/>
                <a:gd name="connsiteY73" fmla="*/ 153420 h 329633"/>
                <a:gd name="connsiteX74" fmla="*/ 0 w 329801"/>
                <a:gd name="connsiteY74" fmla="*/ 150834 h 329633"/>
                <a:gd name="connsiteX75" fmla="*/ 79936 w 329801"/>
                <a:gd name="connsiteY75" fmla="*/ 24115 h 329633"/>
                <a:gd name="connsiteX76" fmla="*/ 155199 w 329801"/>
                <a:gd name="connsiteY76" fmla="*/ 194 h 329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29801" h="329633">
                  <a:moveTo>
                    <a:pt x="92075" y="220095"/>
                  </a:moveTo>
                  <a:lnTo>
                    <a:pt x="92075" y="228033"/>
                  </a:lnTo>
                  <a:lnTo>
                    <a:pt x="100013" y="228033"/>
                  </a:lnTo>
                  <a:close/>
                  <a:moveTo>
                    <a:pt x="92075" y="202632"/>
                  </a:moveTo>
                  <a:lnTo>
                    <a:pt x="92075" y="210570"/>
                  </a:lnTo>
                  <a:lnTo>
                    <a:pt x="107950" y="228032"/>
                  </a:lnTo>
                  <a:lnTo>
                    <a:pt x="117475" y="228032"/>
                  </a:lnTo>
                  <a:close/>
                  <a:moveTo>
                    <a:pt x="92075" y="185170"/>
                  </a:moveTo>
                  <a:lnTo>
                    <a:pt x="92075" y="194695"/>
                  </a:lnTo>
                  <a:lnTo>
                    <a:pt x="117475" y="220095"/>
                  </a:lnTo>
                  <a:lnTo>
                    <a:pt x="117475" y="210570"/>
                  </a:lnTo>
                  <a:close/>
                  <a:moveTo>
                    <a:pt x="32288" y="177232"/>
                  </a:moveTo>
                  <a:cubicBezTo>
                    <a:pt x="43912" y="246974"/>
                    <a:pt x="83949" y="287012"/>
                    <a:pt x="152400" y="298635"/>
                  </a:cubicBezTo>
                  <a:cubicBezTo>
                    <a:pt x="151108" y="308968"/>
                    <a:pt x="151108" y="319300"/>
                    <a:pt x="149817" y="329632"/>
                  </a:cubicBezTo>
                  <a:cubicBezTo>
                    <a:pt x="61993" y="323174"/>
                    <a:pt x="2583" y="246974"/>
                    <a:pt x="0" y="179815"/>
                  </a:cubicBezTo>
                  <a:cubicBezTo>
                    <a:pt x="10332" y="179815"/>
                    <a:pt x="21956" y="178524"/>
                    <a:pt x="32288" y="177232"/>
                  </a:cubicBezTo>
                  <a:close/>
                  <a:moveTo>
                    <a:pt x="92075" y="167707"/>
                  </a:moveTo>
                  <a:lnTo>
                    <a:pt x="92075" y="177232"/>
                  </a:lnTo>
                  <a:lnTo>
                    <a:pt x="117475" y="202632"/>
                  </a:lnTo>
                  <a:lnTo>
                    <a:pt x="117475" y="194695"/>
                  </a:lnTo>
                  <a:close/>
                  <a:moveTo>
                    <a:pt x="109538" y="161357"/>
                  </a:moveTo>
                  <a:lnTo>
                    <a:pt x="117476" y="169295"/>
                  </a:lnTo>
                  <a:lnTo>
                    <a:pt x="117476" y="161357"/>
                  </a:lnTo>
                  <a:close/>
                  <a:moveTo>
                    <a:pt x="92075" y="161357"/>
                  </a:moveTo>
                  <a:lnTo>
                    <a:pt x="117475" y="186757"/>
                  </a:lnTo>
                  <a:lnTo>
                    <a:pt x="117475" y="177232"/>
                  </a:lnTo>
                  <a:lnTo>
                    <a:pt x="100012" y="161357"/>
                  </a:lnTo>
                  <a:close/>
                  <a:moveTo>
                    <a:pt x="86111" y="150245"/>
                  </a:moveTo>
                  <a:lnTo>
                    <a:pt x="123439" y="150245"/>
                  </a:lnTo>
                  <a:cubicBezTo>
                    <a:pt x="126013" y="150245"/>
                    <a:pt x="128588" y="152813"/>
                    <a:pt x="128588" y="155381"/>
                  </a:cubicBezTo>
                  <a:cubicBezTo>
                    <a:pt x="128588" y="155381"/>
                    <a:pt x="128588" y="155381"/>
                    <a:pt x="128588" y="232422"/>
                  </a:cubicBezTo>
                  <a:cubicBezTo>
                    <a:pt x="128588" y="236274"/>
                    <a:pt x="126013" y="237558"/>
                    <a:pt x="123439" y="237558"/>
                  </a:cubicBezTo>
                  <a:cubicBezTo>
                    <a:pt x="123439" y="237558"/>
                    <a:pt x="123439" y="237558"/>
                    <a:pt x="86111" y="237558"/>
                  </a:cubicBezTo>
                  <a:cubicBezTo>
                    <a:pt x="83537" y="237558"/>
                    <a:pt x="80963" y="236274"/>
                    <a:pt x="80963" y="232422"/>
                  </a:cubicBezTo>
                  <a:cubicBezTo>
                    <a:pt x="80963" y="232422"/>
                    <a:pt x="80963" y="232422"/>
                    <a:pt x="80963" y="155381"/>
                  </a:cubicBezTo>
                  <a:cubicBezTo>
                    <a:pt x="80963" y="152813"/>
                    <a:pt x="83537" y="150245"/>
                    <a:pt x="86111" y="150245"/>
                  </a:cubicBezTo>
                  <a:close/>
                  <a:moveTo>
                    <a:pt x="327661" y="137545"/>
                  </a:moveTo>
                  <a:cubicBezTo>
                    <a:pt x="344488" y="247125"/>
                    <a:pt x="259056" y="327055"/>
                    <a:pt x="178802" y="329633"/>
                  </a:cubicBezTo>
                  <a:cubicBezTo>
                    <a:pt x="177508" y="319320"/>
                    <a:pt x="177508" y="309006"/>
                    <a:pt x="176213" y="297404"/>
                  </a:cubicBezTo>
                  <a:cubicBezTo>
                    <a:pt x="213752" y="293536"/>
                    <a:pt x="246112" y="276777"/>
                    <a:pt x="269412" y="247125"/>
                  </a:cubicBezTo>
                  <a:cubicBezTo>
                    <a:pt x="292711" y="216185"/>
                    <a:pt x="300478" y="181377"/>
                    <a:pt x="295300" y="143991"/>
                  </a:cubicBezTo>
                  <a:cubicBezTo>
                    <a:pt x="305656" y="141413"/>
                    <a:pt x="316011" y="140123"/>
                    <a:pt x="327661" y="137545"/>
                  </a:cubicBezTo>
                  <a:close/>
                  <a:moveTo>
                    <a:pt x="211138" y="132782"/>
                  </a:moveTo>
                  <a:lnTo>
                    <a:pt x="211138" y="228032"/>
                  </a:lnTo>
                  <a:lnTo>
                    <a:pt x="236538" y="228032"/>
                  </a:lnTo>
                  <a:lnTo>
                    <a:pt x="236538" y="132782"/>
                  </a:lnTo>
                  <a:close/>
                  <a:moveTo>
                    <a:pt x="203587" y="121670"/>
                  </a:moveTo>
                  <a:lnTo>
                    <a:pt x="240915" y="121670"/>
                  </a:lnTo>
                  <a:cubicBezTo>
                    <a:pt x="243489" y="121670"/>
                    <a:pt x="246063" y="124245"/>
                    <a:pt x="246063" y="126821"/>
                  </a:cubicBezTo>
                  <a:cubicBezTo>
                    <a:pt x="246063" y="126821"/>
                    <a:pt x="246063" y="126821"/>
                    <a:pt x="246063" y="232407"/>
                  </a:cubicBezTo>
                  <a:cubicBezTo>
                    <a:pt x="246063" y="236270"/>
                    <a:pt x="243489" y="237558"/>
                    <a:pt x="240915" y="237558"/>
                  </a:cubicBezTo>
                  <a:cubicBezTo>
                    <a:pt x="240915" y="237558"/>
                    <a:pt x="240915" y="237558"/>
                    <a:pt x="203587" y="237558"/>
                  </a:cubicBezTo>
                  <a:cubicBezTo>
                    <a:pt x="201013" y="237558"/>
                    <a:pt x="198438" y="236270"/>
                    <a:pt x="198438" y="232407"/>
                  </a:cubicBezTo>
                  <a:cubicBezTo>
                    <a:pt x="198438" y="232407"/>
                    <a:pt x="198438" y="232407"/>
                    <a:pt x="198438" y="126821"/>
                  </a:cubicBezTo>
                  <a:cubicBezTo>
                    <a:pt x="198438" y="124245"/>
                    <a:pt x="201013" y="121670"/>
                    <a:pt x="203587" y="121670"/>
                  </a:cubicBezTo>
                  <a:close/>
                  <a:moveTo>
                    <a:pt x="146403" y="78807"/>
                  </a:moveTo>
                  <a:lnTo>
                    <a:pt x="182211" y="78807"/>
                  </a:lnTo>
                  <a:cubicBezTo>
                    <a:pt x="186047" y="78807"/>
                    <a:pt x="187326" y="80098"/>
                    <a:pt x="187326" y="83970"/>
                  </a:cubicBezTo>
                  <a:cubicBezTo>
                    <a:pt x="187326" y="83970"/>
                    <a:pt x="187326" y="83970"/>
                    <a:pt x="187326" y="232394"/>
                  </a:cubicBezTo>
                  <a:cubicBezTo>
                    <a:pt x="187326" y="236266"/>
                    <a:pt x="186047" y="237557"/>
                    <a:pt x="182211" y="237557"/>
                  </a:cubicBezTo>
                  <a:cubicBezTo>
                    <a:pt x="182211" y="237557"/>
                    <a:pt x="182211" y="237557"/>
                    <a:pt x="146403" y="237557"/>
                  </a:cubicBezTo>
                  <a:cubicBezTo>
                    <a:pt x="142567" y="237557"/>
                    <a:pt x="141288" y="236266"/>
                    <a:pt x="141288" y="232394"/>
                  </a:cubicBezTo>
                  <a:cubicBezTo>
                    <a:pt x="141288" y="232394"/>
                    <a:pt x="141288" y="232394"/>
                    <a:pt x="141288" y="83970"/>
                  </a:cubicBezTo>
                  <a:cubicBezTo>
                    <a:pt x="141288" y="80098"/>
                    <a:pt x="142567" y="78807"/>
                    <a:pt x="146403" y="78807"/>
                  </a:cubicBezTo>
                  <a:close/>
                  <a:moveTo>
                    <a:pt x="257930" y="31182"/>
                  </a:moveTo>
                  <a:cubicBezTo>
                    <a:pt x="286558" y="51796"/>
                    <a:pt x="306076" y="77565"/>
                    <a:pt x="319088" y="109775"/>
                  </a:cubicBezTo>
                  <a:cubicBezTo>
                    <a:pt x="308678" y="113640"/>
                    <a:pt x="298269" y="117505"/>
                    <a:pt x="287859" y="120082"/>
                  </a:cubicBezTo>
                  <a:cubicBezTo>
                    <a:pt x="282654" y="107198"/>
                    <a:pt x="276148" y="95602"/>
                    <a:pt x="268340" y="85295"/>
                  </a:cubicBezTo>
                  <a:cubicBezTo>
                    <a:pt x="259232" y="74988"/>
                    <a:pt x="250123" y="65969"/>
                    <a:pt x="239713" y="58238"/>
                  </a:cubicBezTo>
                  <a:cubicBezTo>
                    <a:pt x="244918" y="49220"/>
                    <a:pt x="251424" y="40201"/>
                    <a:pt x="257930" y="31182"/>
                  </a:cubicBezTo>
                  <a:close/>
                  <a:moveTo>
                    <a:pt x="155199" y="194"/>
                  </a:moveTo>
                  <a:cubicBezTo>
                    <a:pt x="180825" y="-1099"/>
                    <a:pt x="206933" y="4073"/>
                    <a:pt x="233363" y="15064"/>
                  </a:cubicBezTo>
                  <a:cubicBezTo>
                    <a:pt x="228206" y="25408"/>
                    <a:pt x="224338" y="35753"/>
                    <a:pt x="219181" y="46097"/>
                  </a:cubicBezTo>
                  <a:cubicBezTo>
                    <a:pt x="130219" y="6012"/>
                    <a:pt x="37389" y="69372"/>
                    <a:pt x="32232" y="153420"/>
                  </a:cubicBezTo>
                  <a:cubicBezTo>
                    <a:pt x="21918" y="153420"/>
                    <a:pt x="10314" y="152127"/>
                    <a:pt x="0" y="150834"/>
                  </a:cubicBezTo>
                  <a:cubicBezTo>
                    <a:pt x="6446" y="95233"/>
                    <a:pt x="32232" y="52562"/>
                    <a:pt x="79936" y="24115"/>
                  </a:cubicBezTo>
                  <a:cubicBezTo>
                    <a:pt x="104433" y="9245"/>
                    <a:pt x="129574" y="1487"/>
                    <a:pt x="155199" y="19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0" name="组合 9"/>
          <p:cNvGrpSpPr/>
          <p:nvPr/>
        </p:nvGrpSpPr>
        <p:grpSpPr>
          <a:xfrm>
            <a:off x="2628578" y="4140640"/>
            <a:ext cx="743097" cy="743095"/>
            <a:chOff x="2922436" y="4133705"/>
            <a:chExt cx="743097" cy="743095"/>
          </a:xfrm>
        </p:grpSpPr>
        <p:sp>
          <p:nvSpPr>
            <p:cNvPr id="27" name="椭圆 26"/>
            <p:cNvSpPr/>
            <p:nvPr/>
          </p:nvSpPr>
          <p:spPr>
            <a:xfrm>
              <a:off x="2922436" y="4133705"/>
              <a:ext cx="743097" cy="743095"/>
            </a:xfrm>
            <a:prstGeom prst="ellipse">
              <a:avLst/>
            </a:prstGeom>
            <a:solidFill>
              <a:schemeClr val="tx1">
                <a:lumMod val="75000"/>
                <a:lumOff val="25000"/>
              </a:schemeClr>
            </a:solidFill>
            <a:ln w="12700">
              <a:noFill/>
            </a:ln>
            <a:effectLst>
              <a:outerShdw blurRad="177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ea typeface="思源黑体" panose="020B0500000000000000" pitchFamily="34" charset="-122"/>
              </a:endParaRPr>
            </a:p>
          </p:txBody>
        </p:sp>
        <p:sp>
          <p:nvSpPr>
            <p:cNvPr id="44" name="任意多边形: 形状 19"/>
            <p:cNvSpPr/>
            <p:nvPr/>
          </p:nvSpPr>
          <p:spPr bwMode="auto">
            <a:xfrm>
              <a:off x="3093691" y="4305062"/>
              <a:ext cx="400587" cy="400382"/>
            </a:xfrm>
            <a:custGeom>
              <a:avLst/>
              <a:gdLst>
                <a:gd name="connsiteX0" fmla="*/ 92075 w 329801"/>
                <a:gd name="connsiteY0" fmla="*/ 220095 h 329633"/>
                <a:gd name="connsiteX1" fmla="*/ 92075 w 329801"/>
                <a:gd name="connsiteY1" fmla="*/ 228033 h 329633"/>
                <a:gd name="connsiteX2" fmla="*/ 100013 w 329801"/>
                <a:gd name="connsiteY2" fmla="*/ 228033 h 329633"/>
                <a:gd name="connsiteX3" fmla="*/ 92075 w 329801"/>
                <a:gd name="connsiteY3" fmla="*/ 202632 h 329633"/>
                <a:gd name="connsiteX4" fmla="*/ 92075 w 329801"/>
                <a:gd name="connsiteY4" fmla="*/ 210570 h 329633"/>
                <a:gd name="connsiteX5" fmla="*/ 107950 w 329801"/>
                <a:gd name="connsiteY5" fmla="*/ 228032 h 329633"/>
                <a:gd name="connsiteX6" fmla="*/ 117475 w 329801"/>
                <a:gd name="connsiteY6" fmla="*/ 228032 h 329633"/>
                <a:gd name="connsiteX7" fmla="*/ 92075 w 329801"/>
                <a:gd name="connsiteY7" fmla="*/ 185170 h 329633"/>
                <a:gd name="connsiteX8" fmla="*/ 92075 w 329801"/>
                <a:gd name="connsiteY8" fmla="*/ 194695 h 329633"/>
                <a:gd name="connsiteX9" fmla="*/ 117475 w 329801"/>
                <a:gd name="connsiteY9" fmla="*/ 220095 h 329633"/>
                <a:gd name="connsiteX10" fmla="*/ 117475 w 329801"/>
                <a:gd name="connsiteY10" fmla="*/ 210570 h 329633"/>
                <a:gd name="connsiteX11" fmla="*/ 32288 w 329801"/>
                <a:gd name="connsiteY11" fmla="*/ 177232 h 329633"/>
                <a:gd name="connsiteX12" fmla="*/ 152400 w 329801"/>
                <a:gd name="connsiteY12" fmla="*/ 298635 h 329633"/>
                <a:gd name="connsiteX13" fmla="*/ 149817 w 329801"/>
                <a:gd name="connsiteY13" fmla="*/ 329632 h 329633"/>
                <a:gd name="connsiteX14" fmla="*/ 0 w 329801"/>
                <a:gd name="connsiteY14" fmla="*/ 179815 h 329633"/>
                <a:gd name="connsiteX15" fmla="*/ 32288 w 329801"/>
                <a:gd name="connsiteY15" fmla="*/ 177232 h 329633"/>
                <a:gd name="connsiteX16" fmla="*/ 92075 w 329801"/>
                <a:gd name="connsiteY16" fmla="*/ 167707 h 329633"/>
                <a:gd name="connsiteX17" fmla="*/ 92075 w 329801"/>
                <a:gd name="connsiteY17" fmla="*/ 177232 h 329633"/>
                <a:gd name="connsiteX18" fmla="*/ 117475 w 329801"/>
                <a:gd name="connsiteY18" fmla="*/ 202632 h 329633"/>
                <a:gd name="connsiteX19" fmla="*/ 117475 w 329801"/>
                <a:gd name="connsiteY19" fmla="*/ 194695 h 329633"/>
                <a:gd name="connsiteX20" fmla="*/ 109538 w 329801"/>
                <a:gd name="connsiteY20" fmla="*/ 161357 h 329633"/>
                <a:gd name="connsiteX21" fmla="*/ 117476 w 329801"/>
                <a:gd name="connsiteY21" fmla="*/ 169295 h 329633"/>
                <a:gd name="connsiteX22" fmla="*/ 117476 w 329801"/>
                <a:gd name="connsiteY22" fmla="*/ 161357 h 329633"/>
                <a:gd name="connsiteX23" fmla="*/ 92075 w 329801"/>
                <a:gd name="connsiteY23" fmla="*/ 161357 h 329633"/>
                <a:gd name="connsiteX24" fmla="*/ 117475 w 329801"/>
                <a:gd name="connsiteY24" fmla="*/ 186757 h 329633"/>
                <a:gd name="connsiteX25" fmla="*/ 117475 w 329801"/>
                <a:gd name="connsiteY25" fmla="*/ 177232 h 329633"/>
                <a:gd name="connsiteX26" fmla="*/ 100012 w 329801"/>
                <a:gd name="connsiteY26" fmla="*/ 161357 h 329633"/>
                <a:gd name="connsiteX27" fmla="*/ 86111 w 329801"/>
                <a:gd name="connsiteY27" fmla="*/ 150245 h 329633"/>
                <a:gd name="connsiteX28" fmla="*/ 123439 w 329801"/>
                <a:gd name="connsiteY28" fmla="*/ 150245 h 329633"/>
                <a:gd name="connsiteX29" fmla="*/ 128588 w 329801"/>
                <a:gd name="connsiteY29" fmla="*/ 155381 h 329633"/>
                <a:gd name="connsiteX30" fmla="*/ 128588 w 329801"/>
                <a:gd name="connsiteY30" fmla="*/ 232422 h 329633"/>
                <a:gd name="connsiteX31" fmla="*/ 123439 w 329801"/>
                <a:gd name="connsiteY31" fmla="*/ 237558 h 329633"/>
                <a:gd name="connsiteX32" fmla="*/ 86111 w 329801"/>
                <a:gd name="connsiteY32" fmla="*/ 237558 h 329633"/>
                <a:gd name="connsiteX33" fmla="*/ 80963 w 329801"/>
                <a:gd name="connsiteY33" fmla="*/ 232422 h 329633"/>
                <a:gd name="connsiteX34" fmla="*/ 80963 w 329801"/>
                <a:gd name="connsiteY34" fmla="*/ 155381 h 329633"/>
                <a:gd name="connsiteX35" fmla="*/ 86111 w 329801"/>
                <a:gd name="connsiteY35" fmla="*/ 150245 h 329633"/>
                <a:gd name="connsiteX36" fmla="*/ 327661 w 329801"/>
                <a:gd name="connsiteY36" fmla="*/ 137545 h 329633"/>
                <a:gd name="connsiteX37" fmla="*/ 178802 w 329801"/>
                <a:gd name="connsiteY37" fmla="*/ 329633 h 329633"/>
                <a:gd name="connsiteX38" fmla="*/ 176213 w 329801"/>
                <a:gd name="connsiteY38" fmla="*/ 297404 h 329633"/>
                <a:gd name="connsiteX39" fmla="*/ 269412 w 329801"/>
                <a:gd name="connsiteY39" fmla="*/ 247125 h 329633"/>
                <a:gd name="connsiteX40" fmla="*/ 295300 w 329801"/>
                <a:gd name="connsiteY40" fmla="*/ 143991 h 329633"/>
                <a:gd name="connsiteX41" fmla="*/ 327661 w 329801"/>
                <a:gd name="connsiteY41" fmla="*/ 137545 h 329633"/>
                <a:gd name="connsiteX42" fmla="*/ 211138 w 329801"/>
                <a:gd name="connsiteY42" fmla="*/ 132782 h 329633"/>
                <a:gd name="connsiteX43" fmla="*/ 211138 w 329801"/>
                <a:gd name="connsiteY43" fmla="*/ 228032 h 329633"/>
                <a:gd name="connsiteX44" fmla="*/ 236538 w 329801"/>
                <a:gd name="connsiteY44" fmla="*/ 228032 h 329633"/>
                <a:gd name="connsiteX45" fmla="*/ 236538 w 329801"/>
                <a:gd name="connsiteY45" fmla="*/ 132782 h 329633"/>
                <a:gd name="connsiteX46" fmla="*/ 203587 w 329801"/>
                <a:gd name="connsiteY46" fmla="*/ 121670 h 329633"/>
                <a:gd name="connsiteX47" fmla="*/ 240915 w 329801"/>
                <a:gd name="connsiteY47" fmla="*/ 121670 h 329633"/>
                <a:gd name="connsiteX48" fmla="*/ 246063 w 329801"/>
                <a:gd name="connsiteY48" fmla="*/ 126821 h 329633"/>
                <a:gd name="connsiteX49" fmla="*/ 246063 w 329801"/>
                <a:gd name="connsiteY49" fmla="*/ 232407 h 329633"/>
                <a:gd name="connsiteX50" fmla="*/ 240915 w 329801"/>
                <a:gd name="connsiteY50" fmla="*/ 237558 h 329633"/>
                <a:gd name="connsiteX51" fmla="*/ 203587 w 329801"/>
                <a:gd name="connsiteY51" fmla="*/ 237558 h 329633"/>
                <a:gd name="connsiteX52" fmla="*/ 198438 w 329801"/>
                <a:gd name="connsiteY52" fmla="*/ 232407 h 329633"/>
                <a:gd name="connsiteX53" fmla="*/ 198438 w 329801"/>
                <a:gd name="connsiteY53" fmla="*/ 126821 h 329633"/>
                <a:gd name="connsiteX54" fmla="*/ 203587 w 329801"/>
                <a:gd name="connsiteY54" fmla="*/ 121670 h 329633"/>
                <a:gd name="connsiteX55" fmla="*/ 146403 w 329801"/>
                <a:gd name="connsiteY55" fmla="*/ 78807 h 329633"/>
                <a:gd name="connsiteX56" fmla="*/ 182211 w 329801"/>
                <a:gd name="connsiteY56" fmla="*/ 78807 h 329633"/>
                <a:gd name="connsiteX57" fmla="*/ 187326 w 329801"/>
                <a:gd name="connsiteY57" fmla="*/ 83970 h 329633"/>
                <a:gd name="connsiteX58" fmla="*/ 187326 w 329801"/>
                <a:gd name="connsiteY58" fmla="*/ 232394 h 329633"/>
                <a:gd name="connsiteX59" fmla="*/ 182211 w 329801"/>
                <a:gd name="connsiteY59" fmla="*/ 237557 h 329633"/>
                <a:gd name="connsiteX60" fmla="*/ 146403 w 329801"/>
                <a:gd name="connsiteY60" fmla="*/ 237557 h 329633"/>
                <a:gd name="connsiteX61" fmla="*/ 141288 w 329801"/>
                <a:gd name="connsiteY61" fmla="*/ 232394 h 329633"/>
                <a:gd name="connsiteX62" fmla="*/ 141288 w 329801"/>
                <a:gd name="connsiteY62" fmla="*/ 83970 h 329633"/>
                <a:gd name="connsiteX63" fmla="*/ 146403 w 329801"/>
                <a:gd name="connsiteY63" fmla="*/ 78807 h 329633"/>
                <a:gd name="connsiteX64" fmla="*/ 257930 w 329801"/>
                <a:gd name="connsiteY64" fmla="*/ 31182 h 329633"/>
                <a:gd name="connsiteX65" fmla="*/ 319088 w 329801"/>
                <a:gd name="connsiteY65" fmla="*/ 109775 h 329633"/>
                <a:gd name="connsiteX66" fmla="*/ 287859 w 329801"/>
                <a:gd name="connsiteY66" fmla="*/ 120082 h 329633"/>
                <a:gd name="connsiteX67" fmla="*/ 268340 w 329801"/>
                <a:gd name="connsiteY67" fmla="*/ 85295 h 329633"/>
                <a:gd name="connsiteX68" fmla="*/ 239713 w 329801"/>
                <a:gd name="connsiteY68" fmla="*/ 58238 h 329633"/>
                <a:gd name="connsiteX69" fmla="*/ 257930 w 329801"/>
                <a:gd name="connsiteY69" fmla="*/ 31182 h 329633"/>
                <a:gd name="connsiteX70" fmla="*/ 155199 w 329801"/>
                <a:gd name="connsiteY70" fmla="*/ 194 h 329633"/>
                <a:gd name="connsiteX71" fmla="*/ 233363 w 329801"/>
                <a:gd name="connsiteY71" fmla="*/ 15064 h 329633"/>
                <a:gd name="connsiteX72" fmla="*/ 219181 w 329801"/>
                <a:gd name="connsiteY72" fmla="*/ 46097 h 329633"/>
                <a:gd name="connsiteX73" fmla="*/ 32232 w 329801"/>
                <a:gd name="connsiteY73" fmla="*/ 153420 h 329633"/>
                <a:gd name="connsiteX74" fmla="*/ 0 w 329801"/>
                <a:gd name="connsiteY74" fmla="*/ 150834 h 329633"/>
                <a:gd name="connsiteX75" fmla="*/ 79936 w 329801"/>
                <a:gd name="connsiteY75" fmla="*/ 24115 h 329633"/>
                <a:gd name="connsiteX76" fmla="*/ 155199 w 329801"/>
                <a:gd name="connsiteY76" fmla="*/ 194 h 329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29801" h="329633">
                  <a:moveTo>
                    <a:pt x="92075" y="220095"/>
                  </a:moveTo>
                  <a:lnTo>
                    <a:pt x="92075" y="228033"/>
                  </a:lnTo>
                  <a:lnTo>
                    <a:pt x="100013" y="228033"/>
                  </a:lnTo>
                  <a:close/>
                  <a:moveTo>
                    <a:pt x="92075" y="202632"/>
                  </a:moveTo>
                  <a:lnTo>
                    <a:pt x="92075" y="210570"/>
                  </a:lnTo>
                  <a:lnTo>
                    <a:pt x="107950" y="228032"/>
                  </a:lnTo>
                  <a:lnTo>
                    <a:pt x="117475" y="228032"/>
                  </a:lnTo>
                  <a:close/>
                  <a:moveTo>
                    <a:pt x="92075" y="185170"/>
                  </a:moveTo>
                  <a:lnTo>
                    <a:pt x="92075" y="194695"/>
                  </a:lnTo>
                  <a:lnTo>
                    <a:pt x="117475" y="220095"/>
                  </a:lnTo>
                  <a:lnTo>
                    <a:pt x="117475" y="210570"/>
                  </a:lnTo>
                  <a:close/>
                  <a:moveTo>
                    <a:pt x="32288" y="177232"/>
                  </a:moveTo>
                  <a:cubicBezTo>
                    <a:pt x="43912" y="246974"/>
                    <a:pt x="83949" y="287012"/>
                    <a:pt x="152400" y="298635"/>
                  </a:cubicBezTo>
                  <a:cubicBezTo>
                    <a:pt x="151108" y="308968"/>
                    <a:pt x="151108" y="319300"/>
                    <a:pt x="149817" y="329632"/>
                  </a:cubicBezTo>
                  <a:cubicBezTo>
                    <a:pt x="61993" y="323174"/>
                    <a:pt x="2583" y="246974"/>
                    <a:pt x="0" y="179815"/>
                  </a:cubicBezTo>
                  <a:cubicBezTo>
                    <a:pt x="10332" y="179815"/>
                    <a:pt x="21956" y="178524"/>
                    <a:pt x="32288" y="177232"/>
                  </a:cubicBezTo>
                  <a:close/>
                  <a:moveTo>
                    <a:pt x="92075" y="167707"/>
                  </a:moveTo>
                  <a:lnTo>
                    <a:pt x="92075" y="177232"/>
                  </a:lnTo>
                  <a:lnTo>
                    <a:pt x="117475" y="202632"/>
                  </a:lnTo>
                  <a:lnTo>
                    <a:pt x="117475" y="194695"/>
                  </a:lnTo>
                  <a:close/>
                  <a:moveTo>
                    <a:pt x="109538" y="161357"/>
                  </a:moveTo>
                  <a:lnTo>
                    <a:pt x="117476" y="169295"/>
                  </a:lnTo>
                  <a:lnTo>
                    <a:pt x="117476" y="161357"/>
                  </a:lnTo>
                  <a:close/>
                  <a:moveTo>
                    <a:pt x="92075" y="161357"/>
                  </a:moveTo>
                  <a:lnTo>
                    <a:pt x="117475" y="186757"/>
                  </a:lnTo>
                  <a:lnTo>
                    <a:pt x="117475" y="177232"/>
                  </a:lnTo>
                  <a:lnTo>
                    <a:pt x="100012" y="161357"/>
                  </a:lnTo>
                  <a:close/>
                  <a:moveTo>
                    <a:pt x="86111" y="150245"/>
                  </a:moveTo>
                  <a:lnTo>
                    <a:pt x="123439" y="150245"/>
                  </a:lnTo>
                  <a:cubicBezTo>
                    <a:pt x="126013" y="150245"/>
                    <a:pt x="128588" y="152813"/>
                    <a:pt x="128588" y="155381"/>
                  </a:cubicBezTo>
                  <a:cubicBezTo>
                    <a:pt x="128588" y="155381"/>
                    <a:pt x="128588" y="155381"/>
                    <a:pt x="128588" y="232422"/>
                  </a:cubicBezTo>
                  <a:cubicBezTo>
                    <a:pt x="128588" y="236274"/>
                    <a:pt x="126013" y="237558"/>
                    <a:pt x="123439" y="237558"/>
                  </a:cubicBezTo>
                  <a:cubicBezTo>
                    <a:pt x="123439" y="237558"/>
                    <a:pt x="123439" y="237558"/>
                    <a:pt x="86111" y="237558"/>
                  </a:cubicBezTo>
                  <a:cubicBezTo>
                    <a:pt x="83537" y="237558"/>
                    <a:pt x="80963" y="236274"/>
                    <a:pt x="80963" y="232422"/>
                  </a:cubicBezTo>
                  <a:cubicBezTo>
                    <a:pt x="80963" y="232422"/>
                    <a:pt x="80963" y="232422"/>
                    <a:pt x="80963" y="155381"/>
                  </a:cubicBezTo>
                  <a:cubicBezTo>
                    <a:pt x="80963" y="152813"/>
                    <a:pt x="83537" y="150245"/>
                    <a:pt x="86111" y="150245"/>
                  </a:cubicBezTo>
                  <a:close/>
                  <a:moveTo>
                    <a:pt x="327661" y="137545"/>
                  </a:moveTo>
                  <a:cubicBezTo>
                    <a:pt x="344488" y="247125"/>
                    <a:pt x="259056" y="327055"/>
                    <a:pt x="178802" y="329633"/>
                  </a:cubicBezTo>
                  <a:cubicBezTo>
                    <a:pt x="177508" y="319320"/>
                    <a:pt x="177508" y="309006"/>
                    <a:pt x="176213" y="297404"/>
                  </a:cubicBezTo>
                  <a:cubicBezTo>
                    <a:pt x="213752" y="293536"/>
                    <a:pt x="246112" y="276777"/>
                    <a:pt x="269412" y="247125"/>
                  </a:cubicBezTo>
                  <a:cubicBezTo>
                    <a:pt x="292711" y="216185"/>
                    <a:pt x="300478" y="181377"/>
                    <a:pt x="295300" y="143991"/>
                  </a:cubicBezTo>
                  <a:cubicBezTo>
                    <a:pt x="305656" y="141413"/>
                    <a:pt x="316011" y="140123"/>
                    <a:pt x="327661" y="137545"/>
                  </a:cubicBezTo>
                  <a:close/>
                  <a:moveTo>
                    <a:pt x="211138" y="132782"/>
                  </a:moveTo>
                  <a:lnTo>
                    <a:pt x="211138" y="228032"/>
                  </a:lnTo>
                  <a:lnTo>
                    <a:pt x="236538" y="228032"/>
                  </a:lnTo>
                  <a:lnTo>
                    <a:pt x="236538" y="132782"/>
                  </a:lnTo>
                  <a:close/>
                  <a:moveTo>
                    <a:pt x="203587" y="121670"/>
                  </a:moveTo>
                  <a:lnTo>
                    <a:pt x="240915" y="121670"/>
                  </a:lnTo>
                  <a:cubicBezTo>
                    <a:pt x="243489" y="121670"/>
                    <a:pt x="246063" y="124245"/>
                    <a:pt x="246063" y="126821"/>
                  </a:cubicBezTo>
                  <a:cubicBezTo>
                    <a:pt x="246063" y="126821"/>
                    <a:pt x="246063" y="126821"/>
                    <a:pt x="246063" y="232407"/>
                  </a:cubicBezTo>
                  <a:cubicBezTo>
                    <a:pt x="246063" y="236270"/>
                    <a:pt x="243489" y="237558"/>
                    <a:pt x="240915" y="237558"/>
                  </a:cubicBezTo>
                  <a:cubicBezTo>
                    <a:pt x="240915" y="237558"/>
                    <a:pt x="240915" y="237558"/>
                    <a:pt x="203587" y="237558"/>
                  </a:cubicBezTo>
                  <a:cubicBezTo>
                    <a:pt x="201013" y="237558"/>
                    <a:pt x="198438" y="236270"/>
                    <a:pt x="198438" y="232407"/>
                  </a:cubicBezTo>
                  <a:cubicBezTo>
                    <a:pt x="198438" y="232407"/>
                    <a:pt x="198438" y="232407"/>
                    <a:pt x="198438" y="126821"/>
                  </a:cubicBezTo>
                  <a:cubicBezTo>
                    <a:pt x="198438" y="124245"/>
                    <a:pt x="201013" y="121670"/>
                    <a:pt x="203587" y="121670"/>
                  </a:cubicBezTo>
                  <a:close/>
                  <a:moveTo>
                    <a:pt x="146403" y="78807"/>
                  </a:moveTo>
                  <a:lnTo>
                    <a:pt x="182211" y="78807"/>
                  </a:lnTo>
                  <a:cubicBezTo>
                    <a:pt x="186047" y="78807"/>
                    <a:pt x="187326" y="80098"/>
                    <a:pt x="187326" y="83970"/>
                  </a:cubicBezTo>
                  <a:cubicBezTo>
                    <a:pt x="187326" y="83970"/>
                    <a:pt x="187326" y="83970"/>
                    <a:pt x="187326" y="232394"/>
                  </a:cubicBezTo>
                  <a:cubicBezTo>
                    <a:pt x="187326" y="236266"/>
                    <a:pt x="186047" y="237557"/>
                    <a:pt x="182211" y="237557"/>
                  </a:cubicBezTo>
                  <a:cubicBezTo>
                    <a:pt x="182211" y="237557"/>
                    <a:pt x="182211" y="237557"/>
                    <a:pt x="146403" y="237557"/>
                  </a:cubicBezTo>
                  <a:cubicBezTo>
                    <a:pt x="142567" y="237557"/>
                    <a:pt x="141288" y="236266"/>
                    <a:pt x="141288" y="232394"/>
                  </a:cubicBezTo>
                  <a:cubicBezTo>
                    <a:pt x="141288" y="232394"/>
                    <a:pt x="141288" y="232394"/>
                    <a:pt x="141288" y="83970"/>
                  </a:cubicBezTo>
                  <a:cubicBezTo>
                    <a:pt x="141288" y="80098"/>
                    <a:pt x="142567" y="78807"/>
                    <a:pt x="146403" y="78807"/>
                  </a:cubicBezTo>
                  <a:close/>
                  <a:moveTo>
                    <a:pt x="257930" y="31182"/>
                  </a:moveTo>
                  <a:cubicBezTo>
                    <a:pt x="286558" y="51796"/>
                    <a:pt x="306076" y="77565"/>
                    <a:pt x="319088" y="109775"/>
                  </a:cubicBezTo>
                  <a:cubicBezTo>
                    <a:pt x="308678" y="113640"/>
                    <a:pt x="298269" y="117505"/>
                    <a:pt x="287859" y="120082"/>
                  </a:cubicBezTo>
                  <a:cubicBezTo>
                    <a:pt x="282654" y="107198"/>
                    <a:pt x="276148" y="95602"/>
                    <a:pt x="268340" y="85295"/>
                  </a:cubicBezTo>
                  <a:cubicBezTo>
                    <a:pt x="259232" y="74988"/>
                    <a:pt x="250123" y="65969"/>
                    <a:pt x="239713" y="58238"/>
                  </a:cubicBezTo>
                  <a:cubicBezTo>
                    <a:pt x="244918" y="49220"/>
                    <a:pt x="251424" y="40201"/>
                    <a:pt x="257930" y="31182"/>
                  </a:cubicBezTo>
                  <a:close/>
                  <a:moveTo>
                    <a:pt x="155199" y="194"/>
                  </a:moveTo>
                  <a:cubicBezTo>
                    <a:pt x="180825" y="-1099"/>
                    <a:pt x="206933" y="4073"/>
                    <a:pt x="233363" y="15064"/>
                  </a:cubicBezTo>
                  <a:cubicBezTo>
                    <a:pt x="228206" y="25408"/>
                    <a:pt x="224338" y="35753"/>
                    <a:pt x="219181" y="46097"/>
                  </a:cubicBezTo>
                  <a:cubicBezTo>
                    <a:pt x="130219" y="6012"/>
                    <a:pt x="37389" y="69372"/>
                    <a:pt x="32232" y="153420"/>
                  </a:cubicBezTo>
                  <a:cubicBezTo>
                    <a:pt x="21918" y="153420"/>
                    <a:pt x="10314" y="152127"/>
                    <a:pt x="0" y="150834"/>
                  </a:cubicBezTo>
                  <a:cubicBezTo>
                    <a:pt x="6446" y="95233"/>
                    <a:pt x="32232" y="52562"/>
                    <a:pt x="79936" y="24115"/>
                  </a:cubicBezTo>
                  <a:cubicBezTo>
                    <a:pt x="104433" y="9245"/>
                    <a:pt x="129574" y="1487"/>
                    <a:pt x="155199" y="19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形状 11">
            <a:extLst>
              <a:ext uri="{FF2B5EF4-FFF2-40B4-BE49-F238E27FC236}">
                <a16:creationId xmlns:a16="http://schemas.microsoft.com/office/drawing/2014/main" id="{88E67C72-DD64-40E1-8506-235A7E907A5B}"/>
              </a:ext>
            </a:extLst>
          </p:cNvPr>
          <p:cNvSpPr/>
          <p:nvPr/>
        </p:nvSpPr>
        <p:spPr>
          <a:xfrm>
            <a:off x="1019908" y="1564432"/>
            <a:ext cx="7786467" cy="1360924"/>
          </a:xfrm>
          <a:custGeom>
            <a:avLst/>
            <a:gdLst>
              <a:gd name="connsiteX0" fmla="*/ 0 w 7786467"/>
              <a:gd name="connsiteY0" fmla="*/ 1072039 h 1360924"/>
              <a:gd name="connsiteX1" fmla="*/ 1252024 w 7786467"/>
              <a:gd name="connsiteY1" fmla="*/ 2894 h 1360924"/>
              <a:gd name="connsiteX2" fmla="*/ 3812344 w 7786467"/>
              <a:gd name="connsiteY2" fmla="*/ 1360427 h 1360924"/>
              <a:gd name="connsiteX3" fmla="*/ 6253089 w 7786467"/>
              <a:gd name="connsiteY3" fmla="*/ 171707 h 1360924"/>
              <a:gd name="connsiteX4" fmla="*/ 7786467 w 7786467"/>
              <a:gd name="connsiteY4" fmla="*/ 1107208 h 1360924"/>
              <a:gd name="connsiteX5" fmla="*/ 7786467 w 7786467"/>
              <a:gd name="connsiteY5" fmla="*/ 1107208 h 136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86467" h="1360924">
                <a:moveTo>
                  <a:pt x="0" y="1072039"/>
                </a:moveTo>
                <a:cubicBezTo>
                  <a:pt x="308316" y="513434"/>
                  <a:pt x="616633" y="-45171"/>
                  <a:pt x="1252024" y="2894"/>
                </a:cubicBezTo>
                <a:cubicBezTo>
                  <a:pt x="1887415" y="50959"/>
                  <a:pt x="2978833" y="1332292"/>
                  <a:pt x="3812344" y="1360427"/>
                </a:cubicBezTo>
                <a:cubicBezTo>
                  <a:pt x="4645855" y="1388562"/>
                  <a:pt x="5590735" y="213910"/>
                  <a:pt x="6253089" y="171707"/>
                </a:cubicBezTo>
                <a:cubicBezTo>
                  <a:pt x="6915443" y="129504"/>
                  <a:pt x="7786467" y="1107208"/>
                  <a:pt x="7786467" y="1107208"/>
                </a:cubicBezTo>
                <a:lnTo>
                  <a:pt x="7786467" y="1107208"/>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F8CE54C0-64A3-433E-90C3-64578C4C76D5}"/>
              </a:ext>
            </a:extLst>
          </p:cNvPr>
          <p:cNvSpPr/>
          <p:nvPr/>
        </p:nvSpPr>
        <p:spPr>
          <a:xfrm>
            <a:off x="972394" y="197930"/>
            <a:ext cx="5400600" cy="4603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充分表达感激</a:t>
            </a:r>
          </a:p>
        </p:txBody>
      </p:sp>
      <p:sp>
        <p:nvSpPr>
          <p:cNvPr id="3" name="文本框 2">
            <a:extLst>
              <a:ext uri="{FF2B5EF4-FFF2-40B4-BE49-F238E27FC236}">
                <a16:creationId xmlns:a16="http://schemas.microsoft.com/office/drawing/2014/main" id="{2D88E0B1-81AA-4196-BF84-E383FDD59117}"/>
              </a:ext>
            </a:extLst>
          </p:cNvPr>
          <p:cNvSpPr txBox="1"/>
          <p:nvPr/>
        </p:nvSpPr>
        <p:spPr>
          <a:xfrm>
            <a:off x="2124522" y="1253490"/>
            <a:ext cx="4823460" cy="246221"/>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案例：我和舅舅</a:t>
            </a:r>
            <a:r>
              <a:rPr lang="en-US" altLang="zh-CN" dirty="0"/>
              <a:t>——</a:t>
            </a:r>
            <a:r>
              <a:rPr lang="zh-CN" altLang="en-US" dirty="0"/>
              <a:t>感激需要明确表达</a:t>
            </a:r>
            <a:endParaRPr lang="en-US" altLang="zh-CN" dirty="0"/>
          </a:p>
        </p:txBody>
      </p:sp>
      <p:sp>
        <p:nvSpPr>
          <p:cNvPr id="4" name="文本框 3">
            <a:extLst>
              <a:ext uri="{FF2B5EF4-FFF2-40B4-BE49-F238E27FC236}">
                <a16:creationId xmlns:a16="http://schemas.microsoft.com/office/drawing/2014/main" id="{346EF746-5E64-4298-8344-DC9A668E975F}"/>
              </a:ext>
            </a:extLst>
          </p:cNvPr>
          <p:cNvSpPr txBox="1"/>
          <p:nvPr/>
        </p:nvSpPr>
        <p:spPr>
          <a:xfrm>
            <a:off x="1044402" y="659595"/>
            <a:ext cx="7344816" cy="184666"/>
          </a:xfrm>
          <a:prstGeom prst="rect">
            <a:avLst/>
          </a:prstGeom>
          <a:noFill/>
        </p:spPr>
        <p:txBody>
          <a:bodyPr wrap="square" lIns="0" tIns="0" rIns="0" bIns="0" rtlCol="0">
            <a:spAutoFit/>
          </a:bodyPr>
          <a:lstStyle/>
          <a:p>
            <a:pPr lvl="0" algn="just">
              <a:buClrTx/>
              <a:buSzTx/>
              <a:buFontTx/>
            </a:pPr>
            <a:r>
              <a:rPr lang="zh-CN" altLang="en-US" sz="1200" dirty="0">
                <a:solidFill>
                  <a:schemeClr val="tx1">
                    <a:lumMod val="65000"/>
                    <a:lumOff val="35000"/>
                  </a:schemeClr>
                </a:solidFill>
                <a:ea typeface="思源黑体" panose="020B0500000000000000" pitchFamily="34" charset="-122"/>
                <a:sym typeface="+mn-ea"/>
              </a:rPr>
              <a:t>如果无法向那些对我们的一生有极为重要影响的人表达感激，我们会感到多么悲哀！</a:t>
            </a:r>
          </a:p>
        </p:txBody>
      </p:sp>
      <p:sp>
        <p:nvSpPr>
          <p:cNvPr id="7" name="椭圆 6">
            <a:extLst>
              <a:ext uri="{FF2B5EF4-FFF2-40B4-BE49-F238E27FC236}">
                <a16:creationId xmlns:a16="http://schemas.microsoft.com/office/drawing/2014/main" id="{AAA8CC91-EE3A-473C-93FA-89139D36A3F3}"/>
              </a:ext>
            </a:extLst>
          </p:cNvPr>
          <p:cNvSpPr/>
          <p:nvPr/>
        </p:nvSpPr>
        <p:spPr>
          <a:xfrm>
            <a:off x="637204" y="2082845"/>
            <a:ext cx="576064" cy="576064"/>
          </a:xfrm>
          <a:prstGeom prst="ellipse">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t>01</a:t>
            </a:r>
            <a:endParaRPr lang="zh-CN" altLang="en-US" sz="1400" b="1" dirty="0"/>
          </a:p>
        </p:txBody>
      </p:sp>
      <p:sp>
        <p:nvSpPr>
          <p:cNvPr id="8" name="文本框 7">
            <a:extLst>
              <a:ext uri="{FF2B5EF4-FFF2-40B4-BE49-F238E27FC236}">
                <a16:creationId xmlns:a16="http://schemas.microsoft.com/office/drawing/2014/main" id="{1BF69EEE-56B8-4AF6-B2A6-663EB4887554}"/>
              </a:ext>
            </a:extLst>
          </p:cNvPr>
          <p:cNvSpPr txBox="1"/>
          <p:nvPr/>
        </p:nvSpPr>
        <p:spPr>
          <a:xfrm>
            <a:off x="277164" y="2658909"/>
            <a:ext cx="1296144" cy="2400657"/>
          </a:xfrm>
          <a:prstGeom prst="rect">
            <a:avLst/>
          </a:prstGeom>
          <a:noFill/>
        </p:spPr>
        <p:txBody>
          <a:bodyPr wrap="square" lIns="91440" tIns="45720" rIns="91440" bIns="45720" rtlCol="0" anchor="t">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pPr marL="0" lvl="0" indent="0" algn="just">
              <a:lnSpc>
                <a:spcPct val="100000"/>
              </a:lnSpc>
              <a:buClrTx/>
              <a:buSzTx/>
              <a:buFont typeface="Arial" panose="020B0604020202020204" pitchFamily="34" charset="0"/>
              <a:buNone/>
            </a:pPr>
            <a:r>
              <a:rPr lang="zh-CN" altLang="en-US" dirty="0">
                <a:sym typeface="+mn-ea"/>
              </a:rPr>
              <a:t>在我小时候，舅舅每日都来照顾我外祖母，那时，她已完全瘫痪。他在照顾我外祖母时，总是面带微笑，充满柔情。他没有感到繁琐，而是觉得照顾我外祖母仿佛是他求之不得的事情。舅舅向我展示了什么是真正的男子气</a:t>
            </a:r>
            <a:r>
              <a:rPr lang="en-US" altLang="zh-CN" dirty="0">
                <a:sym typeface="+mn-ea"/>
              </a:rPr>
              <a:t>——</a:t>
            </a:r>
            <a:r>
              <a:rPr lang="zh-CN" altLang="en-US" dirty="0">
                <a:sym typeface="+mn-ea"/>
              </a:rPr>
              <a:t>从那以后，舅舅的榜样就一直激励着我。</a:t>
            </a:r>
          </a:p>
        </p:txBody>
      </p:sp>
      <p:sp>
        <p:nvSpPr>
          <p:cNvPr id="13" name="椭圆 12">
            <a:extLst>
              <a:ext uri="{FF2B5EF4-FFF2-40B4-BE49-F238E27FC236}">
                <a16:creationId xmlns:a16="http://schemas.microsoft.com/office/drawing/2014/main" id="{A48BF0F6-067D-495E-A504-FFA261EE2620}"/>
              </a:ext>
            </a:extLst>
          </p:cNvPr>
          <p:cNvSpPr/>
          <p:nvPr/>
        </p:nvSpPr>
        <p:spPr>
          <a:xfrm>
            <a:off x="2628578" y="1630300"/>
            <a:ext cx="576064" cy="576064"/>
          </a:xfrm>
          <a:prstGeom prst="ellipse">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t>02</a:t>
            </a:r>
            <a:endParaRPr lang="zh-CN" altLang="en-US" sz="1400" b="1" dirty="0"/>
          </a:p>
        </p:txBody>
      </p:sp>
      <p:sp>
        <p:nvSpPr>
          <p:cNvPr id="14" name="文本框 13">
            <a:extLst>
              <a:ext uri="{FF2B5EF4-FFF2-40B4-BE49-F238E27FC236}">
                <a16:creationId xmlns:a16="http://schemas.microsoft.com/office/drawing/2014/main" id="{B0644640-C0D9-4C39-9FAD-385582F0E564}"/>
              </a:ext>
            </a:extLst>
          </p:cNvPr>
          <p:cNvSpPr txBox="1"/>
          <p:nvPr/>
        </p:nvSpPr>
        <p:spPr>
          <a:xfrm>
            <a:off x="2233302" y="2291310"/>
            <a:ext cx="1296144" cy="2708434"/>
          </a:xfrm>
          <a:prstGeom prst="rect">
            <a:avLst/>
          </a:prstGeom>
          <a:noFill/>
        </p:spPr>
        <p:txBody>
          <a:bodyPr wrap="square" lIns="91440" tIns="45720" rIns="91440" bIns="45720" rtlCol="0" anchor="t">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pPr marL="0" lvl="0" indent="0" algn="just">
              <a:lnSpc>
                <a:spcPct val="100000"/>
              </a:lnSpc>
              <a:buClrTx/>
              <a:buSzTx/>
              <a:buFont typeface="Arial" panose="020B0604020202020204" pitchFamily="34" charset="0"/>
              <a:buNone/>
            </a:pPr>
            <a:r>
              <a:rPr lang="zh-CN" altLang="en-US" dirty="0">
                <a:sym typeface="+mn-ea"/>
              </a:rPr>
              <a:t>后来舅舅病得很重，濒临死亡，我却发现我没有对他表达过感激。我想和他说出心里话，却又犹豫。“我相信，他已经知道他对我有多重要；如果我说出来，也许他会感到尴尬。”我常常假定人们已经知道我的情意，然而，这是想当然。此外，即使人们在听到感激时会感到尴尬，他们也会想听到明确的表达。</a:t>
            </a:r>
          </a:p>
        </p:txBody>
      </p:sp>
      <p:sp>
        <p:nvSpPr>
          <p:cNvPr id="15" name="椭圆 14">
            <a:extLst>
              <a:ext uri="{FF2B5EF4-FFF2-40B4-BE49-F238E27FC236}">
                <a16:creationId xmlns:a16="http://schemas.microsoft.com/office/drawing/2014/main" id="{50D0AB2F-152F-41A5-8DE9-A77CEC00A726}"/>
              </a:ext>
            </a:extLst>
          </p:cNvPr>
          <p:cNvSpPr/>
          <p:nvPr/>
        </p:nvSpPr>
        <p:spPr>
          <a:xfrm>
            <a:off x="6899177" y="1506781"/>
            <a:ext cx="576064" cy="576064"/>
          </a:xfrm>
          <a:prstGeom prst="ellipse">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t>04</a:t>
            </a:r>
            <a:endParaRPr lang="zh-CN" altLang="en-US" sz="1400" b="1" dirty="0"/>
          </a:p>
        </p:txBody>
      </p:sp>
      <p:sp>
        <p:nvSpPr>
          <p:cNvPr id="16" name="椭圆 15">
            <a:extLst>
              <a:ext uri="{FF2B5EF4-FFF2-40B4-BE49-F238E27FC236}">
                <a16:creationId xmlns:a16="http://schemas.microsoft.com/office/drawing/2014/main" id="{575DD10F-CF11-4E66-905D-A2A878523EB4}"/>
              </a:ext>
            </a:extLst>
          </p:cNvPr>
          <p:cNvSpPr/>
          <p:nvPr/>
        </p:nvSpPr>
        <p:spPr>
          <a:xfrm>
            <a:off x="4553836" y="2500536"/>
            <a:ext cx="576064" cy="576064"/>
          </a:xfrm>
          <a:prstGeom prst="ellipse">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t>03</a:t>
            </a:r>
            <a:endParaRPr lang="zh-CN" altLang="en-US" sz="1400" b="1" dirty="0"/>
          </a:p>
        </p:txBody>
      </p:sp>
      <p:sp>
        <p:nvSpPr>
          <p:cNvPr id="17" name="文本框 16">
            <a:extLst>
              <a:ext uri="{FF2B5EF4-FFF2-40B4-BE49-F238E27FC236}">
                <a16:creationId xmlns:a16="http://schemas.microsoft.com/office/drawing/2014/main" id="{A45F6C92-6F39-4532-985F-57EF92A3F54C}"/>
              </a:ext>
            </a:extLst>
          </p:cNvPr>
          <p:cNvSpPr txBox="1"/>
          <p:nvPr/>
        </p:nvSpPr>
        <p:spPr>
          <a:xfrm>
            <a:off x="4193796" y="3148608"/>
            <a:ext cx="1296144" cy="1785104"/>
          </a:xfrm>
          <a:prstGeom prst="rect">
            <a:avLst/>
          </a:prstGeom>
          <a:noFill/>
        </p:spPr>
        <p:txBody>
          <a:bodyPr wrap="square" lIns="91440" tIns="45720" rIns="91440" bIns="45720" rtlCol="0" anchor="t">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pPr marL="0" lvl="0" indent="0" algn="just">
              <a:lnSpc>
                <a:spcPct val="100000"/>
              </a:lnSpc>
              <a:buClrTx/>
              <a:buSzTx/>
              <a:buFont typeface="Arial" panose="020B0604020202020204" pitchFamily="34" charset="0"/>
              <a:buNone/>
            </a:pPr>
            <a:r>
              <a:rPr lang="zh-CN" altLang="en-US" dirty="0">
                <a:sym typeface="+mn-ea"/>
              </a:rPr>
              <a:t>想到这里，我还是有些犹豫，我担心语言无法表达出我心底深处的感受。我很快就克服了我的犹豫，虽然语言确实有其局限性，但我相信：“一件值得做的事情即使做得不怎么样也是值得的！”</a:t>
            </a:r>
          </a:p>
        </p:txBody>
      </p:sp>
      <p:sp>
        <p:nvSpPr>
          <p:cNvPr id="18" name="文本框 17">
            <a:extLst>
              <a:ext uri="{FF2B5EF4-FFF2-40B4-BE49-F238E27FC236}">
                <a16:creationId xmlns:a16="http://schemas.microsoft.com/office/drawing/2014/main" id="{A6D7C450-65FE-404B-8CED-1CB2B70E019D}"/>
              </a:ext>
            </a:extLst>
          </p:cNvPr>
          <p:cNvSpPr txBox="1"/>
          <p:nvPr/>
        </p:nvSpPr>
        <p:spPr>
          <a:xfrm>
            <a:off x="6618323" y="2160501"/>
            <a:ext cx="1296144" cy="2092881"/>
          </a:xfrm>
          <a:prstGeom prst="rect">
            <a:avLst/>
          </a:prstGeom>
          <a:noFill/>
        </p:spPr>
        <p:txBody>
          <a:bodyPr wrap="square" lIns="91440" tIns="45720" rIns="91440" bIns="45720" rtlCol="0" anchor="t">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pPr marL="0" lvl="0" indent="0" algn="just">
              <a:lnSpc>
                <a:spcPct val="100000"/>
              </a:lnSpc>
              <a:buClrTx/>
              <a:buSzTx/>
              <a:buFont typeface="Arial" panose="020B0604020202020204" pitchFamily="34" charset="0"/>
              <a:buNone/>
            </a:pPr>
            <a:r>
              <a:rPr lang="zh-CN" altLang="en-US" dirty="0">
                <a:sym typeface="+mn-ea"/>
              </a:rPr>
              <a:t>在不久以后的一次家庭聚会中，我坐到了舅舅旁边，感激的话语从我心底涌了出来。舅舅很开心，没有丝毫尴尬。那天晚上，我很激动，回家后还写了首诗寄给他。舅舅在三周后去世了。我后来得知，舅舅每天都请人读那首诗给他听。</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5400600" cy="4603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小结</a:t>
            </a:r>
          </a:p>
        </p:txBody>
      </p:sp>
      <p:sp>
        <p:nvSpPr>
          <p:cNvPr id="3" name="文本框 2"/>
          <p:cNvSpPr txBox="1"/>
          <p:nvPr/>
        </p:nvSpPr>
        <p:spPr>
          <a:xfrm>
            <a:off x="1801459" y="1536971"/>
            <a:ext cx="5542670" cy="1724831"/>
          </a:xfrm>
          <a:prstGeom prst="rect">
            <a:avLst/>
          </a:prstGeom>
          <a:noFill/>
        </p:spPr>
        <p:txBody>
          <a:bodyPr wrap="square">
            <a:spAutoFit/>
          </a:bodyPr>
          <a:lstStyle/>
          <a:p>
            <a:pPr algn="just">
              <a:lnSpc>
                <a:spcPct val="150000"/>
              </a:lnSpc>
            </a:pPr>
            <a:r>
              <a:rPr lang="zh-CN" altLang="en-US" sz="1200" dirty="0">
                <a:solidFill>
                  <a:schemeClr val="tx1">
                    <a:lumMod val="65000"/>
                    <a:lumOff val="35000"/>
                  </a:schemeClr>
                </a:solidFill>
                <a:ea typeface="思源黑体" panose="020B0500000000000000" pitchFamily="34" charset="-122"/>
              </a:rPr>
              <a:t>在赞扬他人时，我们很少揭示内心活动，而把自己放在了裁判的位置。赞扬也常常被人用来实现个人目的。非暴力沟通鼓励我们充分表达感激。在表达感激时，我们说出：（</a:t>
            </a:r>
            <a:r>
              <a:rPr lang="en-US" altLang="zh-CN" sz="1200" dirty="0">
                <a:solidFill>
                  <a:schemeClr val="tx1">
                    <a:lumMod val="65000"/>
                    <a:lumOff val="35000"/>
                  </a:schemeClr>
                </a:solidFill>
                <a:ea typeface="思源黑体" panose="020B0500000000000000" pitchFamily="34" charset="-122"/>
              </a:rPr>
              <a:t>1</a:t>
            </a:r>
            <a:r>
              <a:rPr lang="zh-CN" altLang="en-US" sz="1200" dirty="0">
                <a:solidFill>
                  <a:schemeClr val="tx1">
                    <a:lumMod val="65000"/>
                    <a:lumOff val="35000"/>
                  </a:schemeClr>
                </a:solidFill>
                <a:ea typeface="思源黑体" panose="020B0500000000000000" pitchFamily="34" charset="-122"/>
              </a:rPr>
              <a:t>）对我们有益的行为；（</a:t>
            </a:r>
            <a:r>
              <a:rPr lang="en-US" altLang="zh-CN" sz="1200" dirty="0">
                <a:solidFill>
                  <a:schemeClr val="tx1">
                    <a:lumMod val="65000"/>
                    <a:lumOff val="35000"/>
                  </a:schemeClr>
                </a:solidFill>
                <a:ea typeface="思源黑体" panose="020B0500000000000000" pitchFamily="34" charset="-122"/>
              </a:rPr>
              <a:t>2</a:t>
            </a:r>
            <a:r>
              <a:rPr lang="zh-CN" altLang="en-US" sz="1200" dirty="0">
                <a:solidFill>
                  <a:schemeClr val="tx1">
                    <a:lumMod val="65000"/>
                    <a:lumOff val="35000"/>
                  </a:schemeClr>
                </a:solidFill>
                <a:ea typeface="思源黑体" panose="020B0500000000000000" pitchFamily="34" charset="-122"/>
              </a:rPr>
              <a:t>）我们的哪些需要得到了满足；（</a:t>
            </a:r>
            <a:r>
              <a:rPr lang="en-US" altLang="zh-CN" sz="1200" dirty="0">
                <a:solidFill>
                  <a:schemeClr val="tx1">
                    <a:lumMod val="65000"/>
                    <a:lumOff val="35000"/>
                  </a:schemeClr>
                </a:solidFill>
                <a:ea typeface="思源黑体" panose="020B0500000000000000" pitchFamily="34" charset="-122"/>
              </a:rPr>
              <a:t>3</a:t>
            </a:r>
            <a:r>
              <a:rPr lang="zh-CN" altLang="en-US" sz="1200" dirty="0">
                <a:solidFill>
                  <a:schemeClr val="tx1">
                    <a:lumMod val="65000"/>
                    <a:lumOff val="35000"/>
                  </a:schemeClr>
                </a:solidFill>
                <a:ea typeface="思源黑体" panose="020B0500000000000000" pitchFamily="34" charset="-122"/>
              </a:rPr>
              <a:t>）我们的需要得到满足后，我们是什么样的心情。</a:t>
            </a:r>
            <a:endParaRPr lang="en-US" altLang="zh-CN" sz="1200" dirty="0">
              <a:solidFill>
                <a:schemeClr val="tx1">
                  <a:lumMod val="65000"/>
                  <a:lumOff val="35000"/>
                </a:schemeClr>
              </a:solidFill>
              <a:ea typeface="思源黑体" panose="020B0500000000000000" pitchFamily="34" charset="-122"/>
            </a:endParaRPr>
          </a:p>
          <a:p>
            <a:pPr algn="just">
              <a:lnSpc>
                <a:spcPct val="150000"/>
              </a:lnSpc>
            </a:pPr>
            <a:r>
              <a:rPr lang="zh-CN" altLang="en-US" sz="1200" dirty="0">
                <a:solidFill>
                  <a:schemeClr val="tx1">
                    <a:lumMod val="65000"/>
                    <a:lumOff val="35000"/>
                  </a:schemeClr>
                </a:solidFill>
                <a:ea typeface="思源黑体" panose="020B0500000000000000" pitchFamily="34" charset="-122"/>
              </a:rPr>
              <a:t>当别人以这样的方式表达对我们的感激时，我们可以与对方一起庆祝生命的美</a:t>
            </a:r>
            <a:r>
              <a:rPr lang="en-US" altLang="zh-CN" sz="1200" dirty="0">
                <a:solidFill>
                  <a:schemeClr val="tx1">
                    <a:lumMod val="65000"/>
                    <a:lumOff val="35000"/>
                  </a:schemeClr>
                </a:solidFill>
                <a:ea typeface="思源黑体" panose="020B0500000000000000" pitchFamily="34" charset="-122"/>
              </a:rPr>
              <a:t>——</a:t>
            </a:r>
            <a:r>
              <a:rPr lang="zh-CN" altLang="en-US" sz="1200" dirty="0">
                <a:solidFill>
                  <a:schemeClr val="tx1">
                    <a:lumMod val="65000"/>
                    <a:lumOff val="35000"/>
                  </a:schemeClr>
                </a:solidFill>
                <a:ea typeface="思源黑体" panose="020B0500000000000000" pitchFamily="34" charset="-122"/>
              </a:rPr>
              <a:t>既不自大，也不假谦虚。</a:t>
            </a:r>
          </a:p>
        </p:txBody>
      </p:sp>
    </p:spTree>
    <p:extLst>
      <p:ext uri="{BB962C8B-B14F-4D97-AF65-F5344CB8AC3E}">
        <p14:creationId xmlns:p14="http://schemas.microsoft.com/office/powerpoint/2010/main" val="3448217085"/>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E170E84-B7C6-4B75-AA7B-84273D2442AF}"/>
              </a:ext>
            </a:extLst>
          </p:cNvPr>
          <p:cNvSpPr/>
          <p:nvPr/>
        </p:nvSpPr>
        <p:spPr>
          <a:xfrm>
            <a:off x="972394" y="197930"/>
            <a:ext cx="5400600" cy="4603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附录：非暴力沟通模式</a:t>
            </a:r>
          </a:p>
        </p:txBody>
      </p:sp>
      <p:graphicFrame>
        <p:nvGraphicFramePr>
          <p:cNvPr id="3" name="表格 2">
            <a:extLst>
              <a:ext uri="{FF2B5EF4-FFF2-40B4-BE49-F238E27FC236}">
                <a16:creationId xmlns:a16="http://schemas.microsoft.com/office/drawing/2014/main" id="{EB5782A0-5062-4D51-AB33-3965955526F1}"/>
              </a:ext>
            </a:extLst>
          </p:cNvPr>
          <p:cNvGraphicFramePr>
            <a:graphicFrameLocks noGrp="1"/>
          </p:cNvGraphicFramePr>
          <p:nvPr>
            <p:custDataLst>
              <p:tags r:id="rId1"/>
            </p:custDataLst>
            <p:extLst>
              <p:ext uri="{D42A27DB-BD31-4B8C-83A1-F6EECF244321}">
                <p14:modId xmlns:p14="http://schemas.microsoft.com/office/powerpoint/2010/main" val="1632648721"/>
              </p:ext>
            </p:extLst>
          </p:nvPr>
        </p:nvGraphicFramePr>
        <p:xfrm>
          <a:off x="468338" y="916360"/>
          <a:ext cx="8208912" cy="4097970"/>
        </p:xfrm>
        <a:graphic>
          <a:graphicData uri="http://schemas.openxmlformats.org/drawingml/2006/table">
            <a:tbl>
              <a:tblPr firstRow="1" bandRow="1">
                <a:tableStyleId>{5C22544A-7EE6-4342-B048-85BDC9FD1C3A}</a:tableStyleId>
              </a:tblPr>
              <a:tblGrid>
                <a:gridCol w="1512168">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409797">
                <a:tc gridSpan="2">
                  <a:txBody>
                    <a:bodyPr/>
                    <a:lstStyle/>
                    <a:p>
                      <a:pPr algn="ctr"/>
                      <a:r>
                        <a:rPr lang="en-US" altLang="zh-CN" sz="1000" b="1" kern="1200" dirty="0">
                          <a:solidFill>
                            <a:schemeClr val="bg1"/>
                          </a:solidFill>
                          <a:latin typeface="Calibri" panose="020F0502020204030204" pitchFamily="34" charset="0"/>
                          <a:ea typeface="思源黑体" panose="020B0500000000000000" pitchFamily="34" charset="-122"/>
                          <a:cs typeface="+mn-cs"/>
                        </a:rPr>
                        <a:t>1.</a:t>
                      </a:r>
                      <a:r>
                        <a:rPr lang="zh-CN" altLang="en-US" sz="1000" b="1" kern="1200" dirty="0">
                          <a:solidFill>
                            <a:schemeClr val="bg1"/>
                          </a:solidFill>
                          <a:latin typeface="Calibri" panose="020F0502020204030204" pitchFamily="34" charset="0"/>
                          <a:ea typeface="思源黑体" panose="020B0500000000000000" pitchFamily="34" charset="-122"/>
                          <a:cs typeface="+mn-cs"/>
                        </a:rPr>
                        <a:t>诚实地表达自己，而不批评、指责</a:t>
                      </a:r>
                    </a:p>
                  </a:txBody>
                  <a:tcPr anchor="ctr">
                    <a:solidFill>
                      <a:srgbClr val="1E74AE"/>
                    </a:solidFill>
                  </a:tcPr>
                </a:tc>
                <a:tc hMerge="1">
                  <a:txBody>
                    <a:bodyPr/>
                    <a:lstStyle/>
                    <a:p>
                      <a:endParaRPr lang="zh-CN" altLang="en-US" sz="1000" b="0" kern="1200" dirty="0">
                        <a:solidFill>
                          <a:schemeClr val="bg1"/>
                        </a:solidFill>
                        <a:latin typeface="Calibri" panose="020F0502020204030204" pitchFamily="34" charset="0"/>
                        <a:ea typeface="思源黑体" panose="020B0500000000000000" pitchFamily="34" charset="-122"/>
                        <a:cs typeface="+mn-cs"/>
                      </a:endParaRPr>
                    </a:p>
                  </a:txBody>
                  <a:tcPr anchor="ctr">
                    <a:solidFill>
                      <a:srgbClr val="1E74AE"/>
                    </a:solidFill>
                  </a:tcPr>
                </a:tc>
                <a:extLst>
                  <a:ext uri="{0D108BD9-81ED-4DB2-BD59-A6C34878D82A}">
                    <a16:rowId xmlns:a16="http://schemas.microsoft.com/office/drawing/2014/main" val="10000"/>
                  </a:ext>
                </a:extLst>
              </a:tr>
              <a:tr h="409797">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a:t>
                      </a:r>
                      <a:r>
                        <a:rPr lang="en-US" altLang="zh-CN" sz="1000" b="0" kern="1200" dirty="0">
                          <a:solidFill>
                            <a:schemeClr val="bg1"/>
                          </a:solidFill>
                          <a:latin typeface="Calibri" panose="020F0502020204030204" pitchFamily="34" charset="0"/>
                          <a:ea typeface="思源黑体" panose="020B0500000000000000" pitchFamily="34" charset="-122"/>
                          <a:cs typeface="+mn-cs"/>
                        </a:rPr>
                        <a:t>1</a:t>
                      </a:r>
                      <a:r>
                        <a:rPr lang="zh-CN" altLang="en-US" sz="1000" b="0" kern="1200" dirty="0">
                          <a:solidFill>
                            <a:schemeClr val="bg1"/>
                          </a:solidFill>
                          <a:latin typeface="Calibri" panose="020F0502020204030204" pitchFamily="34" charset="0"/>
                          <a:ea typeface="思源黑体" panose="020B0500000000000000" pitchFamily="34" charset="-122"/>
                          <a:cs typeface="+mn-cs"/>
                        </a:rPr>
                        <a:t>）观察</a:t>
                      </a:r>
                    </a:p>
                  </a:txBody>
                  <a:tcPr anchor="ctr">
                    <a:solidFill>
                      <a:srgbClr val="FF9216"/>
                    </a:solidFill>
                  </a:tcPr>
                </a:tc>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我所观察（看、听、回忆、想）到的有助于（或无助于）我的福祉的具体行为：</a:t>
                      </a:r>
                      <a:endParaRPr lang="en-US" altLang="zh-CN" sz="1000" b="0" kern="1200" dirty="0">
                        <a:solidFill>
                          <a:schemeClr val="bg1"/>
                        </a:solidFill>
                        <a:latin typeface="Calibri" panose="020F0502020204030204" pitchFamily="34" charset="0"/>
                        <a:ea typeface="思源黑体" panose="020B0500000000000000" pitchFamily="34" charset="-122"/>
                        <a:cs typeface="+mn-cs"/>
                      </a:endParaRPr>
                    </a:p>
                    <a:p>
                      <a:r>
                        <a:rPr lang="zh-CN" altLang="en-US" sz="1000" b="0" kern="1200" dirty="0">
                          <a:solidFill>
                            <a:schemeClr val="bg1"/>
                          </a:solidFill>
                          <a:latin typeface="Calibri" panose="020F0502020204030204" pitchFamily="34" charset="0"/>
                          <a:ea typeface="思源黑体" panose="020B0500000000000000" pitchFamily="34" charset="-122"/>
                          <a:cs typeface="+mn-cs"/>
                        </a:rPr>
                        <a:t>“当我（看、听、想到我看到的</a:t>
                      </a:r>
                      <a:r>
                        <a:rPr lang="en-US" altLang="zh-CN" sz="1000" b="0" kern="1200" dirty="0">
                          <a:solidFill>
                            <a:schemeClr val="bg1"/>
                          </a:solidFill>
                          <a:latin typeface="Calibri" panose="020F0502020204030204" pitchFamily="34" charset="0"/>
                          <a:ea typeface="思源黑体" panose="020B0500000000000000" pitchFamily="34" charset="-122"/>
                          <a:cs typeface="+mn-cs"/>
                        </a:rPr>
                        <a:t>/</a:t>
                      </a:r>
                      <a:r>
                        <a:rPr lang="zh-CN" altLang="en-US" sz="1000" b="0" kern="1200" dirty="0">
                          <a:solidFill>
                            <a:schemeClr val="bg1"/>
                          </a:solidFill>
                          <a:latin typeface="Calibri" panose="020F0502020204030204" pitchFamily="34" charset="0"/>
                          <a:ea typeface="思源黑体" panose="020B0500000000000000" pitchFamily="34" charset="-122"/>
                          <a:cs typeface="+mn-cs"/>
                        </a:rPr>
                        <a:t>听到的）</a:t>
                      </a:r>
                      <a:r>
                        <a:rPr lang="en-US" altLang="zh-CN" sz="1000" b="0" kern="1200" dirty="0">
                          <a:solidFill>
                            <a:schemeClr val="bg1"/>
                          </a:solidFill>
                          <a:latin typeface="Calibri" panose="020F0502020204030204" pitchFamily="34" charset="0"/>
                          <a:ea typeface="思源黑体" panose="020B0500000000000000" pitchFamily="34" charset="-122"/>
                          <a:cs typeface="+mn-cs"/>
                        </a:rPr>
                        <a:t>……”</a:t>
                      </a:r>
                      <a:endParaRPr lang="zh-CN" altLang="en-US" sz="1000" b="0" kern="1200" dirty="0">
                        <a:solidFill>
                          <a:schemeClr val="bg1"/>
                        </a:solidFill>
                        <a:latin typeface="Calibri" panose="020F0502020204030204" pitchFamily="34" charset="0"/>
                        <a:ea typeface="思源黑体" panose="020B0500000000000000" pitchFamily="34" charset="-122"/>
                        <a:cs typeface="+mn-cs"/>
                      </a:endParaRPr>
                    </a:p>
                  </a:txBody>
                  <a:tcPr anchor="ctr">
                    <a:solidFill>
                      <a:srgbClr val="FF9216"/>
                    </a:solidFill>
                  </a:tcPr>
                </a:tc>
                <a:extLst>
                  <a:ext uri="{0D108BD9-81ED-4DB2-BD59-A6C34878D82A}">
                    <a16:rowId xmlns:a16="http://schemas.microsoft.com/office/drawing/2014/main" val="10001"/>
                  </a:ext>
                </a:extLst>
              </a:tr>
              <a:tr h="409797">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a:t>
                      </a:r>
                      <a:r>
                        <a:rPr lang="en-US" altLang="zh-CN" sz="1000" b="0" kern="1200" dirty="0">
                          <a:solidFill>
                            <a:schemeClr val="bg1"/>
                          </a:solidFill>
                          <a:latin typeface="Calibri" panose="020F0502020204030204" pitchFamily="34" charset="0"/>
                          <a:ea typeface="思源黑体" panose="020B0500000000000000" pitchFamily="34" charset="-122"/>
                          <a:cs typeface="+mn-cs"/>
                        </a:rPr>
                        <a:t>2</a:t>
                      </a:r>
                      <a:r>
                        <a:rPr lang="zh-CN" altLang="en-US" sz="1000" b="0" kern="1200" dirty="0">
                          <a:solidFill>
                            <a:schemeClr val="bg1"/>
                          </a:solidFill>
                          <a:latin typeface="Calibri" panose="020F0502020204030204" pitchFamily="34" charset="0"/>
                          <a:ea typeface="思源黑体" panose="020B0500000000000000" pitchFamily="34" charset="-122"/>
                          <a:cs typeface="+mn-cs"/>
                        </a:rPr>
                        <a:t>）感受</a:t>
                      </a:r>
                    </a:p>
                  </a:txBody>
                  <a:tcPr anchor="ctr">
                    <a:solidFill>
                      <a:srgbClr val="1E74AE"/>
                    </a:solidFill>
                  </a:tcPr>
                </a:tc>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对于这些行为，我有什么样的感受（情感而非思想）：</a:t>
                      </a:r>
                      <a:endParaRPr lang="en-US" altLang="zh-CN" sz="1000" b="0" kern="1200" dirty="0">
                        <a:solidFill>
                          <a:schemeClr val="bg1"/>
                        </a:solidFill>
                        <a:latin typeface="Calibri" panose="020F0502020204030204" pitchFamily="34" charset="0"/>
                        <a:ea typeface="思源黑体" panose="020B0500000000000000" pitchFamily="34" charset="-122"/>
                        <a:cs typeface="+mn-cs"/>
                      </a:endParaRPr>
                    </a:p>
                    <a:p>
                      <a:r>
                        <a:rPr lang="zh-CN" altLang="en-US" sz="1000" b="0" kern="1200" dirty="0">
                          <a:solidFill>
                            <a:schemeClr val="bg1"/>
                          </a:solidFill>
                          <a:latin typeface="Calibri" panose="020F0502020204030204" pitchFamily="34" charset="0"/>
                          <a:ea typeface="思源黑体" panose="020B0500000000000000" pitchFamily="34" charset="-122"/>
                          <a:cs typeface="+mn-cs"/>
                        </a:rPr>
                        <a:t>“我感到</a:t>
                      </a:r>
                      <a:r>
                        <a:rPr lang="en-US" altLang="zh-CN" sz="1000" b="0" kern="1200" dirty="0">
                          <a:solidFill>
                            <a:schemeClr val="bg1"/>
                          </a:solidFill>
                          <a:latin typeface="Calibri" panose="020F0502020204030204" pitchFamily="34" charset="0"/>
                          <a:ea typeface="思源黑体" panose="020B0500000000000000" pitchFamily="34" charset="-122"/>
                          <a:cs typeface="+mn-cs"/>
                        </a:rPr>
                        <a:t>……”</a:t>
                      </a:r>
                      <a:endParaRPr lang="zh-CN" altLang="en-US" sz="1000" b="0" kern="1200" dirty="0">
                        <a:solidFill>
                          <a:schemeClr val="bg1"/>
                        </a:solidFill>
                        <a:latin typeface="Calibri" panose="020F0502020204030204" pitchFamily="34" charset="0"/>
                        <a:ea typeface="思源黑体" panose="020B0500000000000000" pitchFamily="34" charset="-122"/>
                        <a:cs typeface="+mn-cs"/>
                      </a:endParaRPr>
                    </a:p>
                  </a:txBody>
                  <a:tcPr anchor="ctr">
                    <a:solidFill>
                      <a:srgbClr val="1E74AE"/>
                    </a:solidFill>
                  </a:tcPr>
                </a:tc>
                <a:extLst>
                  <a:ext uri="{0D108BD9-81ED-4DB2-BD59-A6C34878D82A}">
                    <a16:rowId xmlns:a16="http://schemas.microsoft.com/office/drawing/2014/main" val="10002"/>
                  </a:ext>
                </a:extLst>
              </a:tr>
              <a:tr h="409797">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a:t>
                      </a:r>
                      <a:r>
                        <a:rPr lang="en-US" altLang="zh-CN" sz="1000" b="0" kern="1200" dirty="0">
                          <a:solidFill>
                            <a:schemeClr val="bg1"/>
                          </a:solidFill>
                          <a:latin typeface="Calibri" panose="020F0502020204030204" pitchFamily="34" charset="0"/>
                          <a:ea typeface="思源黑体" panose="020B0500000000000000" pitchFamily="34" charset="-122"/>
                          <a:cs typeface="+mn-cs"/>
                        </a:rPr>
                        <a:t>3</a:t>
                      </a:r>
                      <a:r>
                        <a:rPr lang="zh-CN" altLang="en-US" sz="1000" b="0" kern="1200" dirty="0">
                          <a:solidFill>
                            <a:schemeClr val="bg1"/>
                          </a:solidFill>
                          <a:latin typeface="Calibri" panose="020F0502020204030204" pitchFamily="34" charset="0"/>
                          <a:ea typeface="思源黑体" panose="020B0500000000000000" pitchFamily="34" charset="-122"/>
                          <a:cs typeface="+mn-cs"/>
                        </a:rPr>
                        <a:t>）需要</a:t>
                      </a:r>
                    </a:p>
                  </a:txBody>
                  <a:tcPr anchor="ctr">
                    <a:solidFill>
                      <a:srgbClr val="FF9216"/>
                    </a:solidFill>
                  </a:tcPr>
                </a:tc>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什么样的需要或价值（而非偏好或某种具体的行为）导致我那样的感受：</a:t>
                      </a:r>
                      <a:endParaRPr lang="en-US" altLang="zh-CN" sz="1000" b="0" kern="1200" dirty="0">
                        <a:solidFill>
                          <a:schemeClr val="bg1"/>
                        </a:solidFill>
                        <a:latin typeface="Calibri" panose="020F0502020204030204" pitchFamily="34" charset="0"/>
                        <a:ea typeface="思源黑体" panose="020B0500000000000000" pitchFamily="34" charset="-122"/>
                        <a:cs typeface="+mn-cs"/>
                      </a:endParaRPr>
                    </a:p>
                    <a:p>
                      <a:r>
                        <a:rPr lang="zh-CN" altLang="en-US" sz="1000" b="0" kern="1200" dirty="0">
                          <a:solidFill>
                            <a:schemeClr val="bg1"/>
                          </a:solidFill>
                          <a:latin typeface="Calibri" panose="020F0502020204030204" pitchFamily="34" charset="0"/>
                          <a:ea typeface="思源黑体" panose="020B0500000000000000" pitchFamily="34" charset="-122"/>
                          <a:cs typeface="+mn-cs"/>
                        </a:rPr>
                        <a:t>“因为我需要</a:t>
                      </a:r>
                      <a:r>
                        <a:rPr lang="en-US" altLang="zh-CN" sz="1000" b="0" kern="1200" dirty="0">
                          <a:solidFill>
                            <a:schemeClr val="bg1"/>
                          </a:solidFill>
                          <a:latin typeface="Calibri" panose="020F0502020204030204" pitchFamily="34" charset="0"/>
                          <a:ea typeface="思源黑体" panose="020B0500000000000000" pitchFamily="34" charset="-122"/>
                          <a:cs typeface="+mn-cs"/>
                        </a:rPr>
                        <a:t>/</a:t>
                      </a:r>
                      <a:r>
                        <a:rPr lang="zh-CN" altLang="en-US" sz="1000" b="0" kern="1200" dirty="0">
                          <a:solidFill>
                            <a:schemeClr val="bg1"/>
                          </a:solidFill>
                          <a:latin typeface="Calibri" panose="020F0502020204030204" pitchFamily="34" charset="0"/>
                          <a:ea typeface="思源黑体" panose="020B0500000000000000" pitchFamily="34" charset="-122"/>
                          <a:cs typeface="+mn-cs"/>
                        </a:rPr>
                        <a:t>看重</a:t>
                      </a:r>
                      <a:r>
                        <a:rPr lang="en-US" altLang="zh-CN" sz="1000" b="0" kern="1200" dirty="0">
                          <a:solidFill>
                            <a:schemeClr val="bg1"/>
                          </a:solidFill>
                          <a:latin typeface="Calibri" panose="020F0502020204030204" pitchFamily="34" charset="0"/>
                          <a:ea typeface="思源黑体" panose="020B0500000000000000" pitchFamily="34" charset="-122"/>
                          <a:cs typeface="+mn-cs"/>
                        </a:rPr>
                        <a:t>……”</a:t>
                      </a:r>
                      <a:endParaRPr lang="zh-CN" altLang="en-US" sz="1000" b="0" kern="1200" dirty="0">
                        <a:solidFill>
                          <a:schemeClr val="bg1"/>
                        </a:solidFill>
                        <a:latin typeface="Calibri" panose="020F0502020204030204" pitchFamily="34" charset="0"/>
                        <a:ea typeface="思源黑体" panose="020B0500000000000000" pitchFamily="34" charset="-122"/>
                        <a:cs typeface="+mn-cs"/>
                      </a:endParaRPr>
                    </a:p>
                  </a:txBody>
                  <a:tcPr anchor="ctr">
                    <a:solidFill>
                      <a:srgbClr val="FF9216"/>
                    </a:solidFill>
                  </a:tcPr>
                </a:tc>
                <a:extLst>
                  <a:ext uri="{0D108BD9-81ED-4DB2-BD59-A6C34878D82A}">
                    <a16:rowId xmlns:a16="http://schemas.microsoft.com/office/drawing/2014/main" val="10003"/>
                  </a:ext>
                </a:extLst>
              </a:tr>
              <a:tr h="409797">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a:t>
                      </a:r>
                      <a:r>
                        <a:rPr lang="en-US" altLang="zh-CN" sz="1000" b="0" kern="1200" dirty="0">
                          <a:solidFill>
                            <a:schemeClr val="bg1"/>
                          </a:solidFill>
                          <a:latin typeface="Calibri" panose="020F0502020204030204" pitchFamily="34" charset="0"/>
                          <a:ea typeface="思源黑体" panose="020B0500000000000000" pitchFamily="34" charset="-122"/>
                          <a:cs typeface="+mn-cs"/>
                        </a:rPr>
                        <a:t>4</a:t>
                      </a:r>
                      <a:r>
                        <a:rPr lang="zh-CN" altLang="en-US" sz="1000" b="0" kern="1200" dirty="0">
                          <a:solidFill>
                            <a:schemeClr val="bg1"/>
                          </a:solidFill>
                          <a:latin typeface="Calibri" panose="020F0502020204030204" pitchFamily="34" charset="0"/>
                          <a:ea typeface="思源黑体" panose="020B0500000000000000" pitchFamily="34" charset="-122"/>
                          <a:cs typeface="+mn-cs"/>
                        </a:rPr>
                        <a:t>）请求</a:t>
                      </a:r>
                    </a:p>
                  </a:txBody>
                  <a:tcPr anchor="ctr">
                    <a:solidFill>
                      <a:srgbClr val="1E74AE"/>
                    </a:solidFill>
                  </a:tcPr>
                </a:tc>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清楚地请求（而非命令）那些能丰富我生命的具体行为：</a:t>
                      </a:r>
                      <a:endParaRPr lang="en-US" altLang="zh-CN" sz="1000" b="0" kern="1200" dirty="0">
                        <a:solidFill>
                          <a:schemeClr val="bg1"/>
                        </a:solidFill>
                        <a:latin typeface="Calibri" panose="020F0502020204030204" pitchFamily="34" charset="0"/>
                        <a:ea typeface="思源黑体" panose="020B0500000000000000" pitchFamily="34" charset="-122"/>
                        <a:cs typeface="+mn-cs"/>
                      </a:endParaRPr>
                    </a:p>
                    <a:p>
                      <a:r>
                        <a:rPr lang="zh-CN" altLang="en-US" sz="1000" b="0" kern="1200" dirty="0">
                          <a:solidFill>
                            <a:schemeClr val="bg1"/>
                          </a:solidFill>
                          <a:latin typeface="Calibri" panose="020F0502020204030204" pitchFamily="34" charset="0"/>
                          <a:ea typeface="思源黑体" panose="020B0500000000000000" pitchFamily="34" charset="-122"/>
                          <a:cs typeface="+mn-cs"/>
                        </a:rPr>
                        <a:t>“你是否愿意</a:t>
                      </a:r>
                      <a:r>
                        <a:rPr lang="en-US" altLang="zh-CN" sz="1000" b="0" kern="1200" dirty="0">
                          <a:solidFill>
                            <a:schemeClr val="bg1"/>
                          </a:solidFill>
                          <a:latin typeface="Calibri" panose="020F0502020204030204" pitchFamily="34" charset="0"/>
                          <a:ea typeface="思源黑体" panose="020B0500000000000000" pitchFamily="34" charset="-122"/>
                          <a:cs typeface="+mn-cs"/>
                        </a:rPr>
                        <a:t>……</a:t>
                      </a:r>
                      <a:r>
                        <a:rPr lang="zh-CN" altLang="en-US" sz="1000" b="0" kern="1200" dirty="0">
                          <a:solidFill>
                            <a:schemeClr val="bg1"/>
                          </a:solidFill>
                          <a:latin typeface="Calibri" panose="020F0502020204030204" pitchFamily="34" charset="0"/>
                          <a:ea typeface="思源黑体" panose="020B0500000000000000" pitchFamily="34" charset="-122"/>
                          <a:cs typeface="+mn-cs"/>
                        </a:rPr>
                        <a:t>？”</a:t>
                      </a:r>
                    </a:p>
                  </a:txBody>
                  <a:tcPr anchor="ctr">
                    <a:solidFill>
                      <a:srgbClr val="1E74AE"/>
                    </a:solidFill>
                  </a:tcPr>
                </a:tc>
                <a:extLst>
                  <a:ext uri="{0D108BD9-81ED-4DB2-BD59-A6C34878D82A}">
                    <a16:rowId xmlns:a16="http://schemas.microsoft.com/office/drawing/2014/main" val="10004"/>
                  </a:ext>
                </a:extLst>
              </a:tr>
              <a:tr h="409797">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kern="1200" dirty="0">
                          <a:solidFill>
                            <a:schemeClr val="bg1"/>
                          </a:solidFill>
                          <a:latin typeface="Calibri" panose="020F0502020204030204" pitchFamily="34" charset="0"/>
                          <a:ea typeface="思源黑体" panose="020B0500000000000000" pitchFamily="34" charset="-122"/>
                          <a:cs typeface="+mn-cs"/>
                        </a:rPr>
                        <a:t>2.</a:t>
                      </a:r>
                      <a:r>
                        <a:rPr lang="zh-CN" altLang="en-US" sz="1000" b="1" kern="1200" dirty="0">
                          <a:solidFill>
                            <a:schemeClr val="bg1"/>
                          </a:solidFill>
                          <a:latin typeface="Calibri" panose="020F0502020204030204" pitchFamily="34" charset="0"/>
                          <a:ea typeface="思源黑体" panose="020B0500000000000000" pitchFamily="34" charset="-122"/>
                          <a:cs typeface="+mn-cs"/>
                        </a:rPr>
                        <a:t>关切地倾听他人，而不解读为批评或指责</a:t>
                      </a:r>
                    </a:p>
                  </a:txBody>
                  <a:tcPr anchor="ctr">
                    <a:solidFill>
                      <a:srgbClr val="FF9216"/>
                    </a:solidFill>
                  </a:tcPr>
                </a:tc>
                <a:tc hMerge="1">
                  <a:txBody>
                    <a:bodyPr/>
                    <a:lstStyle/>
                    <a:p>
                      <a:endParaRPr lang="zh-CN" altLang="en-US" sz="1000" b="0" kern="1200" dirty="0">
                        <a:solidFill>
                          <a:schemeClr val="bg1"/>
                        </a:solidFill>
                        <a:latin typeface="Calibri" panose="020F0502020204030204" pitchFamily="34" charset="0"/>
                        <a:ea typeface="思源黑体" panose="020B0500000000000000" pitchFamily="34" charset="-122"/>
                        <a:cs typeface="+mn-cs"/>
                      </a:endParaRPr>
                    </a:p>
                  </a:txBody>
                  <a:tcPr anchor="ctr">
                    <a:solidFill>
                      <a:srgbClr val="FF9216"/>
                    </a:solidFill>
                  </a:tcPr>
                </a:tc>
                <a:extLst>
                  <a:ext uri="{0D108BD9-81ED-4DB2-BD59-A6C34878D82A}">
                    <a16:rowId xmlns:a16="http://schemas.microsoft.com/office/drawing/2014/main" val="10005"/>
                  </a:ext>
                </a:extLst>
              </a:tr>
              <a:tr h="409797">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a:t>
                      </a:r>
                      <a:r>
                        <a:rPr lang="en-US" altLang="zh-CN" sz="1000" b="0" kern="1200" dirty="0">
                          <a:solidFill>
                            <a:schemeClr val="bg1"/>
                          </a:solidFill>
                          <a:latin typeface="Calibri" panose="020F0502020204030204" pitchFamily="34" charset="0"/>
                          <a:ea typeface="思源黑体" panose="020B0500000000000000" pitchFamily="34" charset="-122"/>
                          <a:cs typeface="+mn-cs"/>
                        </a:rPr>
                        <a:t>1</a:t>
                      </a:r>
                      <a:r>
                        <a:rPr lang="zh-CN" altLang="en-US" sz="1000" b="0" kern="1200" dirty="0">
                          <a:solidFill>
                            <a:schemeClr val="bg1"/>
                          </a:solidFill>
                          <a:latin typeface="Calibri" panose="020F0502020204030204" pitchFamily="34" charset="0"/>
                          <a:ea typeface="思源黑体" panose="020B0500000000000000" pitchFamily="34" charset="-122"/>
                          <a:cs typeface="+mn-cs"/>
                        </a:rPr>
                        <a:t>）观察</a:t>
                      </a:r>
                    </a:p>
                  </a:txBody>
                  <a:tcPr anchor="ctr">
                    <a:solidFill>
                      <a:srgbClr val="1E74AE"/>
                    </a:solidFill>
                  </a:tcPr>
                </a:tc>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你所观察（看、听、回忆、想）到的有助于（或无助于）你的福祉的具体行为：</a:t>
                      </a:r>
                      <a:endParaRPr lang="en-US" altLang="zh-CN" sz="1000" b="0" kern="1200" dirty="0">
                        <a:solidFill>
                          <a:schemeClr val="bg1"/>
                        </a:solidFill>
                        <a:latin typeface="Calibri" panose="020F0502020204030204" pitchFamily="34" charset="0"/>
                        <a:ea typeface="思源黑体" panose="020B0500000000000000" pitchFamily="34" charset="-122"/>
                        <a:cs typeface="+mn-cs"/>
                      </a:endParaRPr>
                    </a:p>
                    <a:p>
                      <a:r>
                        <a:rPr lang="zh-CN" altLang="en-US" sz="1000" b="0" kern="1200" dirty="0">
                          <a:solidFill>
                            <a:schemeClr val="bg1"/>
                          </a:solidFill>
                          <a:latin typeface="Calibri" panose="020F0502020204030204" pitchFamily="34" charset="0"/>
                          <a:ea typeface="思源黑体" panose="020B0500000000000000" pitchFamily="34" charset="-122"/>
                          <a:cs typeface="+mn-cs"/>
                        </a:rPr>
                        <a:t>“当你（看、听、想到你看到的</a:t>
                      </a:r>
                      <a:r>
                        <a:rPr lang="en-US" altLang="zh-CN" sz="1000" b="0" kern="1200" dirty="0">
                          <a:solidFill>
                            <a:schemeClr val="bg1"/>
                          </a:solidFill>
                          <a:latin typeface="Calibri" panose="020F0502020204030204" pitchFamily="34" charset="0"/>
                          <a:ea typeface="思源黑体" panose="020B0500000000000000" pitchFamily="34" charset="-122"/>
                          <a:cs typeface="+mn-cs"/>
                        </a:rPr>
                        <a:t>/</a:t>
                      </a:r>
                      <a:r>
                        <a:rPr lang="zh-CN" altLang="en-US" sz="1000" b="0" kern="1200" dirty="0">
                          <a:solidFill>
                            <a:schemeClr val="bg1"/>
                          </a:solidFill>
                          <a:latin typeface="Calibri" panose="020F0502020204030204" pitchFamily="34" charset="0"/>
                          <a:ea typeface="思源黑体" panose="020B0500000000000000" pitchFamily="34" charset="-122"/>
                          <a:cs typeface="+mn-cs"/>
                        </a:rPr>
                        <a:t>听到的）</a:t>
                      </a:r>
                      <a:r>
                        <a:rPr lang="en-US" altLang="zh-CN" sz="1000" b="0" kern="1200" dirty="0">
                          <a:solidFill>
                            <a:schemeClr val="bg1"/>
                          </a:solidFill>
                          <a:latin typeface="Calibri" panose="020F0502020204030204" pitchFamily="34" charset="0"/>
                          <a:ea typeface="思源黑体" panose="020B0500000000000000" pitchFamily="34" charset="-122"/>
                          <a:cs typeface="+mn-cs"/>
                        </a:rPr>
                        <a:t>……”</a:t>
                      </a:r>
                      <a:endParaRPr lang="zh-CN" altLang="en-US" sz="1000" b="0" kern="1200" dirty="0">
                        <a:solidFill>
                          <a:schemeClr val="bg1"/>
                        </a:solidFill>
                        <a:latin typeface="Calibri" panose="020F0502020204030204" pitchFamily="34" charset="0"/>
                        <a:ea typeface="思源黑体" panose="020B0500000000000000" pitchFamily="34" charset="-122"/>
                        <a:cs typeface="+mn-cs"/>
                      </a:endParaRPr>
                    </a:p>
                  </a:txBody>
                  <a:tcPr anchor="ctr">
                    <a:solidFill>
                      <a:srgbClr val="1E74AE"/>
                    </a:solidFill>
                  </a:tcPr>
                </a:tc>
                <a:extLst>
                  <a:ext uri="{0D108BD9-81ED-4DB2-BD59-A6C34878D82A}">
                    <a16:rowId xmlns:a16="http://schemas.microsoft.com/office/drawing/2014/main" val="10006"/>
                  </a:ext>
                </a:extLst>
              </a:tr>
              <a:tr h="409797">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a:t>
                      </a:r>
                      <a:r>
                        <a:rPr lang="en-US" altLang="zh-CN" sz="1000" b="0" kern="1200" dirty="0">
                          <a:solidFill>
                            <a:schemeClr val="bg1"/>
                          </a:solidFill>
                          <a:latin typeface="Calibri" panose="020F0502020204030204" pitchFamily="34" charset="0"/>
                          <a:ea typeface="思源黑体" panose="020B0500000000000000" pitchFamily="34" charset="-122"/>
                          <a:cs typeface="+mn-cs"/>
                        </a:rPr>
                        <a:t>2</a:t>
                      </a:r>
                      <a:r>
                        <a:rPr lang="zh-CN" altLang="en-US" sz="1000" b="0" kern="1200" dirty="0">
                          <a:solidFill>
                            <a:schemeClr val="bg1"/>
                          </a:solidFill>
                          <a:latin typeface="Calibri" panose="020F0502020204030204" pitchFamily="34" charset="0"/>
                          <a:ea typeface="思源黑体" panose="020B0500000000000000" pitchFamily="34" charset="-122"/>
                          <a:cs typeface="+mn-cs"/>
                        </a:rPr>
                        <a:t>）感受</a:t>
                      </a:r>
                    </a:p>
                  </a:txBody>
                  <a:tcPr anchor="ctr">
                    <a:solidFill>
                      <a:srgbClr val="FF9216"/>
                    </a:solidFill>
                  </a:tcPr>
                </a:tc>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对于这些行为，你有什么样的感受（是情感而非思想）：</a:t>
                      </a:r>
                      <a:endParaRPr lang="en-US" altLang="zh-CN" sz="1000" b="0" kern="1200" dirty="0">
                        <a:solidFill>
                          <a:schemeClr val="bg1"/>
                        </a:solidFill>
                        <a:latin typeface="Calibri" panose="020F0502020204030204" pitchFamily="34" charset="0"/>
                        <a:ea typeface="思源黑体" panose="020B0500000000000000" pitchFamily="34" charset="-122"/>
                        <a:cs typeface="+mn-cs"/>
                      </a:endParaRPr>
                    </a:p>
                    <a:p>
                      <a:r>
                        <a:rPr lang="zh-CN" altLang="en-US" sz="1000" b="0" kern="1200" dirty="0">
                          <a:solidFill>
                            <a:schemeClr val="bg1"/>
                          </a:solidFill>
                          <a:latin typeface="Calibri" panose="020F0502020204030204" pitchFamily="34" charset="0"/>
                          <a:ea typeface="思源黑体" panose="020B0500000000000000" pitchFamily="34" charset="-122"/>
                          <a:cs typeface="+mn-cs"/>
                        </a:rPr>
                        <a:t>“你感到</a:t>
                      </a:r>
                      <a:r>
                        <a:rPr lang="en-US" altLang="zh-CN" sz="1000" b="0" kern="1200" dirty="0">
                          <a:solidFill>
                            <a:schemeClr val="bg1"/>
                          </a:solidFill>
                          <a:latin typeface="Calibri" panose="020F0502020204030204" pitchFamily="34" charset="0"/>
                          <a:ea typeface="思源黑体" panose="020B0500000000000000" pitchFamily="34" charset="-122"/>
                          <a:cs typeface="+mn-cs"/>
                        </a:rPr>
                        <a:t>……</a:t>
                      </a:r>
                      <a:r>
                        <a:rPr lang="zh-CN" altLang="en-US" sz="1000" b="0" kern="1200" dirty="0">
                          <a:solidFill>
                            <a:schemeClr val="bg1"/>
                          </a:solidFill>
                          <a:latin typeface="Calibri" panose="020F0502020204030204" pitchFamily="34" charset="0"/>
                          <a:ea typeface="思源黑体" panose="020B0500000000000000" pitchFamily="34" charset="-122"/>
                          <a:cs typeface="+mn-cs"/>
                        </a:rPr>
                        <a:t>吗？”</a:t>
                      </a:r>
                    </a:p>
                  </a:txBody>
                  <a:tcPr anchor="ctr">
                    <a:solidFill>
                      <a:srgbClr val="FF9216"/>
                    </a:solidFill>
                  </a:tcPr>
                </a:tc>
                <a:extLst>
                  <a:ext uri="{0D108BD9-81ED-4DB2-BD59-A6C34878D82A}">
                    <a16:rowId xmlns:a16="http://schemas.microsoft.com/office/drawing/2014/main" val="10007"/>
                  </a:ext>
                </a:extLst>
              </a:tr>
              <a:tr h="409797">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a:t>
                      </a:r>
                      <a:r>
                        <a:rPr lang="en-US" altLang="zh-CN" sz="1000" b="0" kern="1200" dirty="0">
                          <a:solidFill>
                            <a:schemeClr val="bg1"/>
                          </a:solidFill>
                          <a:latin typeface="Calibri" panose="020F0502020204030204" pitchFamily="34" charset="0"/>
                          <a:ea typeface="思源黑体" panose="020B0500000000000000" pitchFamily="34" charset="-122"/>
                          <a:cs typeface="+mn-cs"/>
                        </a:rPr>
                        <a:t>3</a:t>
                      </a:r>
                      <a:r>
                        <a:rPr lang="zh-CN" altLang="en-US" sz="1000" b="0" kern="1200" dirty="0">
                          <a:solidFill>
                            <a:schemeClr val="bg1"/>
                          </a:solidFill>
                          <a:latin typeface="Calibri" panose="020F0502020204030204" pitchFamily="34" charset="0"/>
                          <a:ea typeface="思源黑体" panose="020B0500000000000000" pitchFamily="34" charset="-122"/>
                          <a:cs typeface="+mn-cs"/>
                        </a:rPr>
                        <a:t>）需要</a:t>
                      </a:r>
                    </a:p>
                  </a:txBody>
                  <a:tcPr anchor="ctr">
                    <a:solidFill>
                      <a:srgbClr val="1E74AE"/>
                    </a:solidFill>
                  </a:tcPr>
                </a:tc>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什么样的需要或价值（而非偏好或某种具体的行为）导致你那样的感受：</a:t>
                      </a:r>
                      <a:endParaRPr lang="en-US" altLang="zh-CN" sz="1000" b="0" kern="1200" dirty="0">
                        <a:solidFill>
                          <a:schemeClr val="bg1"/>
                        </a:solidFill>
                        <a:latin typeface="Calibri" panose="020F0502020204030204" pitchFamily="34" charset="0"/>
                        <a:ea typeface="思源黑体" panose="020B0500000000000000" pitchFamily="34" charset="-122"/>
                        <a:cs typeface="+mn-cs"/>
                      </a:endParaRPr>
                    </a:p>
                    <a:p>
                      <a:r>
                        <a:rPr lang="zh-CN" altLang="en-US" sz="1000" b="0" kern="1200" dirty="0">
                          <a:solidFill>
                            <a:schemeClr val="bg1"/>
                          </a:solidFill>
                          <a:latin typeface="Calibri" panose="020F0502020204030204" pitchFamily="34" charset="0"/>
                          <a:ea typeface="思源黑体" panose="020B0500000000000000" pitchFamily="34" charset="-122"/>
                          <a:cs typeface="+mn-cs"/>
                        </a:rPr>
                        <a:t>“因为你需要</a:t>
                      </a:r>
                      <a:r>
                        <a:rPr lang="en-US" altLang="zh-CN" sz="1000" b="0" kern="1200" dirty="0">
                          <a:solidFill>
                            <a:schemeClr val="bg1"/>
                          </a:solidFill>
                          <a:latin typeface="Calibri" panose="020F0502020204030204" pitchFamily="34" charset="0"/>
                          <a:ea typeface="思源黑体" panose="020B0500000000000000" pitchFamily="34" charset="-122"/>
                          <a:cs typeface="+mn-cs"/>
                        </a:rPr>
                        <a:t>/</a:t>
                      </a:r>
                      <a:r>
                        <a:rPr lang="zh-CN" altLang="en-US" sz="1000" b="0" kern="1200" dirty="0">
                          <a:solidFill>
                            <a:schemeClr val="bg1"/>
                          </a:solidFill>
                          <a:latin typeface="Calibri" panose="020F0502020204030204" pitchFamily="34" charset="0"/>
                          <a:ea typeface="思源黑体" panose="020B0500000000000000" pitchFamily="34" charset="-122"/>
                          <a:cs typeface="+mn-cs"/>
                        </a:rPr>
                        <a:t>看重</a:t>
                      </a:r>
                      <a:r>
                        <a:rPr lang="en-US" altLang="zh-CN" sz="1000" b="0" kern="1200" dirty="0">
                          <a:solidFill>
                            <a:schemeClr val="bg1"/>
                          </a:solidFill>
                          <a:latin typeface="Calibri" panose="020F0502020204030204" pitchFamily="34" charset="0"/>
                          <a:ea typeface="思源黑体" panose="020B0500000000000000" pitchFamily="34" charset="-122"/>
                          <a:cs typeface="+mn-cs"/>
                        </a:rPr>
                        <a:t>……”</a:t>
                      </a:r>
                      <a:endParaRPr lang="zh-CN" altLang="en-US" sz="1000" b="0" kern="1200" dirty="0">
                        <a:solidFill>
                          <a:schemeClr val="bg1"/>
                        </a:solidFill>
                        <a:latin typeface="Calibri" panose="020F0502020204030204" pitchFamily="34" charset="0"/>
                        <a:ea typeface="思源黑体" panose="020B0500000000000000" pitchFamily="34" charset="-122"/>
                        <a:cs typeface="+mn-cs"/>
                      </a:endParaRPr>
                    </a:p>
                  </a:txBody>
                  <a:tcPr anchor="ctr">
                    <a:solidFill>
                      <a:srgbClr val="1E74AE"/>
                    </a:solidFill>
                  </a:tcPr>
                </a:tc>
                <a:extLst>
                  <a:ext uri="{0D108BD9-81ED-4DB2-BD59-A6C34878D82A}">
                    <a16:rowId xmlns:a16="http://schemas.microsoft.com/office/drawing/2014/main" val="10008"/>
                  </a:ext>
                </a:extLst>
              </a:tr>
              <a:tr h="409797">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a:t>
                      </a:r>
                      <a:r>
                        <a:rPr lang="en-US" altLang="zh-CN" sz="1000" b="0" kern="1200" dirty="0">
                          <a:solidFill>
                            <a:schemeClr val="bg1"/>
                          </a:solidFill>
                          <a:latin typeface="Calibri" panose="020F0502020204030204" pitchFamily="34" charset="0"/>
                          <a:ea typeface="思源黑体" panose="020B0500000000000000" pitchFamily="34" charset="-122"/>
                          <a:cs typeface="+mn-cs"/>
                        </a:rPr>
                        <a:t>4</a:t>
                      </a:r>
                      <a:r>
                        <a:rPr lang="zh-CN" altLang="en-US" sz="1000" b="0" kern="1200" dirty="0">
                          <a:solidFill>
                            <a:schemeClr val="bg1"/>
                          </a:solidFill>
                          <a:latin typeface="Calibri" panose="020F0502020204030204" pitchFamily="34" charset="0"/>
                          <a:ea typeface="思源黑体" panose="020B0500000000000000" pitchFamily="34" charset="-122"/>
                          <a:cs typeface="+mn-cs"/>
                        </a:rPr>
                        <a:t>）请求</a:t>
                      </a:r>
                    </a:p>
                  </a:txBody>
                  <a:tcPr anchor="ctr">
                    <a:solidFill>
                      <a:srgbClr val="FF9216"/>
                    </a:solidFill>
                  </a:tcPr>
                </a:tc>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关切地倾听那些能丰富你生命的具体请求，而不解读为命令：</a:t>
                      </a:r>
                      <a:endParaRPr lang="en-US" altLang="zh-CN" sz="1000" b="0" kern="1200" dirty="0">
                        <a:solidFill>
                          <a:schemeClr val="bg1"/>
                        </a:solidFill>
                        <a:latin typeface="Calibri" panose="020F0502020204030204" pitchFamily="34" charset="0"/>
                        <a:ea typeface="思源黑体" panose="020B0500000000000000" pitchFamily="34" charset="-122"/>
                        <a:cs typeface="+mn-cs"/>
                      </a:endParaRPr>
                    </a:p>
                    <a:p>
                      <a:r>
                        <a:rPr lang="zh-CN" altLang="en-US" sz="1000" b="0" kern="1200" dirty="0">
                          <a:solidFill>
                            <a:schemeClr val="bg1"/>
                          </a:solidFill>
                          <a:latin typeface="Calibri" panose="020F0502020204030204" pitchFamily="34" charset="0"/>
                          <a:ea typeface="思源黑体" panose="020B0500000000000000" pitchFamily="34" charset="-122"/>
                          <a:cs typeface="+mn-cs"/>
                        </a:rPr>
                        <a:t>“所以，你想</a:t>
                      </a:r>
                      <a:r>
                        <a:rPr lang="en-US" altLang="zh-CN" sz="1000" b="0" kern="1200" dirty="0">
                          <a:solidFill>
                            <a:schemeClr val="bg1"/>
                          </a:solidFill>
                          <a:latin typeface="Calibri" panose="020F0502020204030204" pitchFamily="34" charset="0"/>
                          <a:ea typeface="思源黑体" panose="020B0500000000000000" pitchFamily="34" charset="-122"/>
                          <a:cs typeface="+mn-cs"/>
                        </a:rPr>
                        <a:t>……”</a:t>
                      </a:r>
                      <a:endParaRPr lang="zh-CN" altLang="en-US" sz="1000" b="0" kern="1200" dirty="0">
                        <a:solidFill>
                          <a:schemeClr val="bg1"/>
                        </a:solidFill>
                        <a:latin typeface="Calibri" panose="020F0502020204030204" pitchFamily="34" charset="0"/>
                        <a:ea typeface="思源黑体" panose="020B0500000000000000" pitchFamily="34" charset="-122"/>
                        <a:cs typeface="+mn-cs"/>
                      </a:endParaRPr>
                    </a:p>
                  </a:txBody>
                  <a:tcPr anchor="ctr">
                    <a:solidFill>
                      <a:srgbClr val="FF9216"/>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rot="2662275" flipH="1">
            <a:off x="-454294" y="4239523"/>
            <a:ext cx="353551" cy="2138074"/>
          </a:xfrm>
          <a:prstGeom prst="roundRect">
            <a:avLst>
              <a:gd name="adj" fmla="val 50000"/>
            </a:avLst>
          </a:prstGeom>
          <a:solidFill>
            <a:srgbClr val="1E74AE"/>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4" name="矩形 3"/>
          <p:cNvSpPr/>
          <p:nvPr/>
        </p:nvSpPr>
        <p:spPr>
          <a:xfrm>
            <a:off x="2916610" y="1926029"/>
            <a:ext cx="3416321" cy="1015663"/>
          </a:xfrm>
          <a:prstGeom prst="rect">
            <a:avLst/>
          </a:prstGeom>
        </p:spPr>
        <p:txBody>
          <a:bodyPr wrap="none">
            <a:spAutoFit/>
            <a:scene3d>
              <a:camera prst="orthographicFront"/>
              <a:lightRig rig="threePt" dir="t"/>
            </a:scene3d>
            <a:sp3d contourW="12700"/>
          </a:bodyPr>
          <a:lstStyle/>
          <a:p>
            <a:pPr algn="ctr" fontAlgn="auto">
              <a:spcBef>
                <a:spcPts val="0"/>
              </a:spcBef>
              <a:spcAft>
                <a:spcPts val="0"/>
              </a:spcAft>
            </a:pPr>
            <a:r>
              <a:rPr lang="zh-CN" altLang="en-US" sz="6000" b="1" spc="300" dirty="0">
                <a:solidFill>
                  <a:schemeClr val="tx1">
                    <a:lumMod val="85000"/>
                    <a:lumOff val="15000"/>
                  </a:schemeClr>
                </a:solidFill>
                <a:effectLst>
                  <a:outerShdw blurRad="38100" dist="38100" dir="2700000" algn="tl">
                    <a:srgbClr val="000000">
                      <a:alpha val="20000"/>
                    </a:srgbClr>
                  </a:outerShdw>
                </a:effectLst>
                <a:latin typeface="思源黑体" panose="020B0500000000000000" pitchFamily="34" charset="-122"/>
                <a:ea typeface="思源黑体" panose="020B0500000000000000" pitchFamily="34" charset="-122"/>
                <a:cs typeface="+mn-ea"/>
                <a:sym typeface="+mn-lt"/>
              </a:rPr>
              <a:t>谢谢观看</a:t>
            </a:r>
          </a:p>
        </p:txBody>
      </p:sp>
      <p:sp>
        <p:nvSpPr>
          <p:cNvPr id="6" name="圆角矩形 5"/>
          <p:cNvSpPr/>
          <p:nvPr/>
        </p:nvSpPr>
        <p:spPr>
          <a:xfrm rot="2662275" flipH="1">
            <a:off x="8442715" y="-398888"/>
            <a:ext cx="231675" cy="1730696"/>
          </a:xfrm>
          <a:prstGeom prst="roundRect">
            <a:avLst>
              <a:gd name="adj" fmla="val 50000"/>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7" name="圆角矩形 6"/>
          <p:cNvSpPr/>
          <p:nvPr/>
        </p:nvSpPr>
        <p:spPr>
          <a:xfrm rot="2662275" flipH="1">
            <a:off x="-1131928" y="3509182"/>
            <a:ext cx="394954" cy="2896330"/>
          </a:xfrm>
          <a:prstGeom prst="roundRect">
            <a:avLst>
              <a:gd name="adj" fmla="val 50000"/>
            </a:avLst>
          </a:prstGeom>
          <a:solidFill>
            <a:srgbClr val="1E74AE"/>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8" name="圆角矩形 7"/>
          <p:cNvSpPr/>
          <p:nvPr/>
        </p:nvSpPr>
        <p:spPr>
          <a:xfrm rot="2662275" flipH="1">
            <a:off x="-518649" y="3266644"/>
            <a:ext cx="318837" cy="2896330"/>
          </a:xfrm>
          <a:prstGeom prst="roundRect">
            <a:avLst>
              <a:gd name="adj" fmla="val 50000"/>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9" name="圆角矩形 8"/>
          <p:cNvSpPr/>
          <p:nvPr/>
        </p:nvSpPr>
        <p:spPr>
          <a:xfrm rot="2662275" flipH="1">
            <a:off x="9084599" y="-1181024"/>
            <a:ext cx="323797" cy="2374511"/>
          </a:xfrm>
          <a:prstGeom prst="roundRect">
            <a:avLst>
              <a:gd name="adj" fmla="val 50000"/>
            </a:avLst>
          </a:prstGeom>
          <a:solidFill>
            <a:srgbClr val="1E74AE"/>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11" name="椭圆 10"/>
          <p:cNvSpPr/>
          <p:nvPr/>
        </p:nvSpPr>
        <p:spPr>
          <a:xfrm flipH="1">
            <a:off x="535520" y="4194646"/>
            <a:ext cx="357454" cy="357454"/>
          </a:xfrm>
          <a:prstGeom prst="ellipse">
            <a:avLst/>
          </a:prstGeom>
          <a:solidFill>
            <a:srgbClr val="1E74AE"/>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12" name="椭圆 11"/>
          <p:cNvSpPr/>
          <p:nvPr/>
        </p:nvSpPr>
        <p:spPr>
          <a:xfrm flipH="1">
            <a:off x="767435" y="3233265"/>
            <a:ext cx="358759" cy="358759"/>
          </a:xfrm>
          <a:prstGeom prst="ellipse">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13" name="椭圆 12"/>
          <p:cNvSpPr/>
          <p:nvPr/>
        </p:nvSpPr>
        <p:spPr>
          <a:xfrm flipH="1">
            <a:off x="7652780" y="412304"/>
            <a:ext cx="281935" cy="281935"/>
          </a:xfrm>
          <a:prstGeom prst="ellipse">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14" name="椭圆 13"/>
          <p:cNvSpPr/>
          <p:nvPr/>
        </p:nvSpPr>
        <p:spPr>
          <a:xfrm flipH="1">
            <a:off x="8083638" y="1166037"/>
            <a:ext cx="328408" cy="328408"/>
          </a:xfrm>
          <a:prstGeom prst="ellipse">
            <a:avLst/>
          </a:prstGeom>
          <a:solidFill>
            <a:srgbClr val="1E74AE"/>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15" name="圆角矩形 14"/>
          <p:cNvSpPr/>
          <p:nvPr/>
        </p:nvSpPr>
        <p:spPr>
          <a:xfrm rot="2662275" flipH="1">
            <a:off x="9564307" y="-972738"/>
            <a:ext cx="318814" cy="2398685"/>
          </a:xfrm>
          <a:prstGeom prst="roundRect">
            <a:avLst>
              <a:gd name="adj" fmla="val 50000"/>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28" name="文本框 27"/>
          <p:cNvSpPr txBox="1"/>
          <p:nvPr/>
        </p:nvSpPr>
        <p:spPr>
          <a:xfrm>
            <a:off x="3215185" y="2790309"/>
            <a:ext cx="2729722" cy="646331"/>
          </a:xfrm>
          <a:prstGeom prst="rect">
            <a:avLst/>
          </a:prstGeom>
          <a:noFill/>
        </p:spPr>
        <p:txBody>
          <a:bodyPr wrap="none" rtlCol="0">
            <a:spAutoFit/>
          </a:bodyPr>
          <a:lstStyle/>
          <a:p>
            <a:pPr algn="ctr"/>
            <a:r>
              <a:rPr lang="en-US" altLang="zh-CN" sz="3600" dirty="0">
                <a:solidFill>
                  <a:srgbClr val="FF9216"/>
                </a:solidFill>
                <a:effectLst>
                  <a:outerShdw blurRad="38100" dist="38100" dir="2700000" algn="tl">
                    <a:srgbClr val="000000">
                      <a:alpha val="20000"/>
                    </a:srgbClr>
                  </a:outerShdw>
                </a:effectLst>
                <a:latin typeface="思源黑体" panose="020B0500000000000000" pitchFamily="34" charset="-122"/>
                <a:ea typeface="思源黑体" panose="020B0500000000000000" pitchFamily="34" charset="-122"/>
              </a:rPr>
              <a:t>THANK YOU</a:t>
            </a:r>
            <a:endParaRPr lang="zh-CN" altLang="en-US" sz="3600" dirty="0">
              <a:solidFill>
                <a:srgbClr val="FF9216"/>
              </a:solidFill>
              <a:effectLst>
                <a:outerShdw blurRad="38100" dist="38100" dir="2700000" algn="tl">
                  <a:srgbClr val="000000">
                    <a:alpha val="20000"/>
                  </a:srgbClr>
                </a:outerShdw>
              </a:effectLst>
              <a:latin typeface="思源黑体" panose="020B0500000000000000" pitchFamily="34" charset="-122"/>
              <a:ea typeface="思源黑体" panose="020B0500000000000000" pitchFamily="34" charset="-122"/>
            </a:endParaRPr>
          </a:p>
        </p:txBody>
      </p:sp>
      <p:grpSp>
        <p:nvGrpSpPr>
          <p:cNvPr id="33" name="组合 32"/>
          <p:cNvGrpSpPr/>
          <p:nvPr/>
        </p:nvGrpSpPr>
        <p:grpSpPr>
          <a:xfrm>
            <a:off x="1533142" y="-458969"/>
            <a:ext cx="6150633" cy="6150633"/>
            <a:chOff x="-1963269" y="-473494"/>
            <a:chExt cx="6150633" cy="6150633"/>
          </a:xfrm>
        </p:grpSpPr>
        <p:sp>
          <p:nvSpPr>
            <p:cNvPr id="34" name="椭圆 33"/>
            <p:cNvSpPr/>
            <p:nvPr/>
          </p:nvSpPr>
          <p:spPr>
            <a:xfrm>
              <a:off x="-1963269" y="-473494"/>
              <a:ext cx="6150633" cy="6150633"/>
            </a:xfrm>
            <a:prstGeom prst="ellipse">
              <a:avLst/>
            </a:prstGeom>
            <a:noFill/>
            <a:ln w="190500">
              <a:solidFill>
                <a:srgbClr val="1E7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837730" y="-347955"/>
              <a:ext cx="5899555" cy="5899555"/>
            </a:xfrm>
            <a:prstGeom prst="ellipse">
              <a:avLst/>
            </a:prstGeom>
            <a:noFill/>
            <a:ln w="127000">
              <a:solidFill>
                <a:schemeClr val="bg1"/>
              </a:solidFill>
            </a:ln>
            <a:effectLst>
              <a:outerShdw blurRad="127000" dist="381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7" name="文本框 16">
            <a:extLst>
              <a:ext uri="{FF2B5EF4-FFF2-40B4-BE49-F238E27FC236}">
                <a16:creationId xmlns:a16="http://schemas.microsoft.com/office/drawing/2014/main" id="{EA1C7575-88D0-434B-B287-935F04D0F6B7}"/>
              </a:ext>
            </a:extLst>
          </p:cNvPr>
          <p:cNvSpPr txBox="1"/>
          <p:nvPr/>
        </p:nvSpPr>
        <p:spPr>
          <a:xfrm>
            <a:off x="3335250" y="3575139"/>
            <a:ext cx="2475087" cy="461665"/>
          </a:xfrm>
          <a:prstGeom prst="rect">
            <a:avLst/>
          </a:prstGeom>
          <a:noFill/>
        </p:spPr>
        <p:txBody>
          <a:bodyPr wrap="square" rtlCol="0">
            <a:spAutoFit/>
          </a:bodyPr>
          <a:lstStyle/>
          <a:p>
            <a:pPr algn="ctr"/>
            <a:r>
              <a:rPr lang="zh-CN" altLang="en-US" sz="1200" b="1" spc="300" dirty="0">
                <a:solidFill>
                  <a:schemeClr val="tx1">
                    <a:lumMod val="85000"/>
                    <a:lumOff val="15000"/>
                  </a:schemeClr>
                </a:solidFill>
                <a:effectLst>
                  <a:outerShdw blurRad="38100" dist="38100" dir="2700000" algn="tl">
                    <a:srgbClr val="000000">
                      <a:alpha val="20000"/>
                    </a:srgbClr>
                  </a:outerShdw>
                </a:effectLst>
                <a:ea typeface="思源黑体" panose="020B0500000000000000" pitchFamily="34" charset="-122"/>
                <a:cs typeface="+mn-ea"/>
              </a:rPr>
              <a:t>笔记作者：赵小洋</a:t>
            </a:r>
            <a:endParaRPr lang="en-US" altLang="zh-CN" sz="1200" b="1" spc="300" dirty="0">
              <a:solidFill>
                <a:schemeClr val="tx1">
                  <a:lumMod val="85000"/>
                  <a:lumOff val="15000"/>
                </a:schemeClr>
              </a:solidFill>
              <a:effectLst>
                <a:outerShdw blurRad="38100" dist="38100" dir="2700000" algn="tl">
                  <a:srgbClr val="000000">
                    <a:alpha val="20000"/>
                  </a:srgbClr>
                </a:outerShdw>
              </a:effectLst>
              <a:ea typeface="思源黑体" panose="020B0500000000000000" pitchFamily="34" charset="-122"/>
              <a:cs typeface="+mn-ea"/>
            </a:endParaRPr>
          </a:p>
          <a:p>
            <a:pPr algn="ctr"/>
            <a:r>
              <a:rPr lang="zh-CN" altLang="en-US" sz="1200" b="1" spc="300" dirty="0">
                <a:solidFill>
                  <a:schemeClr val="tx1">
                    <a:lumMod val="85000"/>
                    <a:lumOff val="15000"/>
                  </a:schemeClr>
                </a:solidFill>
                <a:effectLst>
                  <a:outerShdw blurRad="38100" dist="38100" dir="2700000" algn="tl">
                    <a:srgbClr val="000000">
                      <a:alpha val="20000"/>
                    </a:srgbClr>
                  </a:outerShdw>
                </a:effectLst>
                <a:ea typeface="思源黑体" panose="020B0500000000000000" pitchFamily="34" charset="-122"/>
                <a:cs typeface="+mn-ea"/>
              </a:rPr>
              <a:t>原书作者：马歇尔</a:t>
            </a:r>
            <a:r>
              <a:rPr lang="en-US" altLang="zh-CN" sz="1200" b="1" spc="300" dirty="0">
                <a:solidFill>
                  <a:schemeClr val="tx1">
                    <a:lumMod val="85000"/>
                    <a:lumOff val="15000"/>
                  </a:schemeClr>
                </a:solidFill>
                <a:effectLst>
                  <a:outerShdw blurRad="38100" dist="38100" dir="2700000" algn="tl">
                    <a:srgbClr val="000000">
                      <a:alpha val="20000"/>
                    </a:srgbClr>
                  </a:outerShdw>
                </a:effectLst>
                <a:ea typeface="思源黑体" panose="020B0500000000000000" pitchFamily="34" charset="-122"/>
                <a:cs typeface="+mn-ea"/>
              </a:rPr>
              <a:t>·</a:t>
            </a:r>
            <a:r>
              <a:rPr lang="zh-CN" altLang="en-US" sz="1200" b="1" spc="300" dirty="0">
                <a:solidFill>
                  <a:schemeClr val="tx1">
                    <a:lumMod val="85000"/>
                    <a:lumOff val="15000"/>
                  </a:schemeClr>
                </a:solidFill>
                <a:effectLst>
                  <a:outerShdw blurRad="38100" dist="38100" dir="2700000" algn="tl">
                    <a:srgbClr val="000000">
                      <a:alpha val="20000"/>
                    </a:srgbClr>
                  </a:outerShdw>
                </a:effectLst>
                <a:ea typeface="思源黑体" panose="020B0500000000000000" pitchFamily="34" charset="-122"/>
                <a:cs typeface="+mn-ea"/>
              </a:rPr>
              <a:t>卢森堡</a:t>
            </a:r>
            <a:endParaRPr lang="en-US" altLang="zh-CN" sz="1200" b="1" spc="300" dirty="0">
              <a:solidFill>
                <a:schemeClr val="tx1">
                  <a:lumMod val="85000"/>
                  <a:lumOff val="15000"/>
                </a:schemeClr>
              </a:solidFill>
              <a:effectLst>
                <a:outerShdw blurRad="38100" dist="38100" dir="2700000" algn="tl">
                  <a:srgbClr val="000000">
                    <a:alpha val="20000"/>
                  </a:srgbClr>
                </a:outerShdw>
              </a:effectLst>
              <a:ea typeface="思源黑体" panose="020B0500000000000000" pitchFamily="34" charset="-122"/>
              <a:cs typeface="+mn-ea"/>
            </a:endParaRPr>
          </a:p>
        </p:txBody>
      </p:sp>
      <p:sp>
        <p:nvSpPr>
          <p:cNvPr id="18" name="文本框 17">
            <a:extLst>
              <a:ext uri="{FF2B5EF4-FFF2-40B4-BE49-F238E27FC236}">
                <a16:creationId xmlns:a16="http://schemas.microsoft.com/office/drawing/2014/main" id="{34376E66-3935-4403-9D79-02FDB5A5D283}"/>
              </a:ext>
            </a:extLst>
          </p:cNvPr>
          <p:cNvSpPr txBox="1"/>
          <p:nvPr/>
        </p:nvSpPr>
        <p:spPr>
          <a:xfrm>
            <a:off x="3370914" y="1071409"/>
            <a:ext cx="2475087" cy="276999"/>
          </a:xfrm>
          <a:prstGeom prst="rect">
            <a:avLst/>
          </a:prstGeom>
          <a:noFill/>
        </p:spPr>
        <p:txBody>
          <a:bodyPr wrap="square" rtlCol="0">
            <a:spAutoFit/>
          </a:bodyPr>
          <a:lstStyle/>
          <a:p>
            <a:pPr algn="ctr"/>
            <a:r>
              <a:rPr lang="en-US" altLang="zh-CN" sz="1200" b="1" spc="300" dirty="0">
                <a:solidFill>
                  <a:schemeClr val="tx1">
                    <a:lumMod val="85000"/>
                    <a:lumOff val="15000"/>
                  </a:schemeClr>
                </a:solidFill>
                <a:effectLst>
                  <a:outerShdw blurRad="38100" dist="38100" dir="2700000" algn="tl">
                    <a:srgbClr val="000000">
                      <a:alpha val="20000"/>
                    </a:srgbClr>
                  </a:outerShdw>
                </a:effectLst>
                <a:ea typeface="思源黑体" panose="020B0500000000000000" pitchFamily="34" charset="-122"/>
                <a:cs typeface="+mn-ea"/>
              </a:rPr>
              <a:t>【</a:t>
            </a:r>
            <a:r>
              <a:rPr lang="zh-CN" altLang="en-US" sz="1200" b="1" spc="300" dirty="0">
                <a:solidFill>
                  <a:schemeClr val="tx1">
                    <a:lumMod val="85000"/>
                    <a:lumOff val="15000"/>
                  </a:schemeClr>
                </a:solidFill>
                <a:effectLst>
                  <a:outerShdw blurRad="38100" dist="38100" dir="2700000" algn="tl">
                    <a:srgbClr val="000000">
                      <a:alpha val="20000"/>
                    </a:srgbClr>
                  </a:outerShdw>
                </a:effectLst>
                <a:ea typeface="思源黑体" panose="020B0500000000000000" pitchFamily="34" charset="-122"/>
                <a:cs typeface="+mn-ea"/>
              </a:rPr>
              <a:t>读书笔记</a:t>
            </a:r>
            <a:r>
              <a:rPr lang="en-US" altLang="zh-CN" sz="1200" b="1" spc="300" dirty="0">
                <a:solidFill>
                  <a:schemeClr val="tx1">
                    <a:lumMod val="85000"/>
                    <a:lumOff val="15000"/>
                  </a:schemeClr>
                </a:solidFill>
                <a:effectLst>
                  <a:outerShdw blurRad="38100" dist="38100" dir="2700000" algn="tl">
                    <a:srgbClr val="000000">
                      <a:alpha val="20000"/>
                    </a:srgbClr>
                  </a:outerShdw>
                </a:effectLst>
                <a:ea typeface="思源黑体" panose="020B0500000000000000" pitchFamily="34" charset="-122"/>
                <a:cs typeface="+mn-ea"/>
              </a:rPr>
              <a:t>】</a:t>
            </a:r>
          </a:p>
        </p:txBody>
      </p:sp>
    </p:spTree>
  </p:cSld>
  <p:clrMapOvr>
    <a:masterClrMapping/>
  </p:clrMapOvr>
  <mc:AlternateContent xmlns:mc="http://schemas.openxmlformats.org/markup-compatibility/2006" xmlns:p14="http://schemas.microsoft.com/office/powerpoint/2010/main">
    <mc:Choice Requires="p14">
      <p:transition spd="slow" p14:dur="4000" advClick="0" advTm="0">
        <p14:vortex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1+#ppt_w/2"/>
                                          </p:val>
                                        </p:tav>
                                        <p:tav tm="100000">
                                          <p:val>
                                            <p:strVal val="#ppt_x"/>
                                          </p:val>
                                        </p:tav>
                                      </p:tavLst>
                                    </p:anim>
                                    <p:anim calcmode="lin" valueType="num">
                                      <p:cBhvr additive="base">
                                        <p:cTn id="24" dur="500" fill="hold"/>
                                        <p:tgtEl>
                                          <p:spTgt spid="15"/>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par>
                                <p:cTn id="29" presetID="53" presetClass="entr" presetSubtype="16"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Effect transition="in" filter="fade">
                                      <p:cBhvr>
                                        <p:cTn id="33" dur="500"/>
                                        <p:tgtEl>
                                          <p:spTgt spid="13"/>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500" fill="hold"/>
                                        <p:tgtEl>
                                          <p:spTgt spid="12"/>
                                        </p:tgtEl>
                                        <p:attrNameLst>
                                          <p:attrName>ppt_w</p:attrName>
                                        </p:attrNameLst>
                                      </p:cBhvr>
                                      <p:tavLst>
                                        <p:tav tm="0">
                                          <p:val>
                                            <p:fltVal val="0"/>
                                          </p:val>
                                        </p:tav>
                                        <p:tav tm="100000">
                                          <p:val>
                                            <p:strVal val="#ppt_w"/>
                                          </p:val>
                                        </p:tav>
                                      </p:tavLst>
                                    </p:anim>
                                    <p:anim calcmode="lin" valueType="num">
                                      <p:cBhvr>
                                        <p:cTn id="37" dur="500" fill="hold"/>
                                        <p:tgtEl>
                                          <p:spTgt spid="12"/>
                                        </p:tgtEl>
                                        <p:attrNameLst>
                                          <p:attrName>ppt_h</p:attrName>
                                        </p:attrNameLst>
                                      </p:cBhvr>
                                      <p:tavLst>
                                        <p:tav tm="0">
                                          <p:val>
                                            <p:fltVal val="0"/>
                                          </p:val>
                                        </p:tav>
                                        <p:tav tm="100000">
                                          <p:val>
                                            <p:strVal val="#ppt_h"/>
                                          </p:val>
                                        </p:tav>
                                      </p:tavLst>
                                    </p:anim>
                                    <p:animEffect transition="in" filter="fade">
                                      <p:cBhvr>
                                        <p:cTn id="38" dur="500"/>
                                        <p:tgtEl>
                                          <p:spTgt spid="12"/>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p:cTn id="41" dur="500" fill="hold"/>
                                        <p:tgtEl>
                                          <p:spTgt spid="11"/>
                                        </p:tgtEl>
                                        <p:attrNameLst>
                                          <p:attrName>ppt_w</p:attrName>
                                        </p:attrNameLst>
                                      </p:cBhvr>
                                      <p:tavLst>
                                        <p:tav tm="0">
                                          <p:val>
                                            <p:fltVal val="0"/>
                                          </p:val>
                                        </p:tav>
                                        <p:tav tm="100000">
                                          <p:val>
                                            <p:strVal val="#ppt_w"/>
                                          </p:val>
                                        </p:tav>
                                      </p:tavLst>
                                    </p:anim>
                                    <p:anim calcmode="lin" valueType="num">
                                      <p:cBhvr>
                                        <p:cTn id="42" dur="500" fill="hold"/>
                                        <p:tgtEl>
                                          <p:spTgt spid="11"/>
                                        </p:tgtEl>
                                        <p:attrNameLst>
                                          <p:attrName>ppt_h</p:attrName>
                                        </p:attrNameLst>
                                      </p:cBhvr>
                                      <p:tavLst>
                                        <p:tav tm="0">
                                          <p:val>
                                            <p:fltVal val="0"/>
                                          </p:val>
                                        </p:tav>
                                        <p:tav tm="100000">
                                          <p:val>
                                            <p:strVal val="#ppt_h"/>
                                          </p:val>
                                        </p:tav>
                                      </p:tavLst>
                                    </p:anim>
                                    <p:animEffect transition="in" filter="fade">
                                      <p:cBhvr>
                                        <p:cTn id="43" dur="500"/>
                                        <p:tgtEl>
                                          <p:spTgt spid="11"/>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21" presetClass="entr" presetSubtype="1" fill="hold" nodeType="with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wheel(1)">
                                      <p:cBhvr>
                                        <p:cTn id="51" dur="1000"/>
                                        <p:tgtEl>
                                          <p:spTgt spid="33"/>
                                        </p:tgtEl>
                                      </p:cBhvr>
                                    </p:animEffect>
                                  </p:childTnLst>
                                </p:cTn>
                              </p:par>
                              <p:par>
                                <p:cTn id="52" presetID="2" presetClass="entr" presetSubtype="4" decel="100000" fill="hold" grpId="0" nodeType="withEffect">
                                  <p:stCondLst>
                                    <p:cond delay="500"/>
                                  </p:stCondLst>
                                  <p:childTnLst>
                                    <p:set>
                                      <p:cBhvr>
                                        <p:cTn id="53" dur="1" fill="hold">
                                          <p:stCondLst>
                                            <p:cond delay="0"/>
                                          </p:stCondLst>
                                        </p:cTn>
                                        <p:tgtEl>
                                          <p:spTgt spid="4"/>
                                        </p:tgtEl>
                                        <p:attrNameLst>
                                          <p:attrName>style.visibility</p:attrName>
                                        </p:attrNameLst>
                                      </p:cBhvr>
                                      <p:to>
                                        <p:strVal val="visible"/>
                                      </p:to>
                                    </p:set>
                                    <p:anim calcmode="lin" valueType="num">
                                      <p:cBhvr additive="base">
                                        <p:cTn id="54" dur="500" fill="hold"/>
                                        <p:tgtEl>
                                          <p:spTgt spid="4"/>
                                        </p:tgtEl>
                                        <p:attrNameLst>
                                          <p:attrName>ppt_x</p:attrName>
                                        </p:attrNameLst>
                                      </p:cBhvr>
                                      <p:tavLst>
                                        <p:tav tm="0">
                                          <p:val>
                                            <p:strVal val="#ppt_x"/>
                                          </p:val>
                                        </p:tav>
                                        <p:tav tm="100000">
                                          <p:val>
                                            <p:strVal val="#ppt_x"/>
                                          </p:val>
                                        </p:tav>
                                      </p:tavLst>
                                    </p:anim>
                                    <p:anim calcmode="lin" valueType="num">
                                      <p:cBhvr additive="base">
                                        <p:cTn id="55" dur="500" fill="hold"/>
                                        <p:tgtEl>
                                          <p:spTgt spid="4"/>
                                        </p:tgtEl>
                                        <p:attrNameLst>
                                          <p:attrName>ppt_y</p:attrName>
                                        </p:attrNameLst>
                                      </p:cBhvr>
                                      <p:tavLst>
                                        <p:tav tm="0">
                                          <p:val>
                                            <p:strVal val="1+#ppt_h/2"/>
                                          </p:val>
                                        </p:tav>
                                        <p:tav tm="100000">
                                          <p:val>
                                            <p:strVal val="#ppt_y"/>
                                          </p:val>
                                        </p:tav>
                                      </p:tavLst>
                                    </p:anim>
                                  </p:childTnLst>
                                </p:cTn>
                              </p:par>
                              <p:par>
                                <p:cTn id="56" presetID="2" presetClass="entr" presetSubtype="1" decel="100000" fill="hold" grpId="0" nodeType="withEffect">
                                  <p:stCondLst>
                                    <p:cond delay="500"/>
                                  </p:stCondLst>
                                  <p:childTnLst>
                                    <p:set>
                                      <p:cBhvr>
                                        <p:cTn id="57" dur="1" fill="hold">
                                          <p:stCondLst>
                                            <p:cond delay="0"/>
                                          </p:stCondLst>
                                        </p:cTn>
                                        <p:tgtEl>
                                          <p:spTgt spid="28"/>
                                        </p:tgtEl>
                                        <p:attrNameLst>
                                          <p:attrName>style.visibility</p:attrName>
                                        </p:attrNameLst>
                                      </p:cBhvr>
                                      <p:to>
                                        <p:strVal val="visible"/>
                                      </p:to>
                                    </p:set>
                                    <p:anim calcmode="lin" valueType="num">
                                      <p:cBhvr additive="base">
                                        <p:cTn id="58" dur="500" fill="hold"/>
                                        <p:tgtEl>
                                          <p:spTgt spid="28"/>
                                        </p:tgtEl>
                                        <p:attrNameLst>
                                          <p:attrName>ppt_x</p:attrName>
                                        </p:attrNameLst>
                                      </p:cBhvr>
                                      <p:tavLst>
                                        <p:tav tm="0">
                                          <p:val>
                                            <p:strVal val="#ppt_x"/>
                                          </p:val>
                                        </p:tav>
                                        <p:tav tm="100000">
                                          <p:val>
                                            <p:strVal val="#ppt_x"/>
                                          </p:val>
                                        </p:tav>
                                      </p:tavLst>
                                    </p:anim>
                                    <p:anim calcmode="lin" valueType="num">
                                      <p:cBhvr additive="base">
                                        <p:cTn id="59"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6" grpId="0" animBg="1"/>
      <p:bldP spid="7" grpId="0" animBg="1"/>
      <p:bldP spid="8" grpId="0" animBg="1"/>
      <p:bldP spid="9" grpId="0" animBg="1"/>
      <p:bldP spid="11" grpId="0" animBg="1"/>
      <p:bldP spid="12" grpId="0" animBg="1"/>
      <p:bldP spid="13" grpId="0" animBg="1"/>
      <p:bldP spid="14" grpId="0" animBg="1"/>
      <p:bldP spid="15" grpId="0" animBg="1"/>
      <p:bldP spid="28"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矩形"/>
          <p:cNvSpPr/>
          <p:nvPr/>
        </p:nvSpPr>
        <p:spPr>
          <a:xfrm>
            <a:off x="0" y="0"/>
            <a:ext cx="9145588" cy="4906206"/>
          </a:xfrm>
          <a:prstGeom prst="rect">
            <a:avLst/>
          </a:prstGeom>
          <a:solidFill>
            <a:srgbClr val="FFFFFF"/>
          </a:solidFill>
          <a:ln w="12700">
            <a:miter lim="400000"/>
          </a:ln>
          <a:effectLst>
            <a:outerShdw blurRad="863600" dist="88900" dir="5400000" rotWithShape="0">
              <a:srgbClr val="000000">
                <a:alpha val="4210"/>
              </a:srgbClr>
            </a:outerShdw>
          </a:effectLst>
        </p:spPr>
        <p:txBody>
          <a:bodyPr lIns="19053" tIns="19053" rIns="19053" bIns="19053" anchor="ctr"/>
          <a:lstStyle/>
          <a:p>
            <a:pPr>
              <a:defRPr sz="3600">
                <a:solidFill>
                  <a:srgbClr val="FFFFFF"/>
                </a:solidFill>
                <a:latin typeface="Calibri"/>
                <a:ea typeface="Calibri"/>
                <a:cs typeface="Calibri"/>
                <a:sym typeface="Calibri"/>
              </a:defRPr>
            </a:pPr>
            <a:endParaRPr sz="2700">
              <a:latin typeface="+mn-ea"/>
            </a:endParaRPr>
          </a:p>
        </p:txBody>
      </p:sp>
      <p:sp>
        <p:nvSpPr>
          <p:cNvPr id="161" name="文本框 9"/>
          <p:cNvSpPr txBox="1"/>
          <p:nvPr/>
        </p:nvSpPr>
        <p:spPr>
          <a:xfrm>
            <a:off x="4184251" y="2309609"/>
            <a:ext cx="3931060" cy="8805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95" tIns="34295" rIns="34295" bIns="34295">
            <a:spAutoFit/>
          </a:bodyPr>
          <a:lstStyle>
            <a:lvl1pPr algn="just" defTabSz="1828800">
              <a:lnSpc>
                <a:spcPct val="100000"/>
              </a:lnSpc>
              <a:spcBef>
                <a:spcPts val="0"/>
              </a:spcBef>
              <a:defRPr sz="5000" spc="600" baseline="15999">
                <a:solidFill>
                  <a:srgbClr val="535353"/>
                </a:solidFill>
                <a:latin typeface="Microsoft YaHei"/>
                <a:ea typeface="Microsoft YaHei"/>
                <a:cs typeface="Microsoft YaHei"/>
                <a:sym typeface="Microsoft YaHei"/>
              </a:defRPr>
            </a:lvl1pPr>
          </a:lstStyle>
          <a:p>
            <a:pPr algn="ctr"/>
            <a:r>
              <a:rPr sz="2100" dirty="0" err="1">
                <a:solidFill>
                  <a:schemeClr val="tx1"/>
                </a:solidFill>
                <a:latin typeface="+mn-ea"/>
                <a:ea typeface="+mn-ea"/>
              </a:rPr>
              <a:t>此读书笔记版权归</a:t>
            </a:r>
            <a:endParaRPr lang="en-US" sz="2100" dirty="0">
              <a:solidFill>
                <a:schemeClr val="tx1"/>
              </a:solidFill>
              <a:latin typeface="+mn-ea"/>
              <a:ea typeface="+mn-ea"/>
            </a:endParaRPr>
          </a:p>
          <a:p>
            <a:pPr algn="ctr">
              <a:lnSpc>
                <a:spcPct val="150000"/>
              </a:lnSpc>
            </a:pPr>
            <a:r>
              <a:rPr sz="2100" b="1" dirty="0" err="1">
                <a:solidFill>
                  <a:srgbClr val="C5020B"/>
                </a:solidFill>
                <a:latin typeface="+mn-ea"/>
                <a:ea typeface="+mn-ea"/>
              </a:rPr>
              <a:t>起点书院&amp;读书笔记原创作者</a:t>
            </a:r>
            <a:br>
              <a:rPr lang="en-US" sz="2100" b="1" dirty="0">
                <a:solidFill>
                  <a:srgbClr val="C5020B"/>
                </a:solidFill>
                <a:latin typeface="+mn-ea"/>
                <a:ea typeface="+mn-ea"/>
              </a:rPr>
            </a:br>
            <a:r>
              <a:rPr sz="2100" b="1" dirty="0" err="1">
                <a:solidFill>
                  <a:schemeClr val="tx1"/>
                </a:solidFill>
                <a:latin typeface="+mn-ea"/>
                <a:ea typeface="+mn-ea"/>
              </a:rPr>
              <a:t>共同所有</a:t>
            </a:r>
            <a:r>
              <a:rPr lang="en-US" sz="2100" b="1" dirty="0">
                <a:solidFill>
                  <a:schemeClr val="tx1"/>
                </a:solidFill>
                <a:latin typeface="+mn-ea"/>
                <a:ea typeface="+mn-ea"/>
              </a:rPr>
              <a:t>  </a:t>
            </a:r>
            <a:r>
              <a:rPr sz="2100" b="1" dirty="0" err="1">
                <a:solidFill>
                  <a:schemeClr val="tx1"/>
                </a:solidFill>
                <a:latin typeface="+mn-ea"/>
                <a:ea typeface="+mn-ea"/>
              </a:rPr>
              <a:t>侵权必究</a:t>
            </a:r>
            <a:r>
              <a:rPr lang="en-US" sz="2100" b="1" dirty="0">
                <a:solidFill>
                  <a:schemeClr val="tx1"/>
                </a:solidFill>
                <a:latin typeface="+mn-ea"/>
                <a:ea typeface="+mn-ea"/>
              </a:rPr>
              <a:t>!</a:t>
            </a:r>
            <a:endParaRPr sz="2100" b="1" dirty="0">
              <a:solidFill>
                <a:schemeClr val="tx1"/>
              </a:solidFill>
              <a:latin typeface="+mn-ea"/>
              <a:ea typeface="+mn-ea"/>
            </a:endParaRPr>
          </a:p>
        </p:txBody>
      </p:sp>
      <p:sp>
        <p:nvSpPr>
          <p:cNvPr id="162" name="线条"/>
          <p:cNvSpPr/>
          <p:nvPr/>
        </p:nvSpPr>
        <p:spPr>
          <a:xfrm flipH="1">
            <a:off x="3777319" y="1830546"/>
            <a:ext cx="1" cy="2247371"/>
          </a:xfrm>
          <a:prstGeom prst="line">
            <a:avLst/>
          </a:prstGeom>
          <a:ln w="25400">
            <a:solidFill>
              <a:srgbClr val="DDDDDD"/>
            </a:solidFill>
            <a:miter/>
          </a:ln>
        </p:spPr>
        <p:txBody>
          <a:bodyPr lIns="17147" tIns="17147" rIns="17147" bIns="17147"/>
          <a:lstStyle/>
          <a:p>
            <a:endParaRPr sz="675">
              <a:latin typeface="+mn-ea"/>
            </a:endParaRPr>
          </a:p>
        </p:txBody>
      </p:sp>
      <p:sp>
        <p:nvSpPr>
          <p:cNvPr id="165" name="版权声明"/>
          <p:cNvSpPr txBox="1"/>
          <p:nvPr/>
        </p:nvSpPr>
        <p:spPr>
          <a:xfrm>
            <a:off x="3783980" y="658111"/>
            <a:ext cx="1583773" cy="5001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3" tIns="19053" rIns="19053" bIns="19053" anchor="ctr">
            <a:spAutoFit/>
          </a:bodyPr>
          <a:lstStyle>
            <a:lvl1pPr>
              <a:defRPr sz="6800" b="1">
                <a:solidFill>
                  <a:schemeClr val="accent1">
                    <a:lumOff val="-9999"/>
                  </a:schemeClr>
                </a:solidFill>
              </a:defRPr>
            </a:lvl1pPr>
          </a:lstStyle>
          <a:p>
            <a:r>
              <a:rPr sz="3000" dirty="0" err="1">
                <a:solidFill>
                  <a:srgbClr val="D50306"/>
                </a:solidFill>
                <a:latin typeface="+mn-ea"/>
              </a:rPr>
              <a:t>版权声明</a:t>
            </a:r>
            <a:endParaRPr sz="3000" dirty="0">
              <a:solidFill>
                <a:srgbClr val="D50306"/>
              </a:solidFill>
              <a:latin typeface="+mn-ea"/>
            </a:endParaRPr>
          </a:p>
        </p:txBody>
      </p:sp>
      <p:pic>
        <p:nvPicPr>
          <p:cNvPr id="166" name="WechatIMG44.png" descr="WechatIMG44.png"/>
          <p:cNvPicPr>
            <a:picLocks noChangeAspect="1"/>
          </p:cNvPicPr>
          <p:nvPr/>
        </p:nvPicPr>
        <p:blipFill>
          <a:blip r:embed="rId2"/>
          <a:stretch>
            <a:fillRect/>
          </a:stretch>
        </p:blipFill>
        <p:spPr>
          <a:xfrm>
            <a:off x="1403135" y="1972928"/>
            <a:ext cx="1832333" cy="1788786"/>
          </a:xfrm>
          <a:prstGeom prst="rect">
            <a:avLst/>
          </a:prstGeom>
          <a:ln w="12700">
            <a:miter lim="400000"/>
          </a:ln>
        </p:spPr>
      </p:pic>
      <p:sp>
        <p:nvSpPr>
          <p:cNvPr id="8" name="矩形 7"/>
          <p:cNvSpPr/>
          <p:nvPr/>
        </p:nvSpPr>
        <p:spPr>
          <a:xfrm>
            <a:off x="0" y="4906206"/>
            <a:ext cx="9145588" cy="277009"/>
          </a:xfrm>
          <a:prstGeom prst="rect">
            <a:avLst/>
          </a:prstGeom>
          <a:gradFill>
            <a:gsLst>
              <a:gs pos="0">
                <a:srgbClr val="B60311"/>
              </a:gs>
              <a:gs pos="100000">
                <a:srgbClr val="DD0403"/>
              </a:gs>
            </a:gsLst>
            <a:lin ang="27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95" tIns="34295" rIns="34295" bIns="34295" numCol="1" spcCol="38100" rtlCol="0" anchor="ctr">
            <a:spAutoFit/>
          </a:bodyPr>
          <a:lstStyle/>
          <a:p>
            <a:pPr defTabSz="685891" fontAlgn="auto" hangingPunct="0">
              <a:spcBef>
                <a:spcPts val="0"/>
              </a:spcBef>
              <a:spcAft>
                <a:spcPts val="0"/>
              </a:spcAft>
            </a:pPr>
            <a:endParaRPr lang="zh-CN" altLang="en-US" sz="1350">
              <a:solidFill>
                <a:srgbClr val="000000"/>
              </a:solidFill>
              <a:latin typeface="+mn-ea"/>
              <a:sym typeface="Calibri"/>
            </a:endParaRPr>
          </a:p>
        </p:txBody>
      </p:sp>
    </p:spTree>
    <p:extLst>
      <p:ext uri="{BB962C8B-B14F-4D97-AF65-F5344CB8AC3E}">
        <p14:creationId xmlns:p14="http://schemas.microsoft.com/office/powerpoint/2010/main" val="3730243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972394" y="197930"/>
            <a:ext cx="2808312"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小结 </a:t>
            </a:r>
          </a:p>
        </p:txBody>
      </p:sp>
      <p:sp>
        <p:nvSpPr>
          <p:cNvPr id="30" name="文本框 29"/>
          <p:cNvSpPr txBox="1"/>
          <p:nvPr/>
        </p:nvSpPr>
        <p:spPr>
          <a:xfrm>
            <a:off x="1692474" y="1897262"/>
            <a:ext cx="5542670" cy="1350563"/>
          </a:xfrm>
          <a:prstGeom prst="rect">
            <a:avLst/>
          </a:prstGeom>
          <a:noFill/>
        </p:spPr>
        <p:txBody>
          <a:bodyPr wrap="square">
            <a:spAutoFit/>
          </a:bodyPr>
          <a:lstStyle/>
          <a:p>
            <a:pPr algn="just">
              <a:lnSpc>
                <a:spcPct val="150000"/>
              </a:lnSpc>
            </a:pPr>
            <a:r>
              <a:rPr lang="zh-CN" altLang="en-US" sz="1400" dirty="0">
                <a:solidFill>
                  <a:schemeClr val="tx1">
                    <a:lumMod val="65000"/>
                    <a:lumOff val="35000"/>
                  </a:schemeClr>
                </a:solidFill>
                <a:ea typeface="思源黑体" panose="020B0500000000000000" pitchFamily="34" charset="-122"/>
              </a:rPr>
              <a:t>非暴力沟通提醒我们专注于彼此的观察、感受、需要和请求。它鼓励倾听，培育尊重与爱，使我们情意相通，乐于互助。有些人用非暴力沟通理解自己，有些人用它改善人际关系，还有人借助它改进工作。在世界各地，非暴力沟通被用来协调各个层面的争论和冲突。</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rot="2662275" flipH="1">
            <a:off x="244310" y="4147384"/>
            <a:ext cx="323797" cy="2374511"/>
          </a:xfrm>
          <a:prstGeom prst="roundRect">
            <a:avLst>
              <a:gd name="adj" fmla="val 50000"/>
            </a:avLst>
          </a:prstGeom>
          <a:solidFill>
            <a:srgbClr val="1E74AE"/>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6" name="椭圆 5"/>
          <p:cNvSpPr/>
          <p:nvPr/>
        </p:nvSpPr>
        <p:spPr>
          <a:xfrm>
            <a:off x="289153" y="4319175"/>
            <a:ext cx="316898" cy="316898"/>
          </a:xfrm>
          <a:prstGeom prst="ellipse">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7" name="圆角矩形 6"/>
          <p:cNvSpPr/>
          <p:nvPr/>
        </p:nvSpPr>
        <p:spPr>
          <a:xfrm rot="2662275" flipH="1">
            <a:off x="-376609" y="4467442"/>
            <a:ext cx="323797" cy="1355291"/>
          </a:xfrm>
          <a:prstGeom prst="roundRect">
            <a:avLst>
              <a:gd name="adj" fmla="val 50000"/>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16" name="矩形 15"/>
          <p:cNvSpPr/>
          <p:nvPr/>
        </p:nvSpPr>
        <p:spPr>
          <a:xfrm>
            <a:off x="884631" y="2622847"/>
            <a:ext cx="4248472" cy="64633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3600" b="1" kern="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是什么蒙蔽了爱？</a:t>
            </a:r>
          </a:p>
        </p:txBody>
      </p:sp>
      <p:sp>
        <p:nvSpPr>
          <p:cNvPr id="17" name="文本框 9"/>
          <p:cNvSpPr txBox="1"/>
          <p:nvPr/>
        </p:nvSpPr>
        <p:spPr>
          <a:xfrm>
            <a:off x="989501" y="3375100"/>
            <a:ext cx="1168002" cy="215444"/>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道德评判 </a:t>
            </a:r>
          </a:p>
        </p:txBody>
      </p:sp>
      <p:sp>
        <p:nvSpPr>
          <p:cNvPr id="18" name="文本框 9"/>
          <p:cNvSpPr txBox="1"/>
          <p:nvPr/>
        </p:nvSpPr>
        <p:spPr>
          <a:xfrm>
            <a:off x="2492537" y="3379684"/>
            <a:ext cx="1976719" cy="215444"/>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回避责任</a:t>
            </a:r>
          </a:p>
        </p:txBody>
      </p:sp>
      <p:sp>
        <p:nvSpPr>
          <p:cNvPr id="19" name="文本框 9"/>
          <p:cNvSpPr txBox="1"/>
          <p:nvPr/>
        </p:nvSpPr>
        <p:spPr>
          <a:xfrm>
            <a:off x="989501" y="3653129"/>
            <a:ext cx="1440410" cy="215559"/>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进行比较 </a:t>
            </a:r>
          </a:p>
        </p:txBody>
      </p:sp>
      <p:sp>
        <p:nvSpPr>
          <p:cNvPr id="20" name="文本框 9"/>
          <p:cNvSpPr txBox="1"/>
          <p:nvPr/>
        </p:nvSpPr>
        <p:spPr>
          <a:xfrm>
            <a:off x="2492537" y="3653129"/>
            <a:ext cx="2525361" cy="215444"/>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强人所难</a:t>
            </a:r>
          </a:p>
        </p:txBody>
      </p:sp>
      <p:grpSp>
        <p:nvGrpSpPr>
          <p:cNvPr id="4" name="组合 3"/>
          <p:cNvGrpSpPr/>
          <p:nvPr/>
        </p:nvGrpSpPr>
        <p:grpSpPr>
          <a:xfrm>
            <a:off x="5761276" y="-1422211"/>
            <a:ext cx="2576315" cy="4979765"/>
            <a:chOff x="5761276" y="-1422211"/>
            <a:chExt cx="2576315" cy="4979765"/>
          </a:xfrm>
          <a:effectLst>
            <a:outerShdw blurRad="190500" dist="38100" dir="2700000" algn="tl" rotWithShape="0">
              <a:prstClr val="black">
                <a:alpha val="30000"/>
              </a:prstClr>
            </a:outerShdw>
          </a:effectLst>
        </p:grpSpPr>
        <p:sp>
          <p:nvSpPr>
            <p:cNvPr id="3" name="任意多边形 2"/>
            <p:cNvSpPr/>
            <p:nvPr/>
          </p:nvSpPr>
          <p:spPr>
            <a:xfrm rot="2662275" flipH="1">
              <a:off x="7420057" y="152549"/>
              <a:ext cx="917534" cy="3405005"/>
            </a:xfrm>
            <a:custGeom>
              <a:avLst/>
              <a:gdLst>
                <a:gd name="connsiteX0" fmla="*/ 868039 w 1113249"/>
                <a:gd name="connsiteY0" fmla="*/ 50346 h 3405005"/>
                <a:gd name="connsiteX1" fmla="*/ 918385 w 1113249"/>
                <a:gd name="connsiteY1" fmla="*/ 171893 h 3405005"/>
                <a:gd name="connsiteX2" fmla="*/ 918385 w 1113249"/>
                <a:gd name="connsiteY2" fmla="*/ 375080 h 3405005"/>
                <a:gd name="connsiteX3" fmla="*/ 941356 w 1113249"/>
                <a:gd name="connsiteY3" fmla="*/ 370442 h 3405005"/>
                <a:gd name="connsiteX4" fmla="*/ 1113249 w 1113249"/>
                <a:gd name="connsiteY4" fmla="*/ 542335 h 3405005"/>
                <a:gd name="connsiteX5" fmla="*/ 1113249 w 1113249"/>
                <a:gd name="connsiteY5" fmla="*/ 2719647 h 3405005"/>
                <a:gd name="connsiteX6" fmla="*/ 941356 w 1113249"/>
                <a:gd name="connsiteY6" fmla="*/ 2891540 h 3405005"/>
                <a:gd name="connsiteX7" fmla="*/ 918385 w 1113249"/>
                <a:gd name="connsiteY7" fmla="*/ 2886903 h 3405005"/>
                <a:gd name="connsiteX8" fmla="*/ 918385 w 1113249"/>
                <a:gd name="connsiteY8" fmla="*/ 3233112 h 3405005"/>
                <a:gd name="connsiteX9" fmla="*/ 746492 w 1113249"/>
                <a:gd name="connsiteY9" fmla="*/ 3405005 h 3405005"/>
                <a:gd name="connsiteX10" fmla="*/ 574599 w 1113249"/>
                <a:gd name="connsiteY10" fmla="*/ 3233112 h 3405005"/>
                <a:gd name="connsiteX11" fmla="*/ 574599 w 1113249"/>
                <a:gd name="connsiteY11" fmla="*/ 3165303 h 3405005"/>
                <a:gd name="connsiteX12" fmla="*/ 531296 w 1113249"/>
                <a:gd name="connsiteY12" fmla="*/ 3136108 h 3405005"/>
                <a:gd name="connsiteX13" fmla="*/ 480950 w 1113249"/>
                <a:gd name="connsiteY13" fmla="*/ 3014561 h 3405005"/>
                <a:gd name="connsiteX14" fmla="*/ 480950 w 1113249"/>
                <a:gd name="connsiteY14" fmla="*/ 2751638 h 3405005"/>
                <a:gd name="connsiteX15" fmla="*/ 418640 w 1113249"/>
                <a:gd name="connsiteY15" fmla="*/ 2764218 h 3405005"/>
                <a:gd name="connsiteX16" fmla="*/ 246747 w 1113249"/>
                <a:gd name="connsiteY16" fmla="*/ 2592326 h 3405005"/>
                <a:gd name="connsiteX17" fmla="*/ 246747 w 1113249"/>
                <a:gd name="connsiteY17" fmla="*/ 2416989 h 3405005"/>
                <a:gd name="connsiteX18" fmla="*/ 217777 w 1113249"/>
                <a:gd name="connsiteY18" fmla="*/ 2436521 h 3405005"/>
                <a:gd name="connsiteX19" fmla="*/ 156759 w 1113249"/>
                <a:gd name="connsiteY19" fmla="*/ 2448840 h 3405005"/>
                <a:gd name="connsiteX20" fmla="*/ 0 w 1113249"/>
                <a:gd name="connsiteY20" fmla="*/ 2292081 h 3405005"/>
                <a:gd name="connsiteX21" fmla="*/ 0 w 1113249"/>
                <a:gd name="connsiteY21" fmla="*/ 306468 h 3405005"/>
                <a:gd name="connsiteX22" fmla="*/ 156759 w 1113249"/>
                <a:gd name="connsiteY22" fmla="*/ 149709 h 3405005"/>
                <a:gd name="connsiteX23" fmla="*/ 267605 w 1113249"/>
                <a:gd name="connsiteY23" fmla="*/ 195623 h 3405005"/>
                <a:gd name="connsiteX24" fmla="*/ 301199 w 1113249"/>
                <a:gd name="connsiteY24" fmla="*/ 245450 h 3405005"/>
                <a:gd name="connsiteX25" fmla="*/ 313499 w 1113249"/>
                <a:gd name="connsiteY25" fmla="*/ 306375 h 3405005"/>
                <a:gd name="connsiteX26" fmla="*/ 313499 w 1113249"/>
                <a:gd name="connsiteY26" fmla="*/ 702135 h 3405005"/>
                <a:gd name="connsiteX27" fmla="*/ 454732 w 1113249"/>
                <a:gd name="connsiteY27" fmla="*/ 843368 h 3405005"/>
                <a:gd name="connsiteX28" fmla="*/ 595965 w 1113249"/>
                <a:gd name="connsiteY28" fmla="*/ 702135 h 3405005"/>
                <a:gd name="connsiteX29" fmla="*/ 595965 w 1113249"/>
                <a:gd name="connsiteY29" fmla="*/ 93330 h 3405005"/>
                <a:gd name="connsiteX30" fmla="*/ 624945 w 1113249"/>
                <a:gd name="connsiteY30" fmla="*/ 50346 h 3405005"/>
                <a:gd name="connsiteX31" fmla="*/ 746492 w 1113249"/>
                <a:gd name="connsiteY31" fmla="*/ 0 h 3405005"/>
                <a:gd name="connsiteX32" fmla="*/ 868039 w 1113249"/>
                <a:gd name="connsiteY32" fmla="*/ 50346 h 3405005"/>
                <a:gd name="connsiteX0-1" fmla="*/ 868039 w 1113249"/>
                <a:gd name="connsiteY0-2" fmla="*/ 50346 h 3405005"/>
                <a:gd name="connsiteX1-3" fmla="*/ 918385 w 1113249"/>
                <a:gd name="connsiteY1-4" fmla="*/ 171893 h 3405005"/>
                <a:gd name="connsiteX2-5" fmla="*/ 918385 w 1113249"/>
                <a:gd name="connsiteY2-6" fmla="*/ 375080 h 3405005"/>
                <a:gd name="connsiteX3-7" fmla="*/ 941356 w 1113249"/>
                <a:gd name="connsiteY3-8" fmla="*/ 370442 h 3405005"/>
                <a:gd name="connsiteX4-9" fmla="*/ 1113249 w 1113249"/>
                <a:gd name="connsiteY4-10" fmla="*/ 542335 h 3405005"/>
                <a:gd name="connsiteX5-11" fmla="*/ 1113249 w 1113249"/>
                <a:gd name="connsiteY5-12" fmla="*/ 2719647 h 3405005"/>
                <a:gd name="connsiteX6-13" fmla="*/ 941356 w 1113249"/>
                <a:gd name="connsiteY6-14" fmla="*/ 2891540 h 3405005"/>
                <a:gd name="connsiteX7-15" fmla="*/ 918385 w 1113249"/>
                <a:gd name="connsiteY7-16" fmla="*/ 2886903 h 3405005"/>
                <a:gd name="connsiteX8-17" fmla="*/ 918385 w 1113249"/>
                <a:gd name="connsiteY8-18" fmla="*/ 3233112 h 3405005"/>
                <a:gd name="connsiteX9-19" fmla="*/ 746492 w 1113249"/>
                <a:gd name="connsiteY9-20" fmla="*/ 3405005 h 3405005"/>
                <a:gd name="connsiteX10-21" fmla="*/ 574599 w 1113249"/>
                <a:gd name="connsiteY10-22" fmla="*/ 3233112 h 3405005"/>
                <a:gd name="connsiteX11-23" fmla="*/ 574599 w 1113249"/>
                <a:gd name="connsiteY11-24" fmla="*/ 3165303 h 3405005"/>
                <a:gd name="connsiteX12-25" fmla="*/ 531296 w 1113249"/>
                <a:gd name="connsiteY12-26" fmla="*/ 3136108 h 3405005"/>
                <a:gd name="connsiteX13-27" fmla="*/ 480950 w 1113249"/>
                <a:gd name="connsiteY13-28" fmla="*/ 3014561 h 3405005"/>
                <a:gd name="connsiteX14-29" fmla="*/ 480950 w 1113249"/>
                <a:gd name="connsiteY14-30" fmla="*/ 2751638 h 3405005"/>
                <a:gd name="connsiteX15-31" fmla="*/ 418640 w 1113249"/>
                <a:gd name="connsiteY15-32" fmla="*/ 2764218 h 3405005"/>
                <a:gd name="connsiteX16-33" fmla="*/ 246747 w 1113249"/>
                <a:gd name="connsiteY16-34" fmla="*/ 2592326 h 3405005"/>
                <a:gd name="connsiteX17-35" fmla="*/ 246747 w 1113249"/>
                <a:gd name="connsiteY17-36" fmla="*/ 2416989 h 3405005"/>
                <a:gd name="connsiteX18-37" fmla="*/ 156759 w 1113249"/>
                <a:gd name="connsiteY18-38" fmla="*/ 2448840 h 3405005"/>
                <a:gd name="connsiteX19-39" fmla="*/ 0 w 1113249"/>
                <a:gd name="connsiteY19-40" fmla="*/ 2292081 h 3405005"/>
                <a:gd name="connsiteX20-41" fmla="*/ 0 w 1113249"/>
                <a:gd name="connsiteY20-42" fmla="*/ 306468 h 3405005"/>
                <a:gd name="connsiteX21-43" fmla="*/ 156759 w 1113249"/>
                <a:gd name="connsiteY21-44" fmla="*/ 149709 h 3405005"/>
                <a:gd name="connsiteX22-45" fmla="*/ 267605 w 1113249"/>
                <a:gd name="connsiteY22-46" fmla="*/ 195623 h 3405005"/>
                <a:gd name="connsiteX23-47" fmla="*/ 301199 w 1113249"/>
                <a:gd name="connsiteY23-48" fmla="*/ 245450 h 3405005"/>
                <a:gd name="connsiteX24-49" fmla="*/ 313499 w 1113249"/>
                <a:gd name="connsiteY24-50" fmla="*/ 306375 h 3405005"/>
                <a:gd name="connsiteX25-51" fmla="*/ 313499 w 1113249"/>
                <a:gd name="connsiteY25-52" fmla="*/ 702135 h 3405005"/>
                <a:gd name="connsiteX26-53" fmla="*/ 454732 w 1113249"/>
                <a:gd name="connsiteY26-54" fmla="*/ 843368 h 3405005"/>
                <a:gd name="connsiteX27-55" fmla="*/ 595965 w 1113249"/>
                <a:gd name="connsiteY27-56" fmla="*/ 702135 h 3405005"/>
                <a:gd name="connsiteX28-57" fmla="*/ 595965 w 1113249"/>
                <a:gd name="connsiteY28-58" fmla="*/ 93330 h 3405005"/>
                <a:gd name="connsiteX29-59" fmla="*/ 624945 w 1113249"/>
                <a:gd name="connsiteY29-60" fmla="*/ 50346 h 3405005"/>
                <a:gd name="connsiteX30-61" fmla="*/ 746492 w 1113249"/>
                <a:gd name="connsiteY30-62" fmla="*/ 0 h 3405005"/>
                <a:gd name="connsiteX31-63" fmla="*/ 868039 w 1113249"/>
                <a:gd name="connsiteY31-64" fmla="*/ 50346 h 3405005"/>
                <a:gd name="connsiteX0-65" fmla="*/ 868039 w 1113249"/>
                <a:gd name="connsiteY0-66" fmla="*/ 50346 h 3405005"/>
                <a:gd name="connsiteX1-67" fmla="*/ 918385 w 1113249"/>
                <a:gd name="connsiteY1-68" fmla="*/ 171893 h 3405005"/>
                <a:gd name="connsiteX2-69" fmla="*/ 918385 w 1113249"/>
                <a:gd name="connsiteY2-70" fmla="*/ 375080 h 3405005"/>
                <a:gd name="connsiteX3-71" fmla="*/ 941356 w 1113249"/>
                <a:gd name="connsiteY3-72" fmla="*/ 370442 h 3405005"/>
                <a:gd name="connsiteX4-73" fmla="*/ 1113249 w 1113249"/>
                <a:gd name="connsiteY4-74" fmla="*/ 542335 h 3405005"/>
                <a:gd name="connsiteX5-75" fmla="*/ 1113249 w 1113249"/>
                <a:gd name="connsiteY5-76" fmla="*/ 2719647 h 3405005"/>
                <a:gd name="connsiteX6-77" fmla="*/ 941356 w 1113249"/>
                <a:gd name="connsiteY6-78" fmla="*/ 2891540 h 3405005"/>
                <a:gd name="connsiteX7-79" fmla="*/ 918385 w 1113249"/>
                <a:gd name="connsiteY7-80" fmla="*/ 2886903 h 3405005"/>
                <a:gd name="connsiteX8-81" fmla="*/ 918385 w 1113249"/>
                <a:gd name="connsiteY8-82" fmla="*/ 3233112 h 3405005"/>
                <a:gd name="connsiteX9-83" fmla="*/ 746492 w 1113249"/>
                <a:gd name="connsiteY9-84" fmla="*/ 3405005 h 3405005"/>
                <a:gd name="connsiteX10-85" fmla="*/ 574599 w 1113249"/>
                <a:gd name="connsiteY10-86" fmla="*/ 3233112 h 3405005"/>
                <a:gd name="connsiteX11-87" fmla="*/ 574599 w 1113249"/>
                <a:gd name="connsiteY11-88" fmla="*/ 3165303 h 3405005"/>
                <a:gd name="connsiteX12-89" fmla="*/ 531296 w 1113249"/>
                <a:gd name="connsiteY12-90" fmla="*/ 3136108 h 3405005"/>
                <a:gd name="connsiteX13-91" fmla="*/ 480950 w 1113249"/>
                <a:gd name="connsiteY13-92" fmla="*/ 3014561 h 3405005"/>
                <a:gd name="connsiteX14-93" fmla="*/ 480950 w 1113249"/>
                <a:gd name="connsiteY14-94" fmla="*/ 2751638 h 3405005"/>
                <a:gd name="connsiteX15-95" fmla="*/ 418640 w 1113249"/>
                <a:gd name="connsiteY15-96" fmla="*/ 2764218 h 3405005"/>
                <a:gd name="connsiteX16-97" fmla="*/ 246747 w 1113249"/>
                <a:gd name="connsiteY16-98" fmla="*/ 2592326 h 3405005"/>
                <a:gd name="connsiteX17-99" fmla="*/ 156759 w 1113249"/>
                <a:gd name="connsiteY17-100" fmla="*/ 2448840 h 3405005"/>
                <a:gd name="connsiteX18-101" fmla="*/ 0 w 1113249"/>
                <a:gd name="connsiteY18-102" fmla="*/ 2292081 h 3405005"/>
                <a:gd name="connsiteX19-103" fmla="*/ 0 w 1113249"/>
                <a:gd name="connsiteY19-104" fmla="*/ 306468 h 3405005"/>
                <a:gd name="connsiteX20-105" fmla="*/ 156759 w 1113249"/>
                <a:gd name="connsiteY20-106" fmla="*/ 149709 h 3405005"/>
                <a:gd name="connsiteX21-107" fmla="*/ 267605 w 1113249"/>
                <a:gd name="connsiteY21-108" fmla="*/ 195623 h 3405005"/>
                <a:gd name="connsiteX22-109" fmla="*/ 301199 w 1113249"/>
                <a:gd name="connsiteY22-110" fmla="*/ 245450 h 3405005"/>
                <a:gd name="connsiteX23-111" fmla="*/ 313499 w 1113249"/>
                <a:gd name="connsiteY23-112" fmla="*/ 306375 h 3405005"/>
                <a:gd name="connsiteX24-113" fmla="*/ 313499 w 1113249"/>
                <a:gd name="connsiteY24-114" fmla="*/ 702135 h 3405005"/>
                <a:gd name="connsiteX25-115" fmla="*/ 454732 w 1113249"/>
                <a:gd name="connsiteY25-116" fmla="*/ 843368 h 3405005"/>
                <a:gd name="connsiteX26-117" fmla="*/ 595965 w 1113249"/>
                <a:gd name="connsiteY26-118" fmla="*/ 702135 h 3405005"/>
                <a:gd name="connsiteX27-119" fmla="*/ 595965 w 1113249"/>
                <a:gd name="connsiteY27-120" fmla="*/ 93330 h 3405005"/>
                <a:gd name="connsiteX28-121" fmla="*/ 624945 w 1113249"/>
                <a:gd name="connsiteY28-122" fmla="*/ 50346 h 3405005"/>
                <a:gd name="connsiteX29-123" fmla="*/ 746492 w 1113249"/>
                <a:gd name="connsiteY29-124" fmla="*/ 0 h 3405005"/>
                <a:gd name="connsiteX30-125" fmla="*/ 868039 w 1113249"/>
                <a:gd name="connsiteY30-126" fmla="*/ 50346 h 3405005"/>
                <a:gd name="connsiteX0-127" fmla="*/ 868039 w 1113249"/>
                <a:gd name="connsiteY0-128" fmla="*/ 50346 h 3405005"/>
                <a:gd name="connsiteX1-129" fmla="*/ 918385 w 1113249"/>
                <a:gd name="connsiteY1-130" fmla="*/ 171893 h 3405005"/>
                <a:gd name="connsiteX2-131" fmla="*/ 918385 w 1113249"/>
                <a:gd name="connsiteY2-132" fmla="*/ 375080 h 3405005"/>
                <a:gd name="connsiteX3-133" fmla="*/ 941356 w 1113249"/>
                <a:gd name="connsiteY3-134" fmla="*/ 370442 h 3405005"/>
                <a:gd name="connsiteX4-135" fmla="*/ 1113249 w 1113249"/>
                <a:gd name="connsiteY4-136" fmla="*/ 542335 h 3405005"/>
                <a:gd name="connsiteX5-137" fmla="*/ 1113249 w 1113249"/>
                <a:gd name="connsiteY5-138" fmla="*/ 2719647 h 3405005"/>
                <a:gd name="connsiteX6-139" fmla="*/ 941356 w 1113249"/>
                <a:gd name="connsiteY6-140" fmla="*/ 2891540 h 3405005"/>
                <a:gd name="connsiteX7-141" fmla="*/ 918385 w 1113249"/>
                <a:gd name="connsiteY7-142" fmla="*/ 2886903 h 3405005"/>
                <a:gd name="connsiteX8-143" fmla="*/ 918385 w 1113249"/>
                <a:gd name="connsiteY8-144" fmla="*/ 3233112 h 3405005"/>
                <a:gd name="connsiteX9-145" fmla="*/ 746492 w 1113249"/>
                <a:gd name="connsiteY9-146" fmla="*/ 3405005 h 3405005"/>
                <a:gd name="connsiteX10-147" fmla="*/ 574599 w 1113249"/>
                <a:gd name="connsiteY10-148" fmla="*/ 3233112 h 3405005"/>
                <a:gd name="connsiteX11-149" fmla="*/ 574599 w 1113249"/>
                <a:gd name="connsiteY11-150" fmla="*/ 3165303 h 3405005"/>
                <a:gd name="connsiteX12-151" fmla="*/ 531296 w 1113249"/>
                <a:gd name="connsiteY12-152" fmla="*/ 3136108 h 3405005"/>
                <a:gd name="connsiteX13-153" fmla="*/ 480950 w 1113249"/>
                <a:gd name="connsiteY13-154" fmla="*/ 3014561 h 3405005"/>
                <a:gd name="connsiteX14-155" fmla="*/ 480950 w 1113249"/>
                <a:gd name="connsiteY14-156" fmla="*/ 2751638 h 3405005"/>
                <a:gd name="connsiteX15-157" fmla="*/ 418640 w 1113249"/>
                <a:gd name="connsiteY15-158" fmla="*/ 2764218 h 3405005"/>
                <a:gd name="connsiteX16-159" fmla="*/ 246747 w 1113249"/>
                <a:gd name="connsiteY16-160" fmla="*/ 2592326 h 3405005"/>
                <a:gd name="connsiteX17-161" fmla="*/ 156759 w 1113249"/>
                <a:gd name="connsiteY17-162" fmla="*/ 2448840 h 3405005"/>
                <a:gd name="connsiteX18-163" fmla="*/ 0 w 1113249"/>
                <a:gd name="connsiteY18-164" fmla="*/ 2292081 h 3405005"/>
                <a:gd name="connsiteX19-165" fmla="*/ 0 w 1113249"/>
                <a:gd name="connsiteY19-166" fmla="*/ 306468 h 3405005"/>
                <a:gd name="connsiteX20-167" fmla="*/ 156759 w 1113249"/>
                <a:gd name="connsiteY20-168" fmla="*/ 149709 h 3405005"/>
                <a:gd name="connsiteX21-169" fmla="*/ 267605 w 1113249"/>
                <a:gd name="connsiteY21-170" fmla="*/ 195623 h 3405005"/>
                <a:gd name="connsiteX22-171" fmla="*/ 301199 w 1113249"/>
                <a:gd name="connsiteY22-172" fmla="*/ 245450 h 3405005"/>
                <a:gd name="connsiteX23-173" fmla="*/ 313499 w 1113249"/>
                <a:gd name="connsiteY23-174" fmla="*/ 306375 h 3405005"/>
                <a:gd name="connsiteX24-175" fmla="*/ 313499 w 1113249"/>
                <a:gd name="connsiteY24-176" fmla="*/ 702135 h 3405005"/>
                <a:gd name="connsiteX25-177" fmla="*/ 454732 w 1113249"/>
                <a:gd name="connsiteY25-178" fmla="*/ 843368 h 3405005"/>
                <a:gd name="connsiteX26-179" fmla="*/ 595965 w 1113249"/>
                <a:gd name="connsiteY26-180" fmla="*/ 702135 h 3405005"/>
                <a:gd name="connsiteX27-181" fmla="*/ 595965 w 1113249"/>
                <a:gd name="connsiteY27-182" fmla="*/ 93330 h 3405005"/>
                <a:gd name="connsiteX28-183" fmla="*/ 624945 w 1113249"/>
                <a:gd name="connsiteY28-184" fmla="*/ 50346 h 3405005"/>
                <a:gd name="connsiteX29-185" fmla="*/ 746492 w 1113249"/>
                <a:gd name="connsiteY29-186" fmla="*/ 0 h 3405005"/>
                <a:gd name="connsiteX30-187" fmla="*/ 868039 w 1113249"/>
                <a:gd name="connsiteY30-188" fmla="*/ 50346 h 3405005"/>
                <a:gd name="connsiteX0-189" fmla="*/ 868039 w 1113249"/>
                <a:gd name="connsiteY0-190" fmla="*/ 50346 h 3405005"/>
                <a:gd name="connsiteX1-191" fmla="*/ 918385 w 1113249"/>
                <a:gd name="connsiteY1-192" fmla="*/ 171893 h 3405005"/>
                <a:gd name="connsiteX2-193" fmla="*/ 918385 w 1113249"/>
                <a:gd name="connsiteY2-194" fmla="*/ 375080 h 3405005"/>
                <a:gd name="connsiteX3-195" fmla="*/ 941356 w 1113249"/>
                <a:gd name="connsiteY3-196" fmla="*/ 370442 h 3405005"/>
                <a:gd name="connsiteX4-197" fmla="*/ 1113249 w 1113249"/>
                <a:gd name="connsiteY4-198" fmla="*/ 542335 h 3405005"/>
                <a:gd name="connsiteX5-199" fmla="*/ 1113249 w 1113249"/>
                <a:gd name="connsiteY5-200" fmla="*/ 2719647 h 3405005"/>
                <a:gd name="connsiteX6-201" fmla="*/ 941356 w 1113249"/>
                <a:gd name="connsiteY6-202" fmla="*/ 2891540 h 3405005"/>
                <a:gd name="connsiteX7-203" fmla="*/ 918385 w 1113249"/>
                <a:gd name="connsiteY7-204" fmla="*/ 2886903 h 3405005"/>
                <a:gd name="connsiteX8-205" fmla="*/ 918385 w 1113249"/>
                <a:gd name="connsiteY8-206" fmla="*/ 3233112 h 3405005"/>
                <a:gd name="connsiteX9-207" fmla="*/ 746492 w 1113249"/>
                <a:gd name="connsiteY9-208" fmla="*/ 3405005 h 3405005"/>
                <a:gd name="connsiteX10-209" fmla="*/ 574599 w 1113249"/>
                <a:gd name="connsiteY10-210" fmla="*/ 3233112 h 3405005"/>
                <a:gd name="connsiteX11-211" fmla="*/ 574599 w 1113249"/>
                <a:gd name="connsiteY11-212" fmla="*/ 3165303 h 3405005"/>
                <a:gd name="connsiteX12-213" fmla="*/ 531296 w 1113249"/>
                <a:gd name="connsiteY12-214" fmla="*/ 3136108 h 3405005"/>
                <a:gd name="connsiteX13-215" fmla="*/ 480950 w 1113249"/>
                <a:gd name="connsiteY13-216" fmla="*/ 3014561 h 3405005"/>
                <a:gd name="connsiteX14-217" fmla="*/ 418640 w 1113249"/>
                <a:gd name="connsiteY14-218" fmla="*/ 2764218 h 3405005"/>
                <a:gd name="connsiteX15-219" fmla="*/ 246747 w 1113249"/>
                <a:gd name="connsiteY15-220" fmla="*/ 2592326 h 3405005"/>
                <a:gd name="connsiteX16-221" fmla="*/ 156759 w 1113249"/>
                <a:gd name="connsiteY16-222" fmla="*/ 2448840 h 3405005"/>
                <a:gd name="connsiteX17-223" fmla="*/ 0 w 1113249"/>
                <a:gd name="connsiteY17-224" fmla="*/ 2292081 h 3405005"/>
                <a:gd name="connsiteX18-225" fmla="*/ 0 w 1113249"/>
                <a:gd name="connsiteY18-226" fmla="*/ 306468 h 3405005"/>
                <a:gd name="connsiteX19-227" fmla="*/ 156759 w 1113249"/>
                <a:gd name="connsiteY19-228" fmla="*/ 149709 h 3405005"/>
                <a:gd name="connsiteX20-229" fmla="*/ 267605 w 1113249"/>
                <a:gd name="connsiteY20-230" fmla="*/ 195623 h 3405005"/>
                <a:gd name="connsiteX21-231" fmla="*/ 301199 w 1113249"/>
                <a:gd name="connsiteY21-232" fmla="*/ 245450 h 3405005"/>
                <a:gd name="connsiteX22-233" fmla="*/ 313499 w 1113249"/>
                <a:gd name="connsiteY22-234" fmla="*/ 306375 h 3405005"/>
                <a:gd name="connsiteX23-235" fmla="*/ 313499 w 1113249"/>
                <a:gd name="connsiteY23-236" fmla="*/ 702135 h 3405005"/>
                <a:gd name="connsiteX24-237" fmla="*/ 454732 w 1113249"/>
                <a:gd name="connsiteY24-238" fmla="*/ 843368 h 3405005"/>
                <a:gd name="connsiteX25-239" fmla="*/ 595965 w 1113249"/>
                <a:gd name="connsiteY25-240" fmla="*/ 702135 h 3405005"/>
                <a:gd name="connsiteX26-241" fmla="*/ 595965 w 1113249"/>
                <a:gd name="connsiteY26-242" fmla="*/ 93330 h 3405005"/>
                <a:gd name="connsiteX27-243" fmla="*/ 624945 w 1113249"/>
                <a:gd name="connsiteY27-244" fmla="*/ 50346 h 3405005"/>
                <a:gd name="connsiteX28-245" fmla="*/ 746492 w 1113249"/>
                <a:gd name="connsiteY28-246" fmla="*/ 0 h 3405005"/>
                <a:gd name="connsiteX29-247" fmla="*/ 868039 w 1113249"/>
                <a:gd name="connsiteY29-248" fmla="*/ 50346 h 3405005"/>
                <a:gd name="connsiteX0-249" fmla="*/ 868039 w 1113249"/>
                <a:gd name="connsiteY0-250" fmla="*/ 50346 h 3405005"/>
                <a:gd name="connsiteX1-251" fmla="*/ 918385 w 1113249"/>
                <a:gd name="connsiteY1-252" fmla="*/ 171893 h 3405005"/>
                <a:gd name="connsiteX2-253" fmla="*/ 918385 w 1113249"/>
                <a:gd name="connsiteY2-254" fmla="*/ 375080 h 3405005"/>
                <a:gd name="connsiteX3-255" fmla="*/ 941356 w 1113249"/>
                <a:gd name="connsiteY3-256" fmla="*/ 370442 h 3405005"/>
                <a:gd name="connsiteX4-257" fmla="*/ 1113249 w 1113249"/>
                <a:gd name="connsiteY4-258" fmla="*/ 542335 h 3405005"/>
                <a:gd name="connsiteX5-259" fmla="*/ 1113249 w 1113249"/>
                <a:gd name="connsiteY5-260" fmla="*/ 2719647 h 3405005"/>
                <a:gd name="connsiteX6-261" fmla="*/ 941356 w 1113249"/>
                <a:gd name="connsiteY6-262" fmla="*/ 2891540 h 3405005"/>
                <a:gd name="connsiteX7-263" fmla="*/ 918385 w 1113249"/>
                <a:gd name="connsiteY7-264" fmla="*/ 2886903 h 3405005"/>
                <a:gd name="connsiteX8-265" fmla="*/ 918385 w 1113249"/>
                <a:gd name="connsiteY8-266" fmla="*/ 3233112 h 3405005"/>
                <a:gd name="connsiteX9-267" fmla="*/ 746492 w 1113249"/>
                <a:gd name="connsiteY9-268" fmla="*/ 3405005 h 3405005"/>
                <a:gd name="connsiteX10-269" fmla="*/ 574599 w 1113249"/>
                <a:gd name="connsiteY10-270" fmla="*/ 3233112 h 3405005"/>
                <a:gd name="connsiteX11-271" fmla="*/ 574599 w 1113249"/>
                <a:gd name="connsiteY11-272" fmla="*/ 3165303 h 3405005"/>
                <a:gd name="connsiteX12-273" fmla="*/ 531296 w 1113249"/>
                <a:gd name="connsiteY12-274" fmla="*/ 3136108 h 3405005"/>
                <a:gd name="connsiteX13-275" fmla="*/ 480950 w 1113249"/>
                <a:gd name="connsiteY13-276" fmla="*/ 3014561 h 3405005"/>
                <a:gd name="connsiteX14-277" fmla="*/ 418640 w 1113249"/>
                <a:gd name="connsiteY14-278" fmla="*/ 2764218 h 3405005"/>
                <a:gd name="connsiteX15-279" fmla="*/ 246747 w 1113249"/>
                <a:gd name="connsiteY15-280" fmla="*/ 2592326 h 3405005"/>
                <a:gd name="connsiteX16-281" fmla="*/ 156759 w 1113249"/>
                <a:gd name="connsiteY16-282" fmla="*/ 2448840 h 3405005"/>
                <a:gd name="connsiteX17-283" fmla="*/ 0 w 1113249"/>
                <a:gd name="connsiteY17-284" fmla="*/ 2292081 h 3405005"/>
                <a:gd name="connsiteX18-285" fmla="*/ 0 w 1113249"/>
                <a:gd name="connsiteY18-286" fmla="*/ 306468 h 3405005"/>
                <a:gd name="connsiteX19-287" fmla="*/ 156759 w 1113249"/>
                <a:gd name="connsiteY19-288" fmla="*/ 149709 h 3405005"/>
                <a:gd name="connsiteX20-289" fmla="*/ 267605 w 1113249"/>
                <a:gd name="connsiteY20-290" fmla="*/ 195623 h 3405005"/>
                <a:gd name="connsiteX21-291" fmla="*/ 301199 w 1113249"/>
                <a:gd name="connsiteY21-292" fmla="*/ 245450 h 3405005"/>
                <a:gd name="connsiteX22-293" fmla="*/ 313499 w 1113249"/>
                <a:gd name="connsiteY22-294" fmla="*/ 306375 h 3405005"/>
                <a:gd name="connsiteX23-295" fmla="*/ 313499 w 1113249"/>
                <a:gd name="connsiteY23-296" fmla="*/ 702135 h 3405005"/>
                <a:gd name="connsiteX24-297" fmla="*/ 454732 w 1113249"/>
                <a:gd name="connsiteY24-298" fmla="*/ 843368 h 3405005"/>
                <a:gd name="connsiteX25-299" fmla="*/ 595965 w 1113249"/>
                <a:gd name="connsiteY25-300" fmla="*/ 702135 h 3405005"/>
                <a:gd name="connsiteX26-301" fmla="*/ 595965 w 1113249"/>
                <a:gd name="connsiteY26-302" fmla="*/ 93330 h 3405005"/>
                <a:gd name="connsiteX27-303" fmla="*/ 624945 w 1113249"/>
                <a:gd name="connsiteY27-304" fmla="*/ 50346 h 3405005"/>
                <a:gd name="connsiteX28-305" fmla="*/ 746492 w 1113249"/>
                <a:gd name="connsiteY28-306" fmla="*/ 0 h 3405005"/>
                <a:gd name="connsiteX29-307" fmla="*/ 868039 w 1113249"/>
                <a:gd name="connsiteY29-308" fmla="*/ 50346 h 3405005"/>
                <a:gd name="connsiteX0-309" fmla="*/ 868039 w 1113249"/>
                <a:gd name="connsiteY0-310" fmla="*/ 50346 h 3405005"/>
                <a:gd name="connsiteX1-311" fmla="*/ 918385 w 1113249"/>
                <a:gd name="connsiteY1-312" fmla="*/ 171893 h 3405005"/>
                <a:gd name="connsiteX2-313" fmla="*/ 918385 w 1113249"/>
                <a:gd name="connsiteY2-314" fmla="*/ 375080 h 3405005"/>
                <a:gd name="connsiteX3-315" fmla="*/ 941356 w 1113249"/>
                <a:gd name="connsiteY3-316" fmla="*/ 370442 h 3405005"/>
                <a:gd name="connsiteX4-317" fmla="*/ 1113249 w 1113249"/>
                <a:gd name="connsiteY4-318" fmla="*/ 542335 h 3405005"/>
                <a:gd name="connsiteX5-319" fmla="*/ 1113249 w 1113249"/>
                <a:gd name="connsiteY5-320" fmla="*/ 2719647 h 3405005"/>
                <a:gd name="connsiteX6-321" fmla="*/ 941356 w 1113249"/>
                <a:gd name="connsiteY6-322" fmla="*/ 2891540 h 3405005"/>
                <a:gd name="connsiteX7-323" fmla="*/ 918385 w 1113249"/>
                <a:gd name="connsiteY7-324" fmla="*/ 2886903 h 3405005"/>
                <a:gd name="connsiteX8-325" fmla="*/ 918385 w 1113249"/>
                <a:gd name="connsiteY8-326" fmla="*/ 3233112 h 3405005"/>
                <a:gd name="connsiteX9-327" fmla="*/ 746492 w 1113249"/>
                <a:gd name="connsiteY9-328" fmla="*/ 3405005 h 3405005"/>
                <a:gd name="connsiteX10-329" fmla="*/ 574599 w 1113249"/>
                <a:gd name="connsiteY10-330" fmla="*/ 3233112 h 3405005"/>
                <a:gd name="connsiteX11-331" fmla="*/ 574599 w 1113249"/>
                <a:gd name="connsiteY11-332" fmla="*/ 3165303 h 3405005"/>
                <a:gd name="connsiteX12-333" fmla="*/ 531296 w 1113249"/>
                <a:gd name="connsiteY12-334" fmla="*/ 3136108 h 3405005"/>
                <a:gd name="connsiteX13-335" fmla="*/ 480950 w 1113249"/>
                <a:gd name="connsiteY13-336" fmla="*/ 3014561 h 3405005"/>
                <a:gd name="connsiteX14-337" fmla="*/ 246747 w 1113249"/>
                <a:gd name="connsiteY14-338" fmla="*/ 2592326 h 3405005"/>
                <a:gd name="connsiteX15-339" fmla="*/ 156759 w 1113249"/>
                <a:gd name="connsiteY15-340" fmla="*/ 2448840 h 3405005"/>
                <a:gd name="connsiteX16-341" fmla="*/ 0 w 1113249"/>
                <a:gd name="connsiteY16-342" fmla="*/ 2292081 h 3405005"/>
                <a:gd name="connsiteX17-343" fmla="*/ 0 w 1113249"/>
                <a:gd name="connsiteY17-344" fmla="*/ 306468 h 3405005"/>
                <a:gd name="connsiteX18-345" fmla="*/ 156759 w 1113249"/>
                <a:gd name="connsiteY18-346" fmla="*/ 149709 h 3405005"/>
                <a:gd name="connsiteX19-347" fmla="*/ 267605 w 1113249"/>
                <a:gd name="connsiteY19-348" fmla="*/ 195623 h 3405005"/>
                <a:gd name="connsiteX20-349" fmla="*/ 301199 w 1113249"/>
                <a:gd name="connsiteY20-350" fmla="*/ 245450 h 3405005"/>
                <a:gd name="connsiteX21-351" fmla="*/ 313499 w 1113249"/>
                <a:gd name="connsiteY21-352" fmla="*/ 306375 h 3405005"/>
                <a:gd name="connsiteX22-353" fmla="*/ 313499 w 1113249"/>
                <a:gd name="connsiteY22-354" fmla="*/ 702135 h 3405005"/>
                <a:gd name="connsiteX23-355" fmla="*/ 454732 w 1113249"/>
                <a:gd name="connsiteY23-356" fmla="*/ 843368 h 3405005"/>
                <a:gd name="connsiteX24-357" fmla="*/ 595965 w 1113249"/>
                <a:gd name="connsiteY24-358" fmla="*/ 702135 h 3405005"/>
                <a:gd name="connsiteX25-359" fmla="*/ 595965 w 1113249"/>
                <a:gd name="connsiteY25-360" fmla="*/ 93330 h 3405005"/>
                <a:gd name="connsiteX26-361" fmla="*/ 624945 w 1113249"/>
                <a:gd name="connsiteY26-362" fmla="*/ 50346 h 3405005"/>
                <a:gd name="connsiteX27-363" fmla="*/ 746492 w 1113249"/>
                <a:gd name="connsiteY27-364" fmla="*/ 0 h 3405005"/>
                <a:gd name="connsiteX28-365" fmla="*/ 868039 w 1113249"/>
                <a:gd name="connsiteY28-366" fmla="*/ 50346 h 3405005"/>
                <a:gd name="connsiteX0-367" fmla="*/ 868039 w 1113249"/>
                <a:gd name="connsiteY0-368" fmla="*/ 50346 h 3405005"/>
                <a:gd name="connsiteX1-369" fmla="*/ 918385 w 1113249"/>
                <a:gd name="connsiteY1-370" fmla="*/ 171893 h 3405005"/>
                <a:gd name="connsiteX2-371" fmla="*/ 918385 w 1113249"/>
                <a:gd name="connsiteY2-372" fmla="*/ 375080 h 3405005"/>
                <a:gd name="connsiteX3-373" fmla="*/ 941356 w 1113249"/>
                <a:gd name="connsiteY3-374" fmla="*/ 370442 h 3405005"/>
                <a:gd name="connsiteX4-375" fmla="*/ 1113249 w 1113249"/>
                <a:gd name="connsiteY4-376" fmla="*/ 542335 h 3405005"/>
                <a:gd name="connsiteX5-377" fmla="*/ 1113249 w 1113249"/>
                <a:gd name="connsiteY5-378" fmla="*/ 2719647 h 3405005"/>
                <a:gd name="connsiteX6-379" fmla="*/ 941356 w 1113249"/>
                <a:gd name="connsiteY6-380" fmla="*/ 2891540 h 3405005"/>
                <a:gd name="connsiteX7-381" fmla="*/ 918385 w 1113249"/>
                <a:gd name="connsiteY7-382" fmla="*/ 2886903 h 3405005"/>
                <a:gd name="connsiteX8-383" fmla="*/ 918385 w 1113249"/>
                <a:gd name="connsiteY8-384" fmla="*/ 3233112 h 3405005"/>
                <a:gd name="connsiteX9-385" fmla="*/ 746492 w 1113249"/>
                <a:gd name="connsiteY9-386" fmla="*/ 3405005 h 3405005"/>
                <a:gd name="connsiteX10-387" fmla="*/ 574599 w 1113249"/>
                <a:gd name="connsiteY10-388" fmla="*/ 3233112 h 3405005"/>
                <a:gd name="connsiteX11-389" fmla="*/ 574599 w 1113249"/>
                <a:gd name="connsiteY11-390" fmla="*/ 3165303 h 3405005"/>
                <a:gd name="connsiteX12-391" fmla="*/ 531296 w 1113249"/>
                <a:gd name="connsiteY12-392" fmla="*/ 3136108 h 3405005"/>
                <a:gd name="connsiteX13-393" fmla="*/ 480950 w 1113249"/>
                <a:gd name="connsiteY13-394" fmla="*/ 3014561 h 3405005"/>
                <a:gd name="connsiteX14-395" fmla="*/ 246747 w 1113249"/>
                <a:gd name="connsiteY14-396" fmla="*/ 2592326 h 3405005"/>
                <a:gd name="connsiteX15-397" fmla="*/ 156759 w 1113249"/>
                <a:gd name="connsiteY15-398" fmla="*/ 2448840 h 3405005"/>
                <a:gd name="connsiteX16-399" fmla="*/ 0 w 1113249"/>
                <a:gd name="connsiteY16-400" fmla="*/ 2292081 h 3405005"/>
                <a:gd name="connsiteX17-401" fmla="*/ 0 w 1113249"/>
                <a:gd name="connsiteY17-402" fmla="*/ 306468 h 3405005"/>
                <a:gd name="connsiteX18-403" fmla="*/ 156759 w 1113249"/>
                <a:gd name="connsiteY18-404" fmla="*/ 149709 h 3405005"/>
                <a:gd name="connsiteX19-405" fmla="*/ 267605 w 1113249"/>
                <a:gd name="connsiteY19-406" fmla="*/ 195623 h 3405005"/>
                <a:gd name="connsiteX20-407" fmla="*/ 301199 w 1113249"/>
                <a:gd name="connsiteY20-408" fmla="*/ 245450 h 3405005"/>
                <a:gd name="connsiteX21-409" fmla="*/ 313499 w 1113249"/>
                <a:gd name="connsiteY21-410" fmla="*/ 306375 h 3405005"/>
                <a:gd name="connsiteX22-411" fmla="*/ 313499 w 1113249"/>
                <a:gd name="connsiteY22-412" fmla="*/ 702135 h 3405005"/>
                <a:gd name="connsiteX23-413" fmla="*/ 454732 w 1113249"/>
                <a:gd name="connsiteY23-414" fmla="*/ 843368 h 3405005"/>
                <a:gd name="connsiteX24-415" fmla="*/ 595965 w 1113249"/>
                <a:gd name="connsiteY24-416" fmla="*/ 702135 h 3405005"/>
                <a:gd name="connsiteX25-417" fmla="*/ 595965 w 1113249"/>
                <a:gd name="connsiteY25-418" fmla="*/ 93330 h 3405005"/>
                <a:gd name="connsiteX26-419" fmla="*/ 624945 w 1113249"/>
                <a:gd name="connsiteY26-420" fmla="*/ 50346 h 3405005"/>
                <a:gd name="connsiteX27-421" fmla="*/ 746492 w 1113249"/>
                <a:gd name="connsiteY27-422" fmla="*/ 0 h 3405005"/>
                <a:gd name="connsiteX28-423" fmla="*/ 868039 w 1113249"/>
                <a:gd name="connsiteY28-424" fmla="*/ 50346 h 3405005"/>
                <a:gd name="connsiteX0-425" fmla="*/ 868039 w 1113249"/>
                <a:gd name="connsiteY0-426" fmla="*/ 50346 h 3405005"/>
                <a:gd name="connsiteX1-427" fmla="*/ 918385 w 1113249"/>
                <a:gd name="connsiteY1-428" fmla="*/ 171893 h 3405005"/>
                <a:gd name="connsiteX2-429" fmla="*/ 918385 w 1113249"/>
                <a:gd name="connsiteY2-430" fmla="*/ 375080 h 3405005"/>
                <a:gd name="connsiteX3-431" fmla="*/ 941356 w 1113249"/>
                <a:gd name="connsiteY3-432" fmla="*/ 370442 h 3405005"/>
                <a:gd name="connsiteX4-433" fmla="*/ 1113249 w 1113249"/>
                <a:gd name="connsiteY4-434" fmla="*/ 542335 h 3405005"/>
                <a:gd name="connsiteX5-435" fmla="*/ 1113249 w 1113249"/>
                <a:gd name="connsiteY5-436" fmla="*/ 2719647 h 3405005"/>
                <a:gd name="connsiteX6-437" fmla="*/ 941356 w 1113249"/>
                <a:gd name="connsiteY6-438" fmla="*/ 2891540 h 3405005"/>
                <a:gd name="connsiteX7-439" fmla="*/ 918385 w 1113249"/>
                <a:gd name="connsiteY7-440" fmla="*/ 2886903 h 3405005"/>
                <a:gd name="connsiteX8-441" fmla="*/ 918385 w 1113249"/>
                <a:gd name="connsiteY8-442" fmla="*/ 3233112 h 3405005"/>
                <a:gd name="connsiteX9-443" fmla="*/ 746492 w 1113249"/>
                <a:gd name="connsiteY9-444" fmla="*/ 3405005 h 3405005"/>
                <a:gd name="connsiteX10-445" fmla="*/ 574599 w 1113249"/>
                <a:gd name="connsiteY10-446" fmla="*/ 3233112 h 3405005"/>
                <a:gd name="connsiteX11-447" fmla="*/ 574599 w 1113249"/>
                <a:gd name="connsiteY11-448" fmla="*/ 3165303 h 3405005"/>
                <a:gd name="connsiteX12-449" fmla="*/ 531296 w 1113249"/>
                <a:gd name="connsiteY12-450" fmla="*/ 3136108 h 3405005"/>
                <a:gd name="connsiteX13-451" fmla="*/ 480950 w 1113249"/>
                <a:gd name="connsiteY13-452" fmla="*/ 3014561 h 3405005"/>
                <a:gd name="connsiteX14-453" fmla="*/ 246747 w 1113249"/>
                <a:gd name="connsiteY14-454" fmla="*/ 2592326 h 3405005"/>
                <a:gd name="connsiteX15-455" fmla="*/ 156759 w 1113249"/>
                <a:gd name="connsiteY15-456" fmla="*/ 2448840 h 3405005"/>
                <a:gd name="connsiteX16-457" fmla="*/ 0 w 1113249"/>
                <a:gd name="connsiteY16-458" fmla="*/ 2292081 h 3405005"/>
                <a:gd name="connsiteX17-459" fmla="*/ 0 w 1113249"/>
                <a:gd name="connsiteY17-460" fmla="*/ 306468 h 3405005"/>
                <a:gd name="connsiteX18-461" fmla="*/ 156759 w 1113249"/>
                <a:gd name="connsiteY18-462" fmla="*/ 149709 h 3405005"/>
                <a:gd name="connsiteX19-463" fmla="*/ 267605 w 1113249"/>
                <a:gd name="connsiteY19-464" fmla="*/ 195623 h 3405005"/>
                <a:gd name="connsiteX20-465" fmla="*/ 301199 w 1113249"/>
                <a:gd name="connsiteY20-466" fmla="*/ 245450 h 3405005"/>
                <a:gd name="connsiteX21-467" fmla="*/ 313499 w 1113249"/>
                <a:gd name="connsiteY21-468" fmla="*/ 306375 h 3405005"/>
                <a:gd name="connsiteX22-469" fmla="*/ 313499 w 1113249"/>
                <a:gd name="connsiteY22-470" fmla="*/ 702135 h 3405005"/>
                <a:gd name="connsiteX23-471" fmla="*/ 454732 w 1113249"/>
                <a:gd name="connsiteY23-472" fmla="*/ 843368 h 3405005"/>
                <a:gd name="connsiteX24-473" fmla="*/ 595965 w 1113249"/>
                <a:gd name="connsiteY24-474" fmla="*/ 702135 h 3405005"/>
                <a:gd name="connsiteX25-475" fmla="*/ 595965 w 1113249"/>
                <a:gd name="connsiteY25-476" fmla="*/ 93330 h 3405005"/>
                <a:gd name="connsiteX26-477" fmla="*/ 624945 w 1113249"/>
                <a:gd name="connsiteY26-478" fmla="*/ 50346 h 3405005"/>
                <a:gd name="connsiteX27-479" fmla="*/ 746492 w 1113249"/>
                <a:gd name="connsiteY27-480" fmla="*/ 0 h 3405005"/>
                <a:gd name="connsiteX28-481" fmla="*/ 868039 w 1113249"/>
                <a:gd name="connsiteY28-482" fmla="*/ 50346 h 340500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Lst>
              <a:rect l="l" t="t" r="r" b="b"/>
              <a:pathLst>
                <a:path w="1113249" h="3405005">
                  <a:moveTo>
                    <a:pt x="868039" y="50346"/>
                  </a:moveTo>
                  <a:cubicBezTo>
                    <a:pt x="899145" y="81453"/>
                    <a:pt x="918385" y="124426"/>
                    <a:pt x="918385" y="171893"/>
                  </a:cubicBezTo>
                  <a:lnTo>
                    <a:pt x="918385" y="375080"/>
                  </a:lnTo>
                  <a:lnTo>
                    <a:pt x="941356" y="370442"/>
                  </a:lnTo>
                  <a:cubicBezTo>
                    <a:pt x="1036290" y="370442"/>
                    <a:pt x="1113249" y="447401"/>
                    <a:pt x="1113249" y="542335"/>
                  </a:cubicBezTo>
                  <a:lnTo>
                    <a:pt x="1113249" y="2719647"/>
                  </a:lnTo>
                  <a:cubicBezTo>
                    <a:pt x="1113249" y="2814581"/>
                    <a:pt x="1036290" y="2891540"/>
                    <a:pt x="941356" y="2891540"/>
                  </a:cubicBezTo>
                  <a:lnTo>
                    <a:pt x="918385" y="2886903"/>
                  </a:lnTo>
                  <a:lnTo>
                    <a:pt x="918385" y="3233112"/>
                  </a:lnTo>
                  <a:cubicBezTo>
                    <a:pt x="918384" y="3328046"/>
                    <a:pt x="841426" y="3405005"/>
                    <a:pt x="746492" y="3405005"/>
                  </a:cubicBezTo>
                  <a:cubicBezTo>
                    <a:pt x="651558" y="3405005"/>
                    <a:pt x="574599" y="3328046"/>
                    <a:pt x="574599" y="3233112"/>
                  </a:cubicBezTo>
                  <a:lnTo>
                    <a:pt x="574599" y="3165303"/>
                  </a:lnTo>
                  <a:lnTo>
                    <a:pt x="531296" y="3136108"/>
                  </a:lnTo>
                  <a:cubicBezTo>
                    <a:pt x="500190" y="3105002"/>
                    <a:pt x="480950" y="3062028"/>
                    <a:pt x="480950" y="3014561"/>
                  </a:cubicBezTo>
                  <a:cubicBezTo>
                    <a:pt x="432395" y="2596947"/>
                    <a:pt x="271114" y="2895922"/>
                    <a:pt x="246747" y="2592326"/>
                  </a:cubicBezTo>
                  <a:cubicBezTo>
                    <a:pt x="235070" y="2421366"/>
                    <a:pt x="186755" y="2496669"/>
                    <a:pt x="156759" y="2448840"/>
                  </a:cubicBezTo>
                  <a:cubicBezTo>
                    <a:pt x="70183" y="2448840"/>
                    <a:pt x="0" y="2378657"/>
                    <a:pt x="0" y="2292081"/>
                  </a:cubicBezTo>
                  <a:lnTo>
                    <a:pt x="0" y="306468"/>
                  </a:lnTo>
                  <a:cubicBezTo>
                    <a:pt x="0" y="219892"/>
                    <a:pt x="70183" y="149709"/>
                    <a:pt x="156759" y="149709"/>
                  </a:cubicBezTo>
                  <a:cubicBezTo>
                    <a:pt x="200047" y="149709"/>
                    <a:pt x="239237" y="167255"/>
                    <a:pt x="267605" y="195623"/>
                  </a:cubicBezTo>
                  <a:cubicBezTo>
                    <a:pt x="281789" y="209807"/>
                    <a:pt x="293267" y="226696"/>
                    <a:pt x="301199" y="245450"/>
                  </a:cubicBezTo>
                  <a:lnTo>
                    <a:pt x="313499" y="306375"/>
                  </a:lnTo>
                  <a:lnTo>
                    <a:pt x="313499" y="702135"/>
                  </a:lnTo>
                  <a:cubicBezTo>
                    <a:pt x="313499" y="780136"/>
                    <a:pt x="376731" y="843368"/>
                    <a:pt x="454732" y="843368"/>
                  </a:cubicBezTo>
                  <a:cubicBezTo>
                    <a:pt x="532733" y="843368"/>
                    <a:pt x="595965" y="780136"/>
                    <a:pt x="595965" y="702135"/>
                  </a:cubicBezTo>
                  <a:lnTo>
                    <a:pt x="595965" y="93330"/>
                  </a:lnTo>
                  <a:lnTo>
                    <a:pt x="624945" y="50346"/>
                  </a:lnTo>
                  <a:cubicBezTo>
                    <a:pt x="656052" y="19240"/>
                    <a:pt x="699025" y="0"/>
                    <a:pt x="746492" y="0"/>
                  </a:cubicBezTo>
                  <a:cubicBezTo>
                    <a:pt x="793959" y="0"/>
                    <a:pt x="836932" y="19240"/>
                    <a:pt x="868039" y="50346"/>
                  </a:cubicBezTo>
                  <a:close/>
                </a:path>
              </a:pathLst>
            </a:cu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14" name="任意多边形 13"/>
            <p:cNvSpPr/>
            <p:nvPr/>
          </p:nvSpPr>
          <p:spPr>
            <a:xfrm rot="2662275" flipH="1">
              <a:off x="6966124" y="-1422211"/>
              <a:ext cx="744277" cy="4590800"/>
            </a:xfrm>
            <a:custGeom>
              <a:avLst/>
              <a:gdLst>
                <a:gd name="connsiteX0" fmla="*/ 319140 w 744277"/>
                <a:gd name="connsiteY0" fmla="*/ 54756 h 4590800"/>
                <a:gd name="connsiteX1" fmla="*/ 373896 w 744277"/>
                <a:gd name="connsiteY1" fmla="*/ 186948 h 4590800"/>
                <a:gd name="connsiteX2" fmla="*/ 373896 w 744277"/>
                <a:gd name="connsiteY2" fmla="*/ 1076399 h 4590800"/>
                <a:gd name="connsiteX3" fmla="*/ 385072 w 744277"/>
                <a:gd name="connsiteY3" fmla="*/ 1021041 h 4590800"/>
                <a:gd name="connsiteX4" fmla="*/ 557329 w 744277"/>
                <a:gd name="connsiteY4" fmla="*/ 906862 h 4590800"/>
                <a:gd name="connsiteX5" fmla="*/ 744277 w 744277"/>
                <a:gd name="connsiteY5" fmla="*/ 1093810 h 4590800"/>
                <a:gd name="connsiteX6" fmla="*/ 744277 w 744277"/>
                <a:gd name="connsiteY6" fmla="*/ 3897602 h 4590800"/>
                <a:gd name="connsiteX7" fmla="*/ 689521 w 744277"/>
                <a:gd name="connsiteY7" fmla="*/ 4029794 h 4590800"/>
                <a:gd name="connsiteX8" fmla="*/ 683361 w 744277"/>
                <a:gd name="connsiteY8" fmla="*/ 4033948 h 4590800"/>
                <a:gd name="connsiteX9" fmla="*/ 683362 w 744277"/>
                <a:gd name="connsiteY9" fmla="*/ 4009469 h 4590800"/>
                <a:gd name="connsiteX10" fmla="*/ 521462 w 744277"/>
                <a:gd name="connsiteY10" fmla="*/ 3847570 h 4590800"/>
                <a:gd name="connsiteX11" fmla="*/ 406983 w 744277"/>
                <a:gd name="connsiteY11" fmla="*/ 3894989 h 4590800"/>
                <a:gd name="connsiteX12" fmla="*/ 378409 w 744277"/>
                <a:gd name="connsiteY12" fmla="*/ 3937369 h 4590800"/>
                <a:gd name="connsiteX13" fmla="*/ 373896 w 744277"/>
                <a:gd name="connsiteY13" fmla="*/ 3915013 h 4590800"/>
                <a:gd name="connsiteX14" fmla="*/ 373896 w 744277"/>
                <a:gd name="connsiteY14" fmla="*/ 3944063 h 4590800"/>
                <a:gd name="connsiteX15" fmla="*/ 372286 w 744277"/>
                <a:gd name="connsiteY15" fmla="*/ 3946451 h 4590800"/>
                <a:gd name="connsiteX16" fmla="*/ 359563 w 744277"/>
                <a:gd name="connsiteY16" fmla="*/ 4009469 h 4590800"/>
                <a:gd name="connsiteX17" fmla="*/ 359564 w 744277"/>
                <a:gd name="connsiteY17" fmla="*/ 4474848 h 4590800"/>
                <a:gd name="connsiteX18" fmla="*/ 359206 w 744277"/>
                <a:gd name="connsiteY18" fmla="*/ 4476621 h 4590800"/>
                <a:gd name="connsiteX19" fmla="*/ 186948 w 744277"/>
                <a:gd name="connsiteY19" fmla="*/ 4590800 h 4590800"/>
                <a:gd name="connsiteX20" fmla="*/ 0 w 744277"/>
                <a:gd name="connsiteY20" fmla="*/ 4403852 h 4590800"/>
                <a:gd name="connsiteX21" fmla="*/ 0 w 744277"/>
                <a:gd name="connsiteY21" fmla="*/ 186948 h 4590800"/>
                <a:gd name="connsiteX22" fmla="*/ 186948 w 744277"/>
                <a:gd name="connsiteY22" fmla="*/ 0 h 4590800"/>
                <a:gd name="connsiteX23" fmla="*/ 319140 w 744277"/>
                <a:gd name="connsiteY23" fmla="*/ 54756 h 4590800"/>
                <a:gd name="connsiteX0-1" fmla="*/ 319140 w 744277"/>
                <a:gd name="connsiteY0-2" fmla="*/ 54756 h 4590800"/>
                <a:gd name="connsiteX1-3" fmla="*/ 373896 w 744277"/>
                <a:gd name="connsiteY1-4" fmla="*/ 186948 h 4590800"/>
                <a:gd name="connsiteX2-5" fmla="*/ 385072 w 744277"/>
                <a:gd name="connsiteY2-6" fmla="*/ 1021041 h 4590800"/>
                <a:gd name="connsiteX3-7" fmla="*/ 557329 w 744277"/>
                <a:gd name="connsiteY3-8" fmla="*/ 906862 h 4590800"/>
                <a:gd name="connsiteX4-9" fmla="*/ 744277 w 744277"/>
                <a:gd name="connsiteY4-10" fmla="*/ 1093810 h 4590800"/>
                <a:gd name="connsiteX5-11" fmla="*/ 744277 w 744277"/>
                <a:gd name="connsiteY5-12" fmla="*/ 3897602 h 4590800"/>
                <a:gd name="connsiteX6-13" fmla="*/ 689521 w 744277"/>
                <a:gd name="connsiteY6-14" fmla="*/ 4029794 h 4590800"/>
                <a:gd name="connsiteX7-15" fmla="*/ 683361 w 744277"/>
                <a:gd name="connsiteY7-16" fmla="*/ 4033948 h 4590800"/>
                <a:gd name="connsiteX8-17" fmla="*/ 683362 w 744277"/>
                <a:gd name="connsiteY8-18" fmla="*/ 4009469 h 4590800"/>
                <a:gd name="connsiteX9-19" fmla="*/ 521462 w 744277"/>
                <a:gd name="connsiteY9-20" fmla="*/ 3847570 h 4590800"/>
                <a:gd name="connsiteX10-21" fmla="*/ 406983 w 744277"/>
                <a:gd name="connsiteY10-22" fmla="*/ 3894989 h 4590800"/>
                <a:gd name="connsiteX11-23" fmla="*/ 378409 w 744277"/>
                <a:gd name="connsiteY11-24" fmla="*/ 3937369 h 4590800"/>
                <a:gd name="connsiteX12-25" fmla="*/ 373896 w 744277"/>
                <a:gd name="connsiteY12-26" fmla="*/ 3915013 h 4590800"/>
                <a:gd name="connsiteX13-27" fmla="*/ 373896 w 744277"/>
                <a:gd name="connsiteY13-28" fmla="*/ 3944063 h 4590800"/>
                <a:gd name="connsiteX14-29" fmla="*/ 372286 w 744277"/>
                <a:gd name="connsiteY14-30" fmla="*/ 3946451 h 4590800"/>
                <a:gd name="connsiteX15-31" fmla="*/ 359563 w 744277"/>
                <a:gd name="connsiteY15-32" fmla="*/ 4009469 h 4590800"/>
                <a:gd name="connsiteX16-33" fmla="*/ 359564 w 744277"/>
                <a:gd name="connsiteY16-34" fmla="*/ 4474848 h 4590800"/>
                <a:gd name="connsiteX17-35" fmla="*/ 359206 w 744277"/>
                <a:gd name="connsiteY17-36" fmla="*/ 4476621 h 4590800"/>
                <a:gd name="connsiteX18-37" fmla="*/ 186948 w 744277"/>
                <a:gd name="connsiteY18-38" fmla="*/ 4590800 h 4590800"/>
                <a:gd name="connsiteX19-39" fmla="*/ 0 w 744277"/>
                <a:gd name="connsiteY19-40" fmla="*/ 4403852 h 4590800"/>
                <a:gd name="connsiteX20-41" fmla="*/ 0 w 744277"/>
                <a:gd name="connsiteY20-42" fmla="*/ 186948 h 4590800"/>
                <a:gd name="connsiteX21-43" fmla="*/ 186948 w 744277"/>
                <a:gd name="connsiteY21-44" fmla="*/ 0 h 4590800"/>
                <a:gd name="connsiteX22-45" fmla="*/ 319140 w 744277"/>
                <a:gd name="connsiteY22-46" fmla="*/ 54756 h 4590800"/>
                <a:gd name="connsiteX0-47" fmla="*/ 319140 w 744277"/>
                <a:gd name="connsiteY0-48" fmla="*/ 54756 h 4590800"/>
                <a:gd name="connsiteX1-49" fmla="*/ 373896 w 744277"/>
                <a:gd name="connsiteY1-50" fmla="*/ 186948 h 4590800"/>
                <a:gd name="connsiteX2-51" fmla="*/ 385060 w 744277"/>
                <a:gd name="connsiteY2-52" fmla="*/ 847283 h 4590800"/>
                <a:gd name="connsiteX3-53" fmla="*/ 385072 w 744277"/>
                <a:gd name="connsiteY3-54" fmla="*/ 1021041 h 4590800"/>
                <a:gd name="connsiteX4-55" fmla="*/ 557329 w 744277"/>
                <a:gd name="connsiteY4-56" fmla="*/ 906862 h 4590800"/>
                <a:gd name="connsiteX5-57" fmla="*/ 744277 w 744277"/>
                <a:gd name="connsiteY5-58" fmla="*/ 1093810 h 4590800"/>
                <a:gd name="connsiteX6-59" fmla="*/ 744277 w 744277"/>
                <a:gd name="connsiteY6-60" fmla="*/ 3897602 h 4590800"/>
                <a:gd name="connsiteX7-61" fmla="*/ 689521 w 744277"/>
                <a:gd name="connsiteY7-62" fmla="*/ 4029794 h 4590800"/>
                <a:gd name="connsiteX8-63" fmla="*/ 683361 w 744277"/>
                <a:gd name="connsiteY8-64" fmla="*/ 4033948 h 4590800"/>
                <a:gd name="connsiteX9-65" fmla="*/ 683362 w 744277"/>
                <a:gd name="connsiteY9-66" fmla="*/ 4009469 h 4590800"/>
                <a:gd name="connsiteX10-67" fmla="*/ 521462 w 744277"/>
                <a:gd name="connsiteY10-68" fmla="*/ 3847570 h 4590800"/>
                <a:gd name="connsiteX11-69" fmla="*/ 406983 w 744277"/>
                <a:gd name="connsiteY11-70" fmla="*/ 3894989 h 4590800"/>
                <a:gd name="connsiteX12-71" fmla="*/ 378409 w 744277"/>
                <a:gd name="connsiteY12-72" fmla="*/ 3937369 h 4590800"/>
                <a:gd name="connsiteX13-73" fmla="*/ 373896 w 744277"/>
                <a:gd name="connsiteY13-74" fmla="*/ 3915013 h 4590800"/>
                <a:gd name="connsiteX14-75" fmla="*/ 373896 w 744277"/>
                <a:gd name="connsiteY14-76" fmla="*/ 3944063 h 4590800"/>
                <a:gd name="connsiteX15-77" fmla="*/ 372286 w 744277"/>
                <a:gd name="connsiteY15-78" fmla="*/ 3946451 h 4590800"/>
                <a:gd name="connsiteX16-79" fmla="*/ 359563 w 744277"/>
                <a:gd name="connsiteY16-80" fmla="*/ 4009469 h 4590800"/>
                <a:gd name="connsiteX17-81" fmla="*/ 359564 w 744277"/>
                <a:gd name="connsiteY17-82" fmla="*/ 4474848 h 4590800"/>
                <a:gd name="connsiteX18-83" fmla="*/ 359206 w 744277"/>
                <a:gd name="connsiteY18-84" fmla="*/ 4476621 h 4590800"/>
                <a:gd name="connsiteX19-85" fmla="*/ 186948 w 744277"/>
                <a:gd name="connsiteY19-86" fmla="*/ 4590800 h 4590800"/>
                <a:gd name="connsiteX20-87" fmla="*/ 0 w 744277"/>
                <a:gd name="connsiteY20-88" fmla="*/ 4403852 h 4590800"/>
                <a:gd name="connsiteX21-89" fmla="*/ 0 w 744277"/>
                <a:gd name="connsiteY21-90" fmla="*/ 186948 h 4590800"/>
                <a:gd name="connsiteX22-91" fmla="*/ 186948 w 744277"/>
                <a:gd name="connsiteY22-92" fmla="*/ 0 h 4590800"/>
                <a:gd name="connsiteX23-93" fmla="*/ 319140 w 744277"/>
                <a:gd name="connsiteY23-94" fmla="*/ 54756 h 4590800"/>
                <a:gd name="connsiteX0-95" fmla="*/ 319140 w 744277"/>
                <a:gd name="connsiteY0-96" fmla="*/ 54756 h 4590800"/>
                <a:gd name="connsiteX1-97" fmla="*/ 373896 w 744277"/>
                <a:gd name="connsiteY1-98" fmla="*/ 186948 h 4590800"/>
                <a:gd name="connsiteX2-99" fmla="*/ 385060 w 744277"/>
                <a:gd name="connsiteY2-100" fmla="*/ 847283 h 4590800"/>
                <a:gd name="connsiteX3-101" fmla="*/ 557329 w 744277"/>
                <a:gd name="connsiteY3-102" fmla="*/ 906862 h 4590800"/>
                <a:gd name="connsiteX4-103" fmla="*/ 744277 w 744277"/>
                <a:gd name="connsiteY4-104" fmla="*/ 1093810 h 4590800"/>
                <a:gd name="connsiteX5-105" fmla="*/ 744277 w 744277"/>
                <a:gd name="connsiteY5-106" fmla="*/ 3897602 h 4590800"/>
                <a:gd name="connsiteX6-107" fmla="*/ 689521 w 744277"/>
                <a:gd name="connsiteY6-108" fmla="*/ 4029794 h 4590800"/>
                <a:gd name="connsiteX7-109" fmla="*/ 683361 w 744277"/>
                <a:gd name="connsiteY7-110" fmla="*/ 4033948 h 4590800"/>
                <a:gd name="connsiteX8-111" fmla="*/ 683362 w 744277"/>
                <a:gd name="connsiteY8-112" fmla="*/ 4009469 h 4590800"/>
                <a:gd name="connsiteX9-113" fmla="*/ 521462 w 744277"/>
                <a:gd name="connsiteY9-114" fmla="*/ 3847570 h 4590800"/>
                <a:gd name="connsiteX10-115" fmla="*/ 406983 w 744277"/>
                <a:gd name="connsiteY10-116" fmla="*/ 3894989 h 4590800"/>
                <a:gd name="connsiteX11-117" fmla="*/ 378409 w 744277"/>
                <a:gd name="connsiteY11-118" fmla="*/ 3937369 h 4590800"/>
                <a:gd name="connsiteX12-119" fmla="*/ 373896 w 744277"/>
                <a:gd name="connsiteY12-120" fmla="*/ 3915013 h 4590800"/>
                <a:gd name="connsiteX13-121" fmla="*/ 373896 w 744277"/>
                <a:gd name="connsiteY13-122" fmla="*/ 3944063 h 4590800"/>
                <a:gd name="connsiteX14-123" fmla="*/ 372286 w 744277"/>
                <a:gd name="connsiteY14-124" fmla="*/ 3946451 h 4590800"/>
                <a:gd name="connsiteX15-125" fmla="*/ 359563 w 744277"/>
                <a:gd name="connsiteY15-126" fmla="*/ 4009469 h 4590800"/>
                <a:gd name="connsiteX16-127" fmla="*/ 359564 w 744277"/>
                <a:gd name="connsiteY16-128" fmla="*/ 4474848 h 4590800"/>
                <a:gd name="connsiteX17-129" fmla="*/ 359206 w 744277"/>
                <a:gd name="connsiteY17-130" fmla="*/ 4476621 h 4590800"/>
                <a:gd name="connsiteX18-131" fmla="*/ 186948 w 744277"/>
                <a:gd name="connsiteY18-132" fmla="*/ 4590800 h 4590800"/>
                <a:gd name="connsiteX19-133" fmla="*/ 0 w 744277"/>
                <a:gd name="connsiteY19-134" fmla="*/ 4403852 h 4590800"/>
                <a:gd name="connsiteX20-135" fmla="*/ 0 w 744277"/>
                <a:gd name="connsiteY20-136" fmla="*/ 186948 h 4590800"/>
                <a:gd name="connsiteX21-137" fmla="*/ 186948 w 744277"/>
                <a:gd name="connsiteY21-138" fmla="*/ 0 h 4590800"/>
                <a:gd name="connsiteX22-139" fmla="*/ 319140 w 744277"/>
                <a:gd name="connsiteY22-140" fmla="*/ 54756 h 4590800"/>
                <a:gd name="connsiteX0-141" fmla="*/ 319140 w 744277"/>
                <a:gd name="connsiteY0-142" fmla="*/ 54756 h 4590800"/>
                <a:gd name="connsiteX1-143" fmla="*/ 373896 w 744277"/>
                <a:gd name="connsiteY1-144" fmla="*/ 186948 h 4590800"/>
                <a:gd name="connsiteX2-145" fmla="*/ 385060 w 744277"/>
                <a:gd name="connsiteY2-146" fmla="*/ 847283 h 4590800"/>
                <a:gd name="connsiteX3-147" fmla="*/ 557329 w 744277"/>
                <a:gd name="connsiteY3-148" fmla="*/ 906862 h 4590800"/>
                <a:gd name="connsiteX4-149" fmla="*/ 744277 w 744277"/>
                <a:gd name="connsiteY4-150" fmla="*/ 1093810 h 4590800"/>
                <a:gd name="connsiteX5-151" fmla="*/ 744277 w 744277"/>
                <a:gd name="connsiteY5-152" fmla="*/ 3897602 h 4590800"/>
                <a:gd name="connsiteX6-153" fmla="*/ 689521 w 744277"/>
                <a:gd name="connsiteY6-154" fmla="*/ 4029794 h 4590800"/>
                <a:gd name="connsiteX7-155" fmla="*/ 683361 w 744277"/>
                <a:gd name="connsiteY7-156" fmla="*/ 4033948 h 4590800"/>
                <a:gd name="connsiteX8-157" fmla="*/ 683362 w 744277"/>
                <a:gd name="connsiteY8-158" fmla="*/ 4009469 h 4590800"/>
                <a:gd name="connsiteX9-159" fmla="*/ 521462 w 744277"/>
                <a:gd name="connsiteY9-160" fmla="*/ 3847570 h 4590800"/>
                <a:gd name="connsiteX10-161" fmla="*/ 406983 w 744277"/>
                <a:gd name="connsiteY10-162" fmla="*/ 3894989 h 4590800"/>
                <a:gd name="connsiteX11-163" fmla="*/ 378409 w 744277"/>
                <a:gd name="connsiteY11-164" fmla="*/ 3937369 h 4590800"/>
                <a:gd name="connsiteX12-165" fmla="*/ 373896 w 744277"/>
                <a:gd name="connsiteY12-166" fmla="*/ 3915013 h 4590800"/>
                <a:gd name="connsiteX13-167" fmla="*/ 373896 w 744277"/>
                <a:gd name="connsiteY13-168" fmla="*/ 3944063 h 4590800"/>
                <a:gd name="connsiteX14-169" fmla="*/ 372286 w 744277"/>
                <a:gd name="connsiteY14-170" fmla="*/ 3946451 h 4590800"/>
                <a:gd name="connsiteX15-171" fmla="*/ 359563 w 744277"/>
                <a:gd name="connsiteY15-172" fmla="*/ 4009469 h 4590800"/>
                <a:gd name="connsiteX16-173" fmla="*/ 359564 w 744277"/>
                <a:gd name="connsiteY16-174" fmla="*/ 4474848 h 4590800"/>
                <a:gd name="connsiteX17-175" fmla="*/ 359206 w 744277"/>
                <a:gd name="connsiteY17-176" fmla="*/ 4476621 h 4590800"/>
                <a:gd name="connsiteX18-177" fmla="*/ 186948 w 744277"/>
                <a:gd name="connsiteY18-178" fmla="*/ 4590800 h 4590800"/>
                <a:gd name="connsiteX19-179" fmla="*/ 0 w 744277"/>
                <a:gd name="connsiteY19-180" fmla="*/ 4403852 h 4590800"/>
                <a:gd name="connsiteX20-181" fmla="*/ 0 w 744277"/>
                <a:gd name="connsiteY20-182" fmla="*/ 186948 h 4590800"/>
                <a:gd name="connsiteX21-183" fmla="*/ 186948 w 744277"/>
                <a:gd name="connsiteY21-184" fmla="*/ 0 h 4590800"/>
                <a:gd name="connsiteX22-185" fmla="*/ 319140 w 744277"/>
                <a:gd name="connsiteY22-186" fmla="*/ 54756 h 4590800"/>
                <a:gd name="connsiteX0-187" fmla="*/ 319140 w 744277"/>
                <a:gd name="connsiteY0-188" fmla="*/ 54756 h 4590800"/>
                <a:gd name="connsiteX1-189" fmla="*/ 373896 w 744277"/>
                <a:gd name="connsiteY1-190" fmla="*/ 186948 h 4590800"/>
                <a:gd name="connsiteX2-191" fmla="*/ 385060 w 744277"/>
                <a:gd name="connsiteY2-192" fmla="*/ 847283 h 4590800"/>
                <a:gd name="connsiteX3-193" fmla="*/ 557329 w 744277"/>
                <a:gd name="connsiteY3-194" fmla="*/ 906862 h 4590800"/>
                <a:gd name="connsiteX4-195" fmla="*/ 744277 w 744277"/>
                <a:gd name="connsiteY4-196" fmla="*/ 1093810 h 4590800"/>
                <a:gd name="connsiteX5-197" fmla="*/ 744277 w 744277"/>
                <a:gd name="connsiteY5-198" fmla="*/ 3897602 h 4590800"/>
                <a:gd name="connsiteX6-199" fmla="*/ 689521 w 744277"/>
                <a:gd name="connsiteY6-200" fmla="*/ 4029794 h 4590800"/>
                <a:gd name="connsiteX7-201" fmla="*/ 683361 w 744277"/>
                <a:gd name="connsiteY7-202" fmla="*/ 4033948 h 4590800"/>
                <a:gd name="connsiteX8-203" fmla="*/ 683362 w 744277"/>
                <a:gd name="connsiteY8-204" fmla="*/ 4009469 h 4590800"/>
                <a:gd name="connsiteX9-205" fmla="*/ 521462 w 744277"/>
                <a:gd name="connsiteY9-206" fmla="*/ 3847570 h 4590800"/>
                <a:gd name="connsiteX10-207" fmla="*/ 406983 w 744277"/>
                <a:gd name="connsiteY10-208" fmla="*/ 3894989 h 4590800"/>
                <a:gd name="connsiteX11-209" fmla="*/ 378409 w 744277"/>
                <a:gd name="connsiteY11-210" fmla="*/ 3937369 h 4590800"/>
                <a:gd name="connsiteX12-211" fmla="*/ 373896 w 744277"/>
                <a:gd name="connsiteY12-212" fmla="*/ 3915013 h 4590800"/>
                <a:gd name="connsiteX13-213" fmla="*/ 373896 w 744277"/>
                <a:gd name="connsiteY13-214" fmla="*/ 3944063 h 4590800"/>
                <a:gd name="connsiteX14-215" fmla="*/ 372286 w 744277"/>
                <a:gd name="connsiteY14-216" fmla="*/ 3946451 h 4590800"/>
                <a:gd name="connsiteX15-217" fmla="*/ 359563 w 744277"/>
                <a:gd name="connsiteY15-218" fmla="*/ 4009469 h 4590800"/>
                <a:gd name="connsiteX16-219" fmla="*/ 359564 w 744277"/>
                <a:gd name="connsiteY16-220" fmla="*/ 4474848 h 4590800"/>
                <a:gd name="connsiteX17-221" fmla="*/ 359206 w 744277"/>
                <a:gd name="connsiteY17-222" fmla="*/ 4476621 h 4590800"/>
                <a:gd name="connsiteX18-223" fmla="*/ 186948 w 744277"/>
                <a:gd name="connsiteY18-224" fmla="*/ 4590800 h 4590800"/>
                <a:gd name="connsiteX19-225" fmla="*/ 0 w 744277"/>
                <a:gd name="connsiteY19-226" fmla="*/ 4403852 h 4590800"/>
                <a:gd name="connsiteX20-227" fmla="*/ 0 w 744277"/>
                <a:gd name="connsiteY20-228" fmla="*/ 186948 h 4590800"/>
                <a:gd name="connsiteX21-229" fmla="*/ 186948 w 744277"/>
                <a:gd name="connsiteY21-230" fmla="*/ 0 h 4590800"/>
                <a:gd name="connsiteX22-231" fmla="*/ 319140 w 744277"/>
                <a:gd name="connsiteY22-232" fmla="*/ 54756 h 45908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Lst>
              <a:rect l="l" t="t" r="r" b="b"/>
              <a:pathLst>
                <a:path w="744277" h="4590800">
                  <a:moveTo>
                    <a:pt x="319140" y="54756"/>
                  </a:moveTo>
                  <a:cubicBezTo>
                    <a:pt x="352971" y="88587"/>
                    <a:pt x="373896" y="135324"/>
                    <a:pt x="373896" y="186948"/>
                  </a:cubicBezTo>
                  <a:lnTo>
                    <a:pt x="385060" y="847283"/>
                  </a:lnTo>
                  <a:cubicBezTo>
                    <a:pt x="415632" y="967269"/>
                    <a:pt x="485242" y="898139"/>
                    <a:pt x="557329" y="906862"/>
                  </a:cubicBezTo>
                  <a:cubicBezTo>
                    <a:pt x="646802" y="917689"/>
                    <a:pt x="744277" y="990561"/>
                    <a:pt x="744277" y="1093810"/>
                  </a:cubicBezTo>
                  <a:lnTo>
                    <a:pt x="744277" y="3897602"/>
                  </a:lnTo>
                  <a:cubicBezTo>
                    <a:pt x="744277" y="3949226"/>
                    <a:pt x="723352" y="3995964"/>
                    <a:pt x="689521" y="4029794"/>
                  </a:cubicBezTo>
                  <a:lnTo>
                    <a:pt x="683361" y="4033948"/>
                  </a:lnTo>
                  <a:cubicBezTo>
                    <a:pt x="683361" y="4025788"/>
                    <a:pt x="683362" y="4017629"/>
                    <a:pt x="683362" y="4009469"/>
                  </a:cubicBezTo>
                  <a:cubicBezTo>
                    <a:pt x="683362" y="3920055"/>
                    <a:pt x="610876" y="3847570"/>
                    <a:pt x="521462" y="3847570"/>
                  </a:cubicBezTo>
                  <a:cubicBezTo>
                    <a:pt x="476755" y="3847570"/>
                    <a:pt x="436281" y="3865691"/>
                    <a:pt x="406983" y="3894989"/>
                  </a:cubicBezTo>
                  <a:lnTo>
                    <a:pt x="378409" y="3937369"/>
                  </a:lnTo>
                  <a:lnTo>
                    <a:pt x="373896" y="3915013"/>
                  </a:lnTo>
                  <a:lnTo>
                    <a:pt x="373896" y="3944063"/>
                  </a:lnTo>
                  <a:lnTo>
                    <a:pt x="372286" y="3946451"/>
                  </a:lnTo>
                  <a:cubicBezTo>
                    <a:pt x="364094" y="3965820"/>
                    <a:pt x="359563" y="3987115"/>
                    <a:pt x="359563" y="4009469"/>
                  </a:cubicBezTo>
                  <a:cubicBezTo>
                    <a:pt x="359563" y="4164595"/>
                    <a:pt x="359564" y="4319722"/>
                    <a:pt x="359564" y="4474848"/>
                  </a:cubicBezTo>
                  <a:cubicBezTo>
                    <a:pt x="359445" y="4475439"/>
                    <a:pt x="359325" y="4476030"/>
                    <a:pt x="359206" y="4476621"/>
                  </a:cubicBezTo>
                  <a:cubicBezTo>
                    <a:pt x="330825" y="4543720"/>
                    <a:pt x="264385" y="4590801"/>
                    <a:pt x="186948" y="4590800"/>
                  </a:cubicBezTo>
                  <a:cubicBezTo>
                    <a:pt x="83699" y="4590800"/>
                    <a:pt x="0" y="4507101"/>
                    <a:pt x="0" y="4403852"/>
                  </a:cubicBezTo>
                  <a:lnTo>
                    <a:pt x="0" y="186948"/>
                  </a:lnTo>
                  <a:cubicBezTo>
                    <a:pt x="0" y="83699"/>
                    <a:pt x="83699" y="0"/>
                    <a:pt x="186948" y="0"/>
                  </a:cubicBezTo>
                  <a:cubicBezTo>
                    <a:pt x="238573" y="0"/>
                    <a:pt x="285310" y="20925"/>
                    <a:pt x="319140" y="54756"/>
                  </a:cubicBezTo>
                  <a:close/>
                </a:path>
              </a:pathLst>
            </a:cu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10" name="圆角矩形 9"/>
            <p:cNvSpPr/>
            <p:nvPr/>
          </p:nvSpPr>
          <p:spPr>
            <a:xfrm rot="2662275" flipH="1">
              <a:off x="6412660" y="441189"/>
              <a:ext cx="260300" cy="1356513"/>
            </a:xfrm>
            <a:prstGeom prst="roundRect">
              <a:avLst>
                <a:gd name="adj" fmla="val 50000"/>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11" name="椭圆 10"/>
            <p:cNvSpPr/>
            <p:nvPr/>
          </p:nvSpPr>
          <p:spPr>
            <a:xfrm flipH="1">
              <a:off x="5761276" y="1666522"/>
              <a:ext cx="246866" cy="246866"/>
            </a:xfrm>
            <a:prstGeom prst="ellipse">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22" name="圆角矩形 21"/>
            <p:cNvSpPr/>
            <p:nvPr/>
          </p:nvSpPr>
          <p:spPr>
            <a:xfrm rot="2662275" flipH="1">
              <a:off x="7682219" y="371941"/>
              <a:ext cx="260300" cy="1668842"/>
            </a:xfrm>
            <a:prstGeom prst="roundRect">
              <a:avLst>
                <a:gd name="adj" fmla="val 50000"/>
              </a:avLst>
            </a:prstGeom>
            <a:solidFill>
              <a:srgbClr val="1E74AE"/>
            </a:solidFill>
            <a:ln>
              <a:solidFill>
                <a:srgbClr val="EBA4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24" name="圆角矩形 23"/>
            <p:cNvSpPr/>
            <p:nvPr/>
          </p:nvSpPr>
          <p:spPr>
            <a:xfrm rot="2662275" flipH="1">
              <a:off x="7720535" y="748876"/>
              <a:ext cx="272289" cy="2057032"/>
            </a:xfrm>
            <a:prstGeom prst="roundRect">
              <a:avLst>
                <a:gd name="adj" fmla="val 50000"/>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grpSp>
      <p:sp>
        <p:nvSpPr>
          <p:cNvPr id="15" name="矩形 14"/>
          <p:cNvSpPr/>
          <p:nvPr/>
        </p:nvSpPr>
        <p:spPr>
          <a:xfrm>
            <a:off x="6178310" y="579891"/>
            <a:ext cx="2471908" cy="164660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sz="10100" kern="0" dirty="0">
                <a:solidFill>
                  <a:schemeClr val="bg1"/>
                </a:solidFill>
                <a:effectLst>
                  <a:outerShdw blurRad="38100" dist="38100" dir="2700000" algn="tl">
                    <a:srgbClr val="000000">
                      <a:alpha val="43137"/>
                    </a:srgbClr>
                  </a:outerShdw>
                </a:effectLst>
                <a:latin typeface="Impact" panose="020B0806030902050204" pitchFamily="34" charset="0"/>
                <a:ea typeface="思源黑体" panose="020B0500000000000000" pitchFamily="34" charset="-122"/>
                <a:cs typeface="+mn-ea"/>
                <a:sym typeface="+mn-lt"/>
              </a:rPr>
              <a:t>02</a:t>
            </a:r>
            <a:endParaRPr lang="zh-CN" altLang="en-US" sz="10100" kern="0" dirty="0">
              <a:solidFill>
                <a:schemeClr val="bg1"/>
              </a:solidFill>
              <a:effectLst>
                <a:outerShdw blurRad="38100" dist="38100" dir="2700000" algn="tl">
                  <a:srgbClr val="000000">
                    <a:alpha val="43137"/>
                  </a:srgbClr>
                </a:outerShdw>
              </a:effectLst>
              <a:latin typeface="Impact" panose="020B0806030902050204" pitchFamily="34" charset="0"/>
              <a:ea typeface="思源黑体" panose="020B0500000000000000" pitchFamily="34" charset="-122"/>
              <a:cs typeface="+mn-ea"/>
              <a:sym typeface="+mn-lt"/>
            </a:endParaRPr>
          </a:p>
        </p:txBody>
      </p:sp>
      <p:sp>
        <p:nvSpPr>
          <p:cNvPr id="25" name="矩形 24"/>
          <p:cNvSpPr/>
          <p:nvPr/>
        </p:nvSpPr>
        <p:spPr>
          <a:xfrm>
            <a:off x="896354" y="1874711"/>
            <a:ext cx="4248472" cy="707886"/>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en-US" altLang="zh-CN" sz="4000" kern="0" spc="60" dirty="0">
                <a:solidFill>
                  <a:srgbClr val="1E74AE"/>
                </a:solidFill>
                <a:latin typeface="Impact" panose="020B0806030902050204" pitchFamily="34" charset="0"/>
                <a:ea typeface="思源黑体" panose="020B0500000000000000" pitchFamily="34" charset="-122"/>
                <a:cs typeface="+mn-ea"/>
                <a:sym typeface="+mn-lt"/>
              </a:rPr>
              <a:t>PART</a:t>
            </a:r>
            <a:r>
              <a:rPr lang="en-US" altLang="zh-CN" sz="4000" kern="0" spc="60" dirty="0">
                <a:solidFill>
                  <a:schemeClr val="tx1">
                    <a:lumMod val="85000"/>
                    <a:lumOff val="15000"/>
                  </a:schemeClr>
                </a:solidFill>
                <a:latin typeface="Impact" panose="020B0806030902050204" pitchFamily="34" charset="0"/>
                <a:ea typeface="思源黑体" panose="020B0500000000000000" pitchFamily="34" charset="-122"/>
                <a:cs typeface="+mn-ea"/>
                <a:sym typeface="+mn-lt"/>
              </a:rPr>
              <a:t> </a:t>
            </a:r>
            <a:r>
              <a:rPr lang="en-US" altLang="zh-CN" sz="4000" kern="0" spc="60" dirty="0">
                <a:solidFill>
                  <a:srgbClr val="FF9216"/>
                </a:solidFill>
                <a:latin typeface="Impact" panose="020B0806030902050204" pitchFamily="34" charset="0"/>
                <a:ea typeface="思源黑体" panose="020B0500000000000000" pitchFamily="34" charset="-122"/>
                <a:cs typeface="+mn-ea"/>
                <a:sym typeface="+mn-lt"/>
              </a:rPr>
              <a:t>TWO</a:t>
            </a:r>
            <a:endParaRPr lang="zh-CN" altLang="en-US" sz="4000" kern="0" spc="60" dirty="0">
              <a:solidFill>
                <a:srgbClr val="FF9216"/>
              </a:solidFill>
              <a:latin typeface="Impact" panose="020B0806030902050204" pitchFamily="34" charset="0"/>
              <a:ea typeface="思源黑体" panose="020B0500000000000000"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53" presetClass="entr" presetSubtype="16"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ppt_w</p:attrName>
                                        </p:attrNameLst>
                                      </p:cBhvr>
                                      <p:tavLst>
                                        <p:tav tm="0">
                                          <p:val>
                                            <p:fltVal val="0"/>
                                          </p:val>
                                        </p:tav>
                                        <p:tav tm="100000">
                                          <p:val>
                                            <p:strVal val="#ppt_w"/>
                                          </p:val>
                                        </p:tav>
                                      </p:tavLst>
                                    </p:anim>
                                    <p:anim calcmode="lin" valueType="num">
                                      <p:cBhvr>
                                        <p:cTn id="21" dur="500" fill="hold"/>
                                        <p:tgtEl>
                                          <p:spTgt spid="4"/>
                                        </p:tgtEl>
                                        <p:attrNameLst>
                                          <p:attrName>ppt_h</p:attrName>
                                        </p:attrNameLst>
                                      </p:cBhvr>
                                      <p:tavLst>
                                        <p:tav tm="0">
                                          <p:val>
                                            <p:fltVal val="0"/>
                                          </p:val>
                                        </p:tav>
                                        <p:tav tm="100000">
                                          <p:val>
                                            <p:strVal val="#ppt_h"/>
                                          </p:val>
                                        </p:tav>
                                      </p:tavLst>
                                    </p:anim>
                                    <p:animEffect transition="in" filter="fade">
                                      <p:cBhvr>
                                        <p:cTn id="22" dur="500"/>
                                        <p:tgtEl>
                                          <p:spTgt spid="4"/>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p:cTn id="25" dur="500" fill="hold"/>
                                        <p:tgtEl>
                                          <p:spTgt spid="15"/>
                                        </p:tgtEl>
                                        <p:attrNameLst>
                                          <p:attrName>ppt_w</p:attrName>
                                        </p:attrNameLst>
                                      </p:cBhvr>
                                      <p:tavLst>
                                        <p:tav tm="0">
                                          <p:val>
                                            <p:fltVal val="0"/>
                                          </p:val>
                                        </p:tav>
                                        <p:tav tm="100000">
                                          <p:val>
                                            <p:strVal val="#ppt_w"/>
                                          </p:val>
                                        </p:tav>
                                      </p:tavLst>
                                    </p:anim>
                                    <p:anim calcmode="lin" valueType="num">
                                      <p:cBhvr>
                                        <p:cTn id="26" dur="500" fill="hold"/>
                                        <p:tgtEl>
                                          <p:spTgt spid="15"/>
                                        </p:tgtEl>
                                        <p:attrNameLst>
                                          <p:attrName>ppt_h</p:attrName>
                                        </p:attrNameLst>
                                      </p:cBhvr>
                                      <p:tavLst>
                                        <p:tav tm="0">
                                          <p:val>
                                            <p:fltVal val="0"/>
                                          </p:val>
                                        </p:tav>
                                        <p:tav tm="100000">
                                          <p:val>
                                            <p:strVal val="#ppt_h"/>
                                          </p:val>
                                        </p:tav>
                                      </p:tavLst>
                                    </p:anim>
                                    <p:animEffect transition="in" filter="fade">
                                      <p:cBhvr>
                                        <p:cTn id="27" dur="500"/>
                                        <p:tgtEl>
                                          <p:spTgt spid="15"/>
                                        </p:tgtEl>
                                      </p:cBhvr>
                                    </p:animEffect>
                                  </p:childTnLst>
                                </p:cTn>
                              </p:par>
                            </p:childTnLst>
                          </p:cTn>
                        </p:par>
                        <p:par>
                          <p:cTn id="28" fill="hold">
                            <p:stCondLst>
                              <p:cond delay="500"/>
                            </p:stCondLst>
                            <p:childTnLst>
                              <p:par>
                                <p:cTn id="29" presetID="53" presetClass="entr" presetSubtype="16" fill="hold" grpId="0" nodeType="afterEffect">
                                  <p:stCondLst>
                                    <p:cond delay="0"/>
                                  </p:stCondLst>
                                  <p:iterate type="lt">
                                    <p:tmPct val="10000"/>
                                  </p:iterate>
                                  <p:childTnLst>
                                    <p:set>
                                      <p:cBhvr>
                                        <p:cTn id="30" dur="1" fill="hold">
                                          <p:stCondLst>
                                            <p:cond delay="0"/>
                                          </p:stCondLst>
                                        </p:cTn>
                                        <p:tgtEl>
                                          <p:spTgt spid="25"/>
                                        </p:tgtEl>
                                        <p:attrNameLst>
                                          <p:attrName>style.visibility</p:attrName>
                                        </p:attrNameLst>
                                      </p:cBhvr>
                                      <p:to>
                                        <p:strVal val="visible"/>
                                      </p:to>
                                    </p:set>
                                    <p:anim calcmode="lin" valueType="num">
                                      <p:cBhvr>
                                        <p:cTn id="31" dur="500" fill="hold"/>
                                        <p:tgtEl>
                                          <p:spTgt spid="25"/>
                                        </p:tgtEl>
                                        <p:attrNameLst>
                                          <p:attrName>ppt_w</p:attrName>
                                        </p:attrNameLst>
                                      </p:cBhvr>
                                      <p:tavLst>
                                        <p:tav tm="0">
                                          <p:val>
                                            <p:fltVal val="0"/>
                                          </p:val>
                                        </p:tav>
                                        <p:tav tm="100000">
                                          <p:val>
                                            <p:strVal val="#ppt_w"/>
                                          </p:val>
                                        </p:tav>
                                      </p:tavLst>
                                    </p:anim>
                                    <p:anim calcmode="lin" valueType="num">
                                      <p:cBhvr>
                                        <p:cTn id="32" dur="500" fill="hold"/>
                                        <p:tgtEl>
                                          <p:spTgt spid="25"/>
                                        </p:tgtEl>
                                        <p:attrNameLst>
                                          <p:attrName>ppt_h</p:attrName>
                                        </p:attrNameLst>
                                      </p:cBhvr>
                                      <p:tavLst>
                                        <p:tav tm="0">
                                          <p:val>
                                            <p:fltVal val="0"/>
                                          </p:val>
                                        </p:tav>
                                        <p:tav tm="100000">
                                          <p:val>
                                            <p:strVal val="#ppt_h"/>
                                          </p:val>
                                        </p:tav>
                                      </p:tavLst>
                                    </p:anim>
                                    <p:animEffect transition="in" filter="fade">
                                      <p:cBhvr>
                                        <p:cTn id="33" dur="500"/>
                                        <p:tgtEl>
                                          <p:spTgt spid="25"/>
                                        </p:tgtEl>
                                      </p:cBhvr>
                                    </p:animEffect>
                                  </p:childTnLst>
                                </p:cTn>
                              </p:par>
                            </p:childTnLst>
                          </p:cTn>
                        </p:par>
                        <p:par>
                          <p:cTn id="34" fill="hold">
                            <p:stCondLst>
                              <p:cond delay="850"/>
                            </p:stCondLst>
                            <p:childTnLst>
                              <p:par>
                                <p:cTn id="35" presetID="53" presetClass="entr" presetSubtype="16" fill="hold" grpId="0" nodeType="afterEffect">
                                  <p:stCondLst>
                                    <p:cond delay="0"/>
                                  </p:stCondLst>
                                  <p:iterate type="lt">
                                    <p:tmPct val="10000"/>
                                  </p:iterate>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fltVal val="0"/>
                                          </p:val>
                                        </p:tav>
                                        <p:tav tm="100000">
                                          <p:val>
                                            <p:strVal val="#ppt_h"/>
                                          </p:val>
                                        </p:tav>
                                      </p:tavLst>
                                    </p:anim>
                                    <p:animEffect transition="in" filter="fade">
                                      <p:cBhvr>
                                        <p:cTn id="39" dur="500"/>
                                        <p:tgtEl>
                                          <p:spTgt spid="16"/>
                                        </p:tgtEl>
                                      </p:cBhvr>
                                    </p:animEffect>
                                  </p:childTnLst>
                                </p:cTn>
                              </p:par>
                            </p:childTnLst>
                          </p:cTn>
                        </p:par>
                        <p:par>
                          <p:cTn id="40" fill="hold">
                            <p:stCondLst>
                              <p:cond delay="1700"/>
                            </p:stCondLst>
                            <p:childTnLst>
                              <p:par>
                                <p:cTn id="41" presetID="22" presetClass="entr" presetSubtype="8"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left)">
                                      <p:cBhvr>
                                        <p:cTn id="43" dur="500"/>
                                        <p:tgtEl>
                                          <p:spTgt spid="17"/>
                                        </p:tgtEl>
                                      </p:cBhvr>
                                    </p:animEffect>
                                  </p:childTnLst>
                                </p:cTn>
                              </p:par>
                              <p:par>
                                <p:cTn id="44" presetID="22" presetClass="entr" presetSubtype="8" fill="hold" grpId="0" nodeType="withEffect">
                                  <p:stCondLst>
                                    <p:cond delay="200"/>
                                  </p:stCondLst>
                                  <p:childTnLst>
                                    <p:set>
                                      <p:cBhvr>
                                        <p:cTn id="45" dur="1" fill="hold">
                                          <p:stCondLst>
                                            <p:cond delay="0"/>
                                          </p:stCondLst>
                                        </p:cTn>
                                        <p:tgtEl>
                                          <p:spTgt spid="18"/>
                                        </p:tgtEl>
                                        <p:attrNameLst>
                                          <p:attrName>style.visibility</p:attrName>
                                        </p:attrNameLst>
                                      </p:cBhvr>
                                      <p:to>
                                        <p:strVal val="visible"/>
                                      </p:to>
                                    </p:set>
                                    <p:animEffect transition="in" filter="wipe(left)">
                                      <p:cBhvr>
                                        <p:cTn id="46" dur="500"/>
                                        <p:tgtEl>
                                          <p:spTgt spid="18"/>
                                        </p:tgtEl>
                                      </p:cBhvr>
                                    </p:animEffect>
                                  </p:childTnLst>
                                </p:cTn>
                              </p:par>
                              <p:par>
                                <p:cTn id="47" presetID="22" presetClass="entr" presetSubtype="8" fill="hold" grpId="0" nodeType="withEffect">
                                  <p:stCondLst>
                                    <p:cond delay="600"/>
                                  </p:stCondLst>
                                  <p:childTnLst>
                                    <p:set>
                                      <p:cBhvr>
                                        <p:cTn id="48" dur="1" fill="hold">
                                          <p:stCondLst>
                                            <p:cond delay="0"/>
                                          </p:stCondLst>
                                        </p:cTn>
                                        <p:tgtEl>
                                          <p:spTgt spid="19"/>
                                        </p:tgtEl>
                                        <p:attrNameLst>
                                          <p:attrName>style.visibility</p:attrName>
                                        </p:attrNameLst>
                                      </p:cBhvr>
                                      <p:to>
                                        <p:strVal val="visible"/>
                                      </p:to>
                                    </p:set>
                                    <p:animEffect transition="in" filter="wipe(left)">
                                      <p:cBhvr>
                                        <p:cTn id="49" dur="500"/>
                                        <p:tgtEl>
                                          <p:spTgt spid="19"/>
                                        </p:tgtEl>
                                      </p:cBhvr>
                                    </p:animEffect>
                                  </p:childTnLst>
                                </p:cTn>
                              </p:par>
                              <p:par>
                                <p:cTn id="50" presetID="22" presetClass="entr" presetSubtype="8" fill="hold" grpId="0" nodeType="withEffect">
                                  <p:stCondLst>
                                    <p:cond delay="800"/>
                                  </p:stCondLst>
                                  <p:childTnLst>
                                    <p:set>
                                      <p:cBhvr>
                                        <p:cTn id="51" dur="1" fill="hold">
                                          <p:stCondLst>
                                            <p:cond delay="0"/>
                                          </p:stCondLst>
                                        </p:cTn>
                                        <p:tgtEl>
                                          <p:spTgt spid="20"/>
                                        </p:tgtEl>
                                        <p:attrNameLst>
                                          <p:attrName>style.visibility</p:attrName>
                                        </p:attrNameLst>
                                      </p:cBhvr>
                                      <p:to>
                                        <p:strVal val="visible"/>
                                      </p:to>
                                    </p:set>
                                    <p:animEffect transition="in" filter="wipe(left)">
                                      <p:cBhvr>
                                        <p:cTn id="5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6" grpId="0"/>
      <p:bldP spid="17" grpId="0"/>
      <p:bldP spid="18" grpId="0"/>
      <p:bldP spid="19" grpId="0"/>
      <p:bldP spid="20" grpId="0"/>
      <p:bldP spid="15" grpId="0"/>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972394" y="197930"/>
            <a:ext cx="219628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总论</a:t>
            </a:r>
          </a:p>
        </p:txBody>
      </p:sp>
      <p:sp>
        <p:nvSpPr>
          <p:cNvPr id="5" name="文本框 4"/>
          <p:cNvSpPr txBox="1"/>
          <p:nvPr/>
        </p:nvSpPr>
        <p:spPr>
          <a:xfrm>
            <a:off x="3204642" y="1253626"/>
            <a:ext cx="2736304" cy="246221"/>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异化的沟通方式表现</a:t>
            </a:r>
          </a:p>
        </p:txBody>
      </p:sp>
      <p:sp>
        <p:nvSpPr>
          <p:cNvPr id="6" name="文本框 5"/>
          <p:cNvSpPr txBox="1"/>
          <p:nvPr/>
        </p:nvSpPr>
        <p:spPr>
          <a:xfrm>
            <a:off x="1044402" y="659595"/>
            <a:ext cx="7344816" cy="369332"/>
          </a:xfrm>
          <a:prstGeom prst="rect">
            <a:avLst/>
          </a:prstGeom>
          <a:noFill/>
        </p:spPr>
        <p:txBody>
          <a:bodyPr wrap="square" lIns="0" tIns="0" rIns="0" bIns="0" rtlCol="0">
            <a:spAutoFit/>
          </a:bodyPr>
          <a:lstStyle/>
          <a:p>
            <a:pPr algn="just"/>
            <a:r>
              <a:rPr lang="zh-CN" altLang="en-US" sz="1200" dirty="0">
                <a:solidFill>
                  <a:schemeClr val="accent6"/>
                </a:solidFill>
                <a:ea typeface="思源黑体" panose="020B0500000000000000" pitchFamily="34" charset="-122"/>
              </a:rPr>
              <a:t>语言和表达方式的负面影响会使我们难以体会到心中的爱。它们虽然致力于满足某种愿望，却倾向于忽视人的感受和需要，以致彼此的疏远和伤害。这些语言和表达方式，我称为“异化的沟通方式”。具体有四种表现。</a:t>
            </a:r>
          </a:p>
        </p:txBody>
      </p:sp>
      <p:sp>
        <p:nvSpPr>
          <p:cNvPr id="7" name="矩形: 圆角 6"/>
          <p:cNvSpPr/>
          <p:nvPr/>
        </p:nvSpPr>
        <p:spPr>
          <a:xfrm>
            <a:off x="2772595" y="2361180"/>
            <a:ext cx="1440160" cy="648072"/>
          </a:xfrm>
          <a:prstGeom prst="roundRect">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Calibri" panose="020F0502020204030204" pitchFamily="34" charset="0"/>
                <a:ea typeface="思源黑体" panose="020B0500000000000000" pitchFamily="34" charset="-122"/>
              </a:rPr>
              <a:t>道德评判</a:t>
            </a:r>
          </a:p>
        </p:txBody>
      </p:sp>
      <p:sp>
        <p:nvSpPr>
          <p:cNvPr id="8" name="矩形: 圆角 7"/>
          <p:cNvSpPr/>
          <p:nvPr/>
        </p:nvSpPr>
        <p:spPr>
          <a:xfrm>
            <a:off x="4932834" y="2361180"/>
            <a:ext cx="1440160" cy="648072"/>
          </a:xfrm>
          <a:prstGeom prst="roundRect">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Calibri" panose="020F0502020204030204" pitchFamily="34" charset="0"/>
                <a:ea typeface="思源黑体" panose="020B0500000000000000" pitchFamily="34" charset="-122"/>
              </a:rPr>
              <a:t>进行比较</a:t>
            </a:r>
          </a:p>
        </p:txBody>
      </p:sp>
      <p:sp>
        <p:nvSpPr>
          <p:cNvPr id="9" name="矩形: 圆角 8"/>
          <p:cNvSpPr/>
          <p:nvPr/>
        </p:nvSpPr>
        <p:spPr>
          <a:xfrm>
            <a:off x="2772595" y="3436640"/>
            <a:ext cx="1440160" cy="648072"/>
          </a:xfrm>
          <a:prstGeom prst="roundRect">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Calibri" panose="020F0502020204030204" pitchFamily="34" charset="0"/>
                <a:ea typeface="思源黑体" panose="020B0500000000000000" pitchFamily="34" charset="-122"/>
              </a:rPr>
              <a:t>回避责任</a:t>
            </a:r>
          </a:p>
        </p:txBody>
      </p:sp>
      <p:sp>
        <p:nvSpPr>
          <p:cNvPr id="10" name="矩形: 圆角 9"/>
          <p:cNvSpPr/>
          <p:nvPr/>
        </p:nvSpPr>
        <p:spPr>
          <a:xfrm>
            <a:off x="4932834" y="3436640"/>
            <a:ext cx="1440160" cy="648072"/>
          </a:xfrm>
          <a:prstGeom prst="roundRect">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Calibri" panose="020F0502020204030204" pitchFamily="34" charset="0"/>
                <a:ea typeface="思源黑体" panose="020B0500000000000000" pitchFamily="34" charset="-122"/>
              </a:rPr>
              <a:t>强人所难</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972394" y="197930"/>
            <a:ext cx="219628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道德评判</a:t>
            </a:r>
          </a:p>
        </p:txBody>
      </p:sp>
      <p:sp>
        <p:nvSpPr>
          <p:cNvPr id="36" name="文本框 35"/>
          <p:cNvSpPr txBox="1"/>
          <p:nvPr/>
        </p:nvSpPr>
        <p:spPr>
          <a:xfrm>
            <a:off x="3204642" y="1253626"/>
            <a:ext cx="2736304" cy="246221"/>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语言表达与道德评判</a:t>
            </a:r>
          </a:p>
        </p:txBody>
      </p:sp>
      <p:sp>
        <p:nvSpPr>
          <p:cNvPr id="37" name="文本框 36"/>
          <p:cNvSpPr txBox="1"/>
          <p:nvPr/>
        </p:nvSpPr>
        <p:spPr>
          <a:xfrm>
            <a:off x="1044402" y="659595"/>
            <a:ext cx="7344816" cy="369332"/>
          </a:xfrm>
          <a:prstGeom prst="rect">
            <a:avLst/>
          </a:prstGeom>
          <a:noFill/>
        </p:spPr>
        <p:txBody>
          <a:bodyPr wrap="square" lIns="0" tIns="0" rIns="0" bIns="0" rtlCol="0">
            <a:spAutoFit/>
          </a:bodyPr>
          <a:lstStyle/>
          <a:p>
            <a:pPr algn="just"/>
            <a:r>
              <a:rPr lang="zh-CN" altLang="en-US" sz="1200" dirty="0">
                <a:solidFill>
                  <a:schemeClr val="accent6"/>
                </a:solidFill>
                <a:ea typeface="思源黑体" panose="020B0500000000000000" pitchFamily="34" charset="-122"/>
              </a:rPr>
              <a:t>道德评判是用道德标准来评判人，如果一个人的行为不符合我们的价值观，那他就被看作是不道德的或邪恶的。批评、指责、辱骂、归类、比较以及评论等都是在评判人。</a:t>
            </a:r>
            <a:endParaRPr lang="zh-CN" altLang="en-US" sz="1200" dirty="0"/>
          </a:p>
        </p:txBody>
      </p:sp>
      <p:pic>
        <p:nvPicPr>
          <p:cNvPr id="39" name="图片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895167">
            <a:off x="3820956" y="2316645"/>
            <a:ext cx="1948825" cy="1427279"/>
          </a:xfrm>
          <a:prstGeom prst="rect">
            <a:avLst/>
          </a:prstGeom>
        </p:spPr>
      </p:pic>
      <p:grpSp>
        <p:nvGrpSpPr>
          <p:cNvPr id="40" name="Group 3"/>
          <p:cNvGrpSpPr/>
          <p:nvPr/>
        </p:nvGrpSpPr>
        <p:grpSpPr>
          <a:xfrm>
            <a:off x="2814311" y="4281334"/>
            <a:ext cx="2676062" cy="455212"/>
            <a:chOff x="3608388" y="4589463"/>
            <a:chExt cx="3462337" cy="588962"/>
          </a:xfrm>
          <a:solidFill>
            <a:srgbClr val="EAEAEA"/>
          </a:solidFill>
        </p:grpSpPr>
        <p:sp>
          <p:nvSpPr>
            <p:cNvPr id="62" name="Freeform 11"/>
            <p:cNvSpPr/>
            <p:nvPr/>
          </p:nvSpPr>
          <p:spPr bwMode="auto">
            <a:xfrm>
              <a:off x="3608388" y="4589463"/>
              <a:ext cx="1811338" cy="282575"/>
            </a:xfrm>
            <a:custGeom>
              <a:avLst/>
              <a:gdLst>
                <a:gd name="T0" fmla="*/ 35 w 1474"/>
                <a:gd name="T1" fmla="*/ 229 h 230"/>
                <a:gd name="T2" fmla="*/ 222 w 1474"/>
                <a:gd name="T3" fmla="*/ 94 h 230"/>
                <a:gd name="T4" fmla="*/ 1474 w 1474"/>
                <a:gd name="T5" fmla="*/ 23 h 230"/>
                <a:gd name="T6" fmla="*/ 588 w 1474"/>
                <a:gd name="T7" fmla="*/ 83 h 230"/>
                <a:gd name="T8" fmla="*/ 454 w 1474"/>
                <a:gd name="T9" fmla="*/ 230 h 230"/>
                <a:gd name="T10" fmla="*/ 35 w 1474"/>
                <a:gd name="T11" fmla="*/ 229 h 230"/>
              </a:gdLst>
              <a:ahLst/>
              <a:cxnLst>
                <a:cxn ang="0">
                  <a:pos x="T0" y="T1"/>
                </a:cxn>
                <a:cxn ang="0">
                  <a:pos x="T2" y="T3"/>
                </a:cxn>
                <a:cxn ang="0">
                  <a:pos x="T4" y="T5"/>
                </a:cxn>
                <a:cxn ang="0">
                  <a:pos x="T6" y="T7"/>
                </a:cxn>
                <a:cxn ang="0">
                  <a:pos x="T8" y="T9"/>
                </a:cxn>
                <a:cxn ang="0">
                  <a:pos x="T10" y="T11"/>
                </a:cxn>
              </a:cxnLst>
              <a:rect l="0" t="0" r="r" b="b"/>
              <a:pathLst>
                <a:path w="1474" h="230">
                  <a:moveTo>
                    <a:pt x="35" y="229"/>
                  </a:moveTo>
                  <a:cubicBezTo>
                    <a:pt x="0" y="183"/>
                    <a:pt x="57" y="136"/>
                    <a:pt x="222" y="94"/>
                  </a:cubicBezTo>
                  <a:cubicBezTo>
                    <a:pt x="509" y="22"/>
                    <a:pt x="988" y="0"/>
                    <a:pt x="1474" y="23"/>
                  </a:cubicBezTo>
                  <a:cubicBezTo>
                    <a:pt x="1126" y="12"/>
                    <a:pt x="794" y="31"/>
                    <a:pt x="588" y="83"/>
                  </a:cubicBezTo>
                  <a:cubicBezTo>
                    <a:pt x="419" y="126"/>
                    <a:pt x="380" y="179"/>
                    <a:pt x="454" y="230"/>
                  </a:cubicBezTo>
                  <a:lnTo>
                    <a:pt x="35" y="229"/>
                  </a:lnTo>
                  <a:close/>
                </a:path>
              </a:pathLst>
            </a:custGeom>
            <a:grpFill/>
            <a:ln w="13" cap="flat">
              <a:noFill/>
              <a:prstDash val="solid"/>
              <a:miter lim="800000"/>
            </a:ln>
          </p:spPr>
          <p:txBody>
            <a:bodyPr vert="horz" wrap="square" lIns="68562" tIns="34281" rIns="68562" bIns="34281" numCol="1" anchor="t" anchorCtr="0" compatLnSpc="1"/>
            <a:lstStyle/>
            <a:p>
              <a:pPr defTabSz="685800">
                <a:defRPr/>
              </a:pPr>
              <a:endParaRPr lang="en-US" sz="2700" kern="0" dirty="0">
                <a:solidFill>
                  <a:sysClr val="windowText" lastClr="000000"/>
                </a:solidFill>
                <a:latin typeface="+mn-lt"/>
                <a:ea typeface="思源黑体" panose="020B0500000000000000" pitchFamily="34" charset="-122"/>
                <a:cs typeface="+mn-ea"/>
                <a:sym typeface="+mn-lt"/>
              </a:endParaRPr>
            </a:p>
          </p:txBody>
        </p:sp>
        <p:sp>
          <p:nvSpPr>
            <p:cNvPr id="63" name="Freeform 12"/>
            <p:cNvSpPr/>
            <p:nvPr/>
          </p:nvSpPr>
          <p:spPr bwMode="auto">
            <a:xfrm>
              <a:off x="3657600" y="4878388"/>
              <a:ext cx="1100138" cy="220663"/>
            </a:xfrm>
            <a:custGeom>
              <a:avLst/>
              <a:gdLst>
                <a:gd name="T0" fmla="*/ 685 w 895"/>
                <a:gd name="T1" fmla="*/ 180 h 180"/>
                <a:gd name="T2" fmla="*/ 0 w 895"/>
                <a:gd name="T3" fmla="*/ 0 h 180"/>
                <a:gd name="T4" fmla="*/ 425 w 895"/>
                <a:gd name="T5" fmla="*/ 1 h 180"/>
                <a:gd name="T6" fmla="*/ 892 w 895"/>
                <a:gd name="T7" fmla="*/ 117 h 180"/>
                <a:gd name="T8" fmla="*/ 895 w 895"/>
                <a:gd name="T9" fmla="*/ 117 h 180"/>
                <a:gd name="T10" fmla="*/ 685 w 895"/>
                <a:gd name="T11" fmla="*/ 180 h 180"/>
              </a:gdLst>
              <a:ahLst/>
              <a:cxnLst>
                <a:cxn ang="0">
                  <a:pos x="T0" y="T1"/>
                </a:cxn>
                <a:cxn ang="0">
                  <a:pos x="T2" y="T3"/>
                </a:cxn>
                <a:cxn ang="0">
                  <a:pos x="T4" y="T5"/>
                </a:cxn>
                <a:cxn ang="0">
                  <a:pos x="T6" y="T7"/>
                </a:cxn>
                <a:cxn ang="0">
                  <a:pos x="T8" y="T9"/>
                </a:cxn>
                <a:cxn ang="0">
                  <a:pos x="T10" y="T11"/>
                </a:cxn>
              </a:cxnLst>
              <a:rect l="0" t="0" r="r" b="b"/>
              <a:pathLst>
                <a:path w="895" h="180">
                  <a:moveTo>
                    <a:pt x="685" y="180"/>
                  </a:moveTo>
                  <a:cubicBezTo>
                    <a:pt x="309" y="131"/>
                    <a:pt x="63" y="66"/>
                    <a:pt x="0" y="0"/>
                  </a:cubicBezTo>
                  <a:lnTo>
                    <a:pt x="425" y="1"/>
                  </a:lnTo>
                  <a:cubicBezTo>
                    <a:pt x="499" y="45"/>
                    <a:pt x="658" y="86"/>
                    <a:pt x="892" y="117"/>
                  </a:cubicBezTo>
                  <a:lnTo>
                    <a:pt x="895" y="117"/>
                  </a:lnTo>
                  <a:lnTo>
                    <a:pt x="685" y="180"/>
                  </a:lnTo>
                  <a:close/>
                </a:path>
              </a:pathLst>
            </a:custGeom>
            <a:grpFill/>
            <a:ln w="13" cap="flat">
              <a:noFill/>
              <a:prstDash val="solid"/>
              <a:miter lim="800000"/>
            </a:ln>
          </p:spPr>
          <p:txBody>
            <a:bodyPr vert="horz" wrap="square" lIns="68562" tIns="34281" rIns="68562" bIns="34281" numCol="1" anchor="t" anchorCtr="0" compatLnSpc="1"/>
            <a:lstStyle/>
            <a:p>
              <a:pPr defTabSz="685800">
                <a:defRPr/>
              </a:pPr>
              <a:endParaRPr lang="en-US" sz="2700" kern="0" dirty="0">
                <a:solidFill>
                  <a:sysClr val="windowText" lastClr="000000"/>
                </a:solidFill>
                <a:latin typeface="+mn-lt"/>
                <a:ea typeface="思源黑体" panose="020B0500000000000000" pitchFamily="34" charset="-122"/>
                <a:cs typeface="+mn-ea"/>
                <a:sym typeface="+mn-lt"/>
              </a:endParaRPr>
            </a:p>
          </p:txBody>
        </p:sp>
        <p:sp>
          <p:nvSpPr>
            <p:cNvPr id="64" name="Freeform 13"/>
            <p:cNvSpPr/>
            <p:nvPr/>
          </p:nvSpPr>
          <p:spPr bwMode="auto">
            <a:xfrm>
              <a:off x="4529138" y="5026025"/>
              <a:ext cx="1287463" cy="152400"/>
            </a:xfrm>
            <a:custGeom>
              <a:avLst/>
              <a:gdLst>
                <a:gd name="T0" fmla="*/ 1048 w 1048"/>
                <a:gd name="T1" fmla="*/ 119 h 124"/>
                <a:gd name="T2" fmla="*/ 0 w 1048"/>
                <a:gd name="T3" fmla="*/ 63 h 124"/>
                <a:gd name="T4" fmla="*/ 210 w 1048"/>
                <a:gd name="T5" fmla="*/ 0 h 124"/>
                <a:gd name="T6" fmla="*/ 969 w 1048"/>
                <a:gd name="T7" fmla="*/ 40 h 124"/>
                <a:gd name="T8" fmla="*/ 1048 w 1048"/>
                <a:gd name="T9" fmla="*/ 119 h 124"/>
              </a:gdLst>
              <a:ahLst/>
              <a:cxnLst>
                <a:cxn ang="0">
                  <a:pos x="T0" y="T1"/>
                </a:cxn>
                <a:cxn ang="0">
                  <a:pos x="T2" y="T3"/>
                </a:cxn>
                <a:cxn ang="0">
                  <a:pos x="T4" y="T5"/>
                </a:cxn>
                <a:cxn ang="0">
                  <a:pos x="T6" y="T7"/>
                </a:cxn>
                <a:cxn ang="0">
                  <a:pos x="T8" y="T9"/>
                </a:cxn>
              </a:cxnLst>
              <a:rect l="0" t="0" r="r" b="b"/>
              <a:pathLst>
                <a:path w="1048" h="124">
                  <a:moveTo>
                    <a:pt x="1048" y="119"/>
                  </a:moveTo>
                  <a:cubicBezTo>
                    <a:pt x="710" y="124"/>
                    <a:pt x="336" y="106"/>
                    <a:pt x="0" y="63"/>
                  </a:cubicBezTo>
                  <a:lnTo>
                    <a:pt x="210" y="0"/>
                  </a:lnTo>
                  <a:cubicBezTo>
                    <a:pt x="447" y="30"/>
                    <a:pt x="717" y="42"/>
                    <a:pt x="969" y="40"/>
                  </a:cubicBezTo>
                  <a:lnTo>
                    <a:pt x="1048" y="119"/>
                  </a:lnTo>
                  <a:close/>
                </a:path>
              </a:pathLst>
            </a:custGeom>
            <a:grpFill/>
            <a:ln w="13" cap="flat">
              <a:noFill/>
              <a:prstDash val="solid"/>
              <a:miter lim="800000"/>
            </a:ln>
          </p:spPr>
          <p:txBody>
            <a:bodyPr vert="horz" wrap="square" lIns="68562" tIns="34281" rIns="68562" bIns="34281" numCol="1" anchor="t" anchorCtr="0" compatLnSpc="1"/>
            <a:lstStyle/>
            <a:p>
              <a:pPr defTabSz="685800">
                <a:defRPr/>
              </a:pPr>
              <a:endParaRPr lang="en-US" sz="2700" kern="0" dirty="0">
                <a:solidFill>
                  <a:sysClr val="windowText" lastClr="000000"/>
                </a:solidFill>
                <a:latin typeface="+mn-lt"/>
                <a:ea typeface="思源黑体" panose="020B0500000000000000" pitchFamily="34" charset="-122"/>
                <a:cs typeface="+mn-ea"/>
                <a:sym typeface="+mn-lt"/>
              </a:endParaRPr>
            </a:p>
          </p:txBody>
        </p:sp>
        <p:sp>
          <p:nvSpPr>
            <p:cNvPr id="65" name="Freeform 14"/>
            <p:cNvSpPr/>
            <p:nvPr/>
          </p:nvSpPr>
          <p:spPr bwMode="auto">
            <a:xfrm>
              <a:off x="5761038" y="4970463"/>
              <a:ext cx="1254125" cy="201613"/>
            </a:xfrm>
            <a:custGeom>
              <a:avLst/>
              <a:gdLst>
                <a:gd name="T0" fmla="*/ 1021 w 1021"/>
                <a:gd name="T1" fmla="*/ 12 h 164"/>
                <a:gd name="T2" fmla="*/ 834 w 1021"/>
                <a:gd name="T3" fmla="*/ 91 h 164"/>
                <a:gd name="T4" fmla="*/ 79 w 1021"/>
                <a:gd name="T5" fmla="*/ 164 h 164"/>
                <a:gd name="T6" fmla="*/ 0 w 1021"/>
                <a:gd name="T7" fmla="*/ 84 h 164"/>
                <a:gd name="T8" fmla="*/ 698 w 1021"/>
                <a:gd name="T9" fmla="*/ 14 h 164"/>
                <a:gd name="T10" fmla="*/ 747 w 1021"/>
                <a:gd name="T11" fmla="*/ 0 h 164"/>
                <a:gd name="T12" fmla="*/ 1021 w 1021"/>
                <a:gd name="T13" fmla="*/ 12 h 164"/>
              </a:gdLst>
              <a:ahLst/>
              <a:cxnLst>
                <a:cxn ang="0">
                  <a:pos x="T0" y="T1"/>
                </a:cxn>
                <a:cxn ang="0">
                  <a:pos x="T2" y="T3"/>
                </a:cxn>
                <a:cxn ang="0">
                  <a:pos x="T4" y="T5"/>
                </a:cxn>
                <a:cxn ang="0">
                  <a:pos x="T6" y="T7"/>
                </a:cxn>
                <a:cxn ang="0">
                  <a:pos x="T8" y="T9"/>
                </a:cxn>
                <a:cxn ang="0">
                  <a:pos x="T10" y="T11"/>
                </a:cxn>
                <a:cxn ang="0">
                  <a:pos x="T12" y="T13"/>
                </a:cxn>
              </a:cxnLst>
              <a:rect l="0" t="0" r="r" b="b"/>
              <a:pathLst>
                <a:path w="1021" h="164">
                  <a:moveTo>
                    <a:pt x="1021" y="12"/>
                  </a:moveTo>
                  <a:cubicBezTo>
                    <a:pt x="998" y="41"/>
                    <a:pt x="937" y="68"/>
                    <a:pt x="834" y="91"/>
                  </a:cubicBezTo>
                  <a:cubicBezTo>
                    <a:pt x="649" y="133"/>
                    <a:pt x="380" y="158"/>
                    <a:pt x="79" y="164"/>
                  </a:cubicBezTo>
                  <a:lnTo>
                    <a:pt x="0" y="84"/>
                  </a:lnTo>
                  <a:cubicBezTo>
                    <a:pt x="279" y="80"/>
                    <a:pt x="534" y="56"/>
                    <a:pt x="698" y="14"/>
                  </a:cubicBezTo>
                  <a:cubicBezTo>
                    <a:pt x="716" y="10"/>
                    <a:pt x="732" y="5"/>
                    <a:pt x="747" y="0"/>
                  </a:cubicBezTo>
                  <a:lnTo>
                    <a:pt x="1021" y="12"/>
                  </a:lnTo>
                  <a:close/>
                </a:path>
              </a:pathLst>
            </a:custGeom>
            <a:grpFill/>
            <a:ln w="13" cap="flat">
              <a:noFill/>
              <a:prstDash val="solid"/>
              <a:miter lim="800000"/>
            </a:ln>
          </p:spPr>
          <p:txBody>
            <a:bodyPr vert="horz" wrap="square" lIns="68562" tIns="34281" rIns="68562" bIns="34281" numCol="1" anchor="t" anchorCtr="0" compatLnSpc="1"/>
            <a:lstStyle/>
            <a:p>
              <a:pPr defTabSz="685800">
                <a:defRPr/>
              </a:pPr>
              <a:endParaRPr lang="en-US" sz="2700" kern="0" dirty="0">
                <a:solidFill>
                  <a:sysClr val="windowText" lastClr="000000"/>
                </a:solidFill>
                <a:latin typeface="+mn-lt"/>
                <a:ea typeface="思源黑体" panose="020B0500000000000000" pitchFamily="34" charset="-122"/>
                <a:cs typeface="+mn-ea"/>
                <a:sym typeface="+mn-lt"/>
              </a:endParaRPr>
            </a:p>
          </p:txBody>
        </p:sp>
        <p:sp>
          <p:nvSpPr>
            <p:cNvPr id="66" name="Freeform 15"/>
            <p:cNvSpPr/>
            <p:nvPr/>
          </p:nvSpPr>
          <p:spPr bwMode="auto">
            <a:xfrm>
              <a:off x="6461125" y="4725988"/>
              <a:ext cx="609600" cy="250825"/>
            </a:xfrm>
            <a:custGeom>
              <a:avLst/>
              <a:gdLst>
                <a:gd name="T0" fmla="*/ 0 w 496"/>
                <a:gd name="T1" fmla="*/ 0 h 205"/>
                <a:gd name="T2" fmla="*/ 456 w 496"/>
                <a:gd name="T3" fmla="*/ 205 h 205"/>
                <a:gd name="T4" fmla="*/ 197 w 496"/>
                <a:gd name="T5" fmla="*/ 194 h 205"/>
                <a:gd name="T6" fmla="*/ 0 w 496"/>
                <a:gd name="T7" fmla="*/ 0 h 205"/>
              </a:gdLst>
              <a:ahLst/>
              <a:cxnLst>
                <a:cxn ang="0">
                  <a:pos x="T0" y="T1"/>
                </a:cxn>
                <a:cxn ang="0">
                  <a:pos x="T2" y="T3"/>
                </a:cxn>
                <a:cxn ang="0">
                  <a:pos x="T4" y="T5"/>
                </a:cxn>
                <a:cxn ang="0">
                  <a:pos x="T6" y="T7"/>
                </a:cxn>
              </a:cxnLst>
              <a:rect l="0" t="0" r="r" b="b"/>
              <a:pathLst>
                <a:path w="496" h="205">
                  <a:moveTo>
                    <a:pt x="0" y="0"/>
                  </a:moveTo>
                  <a:cubicBezTo>
                    <a:pt x="328" y="60"/>
                    <a:pt x="496" y="137"/>
                    <a:pt x="456" y="205"/>
                  </a:cubicBezTo>
                  <a:lnTo>
                    <a:pt x="197" y="194"/>
                  </a:lnTo>
                  <a:cubicBezTo>
                    <a:pt x="372" y="131"/>
                    <a:pt x="281" y="58"/>
                    <a:pt x="0" y="0"/>
                  </a:cubicBezTo>
                  <a:close/>
                </a:path>
              </a:pathLst>
            </a:custGeom>
            <a:grpFill/>
            <a:ln w="13" cap="flat">
              <a:noFill/>
              <a:prstDash val="solid"/>
              <a:miter lim="800000"/>
            </a:ln>
          </p:spPr>
          <p:txBody>
            <a:bodyPr vert="horz" wrap="square" lIns="68562" tIns="34281" rIns="68562" bIns="34281" numCol="1" anchor="t" anchorCtr="0" compatLnSpc="1"/>
            <a:lstStyle/>
            <a:p>
              <a:pPr defTabSz="685800">
                <a:defRPr/>
              </a:pPr>
              <a:endParaRPr lang="en-US" sz="2700" kern="0" dirty="0">
                <a:solidFill>
                  <a:sysClr val="windowText" lastClr="000000"/>
                </a:solidFill>
                <a:latin typeface="+mn-lt"/>
                <a:ea typeface="思源黑体" panose="020B0500000000000000" pitchFamily="34" charset="-122"/>
                <a:cs typeface="+mn-ea"/>
                <a:sym typeface="+mn-lt"/>
              </a:endParaRPr>
            </a:p>
          </p:txBody>
        </p:sp>
      </p:grpSp>
      <p:sp>
        <p:nvSpPr>
          <p:cNvPr id="41" name="Freeform 20"/>
          <p:cNvSpPr/>
          <p:nvPr/>
        </p:nvSpPr>
        <p:spPr bwMode="auto">
          <a:xfrm>
            <a:off x="3196592" y="1779521"/>
            <a:ext cx="2810883" cy="2947208"/>
          </a:xfrm>
          <a:custGeom>
            <a:avLst/>
            <a:gdLst>
              <a:gd name="T0" fmla="*/ 2619 w 2990"/>
              <a:gd name="T1" fmla="*/ 1374 h 3243"/>
              <a:gd name="T2" fmla="*/ 2526 w 2990"/>
              <a:gd name="T3" fmla="*/ 2982 h 3243"/>
              <a:gd name="T4" fmla="*/ 649 w 2990"/>
              <a:gd name="T5" fmla="*/ 2109 h 3243"/>
              <a:gd name="T6" fmla="*/ 540 w 2990"/>
              <a:gd name="T7" fmla="*/ 222 h 3243"/>
              <a:gd name="T8" fmla="*/ 1879 w 2990"/>
              <a:gd name="T9" fmla="*/ 495 h 3243"/>
              <a:gd name="T10" fmla="*/ 919 w 2990"/>
              <a:gd name="T11" fmla="*/ 350 h 3243"/>
              <a:gd name="T12" fmla="*/ 932 w 2990"/>
              <a:gd name="T13" fmla="*/ 1891 h 3243"/>
              <a:gd name="T14" fmla="*/ 2484 w 2990"/>
              <a:gd name="T15" fmla="*/ 2524 h 3243"/>
              <a:gd name="T16" fmla="*/ 2619 w 2990"/>
              <a:gd name="T17" fmla="*/ 1374 h 3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90" h="3243">
                <a:moveTo>
                  <a:pt x="2619" y="1374"/>
                </a:moveTo>
                <a:cubicBezTo>
                  <a:pt x="2990" y="2055"/>
                  <a:pt x="2978" y="2754"/>
                  <a:pt x="2526" y="2982"/>
                </a:cubicBezTo>
                <a:cubicBezTo>
                  <a:pt x="2010" y="3243"/>
                  <a:pt x="1197" y="2872"/>
                  <a:pt x="649" y="2109"/>
                </a:cubicBezTo>
                <a:cubicBezTo>
                  <a:pt x="100" y="1347"/>
                  <a:pt x="0" y="540"/>
                  <a:pt x="540" y="222"/>
                </a:cubicBezTo>
                <a:cubicBezTo>
                  <a:pt x="916" y="0"/>
                  <a:pt x="1421" y="135"/>
                  <a:pt x="1879" y="495"/>
                </a:cubicBezTo>
                <a:cubicBezTo>
                  <a:pt x="1545" y="265"/>
                  <a:pt x="1189" y="190"/>
                  <a:pt x="919" y="350"/>
                </a:cubicBezTo>
                <a:cubicBezTo>
                  <a:pt x="494" y="601"/>
                  <a:pt x="500" y="1291"/>
                  <a:pt x="932" y="1891"/>
                </a:cubicBezTo>
                <a:cubicBezTo>
                  <a:pt x="1364" y="2492"/>
                  <a:pt x="2059" y="2775"/>
                  <a:pt x="2484" y="2524"/>
                </a:cubicBezTo>
                <a:cubicBezTo>
                  <a:pt x="2828" y="2320"/>
                  <a:pt x="2852" y="1860"/>
                  <a:pt x="2619" y="1374"/>
                </a:cubicBezTo>
                <a:close/>
              </a:path>
            </a:pathLst>
          </a:custGeom>
          <a:solidFill>
            <a:srgbClr val="FFFFFF">
              <a:lumMod val="85000"/>
            </a:srgbClr>
          </a:solidFill>
          <a:ln w="14" cap="flat">
            <a:noFill/>
            <a:prstDash val="solid"/>
            <a:miter lim="800000"/>
          </a:ln>
        </p:spPr>
        <p:txBody>
          <a:bodyPr vert="horz" wrap="square" lIns="68562" tIns="34281" rIns="68562" bIns="34281" numCol="1" anchor="t" anchorCtr="0" compatLnSpc="1"/>
          <a:lstStyle/>
          <a:p>
            <a:pPr defTabSz="685800">
              <a:defRPr/>
            </a:pPr>
            <a:endParaRPr lang="en-US" sz="2700" kern="0" dirty="0">
              <a:solidFill>
                <a:sysClr val="windowText" lastClr="000000"/>
              </a:solidFill>
              <a:latin typeface="+mn-lt"/>
              <a:ea typeface="思源黑体" panose="020B0500000000000000" pitchFamily="34" charset="-122"/>
              <a:cs typeface="+mn-ea"/>
              <a:sym typeface="+mn-lt"/>
            </a:endParaRPr>
          </a:p>
        </p:txBody>
      </p:sp>
      <p:sp>
        <p:nvSpPr>
          <p:cNvPr id="42" name="Freeform 6"/>
          <p:cNvSpPr/>
          <p:nvPr/>
        </p:nvSpPr>
        <p:spPr bwMode="auto">
          <a:xfrm>
            <a:off x="3333181" y="1713396"/>
            <a:ext cx="1606128" cy="973003"/>
          </a:xfrm>
          <a:custGeom>
            <a:avLst/>
            <a:gdLst>
              <a:gd name="T0" fmla="*/ 0 w 1692"/>
              <a:gd name="T1" fmla="*/ 809 h 1026"/>
              <a:gd name="T2" fmla="*/ 353 w 1692"/>
              <a:gd name="T3" fmla="*/ 222 h 1026"/>
              <a:gd name="T4" fmla="*/ 1692 w 1692"/>
              <a:gd name="T5" fmla="*/ 495 h 1026"/>
              <a:gd name="T6" fmla="*/ 732 w 1692"/>
              <a:gd name="T7" fmla="*/ 350 h 1026"/>
              <a:gd name="T8" fmla="*/ 418 w 1692"/>
              <a:gd name="T9" fmla="*/ 1026 h 1026"/>
              <a:gd name="T10" fmla="*/ 0 w 1692"/>
              <a:gd name="T11" fmla="*/ 809 h 1026"/>
            </a:gdLst>
            <a:ahLst/>
            <a:cxnLst>
              <a:cxn ang="0">
                <a:pos x="T0" y="T1"/>
              </a:cxn>
              <a:cxn ang="0">
                <a:pos x="T2" y="T3"/>
              </a:cxn>
              <a:cxn ang="0">
                <a:pos x="T4" y="T5"/>
              </a:cxn>
              <a:cxn ang="0">
                <a:pos x="T6" y="T7"/>
              </a:cxn>
              <a:cxn ang="0">
                <a:pos x="T8" y="T9"/>
              </a:cxn>
              <a:cxn ang="0">
                <a:pos x="T10" y="T11"/>
              </a:cxn>
            </a:cxnLst>
            <a:rect l="0" t="0" r="r" b="b"/>
            <a:pathLst>
              <a:path w="1692" h="1026">
                <a:moveTo>
                  <a:pt x="0" y="809"/>
                </a:moveTo>
                <a:cubicBezTo>
                  <a:pt x="22" y="557"/>
                  <a:pt x="136" y="350"/>
                  <a:pt x="353" y="222"/>
                </a:cubicBezTo>
                <a:cubicBezTo>
                  <a:pt x="729" y="0"/>
                  <a:pt x="1234" y="135"/>
                  <a:pt x="1692" y="495"/>
                </a:cubicBezTo>
                <a:cubicBezTo>
                  <a:pt x="1358" y="265"/>
                  <a:pt x="1002" y="190"/>
                  <a:pt x="732" y="350"/>
                </a:cubicBezTo>
                <a:cubicBezTo>
                  <a:pt x="511" y="481"/>
                  <a:pt x="406" y="731"/>
                  <a:pt x="418" y="1026"/>
                </a:cubicBezTo>
                <a:lnTo>
                  <a:pt x="0" y="809"/>
                </a:lnTo>
                <a:close/>
              </a:path>
            </a:pathLst>
          </a:custGeom>
          <a:solidFill>
            <a:srgbClr val="1E74AE"/>
          </a:solidFill>
          <a:ln w="13" cap="flat">
            <a:noFill/>
            <a:prstDash val="solid"/>
            <a:miter lim="800000"/>
          </a:ln>
        </p:spPr>
        <p:txBody>
          <a:bodyPr vert="horz" wrap="square" lIns="68562" tIns="34281" rIns="68562" bIns="34281" numCol="1" anchor="t" anchorCtr="0" compatLnSpc="1"/>
          <a:lstStyle/>
          <a:p>
            <a:pPr defTabSz="685800">
              <a:defRPr/>
            </a:pPr>
            <a:endParaRPr lang="en-US" sz="2700" kern="0" dirty="0">
              <a:solidFill>
                <a:sysClr val="windowText" lastClr="000000"/>
              </a:solidFill>
              <a:latin typeface="+mn-lt"/>
              <a:ea typeface="思源黑体" panose="020B0500000000000000" pitchFamily="34" charset="-122"/>
              <a:cs typeface="+mn-ea"/>
              <a:sym typeface="+mn-lt"/>
            </a:endParaRPr>
          </a:p>
        </p:txBody>
      </p:sp>
      <p:sp>
        <p:nvSpPr>
          <p:cNvPr id="43" name="Freeform 7"/>
          <p:cNvSpPr/>
          <p:nvPr/>
        </p:nvSpPr>
        <p:spPr bwMode="auto">
          <a:xfrm>
            <a:off x="3318603" y="2534102"/>
            <a:ext cx="730059" cy="1193861"/>
          </a:xfrm>
          <a:custGeom>
            <a:avLst/>
            <a:gdLst>
              <a:gd name="T0" fmla="*/ 482 w 769"/>
              <a:gd name="T1" fmla="*/ 1260 h 1260"/>
              <a:gd name="T2" fmla="*/ 19 w 769"/>
              <a:gd name="T3" fmla="*/ 0 h 1260"/>
              <a:gd name="T4" fmla="*/ 443 w 769"/>
              <a:gd name="T5" fmla="*/ 220 h 1260"/>
              <a:gd name="T6" fmla="*/ 767 w 769"/>
              <a:gd name="T7" fmla="*/ 1044 h 1260"/>
              <a:gd name="T8" fmla="*/ 769 w 769"/>
              <a:gd name="T9" fmla="*/ 1048 h 1260"/>
              <a:gd name="T10" fmla="*/ 482 w 769"/>
              <a:gd name="T11" fmla="*/ 1260 h 1260"/>
            </a:gdLst>
            <a:ahLst/>
            <a:cxnLst>
              <a:cxn ang="0">
                <a:pos x="T0" y="T1"/>
              </a:cxn>
              <a:cxn ang="0">
                <a:pos x="T2" y="T3"/>
              </a:cxn>
              <a:cxn ang="0">
                <a:pos x="T4" y="T5"/>
              </a:cxn>
              <a:cxn ang="0">
                <a:pos x="T6" y="T7"/>
              </a:cxn>
              <a:cxn ang="0">
                <a:pos x="T8" y="T9"/>
              </a:cxn>
              <a:cxn ang="0">
                <a:pos x="T10" y="T11"/>
              </a:cxn>
            </a:cxnLst>
            <a:rect l="0" t="0" r="r" b="b"/>
            <a:pathLst>
              <a:path w="769" h="1260">
                <a:moveTo>
                  <a:pt x="482" y="1260"/>
                </a:moveTo>
                <a:cubicBezTo>
                  <a:pt x="167" y="821"/>
                  <a:pt x="0" y="367"/>
                  <a:pt x="19" y="0"/>
                </a:cubicBezTo>
                <a:lnTo>
                  <a:pt x="443" y="220"/>
                </a:lnTo>
                <a:cubicBezTo>
                  <a:pt x="463" y="481"/>
                  <a:pt x="571" y="772"/>
                  <a:pt x="767" y="1044"/>
                </a:cubicBezTo>
                <a:lnTo>
                  <a:pt x="769" y="1048"/>
                </a:lnTo>
                <a:lnTo>
                  <a:pt x="482" y="1260"/>
                </a:lnTo>
                <a:close/>
              </a:path>
            </a:pathLst>
          </a:custGeom>
          <a:solidFill>
            <a:srgbClr val="FF9216"/>
          </a:solidFill>
          <a:ln w="13" cap="flat">
            <a:noFill/>
            <a:prstDash val="solid"/>
            <a:miter lim="800000"/>
          </a:ln>
        </p:spPr>
        <p:txBody>
          <a:bodyPr vert="horz" wrap="square" lIns="68562" tIns="34281" rIns="68562" bIns="34281" numCol="1" anchor="t" anchorCtr="0" compatLnSpc="1"/>
          <a:lstStyle/>
          <a:p>
            <a:pPr defTabSz="685800">
              <a:defRPr/>
            </a:pPr>
            <a:endParaRPr lang="en-US" sz="2700" kern="0" dirty="0">
              <a:solidFill>
                <a:sysClr val="windowText" lastClr="000000"/>
              </a:solidFill>
              <a:latin typeface="+mn-lt"/>
              <a:ea typeface="思源黑体" panose="020B0500000000000000" pitchFamily="34" charset="-122"/>
              <a:cs typeface="+mn-ea"/>
              <a:sym typeface="+mn-lt"/>
            </a:endParaRPr>
          </a:p>
        </p:txBody>
      </p:sp>
      <p:sp>
        <p:nvSpPr>
          <p:cNvPr id="44" name="Freeform 8"/>
          <p:cNvSpPr/>
          <p:nvPr/>
        </p:nvSpPr>
        <p:spPr bwMode="auto">
          <a:xfrm>
            <a:off x="3795901" y="3553729"/>
            <a:ext cx="947235" cy="974229"/>
          </a:xfrm>
          <a:custGeom>
            <a:avLst/>
            <a:gdLst>
              <a:gd name="T0" fmla="*/ 979 w 998"/>
              <a:gd name="T1" fmla="*/ 1027 h 1027"/>
              <a:gd name="T2" fmla="*/ 0 w 998"/>
              <a:gd name="T3" fmla="*/ 212 h 1027"/>
              <a:gd name="T4" fmla="*/ 287 w 998"/>
              <a:gd name="T5" fmla="*/ 0 h 1027"/>
              <a:gd name="T6" fmla="*/ 998 w 998"/>
              <a:gd name="T7" fmla="*/ 585 h 1027"/>
              <a:gd name="T8" fmla="*/ 979 w 998"/>
              <a:gd name="T9" fmla="*/ 1027 h 1027"/>
            </a:gdLst>
            <a:ahLst/>
            <a:cxnLst>
              <a:cxn ang="0">
                <a:pos x="T0" y="T1"/>
              </a:cxn>
              <a:cxn ang="0">
                <a:pos x="T2" y="T3"/>
              </a:cxn>
              <a:cxn ang="0">
                <a:pos x="T4" y="T5"/>
              </a:cxn>
              <a:cxn ang="0">
                <a:pos x="T6" y="T7"/>
              </a:cxn>
              <a:cxn ang="0">
                <a:pos x="T8" y="T9"/>
              </a:cxn>
            </a:cxnLst>
            <a:rect l="0" t="0" r="r" b="b"/>
            <a:pathLst>
              <a:path w="998" h="1027">
                <a:moveTo>
                  <a:pt x="979" y="1027"/>
                </a:moveTo>
                <a:cubicBezTo>
                  <a:pt x="635" y="881"/>
                  <a:pt x="284" y="598"/>
                  <a:pt x="0" y="212"/>
                </a:cubicBezTo>
                <a:lnTo>
                  <a:pt x="287" y="0"/>
                </a:lnTo>
                <a:cubicBezTo>
                  <a:pt x="488" y="269"/>
                  <a:pt x="742" y="470"/>
                  <a:pt x="998" y="585"/>
                </a:cubicBezTo>
                <a:lnTo>
                  <a:pt x="979" y="1027"/>
                </a:lnTo>
                <a:close/>
              </a:path>
            </a:pathLst>
          </a:custGeom>
          <a:solidFill>
            <a:srgbClr val="1E74AE"/>
          </a:solidFill>
          <a:ln w="13" cap="flat">
            <a:noFill/>
            <a:prstDash val="solid"/>
            <a:miter lim="800000"/>
          </a:ln>
        </p:spPr>
        <p:txBody>
          <a:bodyPr vert="horz" wrap="square" lIns="68562" tIns="34281" rIns="68562" bIns="34281" numCol="1" anchor="t" anchorCtr="0" compatLnSpc="1"/>
          <a:lstStyle/>
          <a:p>
            <a:pPr defTabSz="685800">
              <a:defRPr/>
            </a:pPr>
            <a:endParaRPr lang="en-US" sz="2700" kern="0" dirty="0">
              <a:solidFill>
                <a:sysClr val="windowText" lastClr="000000"/>
              </a:solidFill>
              <a:latin typeface="+mn-lt"/>
              <a:ea typeface="思源黑体" panose="020B0500000000000000" pitchFamily="34" charset="-122"/>
              <a:cs typeface="+mn-ea"/>
              <a:sym typeface="+mn-lt"/>
            </a:endParaRPr>
          </a:p>
        </p:txBody>
      </p:sp>
      <p:sp>
        <p:nvSpPr>
          <p:cNvPr id="45" name="Freeform 9"/>
          <p:cNvSpPr/>
          <p:nvPr/>
        </p:nvSpPr>
        <p:spPr bwMode="auto">
          <a:xfrm>
            <a:off x="4759087" y="4080108"/>
            <a:ext cx="1071161" cy="591408"/>
          </a:xfrm>
          <a:custGeom>
            <a:avLst/>
            <a:gdLst>
              <a:gd name="T0" fmla="*/ 1128 w 1128"/>
              <a:gd name="T1" fmla="*/ 199 h 624"/>
              <a:gd name="T2" fmla="*/ 844 w 1128"/>
              <a:gd name="T3" fmla="*/ 504 h 624"/>
              <a:gd name="T4" fmla="*/ 0 w 1128"/>
              <a:gd name="T5" fmla="*/ 487 h 624"/>
              <a:gd name="T6" fmla="*/ 19 w 1128"/>
              <a:gd name="T7" fmla="*/ 45 h 624"/>
              <a:gd name="T8" fmla="*/ 802 w 1128"/>
              <a:gd name="T9" fmla="*/ 46 h 624"/>
              <a:gd name="T10" fmla="*/ 868 w 1128"/>
              <a:gd name="T11" fmla="*/ 0 h 624"/>
              <a:gd name="T12" fmla="*/ 1128 w 1128"/>
              <a:gd name="T13" fmla="*/ 199 h 624"/>
            </a:gdLst>
            <a:ahLst/>
            <a:cxnLst>
              <a:cxn ang="0">
                <a:pos x="T0" y="T1"/>
              </a:cxn>
              <a:cxn ang="0">
                <a:pos x="T2" y="T3"/>
              </a:cxn>
              <a:cxn ang="0">
                <a:pos x="T4" y="T5"/>
              </a:cxn>
              <a:cxn ang="0">
                <a:pos x="T6" y="T7"/>
              </a:cxn>
              <a:cxn ang="0">
                <a:pos x="T8" y="T9"/>
              </a:cxn>
              <a:cxn ang="0">
                <a:pos x="T10" y="T11"/>
              </a:cxn>
              <a:cxn ang="0">
                <a:pos x="T12" y="T13"/>
              </a:cxn>
            </a:cxnLst>
            <a:rect l="0" t="0" r="r" b="b"/>
            <a:pathLst>
              <a:path w="1128" h="624">
                <a:moveTo>
                  <a:pt x="1128" y="199"/>
                </a:moveTo>
                <a:cubicBezTo>
                  <a:pt x="1069" y="332"/>
                  <a:pt x="975" y="438"/>
                  <a:pt x="844" y="504"/>
                </a:cubicBezTo>
                <a:cubicBezTo>
                  <a:pt x="607" y="624"/>
                  <a:pt x="307" y="610"/>
                  <a:pt x="0" y="487"/>
                </a:cubicBezTo>
                <a:lnTo>
                  <a:pt x="19" y="45"/>
                </a:lnTo>
                <a:cubicBezTo>
                  <a:pt x="303" y="163"/>
                  <a:pt x="587" y="173"/>
                  <a:pt x="802" y="46"/>
                </a:cubicBezTo>
                <a:cubicBezTo>
                  <a:pt x="826" y="32"/>
                  <a:pt x="848" y="16"/>
                  <a:pt x="868" y="0"/>
                </a:cubicBezTo>
                <a:lnTo>
                  <a:pt x="1128" y="199"/>
                </a:lnTo>
                <a:close/>
              </a:path>
            </a:pathLst>
          </a:custGeom>
          <a:solidFill>
            <a:srgbClr val="FF9216"/>
          </a:solidFill>
          <a:ln w="13" cap="flat">
            <a:noFill/>
            <a:prstDash val="solid"/>
            <a:miter lim="800000"/>
          </a:ln>
        </p:spPr>
        <p:txBody>
          <a:bodyPr vert="horz" wrap="square" lIns="68562" tIns="34281" rIns="68562" bIns="34281" numCol="1" anchor="t" anchorCtr="0" compatLnSpc="1"/>
          <a:lstStyle/>
          <a:p>
            <a:pPr defTabSz="685800">
              <a:defRPr/>
            </a:pPr>
            <a:endParaRPr lang="en-US" sz="2700" kern="0" dirty="0">
              <a:solidFill>
                <a:sysClr val="windowText" lastClr="000000"/>
              </a:solidFill>
              <a:latin typeface="+mn-lt"/>
              <a:ea typeface="思源黑体" panose="020B0500000000000000" pitchFamily="34" charset="-122"/>
              <a:cs typeface="+mn-ea"/>
              <a:sym typeface="+mn-lt"/>
            </a:endParaRPr>
          </a:p>
        </p:txBody>
      </p:sp>
      <p:sp>
        <p:nvSpPr>
          <p:cNvPr id="46" name="Freeform 10"/>
          <p:cNvSpPr/>
          <p:nvPr/>
        </p:nvSpPr>
        <p:spPr bwMode="auto">
          <a:xfrm>
            <a:off x="5609391" y="3033486"/>
            <a:ext cx="350920" cy="1203676"/>
          </a:xfrm>
          <a:custGeom>
            <a:avLst/>
            <a:gdLst>
              <a:gd name="T0" fmla="*/ 41 w 370"/>
              <a:gd name="T1" fmla="*/ 0 h 1269"/>
              <a:gd name="T2" fmla="*/ 245 w 370"/>
              <a:gd name="T3" fmla="*/ 1269 h 1269"/>
              <a:gd name="T4" fmla="*/ 0 w 370"/>
              <a:gd name="T5" fmla="*/ 1081 h 1269"/>
              <a:gd name="T6" fmla="*/ 41 w 370"/>
              <a:gd name="T7" fmla="*/ 0 h 1269"/>
            </a:gdLst>
            <a:ahLst/>
            <a:cxnLst>
              <a:cxn ang="0">
                <a:pos x="T0" y="T1"/>
              </a:cxn>
              <a:cxn ang="0">
                <a:pos x="T2" y="T3"/>
              </a:cxn>
              <a:cxn ang="0">
                <a:pos x="T4" y="T5"/>
              </a:cxn>
              <a:cxn ang="0">
                <a:pos x="T6" y="T7"/>
              </a:cxn>
            </a:cxnLst>
            <a:rect l="0" t="0" r="r" b="b"/>
            <a:pathLst>
              <a:path w="370" h="1269">
                <a:moveTo>
                  <a:pt x="41" y="0"/>
                </a:moveTo>
                <a:cubicBezTo>
                  <a:pt x="296" y="467"/>
                  <a:pt x="370" y="943"/>
                  <a:pt x="245" y="1269"/>
                </a:cubicBezTo>
                <a:lnTo>
                  <a:pt x="0" y="1081"/>
                </a:lnTo>
                <a:cubicBezTo>
                  <a:pt x="252" y="854"/>
                  <a:pt x="250" y="437"/>
                  <a:pt x="41" y="0"/>
                </a:cubicBezTo>
                <a:close/>
              </a:path>
            </a:pathLst>
          </a:custGeom>
          <a:solidFill>
            <a:srgbClr val="1E74AE"/>
          </a:solidFill>
          <a:ln w="13" cap="flat">
            <a:noFill/>
            <a:prstDash val="solid"/>
            <a:miter lim="800000"/>
          </a:ln>
        </p:spPr>
        <p:txBody>
          <a:bodyPr vert="horz" wrap="square" lIns="68562" tIns="34281" rIns="68562" bIns="34281" numCol="1" anchor="t" anchorCtr="0" compatLnSpc="1"/>
          <a:lstStyle/>
          <a:p>
            <a:pPr defTabSz="685800">
              <a:defRPr/>
            </a:pPr>
            <a:endParaRPr lang="en-US" sz="2700" kern="0" dirty="0">
              <a:solidFill>
                <a:sysClr val="windowText" lastClr="000000"/>
              </a:solidFill>
              <a:latin typeface="+mn-lt"/>
              <a:ea typeface="思源黑体" panose="020B0500000000000000" pitchFamily="34" charset="-122"/>
              <a:cs typeface="+mn-ea"/>
              <a:sym typeface="+mn-lt"/>
            </a:endParaRPr>
          </a:p>
        </p:txBody>
      </p:sp>
      <p:sp>
        <p:nvSpPr>
          <p:cNvPr id="47" name="TextBox 11"/>
          <p:cNvSpPr txBox="1"/>
          <p:nvPr/>
        </p:nvSpPr>
        <p:spPr>
          <a:xfrm>
            <a:off x="3485637" y="2197406"/>
            <a:ext cx="217014" cy="202631"/>
          </a:xfrm>
          <a:prstGeom prst="rect">
            <a:avLst/>
          </a:prstGeom>
          <a:noFill/>
        </p:spPr>
        <p:txBody>
          <a:bodyPr wrap="square" lIns="0" tIns="0" rIns="0" bIns="0" rtlCol="0" anchor="ctr" anchorCtr="1">
            <a:spAutoFit/>
          </a:bodyPr>
          <a:lstStyle/>
          <a:p>
            <a:pPr defTabSz="685800">
              <a:defRPr/>
            </a:pPr>
            <a:r>
              <a:rPr lang="en-US" sz="1500" b="1" kern="0" dirty="0">
                <a:solidFill>
                  <a:srgbClr val="FFFFFF"/>
                </a:solidFill>
                <a:latin typeface="+mn-lt"/>
                <a:ea typeface="思源黑体" panose="020B0500000000000000" pitchFamily="34" charset="-122"/>
                <a:cs typeface="+mn-ea"/>
                <a:sym typeface="+mn-lt"/>
              </a:rPr>
              <a:t>1</a:t>
            </a:r>
          </a:p>
        </p:txBody>
      </p:sp>
      <p:sp>
        <p:nvSpPr>
          <p:cNvPr id="48" name="TextBox 12"/>
          <p:cNvSpPr txBox="1"/>
          <p:nvPr/>
        </p:nvSpPr>
        <p:spPr>
          <a:xfrm>
            <a:off x="3569072" y="3080837"/>
            <a:ext cx="217014" cy="202631"/>
          </a:xfrm>
          <a:prstGeom prst="rect">
            <a:avLst/>
          </a:prstGeom>
          <a:noFill/>
        </p:spPr>
        <p:txBody>
          <a:bodyPr wrap="square" lIns="0" tIns="0" rIns="0" bIns="0" rtlCol="0" anchor="ctr" anchorCtr="1">
            <a:spAutoFit/>
          </a:bodyPr>
          <a:lstStyle/>
          <a:p>
            <a:pPr defTabSz="685800">
              <a:defRPr/>
            </a:pPr>
            <a:r>
              <a:rPr lang="en-US" sz="1500" b="1" kern="0" dirty="0">
                <a:solidFill>
                  <a:srgbClr val="FFFFFF"/>
                </a:solidFill>
                <a:latin typeface="+mn-lt"/>
                <a:ea typeface="思源黑体" panose="020B0500000000000000" pitchFamily="34" charset="-122"/>
                <a:cs typeface="+mn-ea"/>
                <a:sym typeface="+mn-lt"/>
              </a:rPr>
              <a:t>2</a:t>
            </a:r>
          </a:p>
        </p:txBody>
      </p:sp>
      <p:sp>
        <p:nvSpPr>
          <p:cNvPr id="49" name="TextBox 13"/>
          <p:cNvSpPr txBox="1"/>
          <p:nvPr/>
        </p:nvSpPr>
        <p:spPr>
          <a:xfrm>
            <a:off x="4187474" y="3925005"/>
            <a:ext cx="217014" cy="202631"/>
          </a:xfrm>
          <a:prstGeom prst="rect">
            <a:avLst/>
          </a:prstGeom>
          <a:noFill/>
        </p:spPr>
        <p:txBody>
          <a:bodyPr wrap="square" lIns="0" tIns="0" rIns="0" bIns="0" rtlCol="0" anchor="ctr" anchorCtr="1">
            <a:spAutoFit/>
          </a:bodyPr>
          <a:lstStyle/>
          <a:p>
            <a:pPr defTabSz="685800">
              <a:defRPr/>
            </a:pPr>
            <a:r>
              <a:rPr lang="en-US" sz="1500" b="1" kern="0" dirty="0">
                <a:solidFill>
                  <a:srgbClr val="FFFFFF"/>
                </a:solidFill>
                <a:latin typeface="+mn-lt"/>
                <a:ea typeface="思源黑体" panose="020B0500000000000000" pitchFamily="34" charset="-122"/>
                <a:cs typeface="+mn-ea"/>
                <a:sym typeface="+mn-lt"/>
              </a:rPr>
              <a:t>3</a:t>
            </a:r>
          </a:p>
        </p:txBody>
      </p:sp>
      <p:sp>
        <p:nvSpPr>
          <p:cNvPr id="50" name="TextBox 14"/>
          <p:cNvSpPr txBox="1"/>
          <p:nvPr/>
        </p:nvSpPr>
        <p:spPr>
          <a:xfrm>
            <a:off x="5183788" y="4307825"/>
            <a:ext cx="217014" cy="202631"/>
          </a:xfrm>
          <a:prstGeom prst="rect">
            <a:avLst/>
          </a:prstGeom>
          <a:noFill/>
        </p:spPr>
        <p:txBody>
          <a:bodyPr wrap="square" lIns="0" tIns="0" rIns="0" bIns="0" rtlCol="0" anchor="ctr" anchorCtr="1">
            <a:spAutoFit/>
          </a:bodyPr>
          <a:lstStyle/>
          <a:p>
            <a:pPr defTabSz="685800">
              <a:defRPr/>
            </a:pPr>
            <a:r>
              <a:rPr lang="en-US" sz="1500" b="1" kern="0" dirty="0">
                <a:solidFill>
                  <a:srgbClr val="FFFFFF"/>
                </a:solidFill>
                <a:latin typeface="+mn-lt"/>
                <a:ea typeface="思源黑体" panose="020B0500000000000000" pitchFamily="34" charset="-122"/>
                <a:cs typeface="+mn-ea"/>
                <a:sym typeface="+mn-lt"/>
              </a:rPr>
              <a:t>4</a:t>
            </a:r>
          </a:p>
        </p:txBody>
      </p:sp>
      <p:sp>
        <p:nvSpPr>
          <p:cNvPr id="51" name="TextBox 15"/>
          <p:cNvSpPr txBox="1"/>
          <p:nvPr/>
        </p:nvSpPr>
        <p:spPr>
          <a:xfrm>
            <a:off x="5674585" y="3900466"/>
            <a:ext cx="217014" cy="202631"/>
          </a:xfrm>
          <a:prstGeom prst="rect">
            <a:avLst/>
          </a:prstGeom>
          <a:noFill/>
        </p:spPr>
        <p:txBody>
          <a:bodyPr wrap="square" lIns="0" tIns="0" rIns="0" bIns="0" rtlCol="0" anchor="ctr" anchorCtr="1">
            <a:spAutoFit/>
          </a:bodyPr>
          <a:lstStyle/>
          <a:p>
            <a:pPr defTabSz="685800">
              <a:defRPr/>
            </a:pPr>
            <a:r>
              <a:rPr lang="en-US" sz="1500" b="1" kern="0" dirty="0">
                <a:solidFill>
                  <a:srgbClr val="FFFFFF"/>
                </a:solidFill>
                <a:latin typeface="+mn-lt"/>
                <a:ea typeface="思源黑体" panose="020B0500000000000000" pitchFamily="34" charset="-122"/>
                <a:cs typeface="+mn-ea"/>
                <a:sym typeface="+mn-lt"/>
              </a:rPr>
              <a:t>5</a:t>
            </a:r>
          </a:p>
        </p:txBody>
      </p:sp>
      <p:sp>
        <p:nvSpPr>
          <p:cNvPr id="52" name="TextBox 26"/>
          <p:cNvSpPr txBox="1"/>
          <p:nvPr/>
        </p:nvSpPr>
        <p:spPr>
          <a:xfrm>
            <a:off x="1404441" y="1860905"/>
            <a:ext cx="1873057" cy="276999"/>
          </a:xfrm>
          <a:prstGeom prst="rect">
            <a:avLst/>
          </a:prstGeom>
          <a:solidFill>
            <a:srgbClr val="1E74AE"/>
          </a:solidFill>
          <a:effectLst>
            <a:outerShdw blurRad="190500" dist="38100" dir="2700000" algn="tl" rotWithShape="0">
              <a:prstClr val="black">
                <a:alpha val="30000"/>
              </a:prstClr>
            </a:outerShdw>
          </a:effectLst>
        </p:spPr>
        <p:txBody>
          <a:bodyPr wrap="square" rtlCol="0">
            <a:spAutoFit/>
          </a:bodyPr>
          <a:lstStyle/>
          <a:p>
            <a:pPr algn="ctr"/>
            <a:r>
              <a:rPr lang="zh-CN" altLang="en-US" sz="1200" b="1" dirty="0">
                <a:solidFill>
                  <a:schemeClr val="bg1"/>
                </a:solidFill>
                <a:latin typeface="+mn-lt"/>
                <a:ea typeface="思源黑体" panose="020B0500000000000000" pitchFamily="34" charset="-122"/>
                <a:cs typeface="+mn-ea"/>
                <a:sym typeface="+mn-lt"/>
              </a:rPr>
              <a:t>语言使我们陷入是非之中</a:t>
            </a:r>
          </a:p>
        </p:txBody>
      </p:sp>
      <p:sp>
        <p:nvSpPr>
          <p:cNvPr id="54" name="TextBox 28"/>
          <p:cNvSpPr txBox="1"/>
          <p:nvPr/>
        </p:nvSpPr>
        <p:spPr>
          <a:xfrm>
            <a:off x="324322" y="2823913"/>
            <a:ext cx="2954081" cy="276999"/>
          </a:xfrm>
          <a:prstGeom prst="rect">
            <a:avLst/>
          </a:prstGeom>
          <a:solidFill>
            <a:srgbClr val="FF9216"/>
          </a:solidFill>
          <a:effectLst>
            <a:outerShdw blurRad="190500" dist="38100" dir="2700000" algn="tl" rotWithShape="0">
              <a:prstClr val="black">
                <a:alpha val="30000"/>
              </a:prstClr>
            </a:outerShdw>
          </a:effectLst>
        </p:spPr>
        <p:txBody>
          <a:bodyPr wrap="square" rtlCol="0">
            <a:spAutoFit/>
          </a:bodyPr>
          <a:lstStyle/>
          <a:p>
            <a:pPr algn="ctr"/>
            <a:r>
              <a:rPr lang="zh-CN" altLang="en-US" sz="1200" b="1" dirty="0">
                <a:solidFill>
                  <a:schemeClr val="bg1"/>
                </a:solidFill>
                <a:ea typeface="思源黑体" panose="020B0500000000000000" pitchFamily="34" charset="-122"/>
                <a:cs typeface="+mn-ea"/>
                <a:sym typeface="+mn-lt"/>
              </a:rPr>
              <a:t>对他人的评价反映了我们的需要和价值观</a:t>
            </a:r>
          </a:p>
        </p:txBody>
      </p:sp>
      <p:sp>
        <p:nvSpPr>
          <p:cNvPr id="56" name="TextBox 30"/>
          <p:cNvSpPr txBox="1"/>
          <p:nvPr/>
        </p:nvSpPr>
        <p:spPr>
          <a:xfrm>
            <a:off x="1096507" y="3903426"/>
            <a:ext cx="2687877" cy="276999"/>
          </a:xfrm>
          <a:prstGeom prst="rect">
            <a:avLst/>
          </a:prstGeom>
          <a:solidFill>
            <a:srgbClr val="1E74AE"/>
          </a:solidFill>
          <a:effectLst>
            <a:outerShdw blurRad="190500" dist="38100" dir="2700000" algn="tl" rotWithShape="0">
              <a:prstClr val="black">
                <a:alpha val="30000"/>
              </a:prstClr>
            </a:outerShdw>
          </a:effectLst>
        </p:spPr>
        <p:txBody>
          <a:bodyPr wrap="square" rtlCol="0">
            <a:spAutoFit/>
          </a:bodyPr>
          <a:lstStyle/>
          <a:p>
            <a:pPr algn="ctr"/>
            <a:r>
              <a:rPr lang="zh-CN" altLang="en-US" sz="1200" b="1" dirty="0">
                <a:solidFill>
                  <a:schemeClr val="bg1"/>
                </a:solidFill>
                <a:ea typeface="思源黑体" panose="020B0500000000000000" pitchFamily="34" charset="-122"/>
                <a:cs typeface="+mn-ea"/>
                <a:sym typeface="+mn-lt"/>
              </a:rPr>
              <a:t>不要将价值判断和道德判断混为一谈</a:t>
            </a:r>
          </a:p>
        </p:txBody>
      </p:sp>
      <p:sp>
        <p:nvSpPr>
          <p:cNvPr id="58" name="TextBox 32"/>
          <p:cNvSpPr txBox="1"/>
          <p:nvPr/>
        </p:nvSpPr>
        <p:spPr>
          <a:xfrm>
            <a:off x="5940946" y="3291516"/>
            <a:ext cx="1904714" cy="276999"/>
          </a:xfrm>
          <a:prstGeom prst="rect">
            <a:avLst/>
          </a:prstGeom>
          <a:solidFill>
            <a:srgbClr val="FF9216"/>
          </a:solidFill>
          <a:effectLst>
            <a:outerShdw blurRad="190500" dist="38100" dir="2700000" algn="tl" rotWithShape="0">
              <a:prstClr val="black">
                <a:alpha val="30000"/>
              </a:prstClr>
            </a:outerShdw>
          </a:effectLst>
        </p:spPr>
        <p:txBody>
          <a:bodyPr wrap="square" rtlCol="0">
            <a:spAutoFit/>
          </a:bodyPr>
          <a:lstStyle/>
          <a:p>
            <a:pPr algn="ctr"/>
            <a:r>
              <a:rPr lang="zh-CN" altLang="en-US" sz="1200" b="1" dirty="0">
                <a:solidFill>
                  <a:schemeClr val="bg1"/>
                </a:solidFill>
                <a:ea typeface="思源黑体" panose="020B0500000000000000" pitchFamily="34" charset="-122"/>
                <a:cs typeface="+mn-ea"/>
                <a:sym typeface="+mn-lt"/>
              </a:rPr>
              <a:t>分类和评判提倡的是暴力</a:t>
            </a:r>
          </a:p>
        </p:txBody>
      </p:sp>
      <p:sp>
        <p:nvSpPr>
          <p:cNvPr id="60" name="TextBox 34"/>
          <p:cNvSpPr txBox="1"/>
          <p:nvPr/>
        </p:nvSpPr>
        <p:spPr>
          <a:xfrm>
            <a:off x="5886951" y="2021722"/>
            <a:ext cx="1502200" cy="276999"/>
          </a:xfrm>
          <a:prstGeom prst="rect">
            <a:avLst/>
          </a:prstGeom>
          <a:solidFill>
            <a:srgbClr val="1E74AE"/>
          </a:solidFill>
          <a:effectLst>
            <a:outerShdw blurRad="190500" dist="38100" dir="2700000" algn="tl" rotWithShape="0">
              <a:prstClr val="black">
                <a:alpha val="30000"/>
              </a:prstClr>
            </a:outerShdw>
          </a:effectLst>
        </p:spPr>
        <p:txBody>
          <a:bodyPr wrap="square" rtlCol="0">
            <a:spAutoFit/>
          </a:bodyPr>
          <a:lstStyle/>
          <a:p>
            <a:pPr algn="ctr"/>
            <a:r>
              <a:rPr lang="zh-CN" altLang="en-US" sz="1200" b="1" dirty="0">
                <a:solidFill>
                  <a:schemeClr val="bg1"/>
                </a:solidFill>
                <a:ea typeface="思源黑体" panose="020B0500000000000000" pitchFamily="34" charset="-122"/>
                <a:cs typeface="+mn-ea"/>
                <a:sym typeface="+mn-lt"/>
              </a:rPr>
              <a:t>语言与暴力的关系</a:t>
            </a:r>
          </a:p>
        </p:txBody>
      </p:sp>
      <p:sp>
        <p:nvSpPr>
          <p:cNvPr id="35" name="文本框 34"/>
          <p:cNvSpPr txBox="1"/>
          <p:nvPr/>
        </p:nvSpPr>
        <p:spPr>
          <a:xfrm>
            <a:off x="374761" y="2202946"/>
            <a:ext cx="2903642" cy="646331"/>
          </a:xfrm>
          <a:prstGeom prst="rect">
            <a:avLst/>
          </a:prstGeom>
          <a:noFill/>
        </p:spPr>
        <p:txBody>
          <a:bodyPr wrap="square">
            <a:spAutoFit/>
          </a:bodyPr>
          <a:lstStyle/>
          <a:p>
            <a:pPr algn="just"/>
            <a:r>
              <a:rPr lang="zh-CN" altLang="en-US" sz="900" dirty="0">
                <a:solidFill>
                  <a:schemeClr val="tx1">
                    <a:lumMod val="65000"/>
                    <a:lumOff val="35000"/>
                  </a:schemeClr>
                </a:solidFill>
                <a:ea typeface="思源黑体" panose="020B0500000000000000" pitchFamily="34" charset="-122"/>
              </a:rPr>
              <a:t>语言使我们陷于是非之中。一旦遇到不喜欢的人和事，就会想别人有什么不对。它擅长将人分类，把人看作好人或坏人，正常或不正常，负责任或不负责任，聪明或愚蠢，等等。</a:t>
            </a:r>
          </a:p>
        </p:txBody>
      </p:sp>
      <p:sp>
        <p:nvSpPr>
          <p:cNvPr id="67" name="文本框 66"/>
          <p:cNvSpPr txBox="1"/>
          <p:nvPr/>
        </p:nvSpPr>
        <p:spPr>
          <a:xfrm>
            <a:off x="324322" y="3162496"/>
            <a:ext cx="2954081" cy="784830"/>
          </a:xfrm>
          <a:prstGeom prst="rect">
            <a:avLst/>
          </a:prstGeom>
          <a:noFill/>
        </p:spPr>
        <p:txBody>
          <a:bodyPr wrap="square">
            <a:spAutoFit/>
          </a:bodyPr>
          <a:lstStyle/>
          <a:p>
            <a:pPr algn="just"/>
            <a:r>
              <a:rPr lang="zh-CN" altLang="en-US" sz="900" dirty="0">
                <a:solidFill>
                  <a:schemeClr val="tx1">
                    <a:lumMod val="65000"/>
                    <a:lumOff val="35000"/>
                  </a:schemeClr>
                </a:solidFill>
                <a:ea typeface="思源黑体" panose="020B0500000000000000" pitchFamily="34" charset="-122"/>
              </a:rPr>
              <a:t>例如：有人心细，他就是有强迫症；有人不在乎细节，那就是粗心大意；考试不好就是太笨了等等。诸如这类评论暗含着我们的价值观及需要。不幸的是，以这样的方式提出主张，很可能会招来敌意，使我们的愿望更难得到满足。</a:t>
            </a:r>
          </a:p>
        </p:txBody>
      </p:sp>
      <p:sp>
        <p:nvSpPr>
          <p:cNvPr id="68" name="文本框 67"/>
          <p:cNvSpPr txBox="1"/>
          <p:nvPr/>
        </p:nvSpPr>
        <p:spPr>
          <a:xfrm>
            <a:off x="412454" y="4235349"/>
            <a:ext cx="3383447" cy="923330"/>
          </a:xfrm>
          <a:prstGeom prst="rect">
            <a:avLst/>
          </a:prstGeom>
          <a:noFill/>
        </p:spPr>
        <p:txBody>
          <a:bodyPr wrap="square">
            <a:spAutoFit/>
          </a:bodyPr>
          <a:lstStyle/>
          <a:p>
            <a:pPr algn="just"/>
            <a:r>
              <a:rPr lang="zh-CN" altLang="en-US" sz="900" dirty="0">
                <a:solidFill>
                  <a:schemeClr val="tx1">
                    <a:lumMod val="65000"/>
                    <a:lumOff val="35000"/>
                  </a:schemeClr>
                </a:solidFill>
                <a:ea typeface="思源黑体" panose="020B0500000000000000" pitchFamily="34" charset="-122"/>
              </a:rPr>
              <a:t>价值判断反映了我们的信念</a:t>
            </a:r>
            <a:r>
              <a:rPr lang="en-US" altLang="zh-CN" sz="900" dirty="0">
                <a:solidFill>
                  <a:schemeClr val="tx1">
                    <a:lumMod val="65000"/>
                    <a:lumOff val="35000"/>
                  </a:schemeClr>
                </a:solidFill>
                <a:ea typeface="思源黑体" panose="020B0500000000000000" pitchFamily="34" charset="-122"/>
              </a:rPr>
              <a:t>——</a:t>
            </a:r>
            <a:r>
              <a:rPr lang="zh-CN" altLang="en-US" sz="900" dirty="0">
                <a:solidFill>
                  <a:schemeClr val="tx1">
                    <a:lumMod val="65000"/>
                    <a:lumOff val="35000"/>
                  </a:schemeClr>
                </a:solidFill>
                <a:ea typeface="思源黑体" panose="020B0500000000000000" pitchFamily="34" charset="-122"/>
              </a:rPr>
              <a:t>生命的需要怎样才能得到最好的满足。看到不符合我们价值观的行为，我们可能会说：“暴力是不好的。杀人者是邪恶的。”然而，如果我们从小就学习爱的语言，我们将会直接说出我们的价值观，而不会指责他人。此时，我们就会说：“对于使用暴力来解决问题，我很担心；我主张通过其他方式来解决冲突。”</a:t>
            </a:r>
          </a:p>
        </p:txBody>
      </p:sp>
      <p:sp>
        <p:nvSpPr>
          <p:cNvPr id="69" name="文本框 68"/>
          <p:cNvSpPr txBox="1"/>
          <p:nvPr/>
        </p:nvSpPr>
        <p:spPr>
          <a:xfrm>
            <a:off x="5886951" y="2364846"/>
            <a:ext cx="2794572" cy="784830"/>
          </a:xfrm>
          <a:prstGeom prst="rect">
            <a:avLst/>
          </a:prstGeom>
          <a:noFill/>
        </p:spPr>
        <p:txBody>
          <a:bodyPr wrap="square">
            <a:spAutoFit/>
          </a:bodyPr>
          <a:lstStyle/>
          <a:p>
            <a:pPr algn="just"/>
            <a:r>
              <a:rPr lang="zh-CN" altLang="en-US" sz="900" dirty="0">
                <a:solidFill>
                  <a:schemeClr val="tx1">
                    <a:lumMod val="65000"/>
                    <a:lumOff val="35000"/>
                  </a:schemeClr>
                </a:solidFill>
                <a:ea typeface="思源黑体" panose="020B0500000000000000" pitchFamily="34" charset="-122"/>
              </a:rPr>
              <a:t>涉及道德判断的词语使用频率越高，暴力事件就越频繁。在一些社会中，人们习惯于将人分为好人和坏人，并认为坏人应该受到惩罚。在另一些社会中，人们倾向于围绕人的需要来考虑问题。后一种社会的暴力现象远少于前一种社会。</a:t>
            </a:r>
          </a:p>
        </p:txBody>
      </p:sp>
      <p:sp>
        <p:nvSpPr>
          <p:cNvPr id="70" name="文本框 69"/>
          <p:cNvSpPr txBox="1"/>
          <p:nvPr/>
        </p:nvSpPr>
        <p:spPr>
          <a:xfrm>
            <a:off x="5956794" y="3650582"/>
            <a:ext cx="2724730" cy="1200329"/>
          </a:xfrm>
          <a:prstGeom prst="rect">
            <a:avLst/>
          </a:prstGeom>
          <a:noFill/>
        </p:spPr>
        <p:txBody>
          <a:bodyPr wrap="square">
            <a:spAutoFit/>
          </a:bodyPr>
          <a:lstStyle/>
          <a:p>
            <a:pPr algn="just"/>
            <a:r>
              <a:rPr lang="zh-CN" altLang="en-US" sz="900" dirty="0">
                <a:solidFill>
                  <a:schemeClr val="tx1">
                    <a:lumMod val="65000"/>
                    <a:lumOff val="35000"/>
                  </a:schemeClr>
                </a:solidFill>
                <a:ea typeface="思源黑体" panose="020B0500000000000000" pitchFamily="34" charset="-122"/>
              </a:rPr>
              <a:t>暴力的根源在于人们忽视彼此的感受与需要，而将冲突归咎于对方</a:t>
            </a:r>
            <a:r>
              <a:rPr lang="en-US" altLang="zh-CN" sz="900" dirty="0">
                <a:solidFill>
                  <a:schemeClr val="tx1">
                    <a:lumMod val="65000"/>
                    <a:lumOff val="35000"/>
                  </a:schemeClr>
                </a:solidFill>
                <a:ea typeface="思源黑体" panose="020B0500000000000000" pitchFamily="34" charset="-122"/>
              </a:rPr>
              <a:t>——</a:t>
            </a:r>
            <a:r>
              <a:rPr lang="zh-CN" altLang="en-US" sz="900" dirty="0">
                <a:solidFill>
                  <a:schemeClr val="tx1">
                    <a:lumMod val="65000"/>
                    <a:lumOff val="35000"/>
                  </a:schemeClr>
                </a:solidFill>
                <a:ea typeface="思源黑体" panose="020B0500000000000000" pitchFamily="34" charset="-122"/>
              </a:rPr>
              <a:t>至少大部分暴力的根源都是如此，不论是语言、精神或身体的暴力，还是家庭、部落以及国家的暴力。冷战期间，我们看到了这种思维的危险性。美国领导人把前苏联看作是致力于摧毁美国生活方式的“邪恶帝国”；前苏联领导人将美国人看作是试图征服他们的“帝国主义压迫者”。双方都没有承认内心的恐惧。</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219628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进行比较</a:t>
            </a:r>
          </a:p>
        </p:txBody>
      </p:sp>
      <p:sp>
        <p:nvSpPr>
          <p:cNvPr id="3" name="文本框 2"/>
          <p:cNvSpPr txBox="1"/>
          <p:nvPr/>
        </p:nvSpPr>
        <p:spPr>
          <a:xfrm>
            <a:off x="3204642" y="1253626"/>
            <a:ext cx="2736304" cy="246221"/>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关于比较的诙谐练习</a:t>
            </a:r>
          </a:p>
        </p:txBody>
      </p:sp>
      <p:sp>
        <p:nvSpPr>
          <p:cNvPr id="4" name="文本框 3"/>
          <p:cNvSpPr txBox="1"/>
          <p:nvPr/>
        </p:nvSpPr>
        <p:spPr>
          <a:xfrm>
            <a:off x="1044402" y="659595"/>
            <a:ext cx="7344816" cy="184666"/>
          </a:xfrm>
          <a:prstGeom prst="rect">
            <a:avLst/>
          </a:prstGeom>
          <a:noFill/>
        </p:spPr>
        <p:txBody>
          <a:bodyPr wrap="square" lIns="0" tIns="0" rIns="0" bIns="0" rtlCol="0">
            <a:spAutoFit/>
          </a:bodyPr>
          <a:lstStyle/>
          <a:p>
            <a:pPr algn="just"/>
            <a:r>
              <a:rPr lang="zh-CN" altLang="en-US" sz="1200" dirty="0">
                <a:solidFill>
                  <a:schemeClr val="accent6"/>
                </a:solidFill>
                <a:ea typeface="思源黑体" panose="020B0500000000000000" pitchFamily="34" charset="-122"/>
              </a:rPr>
              <a:t>比较也是评判的一种形式。在比较时，我们会觉得自己活得很惨，心情极为低落。</a:t>
            </a:r>
            <a:endParaRPr lang="zh-CN" altLang="en-US" sz="1200" dirty="0"/>
          </a:p>
        </p:txBody>
      </p:sp>
      <p:pic>
        <p:nvPicPr>
          <p:cNvPr id="5" name="图片 4"/>
          <p:cNvPicPr>
            <a:picLocks noChangeAspect="1"/>
          </p:cNvPicPr>
          <p:nvPr/>
        </p:nvPicPr>
        <p:blipFill>
          <a:blip r:embed="rId3"/>
          <a:stretch>
            <a:fillRect/>
          </a:stretch>
        </p:blipFill>
        <p:spPr>
          <a:xfrm>
            <a:off x="1366259" y="1636440"/>
            <a:ext cx="2998093" cy="2003074"/>
          </a:xfrm>
          <a:prstGeom prst="rect">
            <a:avLst/>
          </a:prstGeom>
          <a:effectLst>
            <a:outerShdw blurRad="50800" dist="38100" dir="2700000" algn="tl" rotWithShape="0">
              <a:prstClr val="black">
                <a:alpha val="40000"/>
              </a:prstClr>
            </a:outerShdw>
          </a:effectLst>
        </p:spPr>
      </p:pic>
      <p:pic>
        <p:nvPicPr>
          <p:cNvPr id="6" name="图片 5"/>
          <p:cNvPicPr>
            <a:picLocks noChangeAspect="1"/>
          </p:cNvPicPr>
          <p:nvPr/>
        </p:nvPicPr>
        <p:blipFill>
          <a:blip r:embed="rId4"/>
          <a:stretch>
            <a:fillRect/>
          </a:stretch>
        </p:blipFill>
        <p:spPr>
          <a:xfrm>
            <a:off x="4385180" y="1636440"/>
            <a:ext cx="3571990" cy="2009840"/>
          </a:xfrm>
          <a:prstGeom prst="rect">
            <a:avLst/>
          </a:prstGeom>
          <a:effectLst>
            <a:outerShdw blurRad="50800" dist="38100" dir="2700000" algn="tl" rotWithShape="0">
              <a:prstClr val="black">
                <a:alpha val="40000"/>
              </a:prstClr>
            </a:outerShdw>
          </a:effectLst>
        </p:spPr>
      </p:pic>
      <p:sp>
        <p:nvSpPr>
          <p:cNvPr id="7" name="文本框 6"/>
          <p:cNvSpPr txBox="1"/>
          <p:nvPr/>
        </p:nvSpPr>
        <p:spPr>
          <a:xfrm>
            <a:off x="1497153" y="3710902"/>
            <a:ext cx="2736304" cy="215444"/>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sz="1400" dirty="0"/>
              <a:t>形体比较</a:t>
            </a:r>
          </a:p>
        </p:txBody>
      </p:sp>
      <p:sp>
        <p:nvSpPr>
          <p:cNvPr id="8" name="文本框 7"/>
          <p:cNvSpPr txBox="1"/>
          <p:nvPr/>
        </p:nvSpPr>
        <p:spPr>
          <a:xfrm>
            <a:off x="1366258" y="3983492"/>
            <a:ext cx="2998093" cy="1015663"/>
          </a:xfrm>
          <a:prstGeom prst="rect">
            <a:avLst/>
          </a:prstGeom>
          <a:noFill/>
        </p:spPr>
        <p:txBody>
          <a:bodyPr wrap="square">
            <a:spAutoFit/>
          </a:bodyPr>
          <a:lstStyle/>
          <a:p>
            <a:pPr algn="just"/>
            <a:r>
              <a:rPr lang="zh-CN" altLang="en-US" sz="1000" dirty="0">
                <a:solidFill>
                  <a:schemeClr val="tx1">
                    <a:lumMod val="65000"/>
                    <a:lumOff val="35000"/>
                  </a:schemeClr>
                </a:solidFill>
                <a:ea typeface="思源黑体" panose="020B0500000000000000" pitchFamily="34" charset="-122"/>
              </a:rPr>
              <a:t>第一个练习是，根据当代媒体的标准，展示完美男人或完美女人真人尺寸的全身照。可以先量好自己的身体尺寸，然后与照片上的美女或帅哥的尺寸做比较，并用心体会差别。这个练习实现了它的承诺：在比较时，我们开始觉得自己活得很惨。此时，我们的心情极为低落。</a:t>
            </a:r>
          </a:p>
        </p:txBody>
      </p:sp>
      <p:sp>
        <p:nvSpPr>
          <p:cNvPr id="9" name="文本框 8"/>
          <p:cNvSpPr txBox="1"/>
          <p:nvPr/>
        </p:nvSpPr>
        <p:spPr>
          <a:xfrm>
            <a:off x="4759260" y="3710902"/>
            <a:ext cx="2736304" cy="215444"/>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sz="1400" dirty="0"/>
              <a:t>成就比较</a:t>
            </a:r>
          </a:p>
        </p:txBody>
      </p:sp>
      <p:sp>
        <p:nvSpPr>
          <p:cNvPr id="10" name="文本框 9"/>
          <p:cNvSpPr txBox="1"/>
          <p:nvPr/>
        </p:nvSpPr>
        <p:spPr>
          <a:xfrm>
            <a:off x="4385180" y="3983492"/>
            <a:ext cx="3571989" cy="707886"/>
          </a:xfrm>
          <a:prstGeom prst="rect">
            <a:avLst/>
          </a:prstGeom>
          <a:noFill/>
        </p:spPr>
        <p:txBody>
          <a:bodyPr wrap="square">
            <a:spAutoFit/>
          </a:bodyPr>
          <a:lstStyle/>
          <a:p>
            <a:pPr algn="just"/>
            <a:r>
              <a:rPr lang="zh-CN" altLang="en-US" sz="1000" dirty="0">
                <a:solidFill>
                  <a:schemeClr val="tx1">
                    <a:lumMod val="65000"/>
                    <a:lumOff val="35000"/>
                  </a:schemeClr>
                </a:solidFill>
                <a:ea typeface="思源黑体" panose="020B0500000000000000" pitchFamily="34" charset="-122"/>
              </a:rPr>
              <a:t>如果说形体美不是最重要的，那么可以试试比较成就。想想你们现在的成就，然后和莫扎特十二岁时的成就做比较，并用心体会差别。比较也是一种评判。读者即使不做上述练习，很可能也会认为比较蒙蔽了我们对人对己的爱意。</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219628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回避责任</a:t>
            </a:r>
          </a:p>
        </p:txBody>
      </p:sp>
      <p:sp>
        <p:nvSpPr>
          <p:cNvPr id="3" name="文本框 2"/>
          <p:cNvSpPr txBox="1"/>
          <p:nvPr/>
        </p:nvSpPr>
        <p:spPr>
          <a:xfrm>
            <a:off x="3204642" y="1253626"/>
            <a:ext cx="2736304" cy="246221"/>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试图回避责任的语言有哪些？</a:t>
            </a:r>
          </a:p>
        </p:txBody>
      </p:sp>
      <p:sp>
        <p:nvSpPr>
          <p:cNvPr id="4" name="文本框 3"/>
          <p:cNvSpPr txBox="1"/>
          <p:nvPr/>
        </p:nvSpPr>
        <p:spPr>
          <a:xfrm>
            <a:off x="1044402" y="659595"/>
            <a:ext cx="7344816" cy="369332"/>
          </a:xfrm>
          <a:prstGeom prst="rect">
            <a:avLst/>
          </a:prstGeom>
          <a:noFill/>
        </p:spPr>
        <p:txBody>
          <a:bodyPr wrap="square" lIns="0" tIns="0" rIns="0" bIns="0" rtlCol="0">
            <a:spAutoFit/>
          </a:bodyPr>
          <a:lstStyle/>
          <a:p>
            <a:pPr algn="just"/>
            <a:r>
              <a:rPr lang="zh-CN" altLang="en-US" sz="1200" dirty="0">
                <a:solidFill>
                  <a:schemeClr val="accent6"/>
                </a:solidFill>
                <a:ea typeface="思源黑体" panose="020B0500000000000000" pitchFamily="34" charset="-122"/>
              </a:rPr>
              <a:t>我们对自己的思想、情感和行动负有责任。可是人们常使用“不得不”这个短语，这种表达方式就是淡化了个人责任。还有“你让我”这种表达方式，是忽视了我们情感的内在根源。</a:t>
            </a:r>
            <a:endParaRPr lang="zh-CN" altLang="en-US" sz="1200" dirty="0"/>
          </a:p>
        </p:txBody>
      </p:sp>
      <p:grpSp>
        <p:nvGrpSpPr>
          <p:cNvPr id="45" name="组合 44"/>
          <p:cNvGrpSpPr/>
          <p:nvPr/>
        </p:nvGrpSpPr>
        <p:grpSpPr>
          <a:xfrm>
            <a:off x="1155892" y="1865195"/>
            <a:ext cx="6833804" cy="1211405"/>
            <a:chOff x="1155892" y="1865195"/>
            <a:chExt cx="6833804" cy="1211405"/>
          </a:xfrm>
        </p:grpSpPr>
        <p:sp>
          <p:nvSpPr>
            <p:cNvPr id="5" name="任意多边形: 形状 13"/>
            <p:cNvSpPr/>
            <p:nvPr/>
          </p:nvSpPr>
          <p:spPr>
            <a:xfrm>
              <a:off x="1155892" y="1867394"/>
              <a:ext cx="1386884" cy="529029"/>
            </a:xfrm>
            <a:custGeom>
              <a:avLst/>
              <a:gdLst>
                <a:gd name="connsiteX0" fmla="*/ 419919 w 2519464"/>
                <a:gd name="connsiteY0" fmla="*/ 0 h 1142561"/>
                <a:gd name="connsiteX1" fmla="*/ 2099545 w 2519464"/>
                <a:gd name="connsiteY1" fmla="*/ 0 h 1142561"/>
                <a:gd name="connsiteX2" fmla="*/ 2519464 w 2519464"/>
                <a:gd name="connsiteY2" fmla="*/ 419919 h 1142561"/>
                <a:gd name="connsiteX3" fmla="*/ 2519464 w 2519464"/>
                <a:gd name="connsiteY3" fmla="*/ 1142561 h 1142561"/>
                <a:gd name="connsiteX4" fmla="*/ 0 w 2519464"/>
                <a:gd name="connsiteY4" fmla="*/ 1142561 h 1142561"/>
                <a:gd name="connsiteX5" fmla="*/ 0 w 2519464"/>
                <a:gd name="connsiteY5" fmla="*/ 419919 h 1142561"/>
                <a:gd name="connsiteX6" fmla="*/ 419919 w 2519464"/>
                <a:gd name="connsiteY6" fmla="*/ 0 h 114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9464" h="1142561">
                  <a:moveTo>
                    <a:pt x="419919" y="0"/>
                  </a:moveTo>
                  <a:lnTo>
                    <a:pt x="2099545" y="0"/>
                  </a:lnTo>
                  <a:cubicBezTo>
                    <a:pt x="2331460" y="0"/>
                    <a:pt x="2519464" y="188004"/>
                    <a:pt x="2519464" y="419919"/>
                  </a:cubicBezTo>
                  <a:lnTo>
                    <a:pt x="2519464" y="1142561"/>
                  </a:lnTo>
                  <a:lnTo>
                    <a:pt x="0" y="1142561"/>
                  </a:lnTo>
                  <a:lnTo>
                    <a:pt x="0" y="419919"/>
                  </a:lnTo>
                  <a:cubicBezTo>
                    <a:pt x="0" y="188004"/>
                    <a:pt x="188004" y="0"/>
                    <a:pt x="419919" y="0"/>
                  </a:cubicBezTo>
                  <a:close/>
                </a:path>
              </a:pathLst>
            </a:custGeom>
            <a:solidFill>
              <a:srgbClr val="FF9216"/>
            </a:solidFill>
            <a:ln w="38100">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zh-CN" altLang="en-US" sz="1200" b="1" dirty="0">
                  <a:ea typeface="思源黑体" panose="020B0500000000000000" pitchFamily="34" charset="-122"/>
                </a:rPr>
                <a:t>受说不清楚的力量驱使</a:t>
              </a:r>
            </a:p>
          </p:txBody>
        </p:sp>
        <p:sp>
          <p:nvSpPr>
            <p:cNvPr id="7" name="任意多边形: 形状 14"/>
            <p:cNvSpPr/>
            <p:nvPr/>
          </p:nvSpPr>
          <p:spPr>
            <a:xfrm>
              <a:off x="2971532" y="1867394"/>
              <a:ext cx="1386884" cy="529029"/>
            </a:xfrm>
            <a:custGeom>
              <a:avLst/>
              <a:gdLst>
                <a:gd name="connsiteX0" fmla="*/ 419919 w 2519464"/>
                <a:gd name="connsiteY0" fmla="*/ 0 h 1142561"/>
                <a:gd name="connsiteX1" fmla="*/ 2099545 w 2519464"/>
                <a:gd name="connsiteY1" fmla="*/ 0 h 1142561"/>
                <a:gd name="connsiteX2" fmla="*/ 2519464 w 2519464"/>
                <a:gd name="connsiteY2" fmla="*/ 419919 h 1142561"/>
                <a:gd name="connsiteX3" fmla="*/ 2519464 w 2519464"/>
                <a:gd name="connsiteY3" fmla="*/ 1142561 h 1142561"/>
                <a:gd name="connsiteX4" fmla="*/ 0 w 2519464"/>
                <a:gd name="connsiteY4" fmla="*/ 1142561 h 1142561"/>
                <a:gd name="connsiteX5" fmla="*/ 0 w 2519464"/>
                <a:gd name="connsiteY5" fmla="*/ 419919 h 1142561"/>
                <a:gd name="connsiteX6" fmla="*/ 419919 w 2519464"/>
                <a:gd name="connsiteY6" fmla="*/ 0 h 114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9464" h="1142561">
                  <a:moveTo>
                    <a:pt x="419919" y="0"/>
                  </a:moveTo>
                  <a:lnTo>
                    <a:pt x="2099545" y="0"/>
                  </a:lnTo>
                  <a:cubicBezTo>
                    <a:pt x="2331460" y="0"/>
                    <a:pt x="2519464" y="188004"/>
                    <a:pt x="2519464" y="419919"/>
                  </a:cubicBezTo>
                  <a:lnTo>
                    <a:pt x="2519464" y="1142561"/>
                  </a:lnTo>
                  <a:lnTo>
                    <a:pt x="0" y="1142561"/>
                  </a:lnTo>
                  <a:lnTo>
                    <a:pt x="0" y="419919"/>
                  </a:lnTo>
                  <a:cubicBezTo>
                    <a:pt x="0" y="188004"/>
                    <a:pt x="188004" y="0"/>
                    <a:pt x="419919" y="0"/>
                  </a:cubicBezTo>
                  <a:close/>
                </a:path>
              </a:pathLst>
            </a:custGeom>
            <a:solidFill>
              <a:srgbClr val="1E74AE"/>
            </a:solidFill>
            <a:ln w="38100">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zh-CN" altLang="en-US" sz="1000" b="1" dirty="0">
                  <a:ea typeface="思源黑体" panose="020B0500000000000000" pitchFamily="34" charset="-122"/>
                </a:rPr>
                <a:t>我们的个人情况、成长历程、自我形象等</a:t>
              </a:r>
            </a:p>
          </p:txBody>
        </p:sp>
        <p:sp>
          <p:nvSpPr>
            <p:cNvPr id="12" name="任意多边形: 形状 13"/>
            <p:cNvSpPr/>
            <p:nvPr/>
          </p:nvSpPr>
          <p:spPr>
            <a:xfrm>
              <a:off x="4787172" y="1865195"/>
              <a:ext cx="1386884" cy="529029"/>
            </a:xfrm>
            <a:custGeom>
              <a:avLst/>
              <a:gdLst>
                <a:gd name="connsiteX0" fmla="*/ 419919 w 2519464"/>
                <a:gd name="connsiteY0" fmla="*/ 0 h 1142561"/>
                <a:gd name="connsiteX1" fmla="*/ 2099545 w 2519464"/>
                <a:gd name="connsiteY1" fmla="*/ 0 h 1142561"/>
                <a:gd name="connsiteX2" fmla="*/ 2519464 w 2519464"/>
                <a:gd name="connsiteY2" fmla="*/ 419919 h 1142561"/>
                <a:gd name="connsiteX3" fmla="*/ 2519464 w 2519464"/>
                <a:gd name="connsiteY3" fmla="*/ 1142561 h 1142561"/>
                <a:gd name="connsiteX4" fmla="*/ 0 w 2519464"/>
                <a:gd name="connsiteY4" fmla="*/ 1142561 h 1142561"/>
                <a:gd name="connsiteX5" fmla="*/ 0 w 2519464"/>
                <a:gd name="connsiteY5" fmla="*/ 419919 h 1142561"/>
                <a:gd name="connsiteX6" fmla="*/ 419919 w 2519464"/>
                <a:gd name="connsiteY6" fmla="*/ 0 h 114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9464" h="1142561">
                  <a:moveTo>
                    <a:pt x="419919" y="0"/>
                  </a:moveTo>
                  <a:lnTo>
                    <a:pt x="2099545" y="0"/>
                  </a:lnTo>
                  <a:cubicBezTo>
                    <a:pt x="2331460" y="0"/>
                    <a:pt x="2519464" y="188004"/>
                    <a:pt x="2519464" y="419919"/>
                  </a:cubicBezTo>
                  <a:lnTo>
                    <a:pt x="2519464" y="1142561"/>
                  </a:lnTo>
                  <a:lnTo>
                    <a:pt x="0" y="1142561"/>
                  </a:lnTo>
                  <a:lnTo>
                    <a:pt x="0" y="419919"/>
                  </a:lnTo>
                  <a:cubicBezTo>
                    <a:pt x="0" y="188004"/>
                    <a:pt x="188004" y="0"/>
                    <a:pt x="419919" y="0"/>
                  </a:cubicBezTo>
                  <a:close/>
                </a:path>
              </a:pathLst>
            </a:custGeom>
            <a:solidFill>
              <a:srgbClr val="FF9216"/>
            </a:solidFill>
            <a:ln w="38100">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zh-CN" altLang="en-US" sz="1200" b="1" dirty="0">
                  <a:ea typeface="思源黑体" panose="020B0500000000000000" pitchFamily="34" charset="-122"/>
                </a:rPr>
                <a:t>其他人的行为</a:t>
              </a:r>
            </a:p>
          </p:txBody>
        </p:sp>
        <p:sp>
          <p:nvSpPr>
            <p:cNvPr id="14" name="任意多边形: 形状 14"/>
            <p:cNvSpPr/>
            <p:nvPr/>
          </p:nvSpPr>
          <p:spPr>
            <a:xfrm>
              <a:off x="6602812" y="1865195"/>
              <a:ext cx="1386884" cy="529029"/>
            </a:xfrm>
            <a:custGeom>
              <a:avLst/>
              <a:gdLst>
                <a:gd name="connsiteX0" fmla="*/ 419919 w 2519464"/>
                <a:gd name="connsiteY0" fmla="*/ 0 h 1142561"/>
                <a:gd name="connsiteX1" fmla="*/ 2099545 w 2519464"/>
                <a:gd name="connsiteY1" fmla="*/ 0 h 1142561"/>
                <a:gd name="connsiteX2" fmla="*/ 2519464 w 2519464"/>
                <a:gd name="connsiteY2" fmla="*/ 419919 h 1142561"/>
                <a:gd name="connsiteX3" fmla="*/ 2519464 w 2519464"/>
                <a:gd name="connsiteY3" fmla="*/ 1142561 h 1142561"/>
                <a:gd name="connsiteX4" fmla="*/ 0 w 2519464"/>
                <a:gd name="connsiteY4" fmla="*/ 1142561 h 1142561"/>
                <a:gd name="connsiteX5" fmla="*/ 0 w 2519464"/>
                <a:gd name="connsiteY5" fmla="*/ 419919 h 1142561"/>
                <a:gd name="connsiteX6" fmla="*/ 419919 w 2519464"/>
                <a:gd name="connsiteY6" fmla="*/ 0 h 114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9464" h="1142561">
                  <a:moveTo>
                    <a:pt x="419919" y="0"/>
                  </a:moveTo>
                  <a:lnTo>
                    <a:pt x="2099545" y="0"/>
                  </a:lnTo>
                  <a:cubicBezTo>
                    <a:pt x="2331460" y="0"/>
                    <a:pt x="2519464" y="188004"/>
                    <a:pt x="2519464" y="419919"/>
                  </a:cubicBezTo>
                  <a:lnTo>
                    <a:pt x="2519464" y="1142561"/>
                  </a:lnTo>
                  <a:lnTo>
                    <a:pt x="0" y="1142561"/>
                  </a:lnTo>
                  <a:lnTo>
                    <a:pt x="0" y="419919"/>
                  </a:lnTo>
                  <a:cubicBezTo>
                    <a:pt x="0" y="188004"/>
                    <a:pt x="188004" y="0"/>
                    <a:pt x="419919" y="0"/>
                  </a:cubicBezTo>
                  <a:close/>
                </a:path>
              </a:pathLst>
            </a:custGeom>
            <a:solidFill>
              <a:srgbClr val="1E74AE"/>
            </a:solidFill>
            <a:ln w="38100">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zh-CN" altLang="en-US" sz="1200" b="1" dirty="0">
                  <a:ea typeface="思源黑体" panose="020B0500000000000000" pitchFamily="34" charset="-122"/>
                </a:rPr>
                <a:t>上级的命令</a:t>
              </a:r>
            </a:p>
          </p:txBody>
        </p:sp>
        <p:sp>
          <p:nvSpPr>
            <p:cNvPr id="28" name="文本框 27"/>
            <p:cNvSpPr txBox="1"/>
            <p:nvPr/>
          </p:nvSpPr>
          <p:spPr>
            <a:xfrm>
              <a:off x="1155892" y="2441468"/>
              <a:ext cx="1386884" cy="246221"/>
            </a:xfrm>
            <a:prstGeom prst="rect">
              <a:avLst/>
            </a:prstGeom>
            <a:noFill/>
          </p:spPr>
          <p:txBody>
            <a:bodyPr wrap="square">
              <a:spAutoFit/>
            </a:bodyPr>
            <a:lstStyle/>
            <a:p>
              <a:pPr marL="171450" indent="-171450">
                <a:buFont typeface="Arial" panose="020B0604020202020204" pitchFamily="34" charset="0"/>
                <a:buChar char="•"/>
              </a:pPr>
              <a:r>
                <a:rPr lang="zh-CN" altLang="en-US" sz="1000" dirty="0">
                  <a:solidFill>
                    <a:schemeClr val="tx1">
                      <a:lumMod val="65000"/>
                      <a:lumOff val="35000"/>
                    </a:schemeClr>
                  </a:solidFill>
                  <a:ea typeface="思源黑体" panose="020B0500000000000000" pitchFamily="34" charset="-122"/>
                </a:rPr>
                <a:t>为什么打扫房间？</a:t>
              </a:r>
            </a:p>
          </p:txBody>
        </p:sp>
        <p:sp>
          <p:nvSpPr>
            <p:cNvPr id="30" name="文本框 29"/>
            <p:cNvSpPr txBox="1"/>
            <p:nvPr/>
          </p:nvSpPr>
          <p:spPr>
            <a:xfrm>
              <a:off x="1155892" y="2656166"/>
              <a:ext cx="1386884" cy="246221"/>
            </a:xfrm>
            <a:prstGeom prst="rect">
              <a:avLst/>
            </a:prstGeom>
            <a:noFill/>
          </p:spPr>
          <p:txBody>
            <a:bodyPr wrap="square">
              <a:spAutoFit/>
            </a:bodyPr>
            <a:lstStyle/>
            <a:p>
              <a:pPr marL="171450" indent="-171450">
                <a:buFont typeface="Wingdings" panose="05000000000000000000" pitchFamily="2" charset="2"/>
                <a:buChar char="Ø"/>
              </a:pPr>
              <a:r>
                <a:rPr lang="zh-CN" altLang="en-US" sz="1000" dirty="0">
                  <a:solidFill>
                    <a:schemeClr val="tx1">
                      <a:lumMod val="65000"/>
                      <a:lumOff val="35000"/>
                    </a:schemeClr>
                  </a:solidFill>
                  <a:ea typeface="思源黑体" panose="020B0500000000000000" pitchFamily="34" charset="-122"/>
                </a:rPr>
                <a:t>因为我不得不做。</a:t>
              </a:r>
              <a:endParaRPr lang="zh-CN" altLang="en-US" sz="1000" dirty="0"/>
            </a:p>
          </p:txBody>
        </p:sp>
        <p:sp>
          <p:nvSpPr>
            <p:cNvPr id="31" name="文本框 30"/>
            <p:cNvSpPr txBox="1"/>
            <p:nvPr/>
          </p:nvSpPr>
          <p:spPr>
            <a:xfrm>
              <a:off x="2971532" y="2441929"/>
              <a:ext cx="1386884" cy="246221"/>
            </a:xfrm>
            <a:prstGeom prst="rect">
              <a:avLst/>
            </a:prstGeom>
            <a:noFill/>
          </p:spPr>
          <p:txBody>
            <a:bodyPr wrap="square">
              <a:spAutoFit/>
            </a:bodyPr>
            <a:lstStyle/>
            <a:p>
              <a:pPr marL="171450" indent="-171450">
                <a:buFont typeface="Arial" panose="020B0604020202020204" pitchFamily="34" charset="0"/>
                <a:buChar char="•"/>
              </a:pPr>
              <a:r>
                <a:rPr lang="zh-CN" altLang="en-US" sz="1000" dirty="0">
                  <a:solidFill>
                    <a:schemeClr val="tx1">
                      <a:lumMod val="65000"/>
                      <a:lumOff val="35000"/>
                    </a:schemeClr>
                  </a:solidFill>
                  <a:ea typeface="思源黑体" panose="020B0500000000000000" pitchFamily="34" charset="-122"/>
                </a:rPr>
                <a:t>为什么喝酒？</a:t>
              </a:r>
            </a:p>
          </p:txBody>
        </p:sp>
        <p:sp>
          <p:nvSpPr>
            <p:cNvPr id="32" name="文本框 31"/>
            <p:cNvSpPr txBox="1"/>
            <p:nvPr/>
          </p:nvSpPr>
          <p:spPr>
            <a:xfrm>
              <a:off x="2971532" y="2656166"/>
              <a:ext cx="1386884" cy="246221"/>
            </a:xfrm>
            <a:prstGeom prst="rect">
              <a:avLst/>
            </a:prstGeom>
            <a:noFill/>
          </p:spPr>
          <p:txBody>
            <a:bodyPr wrap="square">
              <a:spAutoFit/>
            </a:bodyPr>
            <a:lstStyle/>
            <a:p>
              <a:pPr marL="171450" indent="-171450">
                <a:buFont typeface="Wingdings" panose="05000000000000000000" pitchFamily="2" charset="2"/>
                <a:buChar char="Ø"/>
              </a:pPr>
              <a:r>
                <a:rPr lang="zh-CN" altLang="en-US" sz="1000" dirty="0">
                  <a:solidFill>
                    <a:schemeClr val="tx1">
                      <a:lumMod val="65000"/>
                      <a:lumOff val="35000"/>
                    </a:schemeClr>
                  </a:solidFill>
                  <a:ea typeface="思源黑体" panose="020B0500000000000000" pitchFamily="34" charset="-122"/>
                </a:rPr>
                <a:t>因为我是个酒鬼。</a:t>
              </a:r>
              <a:endParaRPr lang="zh-CN" altLang="en-US" sz="1000" dirty="0"/>
            </a:p>
          </p:txBody>
        </p:sp>
        <p:sp>
          <p:nvSpPr>
            <p:cNvPr id="33" name="文本框 32"/>
            <p:cNvSpPr txBox="1"/>
            <p:nvPr/>
          </p:nvSpPr>
          <p:spPr>
            <a:xfrm>
              <a:off x="4787172" y="2443159"/>
              <a:ext cx="1386884" cy="400110"/>
            </a:xfrm>
            <a:prstGeom prst="rect">
              <a:avLst/>
            </a:prstGeom>
            <a:noFill/>
          </p:spPr>
          <p:txBody>
            <a:bodyPr wrap="square">
              <a:spAutoFit/>
            </a:bodyPr>
            <a:lstStyle/>
            <a:p>
              <a:pPr marL="171450" indent="-171450">
                <a:buFont typeface="Arial" panose="020B0604020202020204" pitchFamily="34" charset="0"/>
                <a:buChar char="•"/>
              </a:pPr>
              <a:r>
                <a:rPr lang="zh-CN" altLang="en-US" sz="1000" dirty="0">
                  <a:solidFill>
                    <a:schemeClr val="tx1">
                      <a:lumMod val="65000"/>
                      <a:lumOff val="35000"/>
                    </a:schemeClr>
                  </a:solidFill>
                  <a:ea typeface="思源黑体" panose="020B0500000000000000" pitchFamily="34" charset="-122"/>
                </a:rPr>
                <a:t>为什么我要打自己的小孩？</a:t>
              </a:r>
            </a:p>
          </p:txBody>
        </p:sp>
        <p:sp>
          <p:nvSpPr>
            <p:cNvPr id="34" name="文本框 33"/>
            <p:cNvSpPr txBox="1"/>
            <p:nvPr/>
          </p:nvSpPr>
          <p:spPr>
            <a:xfrm>
              <a:off x="4787172" y="2830379"/>
              <a:ext cx="1386884" cy="246221"/>
            </a:xfrm>
            <a:prstGeom prst="rect">
              <a:avLst/>
            </a:prstGeom>
            <a:noFill/>
          </p:spPr>
          <p:txBody>
            <a:bodyPr wrap="square">
              <a:spAutoFit/>
            </a:bodyPr>
            <a:lstStyle/>
            <a:p>
              <a:pPr marL="171450" indent="-171450">
                <a:buFont typeface="Wingdings" panose="05000000000000000000" pitchFamily="2" charset="2"/>
                <a:buChar char="Ø"/>
              </a:pPr>
              <a:r>
                <a:rPr lang="zh-CN" altLang="en-US" sz="1000" dirty="0">
                  <a:solidFill>
                    <a:schemeClr val="tx1">
                      <a:lumMod val="65000"/>
                      <a:lumOff val="35000"/>
                    </a:schemeClr>
                  </a:solidFill>
                  <a:ea typeface="思源黑体" panose="020B0500000000000000" pitchFamily="34" charset="-122"/>
                </a:rPr>
                <a:t>因为他跑到街上去。</a:t>
              </a:r>
              <a:endParaRPr lang="zh-CN" altLang="en-US" sz="1000" dirty="0"/>
            </a:p>
          </p:txBody>
        </p:sp>
        <p:sp>
          <p:nvSpPr>
            <p:cNvPr id="35" name="文本框 34"/>
            <p:cNvSpPr txBox="1"/>
            <p:nvPr/>
          </p:nvSpPr>
          <p:spPr>
            <a:xfrm>
              <a:off x="6602812" y="2443159"/>
              <a:ext cx="1386884" cy="246221"/>
            </a:xfrm>
            <a:prstGeom prst="rect">
              <a:avLst/>
            </a:prstGeom>
            <a:noFill/>
          </p:spPr>
          <p:txBody>
            <a:bodyPr wrap="square">
              <a:spAutoFit/>
            </a:bodyPr>
            <a:lstStyle/>
            <a:p>
              <a:pPr marL="171450" indent="-171450">
                <a:buFont typeface="Arial" panose="020B0604020202020204" pitchFamily="34" charset="0"/>
                <a:buChar char="•"/>
              </a:pPr>
              <a:r>
                <a:rPr lang="zh-CN" altLang="en-US" sz="1000" dirty="0">
                  <a:solidFill>
                    <a:schemeClr val="tx1">
                      <a:lumMod val="65000"/>
                      <a:lumOff val="35000"/>
                    </a:schemeClr>
                  </a:solidFill>
                  <a:ea typeface="思源黑体" panose="020B0500000000000000" pitchFamily="34" charset="-122"/>
                </a:rPr>
                <a:t>为什么欺骗顾客？</a:t>
              </a:r>
            </a:p>
          </p:txBody>
        </p:sp>
        <p:sp>
          <p:nvSpPr>
            <p:cNvPr id="36" name="文本框 35"/>
            <p:cNvSpPr txBox="1"/>
            <p:nvPr/>
          </p:nvSpPr>
          <p:spPr>
            <a:xfrm>
              <a:off x="6602812" y="2656166"/>
              <a:ext cx="1386884" cy="400110"/>
            </a:xfrm>
            <a:prstGeom prst="rect">
              <a:avLst/>
            </a:prstGeom>
            <a:noFill/>
          </p:spPr>
          <p:txBody>
            <a:bodyPr wrap="square">
              <a:spAutoFit/>
            </a:bodyPr>
            <a:lstStyle/>
            <a:p>
              <a:pPr marL="171450" indent="-171450">
                <a:buFont typeface="Wingdings" panose="05000000000000000000" pitchFamily="2" charset="2"/>
                <a:buChar char="Ø"/>
              </a:pPr>
              <a:r>
                <a:rPr lang="zh-CN" altLang="en-US" sz="1000" dirty="0">
                  <a:solidFill>
                    <a:schemeClr val="tx1">
                      <a:lumMod val="65000"/>
                      <a:lumOff val="35000"/>
                    </a:schemeClr>
                  </a:solidFill>
                  <a:ea typeface="思源黑体" panose="020B0500000000000000" pitchFamily="34" charset="-122"/>
                </a:rPr>
                <a:t>因为老板叫我这样做。</a:t>
              </a:r>
              <a:endParaRPr lang="zh-CN" altLang="en-US" sz="1000" dirty="0"/>
            </a:p>
          </p:txBody>
        </p:sp>
      </p:grpSp>
      <p:grpSp>
        <p:nvGrpSpPr>
          <p:cNvPr id="46" name="组合 45"/>
          <p:cNvGrpSpPr/>
          <p:nvPr/>
        </p:nvGrpSpPr>
        <p:grpSpPr>
          <a:xfrm>
            <a:off x="1155892" y="3350754"/>
            <a:ext cx="6833804" cy="1523587"/>
            <a:chOff x="1155892" y="3350754"/>
            <a:chExt cx="6833804" cy="1523587"/>
          </a:xfrm>
        </p:grpSpPr>
        <p:grpSp>
          <p:nvGrpSpPr>
            <p:cNvPr id="16" name="组合 15"/>
            <p:cNvGrpSpPr/>
            <p:nvPr/>
          </p:nvGrpSpPr>
          <p:grpSpPr>
            <a:xfrm>
              <a:off x="1155892" y="3352953"/>
              <a:ext cx="3202524" cy="529029"/>
              <a:chOff x="983314" y="1693246"/>
              <a:chExt cx="3202524" cy="360040"/>
            </a:xfrm>
          </p:grpSpPr>
          <p:sp>
            <p:nvSpPr>
              <p:cNvPr id="17" name="任意多边形: 形状 13"/>
              <p:cNvSpPr/>
              <p:nvPr/>
            </p:nvSpPr>
            <p:spPr>
              <a:xfrm>
                <a:off x="983314" y="1693246"/>
                <a:ext cx="1386884" cy="360040"/>
              </a:xfrm>
              <a:custGeom>
                <a:avLst/>
                <a:gdLst>
                  <a:gd name="connsiteX0" fmla="*/ 419919 w 2519464"/>
                  <a:gd name="connsiteY0" fmla="*/ 0 h 1142561"/>
                  <a:gd name="connsiteX1" fmla="*/ 2099545 w 2519464"/>
                  <a:gd name="connsiteY1" fmla="*/ 0 h 1142561"/>
                  <a:gd name="connsiteX2" fmla="*/ 2519464 w 2519464"/>
                  <a:gd name="connsiteY2" fmla="*/ 419919 h 1142561"/>
                  <a:gd name="connsiteX3" fmla="*/ 2519464 w 2519464"/>
                  <a:gd name="connsiteY3" fmla="*/ 1142561 h 1142561"/>
                  <a:gd name="connsiteX4" fmla="*/ 0 w 2519464"/>
                  <a:gd name="connsiteY4" fmla="*/ 1142561 h 1142561"/>
                  <a:gd name="connsiteX5" fmla="*/ 0 w 2519464"/>
                  <a:gd name="connsiteY5" fmla="*/ 419919 h 1142561"/>
                  <a:gd name="connsiteX6" fmla="*/ 419919 w 2519464"/>
                  <a:gd name="connsiteY6" fmla="*/ 0 h 114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9464" h="1142561">
                    <a:moveTo>
                      <a:pt x="419919" y="0"/>
                    </a:moveTo>
                    <a:lnTo>
                      <a:pt x="2099545" y="0"/>
                    </a:lnTo>
                    <a:cubicBezTo>
                      <a:pt x="2331460" y="0"/>
                      <a:pt x="2519464" y="188004"/>
                      <a:pt x="2519464" y="419919"/>
                    </a:cubicBezTo>
                    <a:lnTo>
                      <a:pt x="2519464" y="1142561"/>
                    </a:lnTo>
                    <a:lnTo>
                      <a:pt x="0" y="1142561"/>
                    </a:lnTo>
                    <a:lnTo>
                      <a:pt x="0" y="419919"/>
                    </a:lnTo>
                    <a:cubicBezTo>
                      <a:pt x="0" y="188004"/>
                      <a:pt x="188004" y="0"/>
                      <a:pt x="419919" y="0"/>
                    </a:cubicBezTo>
                    <a:close/>
                  </a:path>
                </a:pathLst>
              </a:custGeom>
              <a:solidFill>
                <a:srgbClr val="FF9216"/>
              </a:solidFill>
              <a:ln w="38100">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zh-CN" altLang="en-US" sz="1200" b="1" dirty="0">
                    <a:ea typeface="思源黑体" panose="020B0500000000000000" pitchFamily="34" charset="-122"/>
                  </a:rPr>
                  <a:t>同伴的压力</a:t>
                </a:r>
              </a:p>
            </p:txBody>
          </p:sp>
          <p:sp>
            <p:nvSpPr>
              <p:cNvPr id="19" name="任意多边形: 形状 14"/>
              <p:cNvSpPr/>
              <p:nvPr/>
            </p:nvSpPr>
            <p:spPr>
              <a:xfrm>
                <a:off x="2798954" y="1693246"/>
                <a:ext cx="1386884" cy="360040"/>
              </a:xfrm>
              <a:custGeom>
                <a:avLst/>
                <a:gdLst>
                  <a:gd name="connsiteX0" fmla="*/ 419919 w 2519464"/>
                  <a:gd name="connsiteY0" fmla="*/ 0 h 1142561"/>
                  <a:gd name="connsiteX1" fmla="*/ 2099545 w 2519464"/>
                  <a:gd name="connsiteY1" fmla="*/ 0 h 1142561"/>
                  <a:gd name="connsiteX2" fmla="*/ 2519464 w 2519464"/>
                  <a:gd name="connsiteY2" fmla="*/ 419919 h 1142561"/>
                  <a:gd name="connsiteX3" fmla="*/ 2519464 w 2519464"/>
                  <a:gd name="connsiteY3" fmla="*/ 1142561 h 1142561"/>
                  <a:gd name="connsiteX4" fmla="*/ 0 w 2519464"/>
                  <a:gd name="connsiteY4" fmla="*/ 1142561 h 1142561"/>
                  <a:gd name="connsiteX5" fmla="*/ 0 w 2519464"/>
                  <a:gd name="connsiteY5" fmla="*/ 419919 h 1142561"/>
                  <a:gd name="connsiteX6" fmla="*/ 419919 w 2519464"/>
                  <a:gd name="connsiteY6" fmla="*/ 0 h 114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9464" h="1142561">
                    <a:moveTo>
                      <a:pt x="419919" y="0"/>
                    </a:moveTo>
                    <a:lnTo>
                      <a:pt x="2099545" y="0"/>
                    </a:lnTo>
                    <a:cubicBezTo>
                      <a:pt x="2331460" y="0"/>
                      <a:pt x="2519464" y="188004"/>
                      <a:pt x="2519464" y="419919"/>
                    </a:cubicBezTo>
                    <a:lnTo>
                      <a:pt x="2519464" y="1142561"/>
                    </a:lnTo>
                    <a:lnTo>
                      <a:pt x="0" y="1142561"/>
                    </a:lnTo>
                    <a:lnTo>
                      <a:pt x="0" y="419919"/>
                    </a:lnTo>
                    <a:cubicBezTo>
                      <a:pt x="0" y="188004"/>
                      <a:pt x="188004" y="0"/>
                      <a:pt x="419919" y="0"/>
                    </a:cubicBezTo>
                    <a:close/>
                  </a:path>
                </a:pathLst>
              </a:custGeom>
              <a:solidFill>
                <a:srgbClr val="1E74AE"/>
              </a:solidFill>
              <a:ln w="38100">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zh-CN" altLang="en-US" sz="1200" b="1" dirty="0">
                    <a:ea typeface="思源黑体" panose="020B0500000000000000" pitchFamily="34" charset="-122"/>
                  </a:rPr>
                  <a:t>机构的规章制度及政策</a:t>
                </a:r>
              </a:p>
            </p:txBody>
          </p:sp>
        </p:grpSp>
        <p:grpSp>
          <p:nvGrpSpPr>
            <p:cNvPr id="21" name="组合 20"/>
            <p:cNvGrpSpPr/>
            <p:nvPr/>
          </p:nvGrpSpPr>
          <p:grpSpPr>
            <a:xfrm>
              <a:off x="4787172" y="3350754"/>
              <a:ext cx="3202524" cy="529029"/>
              <a:chOff x="983314" y="1693246"/>
              <a:chExt cx="3202524" cy="360040"/>
            </a:xfrm>
          </p:grpSpPr>
          <p:sp>
            <p:nvSpPr>
              <p:cNvPr id="22" name="任意多边形: 形状 13"/>
              <p:cNvSpPr/>
              <p:nvPr/>
            </p:nvSpPr>
            <p:spPr>
              <a:xfrm>
                <a:off x="983314" y="1693246"/>
                <a:ext cx="1386884" cy="360040"/>
              </a:xfrm>
              <a:custGeom>
                <a:avLst/>
                <a:gdLst>
                  <a:gd name="connsiteX0" fmla="*/ 419919 w 2519464"/>
                  <a:gd name="connsiteY0" fmla="*/ 0 h 1142561"/>
                  <a:gd name="connsiteX1" fmla="*/ 2099545 w 2519464"/>
                  <a:gd name="connsiteY1" fmla="*/ 0 h 1142561"/>
                  <a:gd name="connsiteX2" fmla="*/ 2519464 w 2519464"/>
                  <a:gd name="connsiteY2" fmla="*/ 419919 h 1142561"/>
                  <a:gd name="connsiteX3" fmla="*/ 2519464 w 2519464"/>
                  <a:gd name="connsiteY3" fmla="*/ 1142561 h 1142561"/>
                  <a:gd name="connsiteX4" fmla="*/ 0 w 2519464"/>
                  <a:gd name="connsiteY4" fmla="*/ 1142561 h 1142561"/>
                  <a:gd name="connsiteX5" fmla="*/ 0 w 2519464"/>
                  <a:gd name="connsiteY5" fmla="*/ 419919 h 1142561"/>
                  <a:gd name="connsiteX6" fmla="*/ 419919 w 2519464"/>
                  <a:gd name="connsiteY6" fmla="*/ 0 h 114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9464" h="1142561">
                    <a:moveTo>
                      <a:pt x="419919" y="0"/>
                    </a:moveTo>
                    <a:lnTo>
                      <a:pt x="2099545" y="0"/>
                    </a:lnTo>
                    <a:cubicBezTo>
                      <a:pt x="2331460" y="0"/>
                      <a:pt x="2519464" y="188004"/>
                      <a:pt x="2519464" y="419919"/>
                    </a:cubicBezTo>
                    <a:lnTo>
                      <a:pt x="2519464" y="1142561"/>
                    </a:lnTo>
                    <a:lnTo>
                      <a:pt x="0" y="1142561"/>
                    </a:lnTo>
                    <a:lnTo>
                      <a:pt x="0" y="419919"/>
                    </a:lnTo>
                    <a:cubicBezTo>
                      <a:pt x="0" y="188004"/>
                      <a:pt x="188004" y="0"/>
                      <a:pt x="419919" y="0"/>
                    </a:cubicBezTo>
                    <a:close/>
                  </a:path>
                </a:pathLst>
              </a:custGeom>
              <a:solidFill>
                <a:srgbClr val="FF9216"/>
              </a:solidFill>
              <a:ln w="38100">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zh-CN" altLang="en-US" sz="1200" b="1" dirty="0">
                    <a:ea typeface="思源黑体" panose="020B0500000000000000" pitchFamily="34" charset="-122"/>
                  </a:rPr>
                  <a:t>性别角色、社会角色或年龄角色</a:t>
                </a:r>
              </a:p>
            </p:txBody>
          </p:sp>
          <p:sp>
            <p:nvSpPr>
              <p:cNvPr id="24" name="任意多边形: 形状 14"/>
              <p:cNvSpPr/>
              <p:nvPr/>
            </p:nvSpPr>
            <p:spPr>
              <a:xfrm>
                <a:off x="2798954" y="1693246"/>
                <a:ext cx="1386884" cy="360040"/>
              </a:xfrm>
              <a:custGeom>
                <a:avLst/>
                <a:gdLst>
                  <a:gd name="connsiteX0" fmla="*/ 419919 w 2519464"/>
                  <a:gd name="connsiteY0" fmla="*/ 0 h 1142561"/>
                  <a:gd name="connsiteX1" fmla="*/ 2099545 w 2519464"/>
                  <a:gd name="connsiteY1" fmla="*/ 0 h 1142561"/>
                  <a:gd name="connsiteX2" fmla="*/ 2519464 w 2519464"/>
                  <a:gd name="connsiteY2" fmla="*/ 419919 h 1142561"/>
                  <a:gd name="connsiteX3" fmla="*/ 2519464 w 2519464"/>
                  <a:gd name="connsiteY3" fmla="*/ 1142561 h 1142561"/>
                  <a:gd name="connsiteX4" fmla="*/ 0 w 2519464"/>
                  <a:gd name="connsiteY4" fmla="*/ 1142561 h 1142561"/>
                  <a:gd name="connsiteX5" fmla="*/ 0 w 2519464"/>
                  <a:gd name="connsiteY5" fmla="*/ 419919 h 1142561"/>
                  <a:gd name="connsiteX6" fmla="*/ 419919 w 2519464"/>
                  <a:gd name="connsiteY6" fmla="*/ 0 h 114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9464" h="1142561">
                    <a:moveTo>
                      <a:pt x="419919" y="0"/>
                    </a:moveTo>
                    <a:lnTo>
                      <a:pt x="2099545" y="0"/>
                    </a:lnTo>
                    <a:cubicBezTo>
                      <a:pt x="2331460" y="0"/>
                      <a:pt x="2519464" y="188004"/>
                      <a:pt x="2519464" y="419919"/>
                    </a:cubicBezTo>
                    <a:lnTo>
                      <a:pt x="2519464" y="1142561"/>
                    </a:lnTo>
                    <a:lnTo>
                      <a:pt x="0" y="1142561"/>
                    </a:lnTo>
                    <a:lnTo>
                      <a:pt x="0" y="419919"/>
                    </a:lnTo>
                    <a:cubicBezTo>
                      <a:pt x="0" y="188004"/>
                      <a:pt x="188004" y="0"/>
                      <a:pt x="419919" y="0"/>
                    </a:cubicBezTo>
                    <a:close/>
                  </a:path>
                </a:pathLst>
              </a:custGeom>
              <a:solidFill>
                <a:srgbClr val="1E74AE"/>
              </a:solidFill>
              <a:ln w="38100">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zh-CN" altLang="en-US" sz="1200" b="1" dirty="0">
                    <a:ea typeface="思源黑体" panose="020B0500000000000000" pitchFamily="34" charset="-122"/>
                  </a:rPr>
                  <a:t>无法控制的冲动</a:t>
                </a:r>
              </a:p>
            </p:txBody>
          </p:sp>
        </p:grpSp>
        <p:sp>
          <p:nvSpPr>
            <p:cNvPr id="37" name="文本框 36"/>
            <p:cNvSpPr txBox="1"/>
            <p:nvPr/>
          </p:nvSpPr>
          <p:spPr>
            <a:xfrm>
              <a:off x="1155892" y="3940696"/>
              <a:ext cx="1386884" cy="246221"/>
            </a:xfrm>
            <a:prstGeom prst="rect">
              <a:avLst/>
            </a:prstGeom>
            <a:noFill/>
          </p:spPr>
          <p:txBody>
            <a:bodyPr wrap="square">
              <a:spAutoFit/>
            </a:bodyPr>
            <a:lstStyle/>
            <a:p>
              <a:pPr marL="171450" indent="-171450">
                <a:buFont typeface="Arial" panose="020B0604020202020204" pitchFamily="34" charset="0"/>
                <a:buChar char="•"/>
              </a:pPr>
              <a:r>
                <a:rPr lang="zh-CN" altLang="en-US" sz="1000" dirty="0">
                  <a:solidFill>
                    <a:schemeClr val="tx1">
                      <a:lumMod val="65000"/>
                      <a:lumOff val="35000"/>
                    </a:schemeClr>
                  </a:solidFill>
                  <a:ea typeface="思源黑体" panose="020B0500000000000000" pitchFamily="34" charset="-122"/>
                </a:rPr>
                <a:t>为什么要抽烟？</a:t>
              </a:r>
            </a:p>
          </p:txBody>
        </p:sp>
        <p:sp>
          <p:nvSpPr>
            <p:cNvPr id="38" name="文本框 37"/>
            <p:cNvSpPr txBox="1"/>
            <p:nvPr/>
          </p:nvSpPr>
          <p:spPr>
            <a:xfrm>
              <a:off x="1155892" y="4198531"/>
              <a:ext cx="1386884" cy="400110"/>
            </a:xfrm>
            <a:prstGeom prst="rect">
              <a:avLst/>
            </a:prstGeom>
            <a:noFill/>
          </p:spPr>
          <p:txBody>
            <a:bodyPr wrap="square">
              <a:spAutoFit/>
            </a:bodyPr>
            <a:lstStyle/>
            <a:p>
              <a:pPr marL="171450" indent="-171450">
                <a:buFont typeface="Wingdings" panose="05000000000000000000" pitchFamily="2" charset="2"/>
                <a:buChar char="Ø"/>
              </a:pPr>
              <a:r>
                <a:rPr lang="zh-CN" altLang="en-US" sz="1000" dirty="0">
                  <a:solidFill>
                    <a:schemeClr val="tx1">
                      <a:lumMod val="65000"/>
                      <a:lumOff val="35000"/>
                    </a:schemeClr>
                  </a:solidFill>
                  <a:ea typeface="思源黑体" panose="020B0500000000000000" pitchFamily="34" charset="-122"/>
                </a:rPr>
                <a:t>因为我所有的朋友都抽烟。</a:t>
              </a:r>
              <a:endParaRPr lang="zh-CN" altLang="en-US" sz="1000" dirty="0"/>
            </a:p>
          </p:txBody>
        </p:sp>
        <p:sp>
          <p:nvSpPr>
            <p:cNvPr id="39" name="文本框 38"/>
            <p:cNvSpPr txBox="1"/>
            <p:nvPr/>
          </p:nvSpPr>
          <p:spPr>
            <a:xfrm>
              <a:off x="2968384" y="3940696"/>
              <a:ext cx="1386884" cy="400110"/>
            </a:xfrm>
            <a:prstGeom prst="rect">
              <a:avLst/>
            </a:prstGeom>
            <a:noFill/>
          </p:spPr>
          <p:txBody>
            <a:bodyPr wrap="square">
              <a:spAutoFit/>
            </a:bodyPr>
            <a:lstStyle/>
            <a:p>
              <a:pPr marL="171450" indent="-171450">
                <a:buFont typeface="Arial" panose="020B0604020202020204" pitchFamily="34" charset="0"/>
                <a:buChar char="•"/>
              </a:pPr>
              <a:r>
                <a:rPr lang="zh-CN" altLang="en-US" sz="1000" dirty="0">
                  <a:solidFill>
                    <a:schemeClr val="tx1">
                      <a:lumMod val="65000"/>
                      <a:lumOff val="35000"/>
                    </a:schemeClr>
                  </a:solidFill>
                  <a:ea typeface="思源黑体" panose="020B0500000000000000" pitchFamily="34" charset="-122"/>
                </a:rPr>
                <a:t>为什么我要将你停职？</a:t>
              </a:r>
            </a:p>
          </p:txBody>
        </p:sp>
        <p:sp>
          <p:nvSpPr>
            <p:cNvPr id="40" name="文本框 39"/>
            <p:cNvSpPr txBox="1"/>
            <p:nvPr/>
          </p:nvSpPr>
          <p:spPr>
            <a:xfrm>
              <a:off x="2968384" y="4320343"/>
              <a:ext cx="1386884" cy="553998"/>
            </a:xfrm>
            <a:prstGeom prst="rect">
              <a:avLst/>
            </a:prstGeom>
            <a:noFill/>
          </p:spPr>
          <p:txBody>
            <a:bodyPr wrap="square">
              <a:spAutoFit/>
            </a:bodyPr>
            <a:lstStyle/>
            <a:p>
              <a:pPr marL="171450" indent="-171450">
                <a:buFont typeface="Wingdings" panose="05000000000000000000" pitchFamily="2" charset="2"/>
                <a:buChar char="Ø"/>
              </a:pPr>
              <a:r>
                <a:rPr lang="zh-CN" altLang="en-US" sz="1000" dirty="0">
                  <a:solidFill>
                    <a:schemeClr val="tx1">
                      <a:lumMod val="65000"/>
                      <a:lumOff val="35000"/>
                    </a:schemeClr>
                  </a:solidFill>
                  <a:ea typeface="思源黑体" panose="020B0500000000000000" pitchFamily="34" charset="-122"/>
                </a:rPr>
                <a:t>因为你违规了，根据学校规定，我必须这么做。</a:t>
              </a:r>
              <a:endParaRPr lang="zh-CN" altLang="en-US" sz="1000" dirty="0"/>
            </a:p>
          </p:txBody>
        </p:sp>
        <p:sp>
          <p:nvSpPr>
            <p:cNvPr id="41" name="文本框 40"/>
            <p:cNvSpPr txBox="1"/>
            <p:nvPr/>
          </p:nvSpPr>
          <p:spPr>
            <a:xfrm>
              <a:off x="4778687" y="3940696"/>
              <a:ext cx="1386884" cy="400110"/>
            </a:xfrm>
            <a:prstGeom prst="rect">
              <a:avLst/>
            </a:prstGeom>
            <a:noFill/>
          </p:spPr>
          <p:txBody>
            <a:bodyPr wrap="square">
              <a:spAutoFit/>
            </a:bodyPr>
            <a:lstStyle/>
            <a:p>
              <a:pPr marL="171450" indent="-171450">
                <a:buFont typeface="Arial" panose="020B0604020202020204" pitchFamily="34" charset="0"/>
                <a:buChar char="•"/>
              </a:pPr>
              <a:r>
                <a:rPr lang="zh-CN" altLang="en-US" sz="1000" dirty="0">
                  <a:solidFill>
                    <a:schemeClr val="tx1">
                      <a:lumMod val="65000"/>
                      <a:lumOff val="35000"/>
                    </a:schemeClr>
                  </a:solidFill>
                  <a:ea typeface="思源黑体" panose="020B0500000000000000" pitchFamily="34" charset="-122"/>
                </a:rPr>
                <a:t>为什么我必须做我讨厌的工作？</a:t>
              </a:r>
            </a:p>
          </p:txBody>
        </p:sp>
        <p:sp>
          <p:nvSpPr>
            <p:cNvPr id="42" name="文本框 41"/>
            <p:cNvSpPr txBox="1"/>
            <p:nvPr/>
          </p:nvSpPr>
          <p:spPr>
            <a:xfrm>
              <a:off x="4778687" y="4320343"/>
              <a:ext cx="1386884" cy="553998"/>
            </a:xfrm>
            <a:prstGeom prst="rect">
              <a:avLst/>
            </a:prstGeom>
            <a:noFill/>
          </p:spPr>
          <p:txBody>
            <a:bodyPr wrap="square">
              <a:spAutoFit/>
            </a:bodyPr>
            <a:lstStyle/>
            <a:p>
              <a:pPr marL="171450" indent="-171450">
                <a:buFont typeface="Wingdings" panose="05000000000000000000" pitchFamily="2" charset="2"/>
                <a:buChar char="Ø"/>
              </a:pPr>
              <a:r>
                <a:rPr lang="zh-CN" altLang="en-US" sz="1000" dirty="0">
                  <a:solidFill>
                    <a:schemeClr val="tx1">
                      <a:lumMod val="65000"/>
                      <a:lumOff val="35000"/>
                    </a:schemeClr>
                  </a:solidFill>
                  <a:ea typeface="思源黑体" panose="020B0500000000000000" pitchFamily="34" charset="-122"/>
                </a:rPr>
                <a:t>因为我不仅是一个丈夫，而且还是一个父亲。</a:t>
              </a:r>
              <a:endParaRPr lang="zh-CN" altLang="en-US" sz="1000" dirty="0"/>
            </a:p>
          </p:txBody>
        </p:sp>
        <p:sp>
          <p:nvSpPr>
            <p:cNvPr id="43" name="文本框 42"/>
            <p:cNvSpPr txBox="1"/>
            <p:nvPr/>
          </p:nvSpPr>
          <p:spPr>
            <a:xfrm>
              <a:off x="6602812" y="3940696"/>
              <a:ext cx="1386884" cy="246221"/>
            </a:xfrm>
            <a:prstGeom prst="rect">
              <a:avLst/>
            </a:prstGeom>
            <a:noFill/>
          </p:spPr>
          <p:txBody>
            <a:bodyPr wrap="square">
              <a:spAutoFit/>
            </a:bodyPr>
            <a:lstStyle/>
            <a:p>
              <a:pPr marL="171450" indent="-171450">
                <a:buFont typeface="Arial" panose="020B0604020202020204" pitchFamily="34" charset="0"/>
                <a:buChar char="•"/>
              </a:pPr>
              <a:r>
                <a:rPr lang="zh-CN" altLang="en-US" sz="1000" dirty="0">
                  <a:solidFill>
                    <a:schemeClr val="tx1">
                      <a:lumMod val="65000"/>
                      <a:lumOff val="35000"/>
                    </a:schemeClr>
                  </a:solidFill>
                  <a:ea typeface="思源黑体" panose="020B0500000000000000" pitchFamily="34" charset="-122"/>
                </a:rPr>
                <a:t>为什么吃巧克力？</a:t>
              </a:r>
            </a:p>
          </p:txBody>
        </p:sp>
        <p:sp>
          <p:nvSpPr>
            <p:cNvPr id="44" name="文本框 43"/>
            <p:cNvSpPr txBox="1"/>
            <p:nvPr/>
          </p:nvSpPr>
          <p:spPr>
            <a:xfrm>
              <a:off x="6602812" y="4198531"/>
              <a:ext cx="1386884" cy="400110"/>
            </a:xfrm>
            <a:prstGeom prst="rect">
              <a:avLst/>
            </a:prstGeom>
            <a:noFill/>
          </p:spPr>
          <p:txBody>
            <a:bodyPr wrap="square">
              <a:spAutoFit/>
            </a:bodyPr>
            <a:lstStyle/>
            <a:p>
              <a:pPr marL="171450" indent="-171450">
                <a:buFont typeface="Wingdings" panose="05000000000000000000" pitchFamily="2" charset="2"/>
                <a:buChar char="Ø"/>
              </a:pPr>
              <a:r>
                <a:rPr lang="zh-CN" altLang="en-US" sz="1000" dirty="0">
                  <a:solidFill>
                    <a:schemeClr val="tx1">
                      <a:lumMod val="65000"/>
                      <a:lumOff val="35000"/>
                    </a:schemeClr>
                  </a:solidFill>
                  <a:ea typeface="思源黑体" panose="020B0500000000000000" pitchFamily="34" charset="-122"/>
                </a:rPr>
                <a:t>因为吃巧克力的冲动征服了我。</a:t>
              </a:r>
              <a:endParaRPr lang="zh-CN" altLang="en-US" sz="1000" dirty="0"/>
            </a:p>
          </p:txBody>
        </p:sp>
      </p:gr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219628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回避责任</a:t>
            </a:r>
          </a:p>
        </p:txBody>
      </p:sp>
      <p:sp>
        <p:nvSpPr>
          <p:cNvPr id="3" name="文本框 2"/>
          <p:cNvSpPr txBox="1"/>
          <p:nvPr/>
        </p:nvSpPr>
        <p:spPr>
          <a:xfrm>
            <a:off x="1044402" y="659595"/>
            <a:ext cx="7344816" cy="184666"/>
          </a:xfrm>
          <a:prstGeom prst="rect">
            <a:avLst/>
          </a:prstGeom>
          <a:noFill/>
        </p:spPr>
        <p:txBody>
          <a:bodyPr wrap="square" lIns="0" tIns="0" rIns="0" bIns="0" rtlCol="0">
            <a:spAutoFit/>
          </a:bodyPr>
          <a:lstStyle/>
          <a:p>
            <a:pPr algn="just"/>
            <a:r>
              <a:rPr lang="zh-CN" altLang="en-US" sz="1200" dirty="0">
                <a:solidFill>
                  <a:schemeClr val="accent6"/>
                </a:solidFill>
                <a:ea typeface="思源黑体" panose="020B0500000000000000" pitchFamily="34" charset="-122"/>
              </a:rPr>
              <a:t>用实际案例说明，我们可以用负责任的语言代替回避责任的语言。</a:t>
            </a:r>
            <a:endParaRPr lang="zh-CN" altLang="en-US" sz="1200" dirty="0"/>
          </a:p>
        </p:txBody>
      </p:sp>
      <p:sp>
        <p:nvSpPr>
          <p:cNvPr id="4" name="文本框 3"/>
          <p:cNvSpPr txBox="1"/>
          <p:nvPr/>
        </p:nvSpPr>
        <p:spPr>
          <a:xfrm>
            <a:off x="2988618" y="1253626"/>
            <a:ext cx="3168352" cy="246221"/>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案例：负责任的语言该如何表达？</a:t>
            </a:r>
          </a:p>
        </p:txBody>
      </p:sp>
      <p:pic>
        <p:nvPicPr>
          <p:cNvPr id="5" name="图形 4" descr="妇女"/>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9654" y="2226709"/>
            <a:ext cx="675463" cy="675463"/>
          </a:xfrm>
          <a:prstGeom prst="rect">
            <a:avLst/>
          </a:prstGeom>
        </p:spPr>
      </p:pic>
      <p:pic>
        <p:nvPicPr>
          <p:cNvPr id="6" name="图形 5" descr="教授"/>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70387" y="2242675"/>
            <a:ext cx="569965" cy="569965"/>
          </a:xfrm>
          <a:prstGeom prst="rect">
            <a:avLst/>
          </a:prstGeom>
        </p:spPr>
      </p:pic>
      <p:pic>
        <p:nvPicPr>
          <p:cNvPr id="9" name="图形 8" descr="侦探"/>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88637" y="2938779"/>
            <a:ext cx="597606" cy="597606"/>
          </a:xfrm>
          <a:prstGeom prst="rect">
            <a:avLst/>
          </a:prstGeom>
        </p:spPr>
      </p:pic>
      <p:sp>
        <p:nvSpPr>
          <p:cNvPr id="10" name="文本框 9"/>
          <p:cNvSpPr txBox="1"/>
          <p:nvPr/>
        </p:nvSpPr>
        <p:spPr>
          <a:xfrm>
            <a:off x="1063649" y="1585918"/>
            <a:ext cx="2448272" cy="369332"/>
          </a:xfrm>
          <a:prstGeom prst="rect">
            <a:avLst/>
          </a:prstGeom>
          <a:noFill/>
        </p:spPr>
        <p:txBody>
          <a:bodyPr wrap="square" lIns="0" tIns="0" rIns="0" bIns="0" rtlCol="0">
            <a:spAutoFit/>
          </a:bodyPr>
          <a:lstStyle>
            <a:defPPr>
              <a:defRPr lang="zh-CN"/>
            </a:defPPr>
            <a:lvl1pPr algn="ctr">
              <a:defRPr sz="14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algn="just"/>
            <a:r>
              <a:rPr lang="zh-CN" altLang="en-US" sz="1200" dirty="0"/>
              <a:t>案例一：在与家长和老师讨论回避责任所带来的危害时，一位女士这样说。</a:t>
            </a:r>
          </a:p>
        </p:txBody>
      </p:sp>
      <p:sp>
        <p:nvSpPr>
          <p:cNvPr id="11" name="对话气泡: 椭圆形 10"/>
          <p:cNvSpPr/>
          <p:nvPr/>
        </p:nvSpPr>
        <p:spPr>
          <a:xfrm>
            <a:off x="1435553" y="1996480"/>
            <a:ext cx="1409049" cy="559530"/>
          </a:xfrm>
          <a:prstGeom prst="wedgeEllipseCallout">
            <a:avLst>
              <a:gd name="adj1" fmla="val -49770"/>
              <a:gd name="adj2" fmla="val 59376"/>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有些事你不得不做，不管你是否喜欢！</a:t>
            </a:r>
          </a:p>
        </p:txBody>
      </p:sp>
      <p:sp>
        <p:nvSpPr>
          <p:cNvPr id="12" name="对话气泡: 椭圆形 11"/>
          <p:cNvSpPr/>
          <p:nvPr/>
        </p:nvSpPr>
        <p:spPr>
          <a:xfrm>
            <a:off x="1944219" y="2688208"/>
            <a:ext cx="1558943" cy="427927"/>
          </a:xfrm>
          <a:prstGeom prst="wedgeEllipseCallout">
            <a:avLst>
              <a:gd name="adj1" fmla="val 54655"/>
              <a:gd name="adj2" fmla="val 74996"/>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那有哪些事是你不得不做的呢？</a:t>
            </a:r>
          </a:p>
        </p:txBody>
      </p:sp>
      <p:pic>
        <p:nvPicPr>
          <p:cNvPr id="13" name="图形 12" descr="妇女"/>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9654" y="3694414"/>
            <a:ext cx="675463" cy="675463"/>
          </a:xfrm>
          <a:prstGeom prst="rect">
            <a:avLst/>
          </a:prstGeom>
        </p:spPr>
      </p:pic>
      <p:sp>
        <p:nvSpPr>
          <p:cNvPr id="15" name="对话气泡: 椭圆形 14"/>
          <p:cNvSpPr/>
          <p:nvPr/>
        </p:nvSpPr>
        <p:spPr>
          <a:xfrm>
            <a:off x="1430480" y="3337698"/>
            <a:ext cx="2302615" cy="675464"/>
          </a:xfrm>
          <a:prstGeom prst="wedgeEllipseCallout">
            <a:avLst>
              <a:gd name="adj1" fmla="val -49770"/>
              <a:gd name="adj2" fmla="val 59376"/>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这太容易了！我不得不做饭！我讨厌做饭！我早就受够了！即使有时累得像狗一样，还是不得不做。</a:t>
            </a:r>
          </a:p>
        </p:txBody>
      </p:sp>
      <p:sp>
        <p:nvSpPr>
          <p:cNvPr id="16" name="文本框 15"/>
          <p:cNvSpPr txBox="1"/>
          <p:nvPr/>
        </p:nvSpPr>
        <p:spPr>
          <a:xfrm>
            <a:off x="972394" y="4485493"/>
            <a:ext cx="3312368" cy="529440"/>
          </a:xfrm>
          <a:prstGeom prst="rect">
            <a:avLst/>
          </a:prstGeom>
          <a:noFill/>
        </p:spPr>
        <p:txBody>
          <a:bodyPr wrap="square">
            <a:spAutoFit/>
          </a:bodyPr>
          <a:lstStyle>
            <a:defPPr>
              <a:defRPr lang="zh-CN"/>
            </a:defPPr>
            <a:lvl1pPr marL="0" indent="0">
              <a:lnSpc>
                <a:spcPct val="150000"/>
              </a:lnSpc>
              <a:buFont typeface="Wingdings" panose="05000000000000000000" pitchFamily="2" charset="2"/>
              <a:buNone/>
              <a:defRPr sz="1000">
                <a:solidFill>
                  <a:schemeClr val="tx1">
                    <a:lumMod val="65000"/>
                    <a:lumOff val="35000"/>
                  </a:schemeClr>
                </a:solidFill>
                <a:ea typeface="思源黑体" panose="020B0500000000000000" pitchFamily="34" charset="-122"/>
              </a:defRPr>
            </a:lvl1pPr>
          </a:lstStyle>
          <a:p>
            <a:r>
              <a:rPr lang="zh-CN" altLang="en-US" dirty="0"/>
              <a:t>后来经过学习，她告诉了家人她不想再做饭。她的孩子们非常支持，说再也不用吃饭的时候听妈妈发牢骚了。</a:t>
            </a:r>
          </a:p>
        </p:txBody>
      </p:sp>
      <p:sp>
        <p:nvSpPr>
          <p:cNvPr id="17" name="文本框 16"/>
          <p:cNvSpPr txBox="1"/>
          <p:nvPr/>
        </p:nvSpPr>
        <p:spPr>
          <a:xfrm>
            <a:off x="5634216" y="1585918"/>
            <a:ext cx="2448272" cy="369332"/>
          </a:xfrm>
          <a:prstGeom prst="rect">
            <a:avLst/>
          </a:prstGeom>
          <a:noFill/>
        </p:spPr>
        <p:txBody>
          <a:bodyPr wrap="square" lIns="0" tIns="0" rIns="0" bIns="0" rtlCol="0">
            <a:spAutoFit/>
          </a:bodyPr>
          <a:lstStyle>
            <a:defPPr>
              <a:defRPr lang="zh-CN"/>
            </a:defPPr>
            <a:lvl1pPr algn="ctr">
              <a:defRPr sz="12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algn="just"/>
            <a:r>
              <a:rPr lang="zh-CN" altLang="en-US" dirty="0"/>
              <a:t>案例二：为学区的老师提供咨询服务，一位老师这样说。</a:t>
            </a:r>
          </a:p>
        </p:txBody>
      </p:sp>
      <p:sp>
        <p:nvSpPr>
          <p:cNvPr id="18" name="对话气泡: 椭圆形 17"/>
          <p:cNvSpPr/>
          <p:nvPr/>
        </p:nvSpPr>
        <p:spPr>
          <a:xfrm>
            <a:off x="5440352" y="2032962"/>
            <a:ext cx="2677037" cy="523048"/>
          </a:xfrm>
          <a:prstGeom prst="wedgeEllipseCallout">
            <a:avLst>
              <a:gd name="adj1" fmla="val -49770"/>
              <a:gd name="adj2" fmla="val 59376"/>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我讨厌评级，这样做不仅没用，而且学生会很紧张。但我不得不评级，因为这是学区政策。</a:t>
            </a:r>
          </a:p>
        </p:txBody>
      </p:sp>
      <p:pic>
        <p:nvPicPr>
          <p:cNvPr id="19" name="图形 18" descr="侦探"/>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18586" y="3348645"/>
            <a:ext cx="597606" cy="597606"/>
          </a:xfrm>
          <a:prstGeom prst="rect">
            <a:avLst/>
          </a:prstGeom>
        </p:spPr>
      </p:pic>
      <p:sp>
        <p:nvSpPr>
          <p:cNvPr id="20" name="对话气泡: 椭圆形 19"/>
          <p:cNvSpPr/>
          <p:nvPr/>
        </p:nvSpPr>
        <p:spPr>
          <a:xfrm>
            <a:off x="5891630" y="2725845"/>
            <a:ext cx="1823478" cy="729186"/>
          </a:xfrm>
          <a:prstGeom prst="wedgeEllipseCallout">
            <a:avLst>
              <a:gd name="adj1" fmla="val 54655"/>
              <a:gd name="adj2" fmla="val 74996"/>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你可以用这种表达方式：我选择评级，因为我想</a:t>
            </a:r>
            <a:r>
              <a:rPr lang="en-US" altLang="zh-CN" sz="1000" dirty="0"/>
              <a:t>……</a:t>
            </a:r>
            <a:endParaRPr lang="zh-CN" altLang="en-US" sz="1000" dirty="0"/>
          </a:p>
        </p:txBody>
      </p:sp>
      <p:pic>
        <p:nvPicPr>
          <p:cNvPr id="21" name="图形 20" descr="教授"/>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71437" y="3907094"/>
            <a:ext cx="569965" cy="569965"/>
          </a:xfrm>
          <a:prstGeom prst="rect">
            <a:avLst/>
          </a:prstGeom>
        </p:spPr>
      </p:pic>
      <p:sp>
        <p:nvSpPr>
          <p:cNvPr id="22" name="对话气泡: 椭圆形 21"/>
          <p:cNvSpPr/>
          <p:nvPr/>
        </p:nvSpPr>
        <p:spPr>
          <a:xfrm>
            <a:off x="5455911" y="3624866"/>
            <a:ext cx="2274756" cy="675464"/>
          </a:xfrm>
          <a:prstGeom prst="wedgeEllipseCallout">
            <a:avLst>
              <a:gd name="adj1" fmla="val -49770"/>
              <a:gd name="adj2" fmla="val 59376"/>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我选择评级，因为我想保住工作。刚才的那种说法会让我有推卸责任的嫌疑。</a:t>
            </a:r>
          </a:p>
        </p:txBody>
      </p:sp>
      <p:sp>
        <p:nvSpPr>
          <p:cNvPr id="23" name="文本框 22"/>
          <p:cNvSpPr txBox="1"/>
          <p:nvPr/>
        </p:nvSpPr>
        <p:spPr>
          <a:xfrm>
            <a:off x="5148858" y="4482256"/>
            <a:ext cx="3113849" cy="529440"/>
          </a:xfrm>
          <a:prstGeom prst="rect">
            <a:avLst/>
          </a:prstGeom>
          <a:noFill/>
        </p:spPr>
        <p:txBody>
          <a:bodyPr wrap="square">
            <a:spAutoFit/>
          </a:bodyPr>
          <a:lstStyle>
            <a:defPPr>
              <a:defRPr lang="zh-CN"/>
            </a:defPPr>
            <a:lvl1pPr marL="0" indent="0">
              <a:buFont typeface="Wingdings" panose="05000000000000000000" pitchFamily="2" charset="2"/>
              <a:buNone/>
              <a:defRPr sz="1000">
                <a:solidFill>
                  <a:schemeClr val="tx1">
                    <a:lumMod val="65000"/>
                    <a:lumOff val="35000"/>
                  </a:schemeClr>
                </a:solidFill>
                <a:ea typeface="思源黑体" panose="020B0500000000000000" pitchFamily="34" charset="-122"/>
              </a:defRPr>
            </a:lvl1pPr>
          </a:lstStyle>
          <a:p>
            <a:pPr>
              <a:lnSpc>
                <a:spcPct val="150000"/>
              </a:lnSpc>
            </a:pPr>
            <a:r>
              <a:rPr lang="zh-CN" altLang="en-US" dirty="0"/>
              <a:t>作者建议用这样的表达方式，因为这种表达就是用负责任的语言来代替回避责任的语言。</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a:off x="972394" y="197930"/>
            <a:ext cx="219628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本书简介 </a:t>
            </a:r>
          </a:p>
        </p:txBody>
      </p:sp>
      <p:pic>
        <p:nvPicPr>
          <p:cNvPr id="2" name="图片 1"/>
          <p:cNvPicPr>
            <a:picLocks noChangeAspect="1"/>
          </p:cNvPicPr>
          <p:nvPr/>
        </p:nvPicPr>
        <p:blipFill rotWithShape="1">
          <a:blip r:embed="rId3"/>
          <a:srcRect l="15260" t="1703" r="13025" b="2939"/>
          <a:stretch>
            <a:fillRect/>
          </a:stretch>
        </p:blipFill>
        <p:spPr>
          <a:xfrm>
            <a:off x="666380" y="914710"/>
            <a:ext cx="2808312" cy="4032448"/>
          </a:xfrm>
          <a:prstGeom prst="rect">
            <a:avLst/>
          </a:prstGeom>
        </p:spPr>
      </p:pic>
      <p:sp>
        <p:nvSpPr>
          <p:cNvPr id="3" name="矩形: 圆角 2"/>
          <p:cNvSpPr/>
          <p:nvPr/>
        </p:nvSpPr>
        <p:spPr>
          <a:xfrm>
            <a:off x="3852714" y="1636440"/>
            <a:ext cx="4536504" cy="3096344"/>
          </a:xfrm>
          <a:prstGeom prst="roundRect">
            <a:avLst/>
          </a:prstGeom>
          <a:noFill/>
          <a:ln>
            <a:prstDash val="dash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 name="矩形 3"/>
          <p:cNvSpPr/>
          <p:nvPr/>
        </p:nvSpPr>
        <p:spPr>
          <a:xfrm>
            <a:off x="3708698" y="1814810"/>
            <a:ext cx="4824536" cy="2664296"/>
          </a:xfrm>
          <a:prstGeom prst="rect">
            <a:avLst/>
          </a:prstGeom>
          <a:solidFill>
            <a:srgbClr val="FF921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3843968" y="2020560"/>
            <a:ext cx="4536504" cy="2278829"/>
          </a:xfrm>
          <a:prstGeom prst="rect">
            <a:avLst/>
          </a:prstGeom>
          <a:noFill/>
        </p:spPr>
        <p:txBody>
          <a:bodyPr wrap="square">
            <a:spAutoFit/>
          </a:bodyPr>
          <a:lstStyle/>
          <a:p>
            <a:pPr algn="just">
              <a:lnSpc>
                <a:spcPct val="150000"/>
              </a:lnSpc>
            </a:pPr>
            <a:r>
              <a:rPr lang="zh-CN" altLang="en-US" sz="1200" b="1" dirty="0">
                <a:solidFill>
                  <a:schemeClr val="bg1"/>
                </a:solidFill>
                <a:ea typeface="思源黑体" panose="020B0500000000000000" pitchFamily="34" charset="-122"/>
              </a:rPr>
              <a:t>著名的马歇尔·卢森堡博士发现了一种沟通方式，依照它来谈话和聆听，能使人们情意相通，和谐相处，这就是“非暴力沟通”。</a:t>
            </a:r>
            <a:r>
              <a:rPr lang="zh-CN" altLang="en-US" sz="1200" dirty="0">
                <a:solidFill>
                  <a:schemeClr val="bg1"/>
                </a:solidFill>
                <a:ea typeface="思源黑体" panose="020B0500000000000000" pitchFamily="34" charset="-122"/>
              </a:rPr>
              <a:t>如果稍微留意一下现实生活中的谈话方式，并且用心体会各种谈话方式给我们的不同感受，我们一定会发现，有些话确实伤人！言语上的指责、嘲讽、否定、说教以及任意打断、拒不回应、随意出口的评价和结论给我们带来的情感和精神上的创伤，甚至比肉体的伤害更加令人痛苦。这些无心或有意的语言暴力让人与人变得冷漠、隔膜、敌视。</a:t>
            </a:r>
          </a:p>
        </p:txBody>
      </p:sp>
      <p:sp>
        <p:nvSpPr>
          <p:cNvPr id="5" name="文本框 4"/>
          <p:cNvSpPr txBox="1"/>
          <p:nvPr/>
        </p:nvSpPr>
        <p:spPr>
          <a:xfrm>
            <a:off x="3708698" y="999981"/>
            <a:ext cx="4824536" cy="492443"/>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algn="dist"/>
            <a:r>
              <a:rPr lang="zh-CN" altLang="en-US" dirty="0"/>
              <a:t>通过非暴力沟通，你将获得爱、和谐和幸福</a:t>
            </a:r>
            <a:endParaRPr lang="en-US" altLang="zh-CN" dirty="0"/>
          </a:p>
          <a:p>
            <a:pPr algn="dist"/>
            <a:r>
              <a:rPr lang="zh-CN" altLang="en-US" dirty="0"/>
              <a:t>当我们褪去隐蔽的精神暴力，爱将自然流露</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219628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强人所难</a:t>
            </a:r>
          </a:p>
        </p:txBody>
      </p:sp>
      <p:sp>
        <p:nvSpPr>
          <p:cNvPr id="3" name="文本框 2"/>
          <p:cNvSpPr txBox="1"/>
          <p:nvPr/>
        </p:nvSpPr>
        <p:spPr>
          <a:xfrm>
            <a:off x="1044402" y="659595"/>
            <a:ext cx="7344816" cy="369332"/>
          </a:xfrm>
          <a:prstGeom prst="rect">
            <a:avLst/>
          </a:prstGeom>
          <a:noFill/>
        </p:spPr>
        <p:txBody>
          <a:bodyPr wrap="square" lIns="0" tIns="0" rIns="0" bIns="0" rtlCol="0">
            <a:spAutoFit/>
          </a:bodyPr>
          <a:lstStyle/>
          <a:p>
            <a:pPr algn="just"/>
            <a:r>
              <a:rPr lang="zh-CN" altLang="en-US" sz="1200" dirty="0">
                <a:solidFill>
                  <a:schemeClr val="accent6"/>
                </a:solidFill>
                <a:ea typeface="思源黑体" panose="020B0500000000000000" pitchFamily="34" charset="-122"/>
              </a:rPr>
              <a:t>我们对别人的要求往往暗含着威胁：如果不配合，他们就会受到惩罚。在社会中，这是强者常用的手段。我们可以通过惩罚来教训别人，但如果真的那样做了，他们也迟早会想办法来对付我们。</a:t>
            </a:r>
            <a:endParaRPr lang="zh-CN" altLang="en-US" sz="1200" dirty="0"/>
          </a:p>
        </p:txBody>
      </p:sp>
      <p:sp>
        <p:nvSpPr>
          <p:cNvPr id="4" name="文本框 3"/>
          <p:cNvSpPr txBox="1"/>
          <p:nvPr/>
        </p:nvSpPr>
        <p:spPr>
          <a:xfrm>
            <a:off x="2666871" y="1253708"/>
            <a:ext cx="3816424" cy="246221"/>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“应当如何”是一种异化的沟通方式</a:t>
            </a:r>
          </a:p>
        </p:txBody>
      </p:sp>
      <p:sp>
        <p:nvSpPr>
          <p:cNvPr id="5" name="弧形 4" descr="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
          <p:cNvSpPr/>
          <p:nvPr/>
        </p:nvSpPr>
        <p:spPr>
          <a:xfrm rot="17853777">
            <a:off x="571606" y="2397120"/>
            <a:ext cx="2736950" cy="2966442"/>
          </a:xfrm>
          <a:prstGeom prst="arc">
            <a:avLst>
              <a:gd name="adj1" fmla="val 16200000"/>
              <a:gd name="adj2" fmla="val 5866389"/>
            </a:avLst>
          </a:prstGeom>
          <a:ln>
            <a:solidFill>
              <a:srgbClr val="7B7C81">
                <a:alpha val="53000"/>
              </a:srgb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760" dirty="0">
              <a:ea typeface="思源黑体" panose="020B0500000000000000" pitchFamily="34" charset="-122"/>
              <a:cs typeface="+mn-ea"/>
              <a:sym typeface="+mn-lt"/>
            </a:endParaRPr>
          </a:p>
        </p:txBody>
      </p:sp>
      <p:sp>
        <p:nvSpPr>
          <p:cNvPr id="6" name="弧形 5" descr="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
          <p:cNvSpPr/>
          <p:nvPr/>
        </p:nvSpPr>
        <p:spPr>
          <a:xfrm rot="17853777">
            <a:off x="751176" y="2502213"/>
            <a:ext cx="2736949" cy="2966442"/>
          </a:xfrm>
          <a:prstGeom prst="arc">
            <a:avLst>
              <a:gd name="adj1" fmla="val 16200000"/>
              <a:gd name="adj2" fmla="val 5866389"/>
            </a:avLst>
          </a:prstGeom>
          <a:ln>
            <a:solidFill>
              <a:srgbClr val="7B7C81">
                <a:alpha val="53000"/>
              </a:srgb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760" dirty="0">
              <a:ea typeface="思源黑体" panose="020B0500000000000000" pitchFamily="34" charset="-122"/>
              <a:cs typeface="+mn-ea"/>
              <a:sym typeface="+mn-lt"/>
            </a:endParaRPr>
          </a:p>
        </p:txBody>
      </p:sp>
      <p:sp>
        <p:nvSpPr>
          <p:cNvPr id="7" name="椭圆 6" descr="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
          <p:cNvSpPr/>
          <p:nvPr/>
        </p:nvSpPr>
        <p:spPr>
          <a:xfrm rot="19609735">
            <a:off x="3269063" y="3167566"/>
            <a:ext cx="115193" cy="115193"/>
          </a:xfrm>
          <a:prstGeom prst="ellipse">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760" dirty="0">
              <a:ea typeface="思源黑体" panose="020B0500000000000000" pitchFamily="34" charset="-122"/>
              <a:cs typeface="+mn-ea"/>
              <a:sym typeface="+mn-lt"/>
            </a:endParaRPr>
          </a:p>
        </p:txBody>
      </p:sp>
      <p:sp>
        <p:nvSpPr>
          <p:cNvPr id="8" name="椭圆 7" descr="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
          <p:cNvSpPr/>
          <p:nvPr/>
        </p:nvSpPr>
        <p:spPr>
          <a:xfrm rot="19609735">
            <a:off x="3297330" y="4099526"/>
            <a:ext cx="116086" cy="115193"/>
          </a:xfrm>
          <a:prstGeom prst="ellipse">
            <a:avLst/>
          </a:prstGeom>
          <a:solidFill>
            <a:schemeClr val="tx1">
              <a:lumMod val="75000"/>
              <a:lumOff val="25000"/>
            </a:schemeClr>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760" dirty="0">
              <a:ea typeface="思源黑体" panose="020B0500000000000000" pitchFamily="34" charset="-122"/>
              <a:cs typeface="+mn-ea"/>
              <a:sym typeface="+mn-lt"/>
            </a:endParaRPr>
          </a:p>
        </p:txBody>
      </p:sp>
      <p:sp>
        <p:nvSpPr>
          <p:cNvPr id="9" name="弧形 8" descr="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
          <p:cNvSpPr/>
          <p:nvPr/>
        </p:nvSpPr>
        <p:spPr>
          <a:xfrm rot="17853777">
            <a:off x="895512" y="2255595"/>
            <a:ext cx="2736949" cy="2966442"/>
          </a:xfrm>
          <a:prstGeom prst="arc">
            <a:avLst>
              <a:gd name="adj1" fmla="val 16200000"/>
              <a:gd name="adj2" fmla="val 5866389"/>
            </a:avLst>
          </a:prstGeom>
          <a:ln>
            <a:solidFill>
              <a:srgbClr val="7B7C81">
                <a:alpha val="53000"/>
              </a:srgb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760" dirty="0">
              <a:ea typeface="思源黑体" panose="020B0500000000000000" pitchFamily="34" charset="-122"/>
              <a:cs typeface="+mn-ea"/>
              <a:sym typeface="+mn-lt"/>
            </a:endParaRPr>
          </a:p>
        </p:txBody>
      </p:sp>
      <p:sp>
        <p:nvSpPr>
          <p:cNvPr id="11" name="MH_SubTitle_1" descr="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
          <p:cNvSpPr txBox="1">
            <a:spLocks noChangeArrowheads="1"/>
          </p:cNvSpPr>
          <p:nvPr>
            <p:custDataLst>
              <p:tags r:id="rId1"/>
            </p:custDataLst>
          </p:nvPr>
        </p:nvSpPr>
        <p:spPr bwMode="auto">
          <a:xfrm>
            <a:off x="4593181" y="2681422"/>
            <a:ext cx="3003948" cy="265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defPPr>
              <a:defRPr lang="zh-CN"/>
            </a:defPPr>
            <a:lvl1pPr eaLnBrk="1" hangingPunct="1">
              <a:defRPr sz="1700">
                <a:solidFill>
                  <a:srgbClr val="C80A2A"/>
                </a:solidFill>
                <a:latin typeface="方正细圆简体" panose="03000509000000000000" pitchFamily="65" charset="-122"/>
                <a:ea typeface="方正细圆简体" panose="03000509000000000000" pitchFamily="65" charset="-122"/>
              </a:defRPr>
            </a:lvl1pPr>
            <a:lvl2pPr marL="742950" indent="-285750" eaLnBrk="0" hangingPunct="0">
              <a:defRPr>
                <a:ea typeface="宋体" panose="02010600030101010101" pitchFamily="2" charset="-122"/>
              </a:defRPr>
            </a:lvl2pPr>
            <a:lvl3pPr marL="1143000" indent="-228600" eaLnBrk="0" hangingPunct="0">
              <a:defRPr>
                <a:ea typeface="宋体" panose="02010600030101010101" pitchFamily="2" charset="-122"/>
              </a:defRPr>
            </a:lvl3pPr>
            <a:lvl4pPr marL="1600200" indent="-228600" eaLnBrk="0" hangingPunct="0">
              <a:defRPr>
                <a:ea typeface="宋体" panose="02010600030101010101" pitchFamily="2" charset="-122"/>
              </a:defRPr>
            </a:lvl4pPr>
            <a:lvl5pPr marL="2057400" indent="-228600" eaLnBrk="0" hangingPunct="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zh-CN" altLang="en-US" sz="1200" b="1" dirty="0">
                <a:solidFill>
                  <a:schemeClr val="tx1">
                    <a:lumMod val="75000"/>
                    <a:lumOff val="25000"/>
                  </a:schemeClr>
                </a:solidFill>
                <a:latin typeface="+mn-lt"/>
                <a:ea typeface="思源黑体" panose="020B0500000000000000" pitchFamily="34" charset="-122"/>
                <a:cs typeface="+mn-ea"/>
                <a:sym typeface="+mn-lt"/>
              </a:rPr>
              <a:t>异化的沟通方式的基础是性恶论</a:t>
            </a:r>
          </a:p>
        </p:txBody>
      </p:sp>
      <p:sp>
        <p:nvSpPr>
          <p:cNvPr id="14" name="MH_SubTitle_1" descr="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
          <p:cNvSpPr txBox="1">
            <a:spLocks noChangeArrowheads="1"/>
          </p:cNvSpPr>
          <p:nvPr>
            <p:custDataLst>
              <p:tags r:id="rId2"/>
            </p:custDataLst>
          </p:nvPr>
        </p:nvSpPr>
        <p:spPr bwMode="auto">
          <a:xfrm>
            <a:off x="5244290" y="3884431"/>
            <a:ext cx="3360952" cy="2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defPPr>
              <a:defRPr lang="zh-CN"/>
            </a:defPPr>
            <a:lvl1pPr eaLnBrk="1" hangingPunct="1">
              <a:defRPr sz="1700">
                <a:solidFill>
                  <a:srgbClr val="C80A2A"/>
                </a:solidFill>
                <a:latin typeface="方正细圆简体" panose="03000509000000000000" pitchFamily="65" charset="-122"/>
                <a:ea typeface="方正细圆简体" panose="03000509000000000000" pitchFamily="65" charset="-122"/>
              </a:defRPr>
            </a:lvl1pPr>
            <a:lvl2pPr marL="742950" indent="-285750" eaLnBrk="0" hangingPunct="0">
              <a:defRPr>
                <a:ea typeface="宋体" panose="02010600030101010101" pitchFamily="2" charset="-122"/>
              </a:defRPr>
            </a:lvl2pPr>
            <a:lvl3pPr marL="1143000" indent="-228600" eaLnBrk="0" hangingPunct="0">
              <a:defRPr>
                <a:ea typeface="宋体" panose="02010600030101010101" pitchFamily="2" charset="-122"/>
              </a:defRPr>
            </a:lvl3pPr>
            <a:lvl4pPr marL="1600200" indent="-228600" eaLnBrk="0" hangingPunct="0">
              <a:defRPr>
                <a:ea typeface="宋体" panose="02010600030101010101" pitchFamily="2" charset="-122"/>
              </a:defRPr>
            </a:lvl4pPr>
            <a:lvl5pPr marL="2057400" indent="-228600" eaLnBrk="0" hangingPunct="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zh-CN" altLang="en-US" sz="1200" b="1" dirty="0">
                <a:solidFill>
                  <a:schemeClr val="tx1">
                    <a:lumMod val="75000"/>
                    <a:lumOff val="25000"/>
                  </a:schemeClr>
                </a:solidFill>
                <a:latin typeface="+mn-lt"/>
                <a:ea typeface="思源黑体" panose="020B0500000000000000" pitchFamily="34" charset="-122"/>
                <a:cs typeface="+mn-ea"/>
                <a:sym typeface="+mn-lt"/>
              </a:rPr>
              <a:t>异化的沟通方式源自等级社会或专制社会，同时也支撑着它们</a:t>
            </a:r>
          </a:p>
        </p:txBody>
      </p:sp>
      <p:grpSp>
        <p:nvGrpSpPr>
          <p:cNvPr id="16" name="组合 15"/>
          <p:cNvGrpSpPr/>
          <p:nvPr/>
        </p:nvGrpSpPr>
        <p:grpSpPr>
          <a:xfrm>
            <a:off x="3896551" y="1708448"/>
            <a:ext cx="4708691" cy="933188"/>
            <a:chOff x="8204200" y="678989"/>
            <a:chExt cx="4375248" cy="1659001"/>
          </a:xfrm>
        </p:grpSpPr>
        <p:sp>
          <p:nvSpPr>
            <p:cNvPr id="17" name="MH_SubTitle_1" descr="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
            <p:cNvSpPr txBox="1">
              <a:spLocks noChangeArrowheads="1"/>
            </p:cNvSpPr>
            <p:nvPr>
              <p:custDataLst>
                <p:tags r:id="rId4"/>
              </p:custDataLst>
            </p:nvPr>
          </p:nvSpPr>
          <p:spPr bwMode="auto">
            <a:xfrm>
              <a:off x="8273700" y="678989"/>
              <a:ext cx="336902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200" b="1" dirty="0">
                  <a:solidFill>
                    <a:schemeClr val="tx1">
                      <a:lumMod val="75000"/>
                      <a:lumOff val="25000"/>
                    </a:schemeClr>
                  </a:solidFill>
                  <a:latin typeface="+mn-lt"/>
                  <a:ea typeface="思源黑体" panose="020B0500000000000000" pitchFamily="34" charset="-122"/>
                  <a:cs typeface="+mn-ea"/>
                  <a:sym typeface="+mn-lt"/>
                </a:rPr>
                <a:t>异化的沟通方式让我们难以体会心中的爱</a:t>
              </a:r>
            </a:p>
          </p:txBody>
        </p:sp>
        <p:sp>
          <p:nvSpPr>
            <p:cNvPr id="18" name="TextBox 3" descr="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
            <p:cNvSpPr txBox="1">
              <a:spLocks noChangeArrowheads="1"/>
            </p:cNvSpPr>
            <p:nvPr/>
          </p:nvSpPr>
          <p:spPr bwMode="auto">
            <a:xfrm>
              <a:off x="8204200" y="1188957"/>
              <a:ext cx="4375248" cy="1149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r>
                <a:rPr lang="zh-CN" altLang="en-US" sz="900" dirty="0">
                  <a:solidFill>
                    <a:schemeClr val="tx1">
                      <a:lumMod val="65000"/>
                      <a:lumOff val="35000"/>
                    </a:schemeClr>
                  </a:solidFill>
                  <a:latin typeface="+mn-lt"/>
                  <a:ea typeface="思源黑体" panose="020B0500000000000000" pitchFamily="34" charset="-122"/>
                  <a:cs typeface="+mn-ea"/>
                  <a:sym typeface="+mn-lt"/>
                </a:rPr>
                <a:t>有些行为值得奖励，而另一些行为必须受罚。这种想法通过“应当”这个词得到了体现，例如“他应当为他所做的事情受到惩罚”。这种想法认为有些人是“坏人”，应该通过惩罚让他们感到后悔并重新做人。然而，我相信，如果一个人选择新的生活，是为了追求幸福，而非为了逃避惩罚，那他的行为就符合所有人的利益。</a:t>
              </a:r>
            </a:p>
          </p:txBody>
        </p:sp>
      </p:grpSp>
      <p:grpSp>
        <p:nvGrpSpPr>
          <p:cNvPr id="19" name="组合 18"/>
          <p:cNvGrpSpPr/>
          <p:nvPr/>
        </p:nvGrpSpPr>
        <p:grpSpPr>
          <a:xfrm>
            <a:off x="3444710" y="1894445"/>
            <a:ext cx="389335" cy="389335"/>
            <a:chOff x="7400925" y="1009650"/>
            <a:chExt cx="692150" cy="692150"/>
          </a:xfrm>
        </p:grpSpPr>
        <p:sp>
          <p:nvSpPr>
            <p:cNvPr id="20" name="椭圆 19" descr="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
            <p:cNvSpPr/>
            <p:nvPr/>
          </p:nvSpPr>
          <p:spPr>
            <a:xfrm>
              <a:off x="7400925" y="1009650"/>
              <a:ext cx="692150" cy="692150"/>
            </a:xfrm>
            <a:prstGeom prst="ellipse">
              <a:avLst/>
            </a:prstGeom>
            <a:solidFill>
              <a:srgbClr val="1E74AE"/>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760" dirty="0">
                <a:ea typeface="思源黑体" panose="020B0500000000000000" pitchFamily="34" charset="-122"/>
                <a:cs typeface="+mn-ea"/>
                <a:sym typeface="+mn-lt"/>
              </a:endParaRPr>
            </a:p>
          </p:txBody>
        </p:sp>
        <p:sp>
          <p:nvSpPr>
            <p:cNvPr id="21" name="KSO_Shape" descr="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
            <p:cNvSpPr/>
            <p:nvPr/>
          </p:nvSpPr>
          <p:spPr bwMode="auto">
            <a:xfrm>
              <a:off x="7634288" y="1136650"/>
              <a:ext cx="230187" cy="439738"/>
            </a:xfrm>
            <a:custGeom>
              <a:avLst/>
              <a:gdLst>
                <a:gd name="T0" fmla="*/ 1003326 w 2665"/>
                <a:gd name="T1" fmla="*/ 573986 h 5058"/>
                <a:gd name="T2" fmla="*/ 429943 w 2665"/>
                <a:gd name="T3" fmla="*/ 0 h 5058"/>
                <a:gd name="T4" fmla="*/ 429943 w 2665"/>
                <a:gd name="T5" fmla="*/ 756652 h 5058"/>
                <a:gd name="T6" fmla="*/ 114827 w 2665"/>
                <a:gd name="T7" fmla="*/ 440658 h 5058"/>
                <a:gd name="T8" fmla="*/ 0 w 2665"/>
                <a:gd name="T9" fmla="*/ 555531 h 5058"/>
                <a:gd name="T10" fmla="*/ 395683 w 2665"/>
                <a:gd name="T11" fmla="*/ 952500 h 5058"/>
                <a:gd name="T12" fmla="*/ 0 w 2665"/>
                <a:gd name="T13" fmla="*/ 1349469 h 5058"/>
                <a:gd name="T14" fmla="*/ 114827 w 2665"/>
                <a:gd name="T15" fmla="*/ 1464342 h 5058"/>
                <a:gd name="T16" fmla="*/ 429943 w 2665"/>
                <a:gd name="T17" fmla="*/ 1149101 h 5058"/>
                <a:gd name="T18" fmla="*/ 429943 w 2665"/>
                <a:gd name="T19" fmla="*/ 1905000 h 5058"/>
                <a:gd name="T20" fmla="*/ 1003326 w 2665"/>
                <a:gd name="T21" fmla="*/ 1331767 h 5058"/>
                <a:gd name="T22" fmla="*/ 624961 w 2665"/>
                <a:gd name="T23" fmla="*/ 952500 h 5058"/>
                <a:gd name="T24" fmla="*/ 1003326 w 2665"/>
                <a:gd name="T25" fmla="*/ 573986 h 5058"/>
                <a:gd name="T26" fmla="*/ 774425 w 2665"/>
                <a:gd name="T27" fmla="*/ 574739 h 5058"/>
                <a:gd name="T28" fmla="*/ 591454 w 2665"/>
                <a:gd name="T29" fmla="*/ 757782 h 5058"/>
                <a:gd name="T30" fmla="*/ 591078 w 2665"/>
                <a:gd name="T31" fmla="*/ 391320 h 5058"/>
                <a:gd name="T32" fmla="*/ 774425 w 2665"/>
                <a:gd name="T33" fmla="*/ 574739 h 5058"/>
                <a:gd name="T34" fmla="*/ 774425 w 2665"/>
                <a:gd name="T35" fmla="*/ 1330261 h 5058"/>
                <a:gd name="T36" fmla="*/ 591078 w 2665"/>
                <a:gd name="T37" fmla="*/ 1513304 h 5058"/>
                <a:gd name="T38" fmla="*/ 591454 w 2665"/>
                <a:gd name="T39" fmla="*/ 1147218 h 5058"/>
                <a:gd name="T40" fmla="*/ 774425 w 2665"/>
                <a:gd name="T41" fmla="*/ 1330261 h 505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665" h="5058">
                  <a:moveTo>
                    <a:pt x="2665" y="1524"/>
                  </a:moveTo>
                  <a:lnTo>
                    <a:pt x="1142" y="0"/>
                  </a:lnTo>
                  <a:lnTo>
                    <a:pt x="1142" y="2009"/>
                  </a:lnTo>
                  <a:lnTo>
                    <a:pt x="305" y="1170"/>
                  </a:lnTo>
                  <a:lnTo>
                    <a:pt x="0" y="1475"/>
                  </a:lnTo>
                  <a:lnTo>
                    <a:pt x="1051" y="2529"/>
                  </a:lnTo>
                  <a:lnTo>
                    <a:pt x="0" y="3583"/>
                  </a:lnTo>
                  <a:lnTo>
                    <a:pt x="305" y="3888"/>
                  </a:lnTo>
                  <a:lnTo>
                    <a:pt x="1142" y="3051"/>
                  </a:lnTo>
                  <a:lnTo>
                    <a:pt x="1142" y="5058"/>
                  </a:lnTo>
                  <a:lnTo>
                    <a:pt x="2665" y="3536"/>
                  </a:lnTo>
                  <a:lnTo>
                    <a:pt x="1660" y="2529"/>
                  </a:lnTo>
                  <a:lnTo>
                    <a:pt x="2665" y="1524"/>
                  </a:lnTo>
                  <a:close/>
                  <a:moveTo>
                    <a:pt x="2057" y="1526"/>
                  </a:moveTo>
                  <a:lnTo>
                    <a:pt x="1571" y="2012"/>
                  </a:lnTo>
                  <a:lnTo>
                    <a:pt x="1570" y="1039"/>
                  </a:lnTo>
                  <a:lnTo>
                    <a:pt x="2057" y="1526"/>
                  </a:lnTo>
                  <a:close/>
                  <a:moveTo>
                    <a:pt x="2057" y="3532"/>
                  </a:moveTo>
                  <a:lnTo>
                    <a:pt x="1570" y="4018"/>
                  </a:lnTo>
                  <a:lnTo>
                    <a:pt x="1571" y="3046"/>
                  </a:lnTo>
                  <a:lnTo>
                    <a:pt x="2057" y="3532"/>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760" dirty="0">
                <a:solidFill>
                  <a:srgbClr val="FFFFFF"/>
                </a:solidFill>
                <a:latin typeface="+mn-lt"/>
                <a:ea typeface="思源黑体" panose="020B0500000000000000" pitchFamily="34" charset="-122"/>
                <a:cs typeface="+mn-ea"/>
                <a:sym typeface="+mn-lt"/>
              </a:endParaRPr>
            </a:p>
          </p:txBody>
        </p:sp>
      </p:grpSp>
      <p:grpSp>
        <p:nvGrpSpPr>
          <p:cNvPr id="22" name="组合 21"/>
          <p:cNvGrpSpPr/>
          <p:nvPr/>
        </p:nvGrpSpPr>
        <p:grpSpPr>
          <a:xfrm>
            <a:off x="4076346" y="2853157"/>
            <a:ext cx="389335" cy="389335"/>
            <a:chOff x="8101013" y="3016250"/>
            <a:chExt cx="692150" cy="692150"/>
          </a:xfrm>
        </p:grpSpPr>
        <p:sp>
          <p:nvSpPr>
            <p:cNvPr id="23" name="椭圆 22" descr="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
            <p:cNvSpPr/>
            <p:nvPr/>
          </p:nvSpPr>
          <p:spPr>
            <a:xfrm>
              <a:off x="8101013" y="3016250"/>
              <a:ext cx="692150" cy="692150"/>
            </a:xfrm>
            <a:prstGeom prst="ellipse">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760" dirty="0">
                <a:ea typeface="思源黑体" panose="020B0500000000000000" pitchFamily="34" charset="-122"/>
                <a:cs typeface="+mn-ea"/>
                <a:sym typeface="+mn-lt"/>
              </a:endParaRPr>
            </a:p>
          </p:txBody>
        </p:sp>
        <p:sp>
          <p:nvSpPr>
            <p:cNvPr id="24" name="KSO_Shape" descr="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
            <p:cNvSpPr/>
            <p:nvPr/>
          </p:nvSpPr>
          <p:spPr>
            <a:xfrm>
              <a:off x="8313738" y="3219450"/>
              <a:ext cx="290512" cy="244475"/>
            </a:xfrm>
            <a:custGeom>
              <a:avLst/>
              <a:gdLst>
                <a:gd name="connsiteX0" fmla="*/ 2733675 w 5559425"/>
                <a:gd name="connsiteY0" fmla="*/ 1498599 h 4676774"/>
                <a:gd name="connsiteX1" fmla="*/ 2708275 w 5559425"/>
                <a:gd name="connsiteY1" fmla="*/ 1501774 h 4676774"/>
                <a:gd name="connsiteX2" fmla="*/ 2689225 w 5559425"/>
                <a:gd name="connsiteY2" fmla="*/ 1511299 h 4676774"/>
                <a:gd name="connsiteX3" fmla="*/ 2673350 w 5559425"/>
                <a:gd name="connsiteY3" fmla="*/ 1520824 h 4676774"/>
                <a:gd name="connsiteX4" fmla="*/ 2663825 w 5559425"/>
                <a:gd name="connsiteY4" fmla="*/ 1536699 h 4676774"/>
                <a:gd name="connsiteX5" fmla="*/ 2657475 w 5559425"/>
                <a:gd name="connsiteY5" fmla="*/ 1555749 h 4676774"/>
                <a:gd name="connsiteX6" fmla="*/ 2654300 w 5559425"/>
                <a:gd name="connsiteY6" fmla="*/ 1577974 h 4676774"/>
                <a:gd name="connsiteX7" fmla="*/ 2654300 w 5559425"/>
                <a:gd name="connsiteY7" fmla="*/ 1603374 h 4676774"/>
                <a:gd name="connsiteX8" fmla="*/ 2654300 w 5559425"/>
                <a:gd name="connsiteY8" fmla="*/ 1758949 h 4676774"/>
                <a:gd name="connsiteX9" fmla="*/ 2593975 w 5559425"/>
                <a:gd name="connsiteY9" fmla="*/ 1771649 h 4676774"/>
                <a:gd name="connsiteX10" fmla="*/ 2540000 w 5559425"/>
                <a:gd name="connsiteY10" fmla="*/ 1787524 h 4676774"/>
                <a:gd name="connsiteX11" fmla="*/ 2492375 w 5559425"/>
                <a:gd name="connsiteY11" fmla="*/ 1806574 h 4676774"/>
                <a:gd name="connsiteX12" fmla="*/ 2444750 w 5559425"/>
                <a:gd name="connsiteY12" fmla="*/ 1828799 h 4676774"/>
                <a:gd name="connsiteX13" fmla="*/ 2400300 w 5559425"/>
                <a:gd name="connsiteY13" fmla="*/ 1854199 h 4676774"/>
                <a:gd name="connsiteX14" fmla="*/ 2362200 w 5559425"/>
                <a:gd name="connsiteY14" fmla="*/ 1879599 h 4676774"/>
                <a:gd name="connsiteX15" fmla="*/ 2327275 w 5559425"/>
                <a:gd name="connsiteY15" fmla="*/ 1911349 h 4676774"/>
                <a:gd name="connsiteX16" fmla="*/ 2292350 w 5559425"/>
                <a:gd name="connsiteY16" fmla="*/ 1943099 h 4676774"/>
                <a:gd name="connsiteX17" fmla="*/ 2266950 w 5559425"/>
                <a:gd name="connsiteY17" fmla="*/ 1978024 h 4676774"/>
                <a:gd name="connsiteX18" fmla="*/ 2241550 w 5559425"/>
                <a:gd name="connsiteY18" fmla="*/ 2016124 h 4676774"/>
                <a:gd name="connsiteX19" fmla="*/ 2219325 w 5559425"/>
                <a:gd name="connsiteY19" fmla="*/ 2054224 h 4676774"/>
                <a:gd name="connsiteX20" fmla="*/ 2203450 w 5559425"/>
                <a:gd name="connsiteY20" fmla="*/ 2092324 h 4676774"/>
                <a:gd name="connsiteX21" fmla="*/ 2190750 w 5559425"/>
                <a:gd name="connsiteY21" fmla="*/ 2130424 h 4676774"/>
                <a:gd name="connsiteX22" fmla="*/ 2181225 w 5559425"/>
                <a:gd name="connsiteY22" fmla="*/ 2168524 h 4676774"/>
                <a:gd name="connsiteX23" fmla="*/ 2174875 w 5559425"/>
                <a:gd name="connsiteY23" fmla="*/ 2209799 h 4676774"/>
                <a:gd name="connsiteX24" fmla="*/ 2171700 w 5559425"/>
                <a:gd name="connsiteY24" fmla="*/ 2251074 h 4676774"/>
                <a:gd name="connsiteX25" fmla="*/ 2174875 w 5559425"/>
                <a:gd name="connsiteY25" fmla="*/ 2314574 h 4676774"/>
                <a:gd name="connsiteX26" fmla="*/ 2184400 w 5559425"/>
                <a:gd name="connsiteY26" fmla="*/ 2371724 h 4676774"/>
                <a:gd name="connsiteX27" fmla="*/ 2197100 w 5559425"/>
                <a:gd name="connsiteY27" fmla="*/ 2425699 h 4676774"/>
                <a:gd name="connsiteX28" fmla="*/ 2216150 w 5559425"/>
                <a:gd name="connsiteY28" fmla="*/ 2476499 h 4676774"/>
                <a:gd name="connsiteX29" fmla="*/ 2238375 w 5559425"/>
                <a:gd name="connsiteY29" fmla="*/ 2520949 h 4676774"/>
                <a:gd name="connsiteX30" fmla="*/ 2266950 w 5559425"/>
                <a:gd name="connsiteY30" fmla="*/ 2562224 h 4676774"/>
                <a:gd name="connsiteX31" fmla="*/ 2298700 w 5559425"/>
                <a:gd name="connsiteY31" fmla="*/ 2603499 h 4676774"/>
                <a:gd name="connsiteX32" fmla="*/ 2333625 w 5559425"/>
                <a:gd name="connsiteY32" fmla="*/ 2638424 h 4676774"/>
                <a:gd name="connsiteX33" fmla="*/ 2371725 w 5559425"/>
                <a:gd name="connsiteY33" fmla="*/ 2670174 h 4676774"/>
                <a:gd name="connsiteX34" fmla="*/ 2413000 w 5559425"/>
                <a:gd name="connsiteY34" fmla="*/ 2701924 h 4676774"/>
                <a:gd name="connsiteX35" fmla="*/ 2457450 w 5559425"/>
                <a:gd name="connsiteY35" fmla="*/ 2730499 h 4676774"/>
                <a:gd name="connsiteX36" fmla="*/ 2501900 w 5559425"/>
                <a:gd name="connsiteY36" fmla="*/ 2755899 h 4676774"/>
                <a:gd name="connsiteX37" fmla="*/ 2600325 w 5559425"/>
                <a:gd name="connsiteY37" fmla="*/ 2803524 h 4676774"/>
                <a:gd name="connsiteX38" fmla="*/ 2701925 w 5559425"/>
                <a:gd name="connsiteY38" fmla="*/ 2844799 h 4676774"/>
                <a:gd name="connsiteX39" fmla="*/ 2790825 w 5559425"/>
                <a:gd name="connsiteY39" fmla="*/ 2882899 h 4676774"/>
                <a:gd name="connsiteX40" fmla="*/ 2863850 w 5559425"/>
                <a:gd name="connsiteY40" fmla="*/ 2920999 h 4676774"/>
                <a:gd name="connsiteX41" fmla="*/ 2924175 w 5559425"/>
                <a:gd name="connsiteY41" fmla="*/ 2955924 h 4676774"/>
                <a:gd name="connsiteX42" fmla="*/ 2946400 w 5559425"/>
                <a:gd name="connsiteY42" fmla="*/ 2974974 h 4676774"/>
                <a:gd name="connsiteX43" fmla="*/ 2968625 w 5559425"/>
                <a:gd name="connsiteY43" fmla="*/ 2994024 h 4676774"/>
                <a:gd name="connsiteX44" fmla="*/ 2984500 w 5559425"/>
                <a:gd name="connsiteY44" fmla="*/ 3009899 h 4676774"/>
                <a:gd name="connsiteX45" fmla="*/ 3000375 w 5559425"/>
                <a:gd name="connsiteY45" fmla="*/ 3032124 h 4676774"/>
                <a:gd name="connsiteX46" fmla="*/ 3013075 w 5559425"/>
                <a:gd name="connsiteY46" fmla="*/ 3051174 h 4676774"/>
                <a:gd name="connsiteX47" fmla="*/ 3022600 w 5559425"/>
                <a:gd name="connsiteY47" fmla="*/ 3073399 h 4676774"/>
                <a:gd name="connsiteX48" fmla="*/ 3028950 w 5559425"/>
                <a:gd name="connsiteY48" fmla="*/ 3095624 h 4676774"/>
                <a:gd name="connsiteX49" fmla="*/ 3035300 w 5559425"/>
                <a:gd name="connsiteY49" fmla="*/ 3121024 h 4676774"/>
                <a:gd name="connsiteX50" fmla="*/ 3038475 w 5559425"/>
                <a:gd name="connsiteY50" fmla="*/ 3146424 h 4676774"/>
                <a:gd name="connsiteX51" fmla="*/ 3041650 w 5559425"/>
                <a:gd name="connsiteY51" fmla="*/ 3171824 h 4676774"/>
                <a:gd name="connsiteX52" fmla="*/ 3038475 w 5559425"/>
                <a:gd name="connsiteY52" fmla="*/ 3203574 h 4676774"/>
                <a:gd name="connsiteX53" fmla="*/ 3032125 w 5559425"/>
                <a:gd name="connsiteY53" fmla="*/ 3232149 h 4676774"/>
                <a:gd name="connsiteX54" fmla="*/ 3025775 w 5559425"/>
                <a:gd name="connsiteY54" fmla="*/ 3257549 h 4676774"/>
                <a:gd name="connsiteX55" fmla="*/ 3013075 w 5559425"/>
                <a:gd name="connsiteY55" fmla="*/ 3279774 h 4676774"/>
                <a:gd name="connsiteX56" fmla="*/ 2997200 w 5559425"/>
                <a:gd name="connsiteY56" fmla="*/ 3301999 h 4676774"/>
                <a:gd name="connsiteX57" fmla="*/ 2978150 w 5559425"/>
                <a:gd name="connsiteY57" fmla="*/ 3317874 h 4676774"/>
                <a:gd name="connsiteX58" fmla="*/ 2955925 w 5559425"/>
                <a:gd name="connsiteY58" fmla="*/ 3333749 h 4676774"/>
                <a:gd name="connsiteX59" fmla="*/ 2927350 w 5559425"/>
                <a:gd name="connsiteY59" fmla="*/ 3349624 h 4676774"/>
                <a:gd name="connsiteX60" fmla="*/ 2898775 w 5559425"/>
                <a:gd name="connsiteY60" fmla="*/ 3359149 h 4676774"/>
                <a:gd name="connsiteX61" fmla="*/ 2870200 w 5559425"/>
                <a:gd name="connsiteY61" fmla="*/ 3371849 h 4676774"/>
                <a:gd name="connsiteX62" fmla="*/ 2803525 w 5559425"/>
                <a:gd name="connsiteY62" fmla="*/ 3384549 h 4676774"/>
                <a:gd name="connsiteX63" fmla="*/ 2733675 w 5559425"/>
                <a:gd name="connsiteY63" fmla="*/ 3394074 h 4676774"/>
                <a:gd name="connsiteX64" fmla="*/ 2657475 w 5559425"/>
                <a:gd name="connsiteY64" fmla="*/ 3397249 h 4676774"/>
                <a:gd name="connsiteX65" fmla="*/ 2581275 w 5559425"/>
                <a:gd name="connsiteY65" fmla="*/ 3397249 h 4676774"/>
                <a:gd name="connsiteX66" fmla="*/ 2517775 w 5559425"/>
                <a:gd name="connsiteY66" fmla="*/ 3390899 h 4676774"/>
                <a:gd name="connsiteX67" fmla="*/ 2457450 w 5559425"/>
                <a:gd name="connsiteY67" fmla="*/ 3384549 h 4676774"/>
                <a:gd name="connsiteX68" fmla="*/ 2406650 w 5559425"/>
                <a:gd name="connsiteY68" fmla="*/ 3375024 h 4676774"/>
                <a:gd name="connsiteX69" fmla="*/ 2324100 w 5559425"/>
                <a:gd name="connsiteY69" fmla="*/ 3349624 h 4676774"/>
                <a:gd name="connsiteX70" fmla="*/ 2257425 w 5559425"/>
                <a:gd name="connsiteY70" fmla="*/ 3324224 h 4676774"/>
                <a:gd name="connsiteX71" fmla="*/ 2232025 w 5559425"/>
                <a:gd name="connsiteY71" fmla="*/ 3314699 h 4676774"/>
                <a:gd name="connsiteX72" fmla="*/ 2212975 w 5559425"/>
                <a:gd name="connsiteY72" fmla="*/ 3308349 h 4676774"/>
                <a:gd name="connsiteX73" fmla="*/ 2203450 w 5559425"/>
                <a:gd name="connsiteY73" fmla="*/ 3311524 h 4676774"/>
                <a:gd name="connsiteX74" fmla="*/ 2193925 w 5559425"/>
                <a:gd name="connsiteY74" fmla="*/ 3317874 h 4676774"/>
                <a:gd name="connsiteX75" fmla="*/ 2184400 w 5559425"/>
                <a:gd name="connsiteY75" fmla="*/ 3330574 h 4676774"/>
                <a:gd name="connsiteX76" fmla="*/ 2174875 w 5559425"/>
                <a:gd name="connsiteY76" fmla="*/ 3346449 h 4676774"/>
                <a:gd name="connsiteX77" fmla="*/ 2159000 w 5559425"/>
                <a:gd name="connsiteY77" fmla="*/ 3390899 h 4676774"/>
                <a:gd name="connsiteX78" fmla="*/ 2146300 w 5559425"/>
                <a:gd name="connsiteY78" fmla="*/ 3441699 h 4676774"/>
                <a:gd name="connsiteX79" fmla="*/ 2133600 w 5559425"/>
                <a:gd name="connsiteY79" fmla="*/ 3495674 h 4676774"/>
                <a:gd name="connsiteX80" fmla="*/ 2130425 w 5559425"/>
                <a:gd name="connsiteY80" fmla="*/ 3546474 h 4676774"/>
                <a:gd name="connsiteX81" fmla="*/ 2130425 w 5559425"/>
                <a:gd name="connsiteY81" fmla="*/ 3568699 h 4676774"/>
                <a:gd name="connsiteX82" fmla="*/ 2130425 w 5559425"/>
                <a:gd name="connsiteY82" fmla="*/ 3587749 h 4676774"/>
                <a:gd name="connsiteX83" fmla="*/ 2133600 w 5559425"/>
                <a:gd name="connsiteY83" fmla="*/ 3600449 h 4676774"/>
                <a:gd name="connsiteX84" fmla="*/ 2139950 w 5559425"/>
                <a:gd name="connsiteY84" fmla="*/ 3606799 h 4676774"/>
                <a:gd name="connsiteX85" fmla="*/ 2168525 w 5559425"/>
                <a:gd name="connsiteY85" fmla="*/ 3622674 h 4676774"/>
                <a:gd name="connsiteX86" fmla="*/ 2203450 w 5559425"/>
                <a:gd name="connsiteY86" fmla="*/ 3641724 h 4676774"/>
                <a:gd name="connsiteX87" fmla="*/ 2247900 w 5559425"/>
                <a:gd name="connsiteY87" fmla="*/ 3657599 h 4676774"/>
                <a:gd name="connsiteX88" fmla="*/ 2301875 w 5559425"/>
                <a:gd name="connsiteY88" fmla="*/ 3673474 h 4676774"/>
                <a:gd name="connsiteX89" fmla="*/ 2362200 w 5559425"/>
                <a:gd name="connsiteY89" fmla="*/ 3689349 h 4676774"/>
                <a:gd name="connsiteX90" fmla="*/ 2432050 w 5559425"/>
                <a:gd name="connsiteY90" fmla="*/ 3702049 h 4676774"/>
                <a:gd name="connsiteX91" fmla="*/ 2511425 w 5559425"/>
                <a:gd name="connsiteY91" fmla="*/ 3711574 h 4676774"/>
                <a:gd name="connsiteX92" fmla="*/ 2597150 w 5559425"/>
                <a:gd name="connsiteY92" fmla="*/ 3717924 h 4676774"/>
                <a:gd name="connsiteX93" fmla="*/ 2597150 w 5559425"/>
                <a:gd name="connsiteY93" fmla="*/ 3829049 h 4676774"/>
                <a:gd name="connsiteX94" fmla="*/ 2597150 w 5559425"/>
                <a:gd name="connsiteY94" fmla="*/ 3860799 h 4676774"/>
                <a:gd name="connsiteX95" fmla="*/ 2603500 w 5559425"/>
                <a:gd name="connsiteY95" fmla="*/ 3886199 h 4676774"/>
                <a:gd name="connsiteX96" fmla="*/ 2609850 w 5559425"/>
                <a:gd name="connsiteY96" fmla="*/ 3905249 h 4676774"/>
                <a:gd name="connsiteX97" fmla="*/ 2619375 w 5559425"/>
                <a:gd name="connsiteY97" fmla="*/ 3921124 h 4676774"/>
                <a:gd name="connsiteX98" fmla="*/ 2632075 w 5559425"/>
                <a:gd name="connsiteY98" fmla="*/ 3930649 h 4676774"/>
                <a:gd name="connsiteX99" fmla="*/ 2647950 w 5559425"/>
                <a:gd name="connsiteY99" fmla="*/ 3936999 h 4676774"/>
                <a:gd name="connsiteX100" fmla="*/ 2670175 w 5559425"/>
                <a:gd name="connsiteY100" fmla="*/ 3940174 h 4676774"/>
                <a:gd name="connsiteX101" fmla="*/ 2695575 w 5559425"/>
                <a:gd name="connsiteY101" fmla="*/ 3940174 h 4676774"/>
                <a:gd name="connsiteX102" fmla="*/ 2879725 w 5559425"/>
                <a:gd name="connsiteY102" fmla="*/ 3940174 h 4676774"/>
                <a:gd name="connsiteX103" fmla="*/ 2905125 w 5559425"/>
                <a:gd name="connsiteY103" fmla="*/ 3940174 h 4676774"/>
                <a:gd name="connsiteX104" fmla="*/ 2924175 w 5559425"/>
                <a:gd name="connsiteY104" fmla="*/ 3936999 h 4676774"/>
                <a:gd name="connsiteX105" fmla="*/ 2940050 w 5559425"/>
                <a:gd name="connsiteY105" fmla="*/ 3930649 h 4676774"/>
                <a:gd name="connsiteX106" fmla="*/ 2946400 w 5559425"/>
                <a:gd name="connsiteY106" fmla="*/ 3924299 h 4676774"/>
                <a:gd name="connsiteX107" fmla="*/ 2952750 w 5559425"/>
                <a:gd name="connsiteY107" fmla="*/ 3911599 h 4676774"/>
                <a:gd name="connsiteX108" fmla="*/ 2959100 w 5559425"/>
                <a:gd name="connsiteY108" fmla="*/ 3892549 h 4676774"/>
                <a:gd name="connsiteX109" fmla="*/ 2959100 w 5559425"/>
                <a:gd name="connsiteY109" fmla="*/ 3870324 h 4676774"/>
                <a:gd name="connsiteX110" fmla="*/ 2962275 w 5559425"/>
                <a:gd name="connsiteY110" fmla="*/ 3841749 h 4676774"/>
                <a:gd name="connsiteX111" fmla="*/ 2962275 w 5559425"/>
                <a:gd name="connsiteY111" fmla="*/ 3689349 h 4676774"/>
                <a:gd name="connsiteX112" fmla="*/ 3009900 w 5559425"/>
                <a:gd name="connsiteY112" fmla="*/ 3679824 h 4676774"/>
                <a:gd name="connsiteX113" fmla="*/ 3057525 w 5559425"/>
                <a:gd name="connsiteY113" fmla="*/ 3663949 h 4676774"/>
                <a:gd name="connsiteX114" fmla="*/ 3101975 w 5559425"/>
                <a:gd name="connsiteY114" fmla="*/ 3648074 h 4676774"/>
                <a:gd name="connsiteX115" fmla="*/ 3146425 w 5559425"/>
                <a:gd name="connsiteY115" fmla="*/ 3629024 h 4676774"/>
                <a:gd name="connsiteX116" fmla="*/ 3187700 w 5559425"/>
                <a:gd name="connsiteY116" fmla="*/ 3609974 h 4676774"/>
                <a:gd name="connsiteX117" fmla="*/ 3225800 w 5559425"/>
                <a:gd name="connsiteY117" fmla="*/ 3584574 h 4676774"/>
                <a:gd name="connsiteX118" fmla="*/ 3260725 w 5559425"/>
                <a:gd name="connsiteY118" fmla="*/ 3555999 h 4676774"/>
                <a:gd name="connsiteX119" fmla="*/ 3295650 w 5559425"/>
                <a:gd name="connsiteY119" fmla="*/ 3527424 h 4676774"/>
                <a:gd name="connsiteX120" fmla="*/ 3324225 w 5559425"/>
                <a:gd name="connsiteY120" fmla="*/ 3492499 h 4676774"/>
                <a:gd name="connsiteX121" fmla="*/ 3349625 w 5559425"/>
                <a:gd name="connsiteY121" fmla="*/ 3454399 h 4676774"/>
                <a:gd name="connsiteX122" fmla="*/ 3371850 w 5559425"/>
                <a:gd name="connsiteY122" fmla="*/ 3413124 h 4676774"/>
                <a:gd name="connsiteX123" fmla="*/ 3390900 w 5559425"/>
                <a:gd name="connsiteY123" fmla="*/ 3371849 h 4676774"/>
                <a:gd name="connsiteX124" fmla="*/ 3406775 w 5559425"/>
                <a:gd name="connsiteY124" fmla="*/ 3324224 h 4676774"/>
                <a:gd name="connsiteX125" fmla="*/ 3419475 w 5559425"/>
                <a:gd name="connsiteY125" fmla="*/ 3270249 h 4676774"/>
                <a:gd name="connsiteX126" fmla="*/ 3425825 w 5559425"/>
                <a:gd name="connsiteY126" fmla="*/ 3216274 h 4676774"/>
                <a:gd name="connsiteX127" fmla="*/ 3429000 w 5559425"/>
                <a:gd name="connsiteY127" fmla="*/ 3155949 h 4676774"/>
                <a:gd name="connsiteX128" fmla="*/ 3425825 w 5559425"/>
                <a:gd name="connsiteY128" fmla="*/ 3101974 h 4676774"/>
                <a:gd name="connsiteX129" fmla="*/ 3419475 w 5559425"/>
                <a:gd name="connsiteY129" fmla="*/ 3051174 h 4676774"/>
                <a:gd name="connsiteX130" fmla="*/ 3406775 w 5559425"/>
                <a:gd name="connsiteY130" fmla="*/ 3003549 h 4676774"/>
                <a:gd name="connsiteX131" fmla="*/ 3394075 w 5559425"/>
                <a:gd name="connsiteY131" fmla="*/ 2955924 h 4676774"/>
                <a:gd name="connsiteX132" fmla="*/ 3371850 w 5559425"/>
                <a:gd name="connsiteY132" fmla="*/ 2911474 h 4676774"/>
                <a:gd name="connsiteX133" fmla="*/ 3349625 w 5559425"/>
                <a:gd name="connsiteY133" fmla="*/ 2870199 h 4676774"/>
                <a:gd name="connsiteX134" fmla="*/ 3317875 w 5559425"/>
                <a:gd name="connsiteY134" fmla="*/ 2828924 h 4676774"/>
                <a:gd name="connsiteX135" fmla="*/ 3286125 w 5559425"/>
                <a:gd name="connsiteY135" fmla="*/ 2790824 h 4676774"/>
                <a:gd name="connsiteX136" fmla="*/ 3248025 w 5559425"/>
                <a:gd name="connsiteY136" fmla="*/ 2755899 h 4676774"/>
                <a:gd name="connsiteX137" fmla="*/ 3206750 w 5559425"/>
                <a:gd name="connsiteY137" fmla="*/ 2720974 h 4676774"/>
                <a:gd name="connsiteX138" fmla="*/ 3162300 w 5559425"/>
                <a:gd name="connsiteY138" fmla="*/ 2689224 h 4676774"/>
                <a:gd name="connsiteX139" fmla="*/ 3114675 w 5559425"/>
                <a:gd name="connsiteY139" fmla="*/ 2657474 h 4676774"/>
                <a:gd name="connsiteX140" fmla="*/ 3063875 w 5559425"/>
                <a:gd name="connsiteY140" fmla="*/ 2625724 h 4676774"/>
                <a:gd name="connsiteX141" fmla="*/ 3006725 w 5559425"/>
                <a:gd name="connsiteY141" fmla="*/ 2597149 h 4676774"/>
                <a:gd name="connsiteX142" fmla="*/ 2946400 w 5559425"/>
                <a:gd name="connsiteY142" fmla="*/ 2568574 h 4676774"/>
                <a:gd name="connsiteX143" fmla="*/ 2886075 w 5559425"/>
                <a:gd name="connsiteY143" fmla="*/ 2539999 h 4676774"/>
                <a:gd name="connsiteX144" fmla="*/ 2806700 w 5559425"/>
                <a:gd name="connsiteY144" fmla="*/ 2508249 h 4676774"/>
                <a:gd name="connsiteX145" fmla="*/ 2740025 w 5559425"/>
                <a:gd name="connsiteY145" fmla="*/ 2476499 h 4676774"/>
                <a:gd name="connsiteX146" fmla="*/ 2682875 w 5559425"/>
                <a:gd name="connsiteY146" fmla="*/ 2441574 h 4676774"/>
                <a:gd name="connsiteX147" fmla="*/ 2635250 w 5559425"/>
                <a:gd name="connsiteY147" fmla="*/ 2409824 h 4676774"/>
                <a:gd name="connsiteX148" fmla="*/ 2616200 w 5559425"/>
                <a:gd name="connsiteY148" fmla="*/ 2393949 h 4676774"/>
                <a:gd name="connsiteX149" fmla="*/ 2600325 w 5559425"/>
                <a:gd name="connsiteY149" fmla="*/ 2378074 h 4676774"/>
                <a:gd name="connsiteX150" fmla="*/ 2587625 w 5559425"/>
                <a:gd name="connsiteY150" fmla="*/ 2359024 h 4676774"/>
                <a:gd name="connsiteX151" fmla="*/ 2574925 w 5559425"/>
                <a:gd name="connsiteY151" fmla="*/ 2339974 h 4676774"/>
                <a:gd name="connsiteX152" fmla="*/ 2565400 w 5559425"/>
                <a:gd name="connsiteY152" fmla="*/ 2320924 h 4676774"/>
                <a:gd name="connsiteX153" fmla="*/ 2559050 w 5559425"/>
                <a:gd name="connsiteY153" fmla="*/ 2298699 h 4676774"/>
                <a:gd name="connsiteX154" fmla="*/ 2555875 w 5559425"/>
                <a:gd name="connsiteY154" fmla="*/ 2276474 h 4676774"/>
                <a:gd name="connsiteX155" fmla="*/ 2552700 w 5559425"/>
                <a:gd name="connsiteY155" fmla="*/ 2251074 h 4676774"/>
                <a:gd name="connsiteX156" fmla="*/ 2555875 w 5559425"/>
                <a:gd name="connsiteY156" fmla="*/ 2228849 h 4676774"/>
                <a:gd name="connsiteX157" fmla="*/ 2559050 w 5559425"/>
                <a:gd name="connsiteY157" fmla="*/ 2206624 h 4676774"/>
                <a:gd name="connsiteX158" fmla="*/ 2562225 w 5559425"/>
                <a:gd name="connsiteY158" fmla="*/ 2184399 h 4676774"/>
                <a:gd name="connsiteX159" fmla="*/ 2571750 w 5559425"/>
                <a:gd name="connsiteY159" fmla="*/ 2162174 h 4676774"/>
                <a:gd name="connsiteX160" fmla="*/ 2581275 w 5559425"/>
                <a:gd name="connsiteY160" fmla="*/ 2143124 h 4676774"/>
                <a:gd name="connsiteX161" fmla="*/ 2593975 w 5559425"/>
                <a:gd name="connsiteY161" fmla="*/ 2124074 h 4676774"/>
                <a:gd name="connsiteX162" fmla="*/ 2609850 w 5559425"/>
                <a:gd name="connsiteY162" fmla="*/ 2108199 h 4676774"/>
                <a:gd name="connsiteX163" fmla="*/ 2625725 w 5559425"/>
                <a:gd name="connsiteY163" fmla="*/ 2092324 h 4676774"/>
                <a:gd name="connsiteX164" fmla="*/ 2644775 w 5559425"/>
                <a:gd name="connsiteY164" fmla="*/ 2079624 h 4676774"/>
                <a:gd name="connsiteX165" fmla="*/ 2667000 w 5559425"/>
                <a:gd name="connsiteY165" fmla="*/ 2066924 h 4676774"/>
                <a:gd name="connsiteX166" fmla="*/ 2695575 w 5559425"/>
                <a:gd name="connsiteY166" fmla="*/ 2057399 h 4676774"/>
                <a:gd name="connsiteX167" fmla="*/ 2724150 w 5559425"/>
                <a:gd name="connsiteY167" fmla="*/ 2047874 h 4676774"/>
                <a:gd name="connsiteX168" fmla="*/ 2759075 w 5559425"/>
                <a:gd name="connsiteY168" fmla="*/ 2041524 h 4676774"/>
                <a:gd name="connsiteX169" fmla="*/ 2797175 w 5559425"/>
                <a:gd name="connsiteY169" fmla="*/ 2038349 h 4676774"/>
                <a:gd name="connsiteX170" fmla="*/ 2838450 w 5559425"/>
                <a:gd name="connsiteY170" fmla="*/ 2035174 h 4676774"/>
                <a:gd name="connsiteX171" fmla="*/ 2886075 w 5559425"/>
                <a:gd name="connsiteY171" fmla="*/ 2035174 h 4676774"/>
                <a:gd name="connsiteX172" fmla="*/ 2933700 w 5559425"/>
                <a:gd name="connsiteY172" fmla="*/ 2035174 h 4676774"/>
                <a:gd name="connsiteX173" fmla="*/ 2981325 w 5559425"/>
                <a:gd name="connsiteY173" fmla="*/ 2038349 h 4676774"/>
                <a:gd name="connsiteX174" fmla="*/ 3032125 w 5559425"/>
                <a:gd name="connsiteY174" fmla="*/ 2044699 h 4676774"/>
                <a:gd name="connsiteX175" fmla="*/ 3079750 w 5559425"/>
                <a:gd name="connsiteY175" fmla="*/ 2054224 h 4676774"/>
                <a:gd name="connsiteX176" fmla="*/ 3165475 w 5559425"/>
                <a:gd name="connsiteY176" fmla="*/ 2073274 h 4676774"/>
                <a:gd name="connsiteX177" fmla="*/ 3225800 w 5559425"/>
                <a:gd name="connsiteY177" fmla="*/ 2089149 h 4676774"/>
                <a:gd name="connsiteX178" fmla="*/ 3238500 w 5559425"/>
                <a:gd name="connsiteY178" fmla="*/ 2089149 h 4676774"/>
                <a:gd name="connsiteX179" fmla="*/ 3251200 w 5559425"/>
                <a:gd name="connsiteY179" fmla="*/ 2082799 h 4676774"/>
                <a:gd name="connsiteX180" fmla="*/ 3260725 w 5559425"/>
                <a:gd name="connsiteY180" fmla="*/ 2073274 h 4676774"/>
                <a:gd name="connsiteX181" fmla="*/ 3273425 w 5559425"/>
                <a:gd name="connsiteY181" fmla="*/ 2054224 h 4676774"/>
                <a:gd name="connsiteX182" fmla="*/ 3295650 w 5559425"/>
                <a:gd name="connsiteY182" fmla="*/ 2006599 h 4676774"/>
                <a:gd name="connsiteX183" fmla="*/ 3311525 w 5559425"/>
                <a:gd name="connsiteY183" fmla="*/ 1958974 h 4676774"/>
                <a:gd name="connsiteX184" fmla="*/ 3321050 w 5559425"/>
                <a:gd name="connsiteY184" fmla="*/ 1904999 h 4676774"/>
                <a:gd name="connsiteX185" fmla="*/ 3324225 w 5559425"/>
                <a:gd name="connsiteY185" fmla="*/ 1857374 h 4676774"/>
                <a:gd name="connsiteX186" fmla="*/ 3324225 w 5559425"/>
                <a:gd name="connsiteY186" fmla="*/ 1835149 h 4676774"/>
                <a:gd name="connsiteX187" fmla="*/ 3317875 w 5559425"/>
                <a:gd name="connsiteY187" fmla="*/ 1819274 h 4676774"/>
                <a:gd name="connsiteX188" fmla="*/ 3311525 w 5559425"/>
                <a:gd name="connsiteY188" fmla="*/ 1806574 h 4676774"/>
                <a:gd name="connsiteX189" fmla="*/ 3298825 w 5559425"/>
                <a:gd name="connsiteY189" fmla="*/ 1797049 h 4676774"/>
                <a:gd name="connsiteX190" fmla="*/ 3254375 w 5559425"/>
                <a:gd name="connsiteY190" fmla="*/ 1784349 h 4676774"/>
                <a:gd name="connsiteX191" fmla="*/ 3197225 w 5559425"/>
                <a:gd name="connsiteY191" fmla="*/ 1768474 h 4676774"/>
                <a:gd name="connsiteX192" fmla="*/ 3159125 w 5559425"/>
                <a:gd name="connsiteY192" fmla="*/ 1762124 h 4676774"/>
                <a:gd name="connsiteX193" fmla="*/ 3117850 w 5559425"/>
                <a:gd name="connsiteY193" fmla="*/ 1755774 h 4676774"/>
                <a:gd name="connsiteX194" fmla="*/ 3019425 w 5559425"/>
                <a:gd name="connsiteY194" fmla="*/ 1746249 h 4676774"/>
                <a:gd name="connsiteX195" fmla="*/ 3019425 w 5559425"/>
                <a:gd name="connsiteY195" fmla="*/ 1609724 h 4676774"/>
                <a:gd name="connsiteX196" fmla="*/ 3019425 w 5559425"/>
                <a:gd name="connsiteY196" fmla="*/ 1555749 h 4676774"/>
                <a:gd name="connsiteX197" fmla="*/ 3016250 w 5559425"/>
                <a:gd name="connsiteY197" fmla="*/ 1533524 h 4676774"/>
                <a:gd name="connsiteX198" fmla="*/ 3009900 w 5559425"/>
                <a:gd name="connsiteY198" fmla="*/ 1520824 h 4676774"/>
                <a:gd name="connsiteX199" fmla="*/ 3003550 w 5559425"/>
                <a:gd name="connsiteY199" fmla="*/ 1511299 h 4676774"/>
                <a:gd name="connsiteX200" fmla="*/ 2990850 w 5559425"/>
                <a:gd name="connsiteY200" fmla="*/ 1501774 h 4676774"/>
                <a:gd name="connsiteX201" fmla="*/ 2968625 w 5559425"/>
                <a:gd name="connsiteY201" fmla="*/ 1498599 h 4676774"/>
                <a:gd name="connsiteX202" fmla="*/ 2943225 w 5559425"/>
                <a:gd name="connsiteY202" fmla="*/ 1498599 h 4676774"/>
                <a:gd name="connsiteX203" fmla="*/ 2762250 w 5559425"/>
                <a:gd name="connsiteY203" fmla="*/ 1498599 h 4676774"/>
                <a:gd name="connsiteX204" fmla="*/ 2077933 w 5559425"/>
                <a:gd name="connsiteY204" fmla="*/ 438148 h 4676774"/>
                <a:gd name="connsiteX205" fmla="*/ 2048669 w 5559425"/>
                <a:gd name="connsiteY205" fmla="*/ 467412 h 4676774"/>
                <a:gd name="connsiteX206" fmla="*/ 2048669 w 5559425"/>
                <a:gd name="connsiteY206" fmla="*/ 769928 h 4676774"/>
                <a:gd name="connsiteX207" fmla="*/ 2075397 w 5559425"/>
                <a:gd name="connsiteY207" fmla="*/ 778225 h 4676774"/>
                <a:gd name="connsiteX208" fmla="*/ 2174524 w 5559425"/>
                <a:gd name="connsiteY208" fmla="*/ 877352 h 4676774"/>
                <a:gd name="connsiteX209" fmla="*/ 2184888 w 5559425"/>
                <a:gd name="connsiteY209" fmla="*/ 928686 h 4676774"/>
                <a:gd name="connsiteX210" fmla="*/ 3371361 w 5559425"/>
                <a:gd name="connsiteY210" fmla="*/ 928686 h 4676774"/>
                <a:gd name="connsiteX211" fmla="*/ 3381725 w 5559425"/>
                <a:gd name="connsiteY211" fmla="*/ 877352 h 4676774"/>
                <a:gd name="connsiteX212" fmla="*/ 3480853 w 5559425"/>
                <a:gd name="connsiteY212" fmla="*/ 778224 h 4676774"/>
                <a:gd name="connsiteX213" fmla="*/ 3507582 w 5559425"/>
                <a:gd name="connsiteY213" fmla="*/ 769927 h 4676774"/>
                <a:gd name="connsiteX214" fmla="*/ 3507582 w 5559425"/>
                <a:gd name="connsiteY214" fmla="*/ 467412 h 4676774"/>
                <a:gd name="connsiteX215" fmla="*/ 3478318 w 5559425"/>
                <a:gd name="connsiteY215" fmla="*/ 438148 h 4676774"/>
                <a:gd name="connsiteX216" fmla="*/ 2060754 w 5559425"/>
                <a:gd name="connsiteY216" fmla="*/ 0 h 4676774"/>
                <a:gd name="connsiteX217" fmla="*/ 3495494 w 5559425"/>
                <a:gd name="connsiteY217" fmla="*/ 0 h 4676774"/>
                <a:gd name="connsiteX218" fmla="*/ 3949699 w 5559425"/>
                <a:gd name="connsiteY218" fmla="*/ 454204 h 4676774"/>
                <a:gd name="connsiteX219" fmla="*/ 3949699 w 5559425"/>
                <a:gd name="connsiteY219" fmla="*/ 772638 h 4676774"/>
                <a:gd name="connsiteX220" fmla="*/ 3967697 w 5559425"/>
                <a:gd name="connsiteY220" fmla="*/ 778224 h 4676774"/>
                <a:gd name="connsiteX221" fmla="*/ 4066824 w 5559425"/>
                <a:gd name="connsiteY221" fmla="*/ 877352 h 4676774"/>
                <a:gd name="connsiteX222" fmla="*/ 4077188 w 5559425"/>
                <a:gd name="connsiteY222" fmla="*/ 928686 h 4676774"/>
                <a:gd name="connsiteX223" fmla="*/ 5316011 w 5559425"/>
                <a:gd name="connsiteY223" fmla="*/ 928686 h 4676774"/>
                <a:gd name="connsiteX224" fmla="*/ 5559425 w 5559425"/>
                <a:gd name="connsiteY224" fmla="*/ 1172100 h 4676774"/>
                <a:gd name="connsiteX225" fmla="*/ 5559425 w 5559425"/>
                <a:gd name="connsiteY225" fmla="*/ 4355572 h 4676774"/>
                <a:gd name="connsiteX226" fmla="*/ 5316011 w 5559425"/>
                <a:gd name="connsiteY226" fmla="*/ 4598986 h 4676774"/>
                <a:gd name="connsiteX227" fmla="*/ 4950129 w 5559425"/>
                <a:gd name="connsiteY227" fmla="*/ 4598986 h 4676774"/>
                <a:gd name="connsiteX228" fmla="*/ 4924434 w 5559425"/>
                <a:gd name="connsiteY228" fmla="*/ 4637096 h 4676774"/>
                <a:gd name="connsiteX229" fmla="*/ 4828643 w 5559425"/>
                <a:gd name="connsiteY229" fmla="*/ 4676774 h 4676774"/>
                <a:gd name="connsiteX230" fmla="*/ 4572531 w 5559425"/>
                <a:gd name="connsiteY230" fmla="*/ 4676774 h 4676774"/>
                <a:gd name="connsiteX231" fmla="*/ 4476740 w 5559425"/>
                <a:gd name="connsiteY231" fmla="*/ 4637096 h 4676774"/>
                <a:gd name="connsiteX232" fmla="*/ 4451046 w 5559425"/>
                <a:gd name="connsiteY232" fmla="*/ 4598986 h 4676774"/>
                <a:gd name="connsiteX233" fmla="*/ 1063928 w 5559425"/>
                <a:gd name="connsiteY233" fmla="*/ 4598986 h 4676774"/>
                <a:gd name="connsiteX234" fmla="*/ 1038234 w 5559425"/>
                <a:gd name="connsiteY234" fmla="*/ 4637096 h 4676774"/>
                <a:gd name="connsiteX235" fmla="*/ 942443 w 5559425"/>
                <a:gd name="connsiteY235" fmla="*/ 4676774 h 4676774"/>
                <a:gd name="connsiteX236" fmla="*/ 686331 w 5559425"/>
                <a:gd name="connsiteY236" fmla="*/ 4676774 h 4676774"/>
                <a:gd name="connsiteX237" fmla="*/ 590540 w 5559425"/>
                <a:gd name="connsiteY237" fmla="*/ 4637096 h 4676774"/>
                <a:gd name="connsiteX238" fmla="*/ 564846 w 5559425"/>
                <a:gd name="connsiteY238" fmla="*/ 4598986 h 4676774"/>
                <a:gd name="connsiteX239" fmla="*/ 243414 w 5559425"/>
                <a:gd name="connsiteY239" fmla="*/ 4598986 h 4676774"/>
                <a:gd name="connsiteX240" fmla="*/ 0 w 5559425"/>
                <a:gd name="connsiteY240" fmla="*/ 4355572 h 4676774"/>
                <a:gd name="connsiteX241" fmla="*/ 0 w 5559425"/>
                <a:gd name="connsiteY241" fmla="*/ 1172100 h 4676774"/>
                <a:gd name="connsiteX242" fmla="*/ 243414 w 5559425"/>
                <a:gd name="connsiteY242" fmla="*/ 928686 h 4676774"/>
                <a:gd name="connsiteX243" fmla="*/ 1479061 w 5559425"/>
                <a:gd name="connsiteY243" fmla="*/ 928686 h 4676774"/>
                <a:gd name="connsiteX244" fmla="*/ 1489425 w 5559425"/>
                <a:gd name="connsiteY244" fmla="*/ 877352 h 4676774"/>
                <a:gd name="connsiteX245" fmla="*/ 1588552 w 5559425"/>
                <a:gd name="connsiteY245" fmla="*/ 778225 h 4676774"/>
                <a:gd name="connsiteX246" fmla="*/ 1606549 w 5559425"/>
                <a:gd name="connsiteY246" fmla="*/ 772638 h 4676774"/>
                <a:gd name="connsiteX247" fmla="*/ 1606549 w 5559425"/>
                <a:gd name="connsiteY247" fmla="*/ 454204 h 4676774"/>
                <a:gd name="connsiteX248" fmla="*/ 2060754 w 5559425"/>
                <a:gd name="connsiteY248" fmla="*/ 0 h 4676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Lst>
              <a:rect l="l" t="t" r="r" b="b"/>
              <a:pathLst>
                <a:path w="5559425" h="4676774">
                  <a:moveTo>
                    <a:pt x="2733675" y="1498599"/>
                  </a:moveTo>
                  <a:lnTo>
                    <a:pt x="2708275" y="1501774"/>
                  </a:lnTo>
                  <a:lnTo>
                    <a:pt x="2689225" y="1511299"/>
                  </a:lnTo>
                  <a:lnTo>
                    <a:pt x="2673350" y="1520824"/>
                  </a:lnTo>
                  <a:lnTo>
                    <a:pt x="2663825" y="1536699"/>
                  </a:lnTo>
                  <a:lnTo>
                    <a:pt x="2657475" y="1555749"/>
                  </a:lnTo>
                  <a:lnTo>
                    <a:pt x="2654300" y="1577974"/>
                  </a:lnTo>
                  <a:lnTo>
                    <a:pt x="2654300" y="1603374"/>
                  </a:lnTo>
                  <a:lnTo>
                    <a:pt x="2654300" y="1758949"/>
                  </a:lnTo>
                  <a:lnTo>
                    <a:pt x="2593975" y="1771649"/>
                  </a:lnTo>
                  <a:lnTo>
                    <a:pt x="2540000" y="1787524"/>
                  </a:lnTo>
                  <a:lnTo>
                    <a:pt x="2492375" y="1806574"/>
                  </a:lnTo>
                  <a:lnTo>
                    <a:pt x="2444750" y="1828799"/>
                  </a:lnTo>
                  <a:lnTo>
                    <a:pt x="2400300" y="1854199"/>
                  </a:lnTo>
                  <a:lnTo>
                    <a:pt x="2362200" y="1879599"/>
                  </a:lnTo>
                  <a:lnTo>
                    <a:pt x="2327275" y="1911349"/>
                  </a:lnTo>
                  <a:lnTo>
                    <a:pt x="2292350" y="1943099"/>
                  </a:lnTo>
                  <a:lnTo>
                    <a:pt x="2266950" y="1978024"/>
                  </a:lnTo>
                  <a:lnTo>
                    <a:pt x="2241550" y="2016124"/>
                  </a:lnTo>
                  <a:lnTo>
                    <a:pt x="2219325" y="2054224"/>
                  </a:lnTo>
                  <a:lnTo>
                    <a:pt x="2203450" y="2092324"/>
                  </a:lnTo>
                  <a:lnTo>
                    <a:pt x="2190750" y="2130424"/>
                  </a:lnTo>
                  <a:lnTo>
                    <a:pt x="2181225" y="2168524"/>
                  </a:lnTo>
                  <a:lnTo>
                    <a:pt x="2174875" y="2209799"/>
                  </a:lnTo>
                  <a:lnTo>
                    <a:pt x="2171700" y="2251074"/>
                  </a:lnTo>
                  <a:lnTo>
                    <a:pt x="2174875" y="2314574"/>
                  </a:lnTo>
                  <a:lnTo>
                    <a:pt x="2184400" y="2371724"/>
                  </a:lnTo>
                  <a:lnTo>
                    <a:pt x="2197100" y="2425699"/>
                  </a:lnTo>
                  <a:lnTo>
                    <a:pt x="2216150" y="2476499"/>
                  </a:lnTo>
                  <a:lnTo>
                    <a:pt x="2238375" y="2520949"/>
                  </a:lnTo>
                  <a:lnTo>
                    <a:pt x="2266950" y="2562224"/>
                  </a:lnTo>
                  <a:lnTo>
                    <a:pt x="2298700" y="2603499"/>
                  </a:lnTo>
                  <a:lnTo>
                    <a:pt x="2333625" y="2638424"/>
                  </a:lnTo>
                  <a:lnTo>
                    <a:pt x="2371725" y="2670174"/>
                  </a:lnTo>
                  <a:lnTo>
                    <a:pt x="2413000" y="2701924"/>
                  </a:lnTo>
                  <a:lnTo>
                    <a:pt x="2457450" y="2730499"/>
                  </a:lnTo>
                  <a:lnTo>
                    <a:pt x="2501900" y="2755899"/>
                  </a:lnTo>
                  <a:lnTo>
                    <a:pt x="2600325" y="2803524"/>
                  </a:lnTo>
                  <a:lnTo>
                    <a:pt x="2701925" y="2844799"/>
                  </a:lnTo>
                  <a:lnTo>
                    <a:pt x="2790825" y="2882899"/>
                  </a:lnTo>
                  <a:lnTo>
                    <a:pt x="2863850" y="2920999"/>
                  </a:lnTo>
                  <a:lnTo>
                    <a:pt x="2924175" y="2955924"/>
                  </a:lnTo>
                  <a:lnTo>
                    <a:pt x="2946400" y="2974974"/>
                  </a:lnTo>
                  <a:lnTo>
                    <a:pt x="2968625" y="2994024"/>
                  </a:lnTo>
                  <a:lnTo>
                    <a:pt x="2984500" y="3009899"/>
                  </a:lnTo>
                  <a:lnTo>
                    <a:pt x="3000375" y="3032124"/>
                  </a:lnTo>
                  <a:lnTo>
                    <a:pt x="3013075" y="3051174"/>
                  </a:lnTo>
                  <a:lnTo>
                    <a:pt x="3022600" y="3073399"/>
                  </a:lnTo>
                  <a:lnTo>
                    <a:pt x="3028950" y="3095624"/>
                  </a:lnTo>
                  <a:lnTo>
                    <a:pt x="3035300" y="3121024"/>
                  </a:lnTo>
                  <a:lnTo>
                    <a:pt x="3038475" y="3146424"/>
                  </a:lnTo>
                  <a:lnTo>
                    <a:pt x="3041650" y="3171824"/>
                  </a:lnTo>
                  <a:lnTo>
                    <a:pt x="3038475" y="3203574"/>
                  </a:lnTo>
                  <a:lnTo>
                    <a:pt x="3032125" y="3232149"/>
                  </a:lnTo>
                  <a:lnTo>
                    <a:pt x="3025775" y="3257549"/>
                  </a:lnTo>
                  <a:lnTo>
                    <a:pt x="3013075" y="3279774"/>
                  </a:lnTo>
                  <a:lnTo>
                    <a:pt x="2997200" y="3301999"/>
                  </a:lnTo>
                  <a:lnTo>
                    <a:pt x="2978150" y="3317874"/>
                  </a:lnTo>
                  <a:lnTo>
                    <a:pt x="2955925" y="3333749"/>
                  </a:lnTo>
                  <a:lnTo>
                    <a:pt x="2927350" y="3349624"/>
                  </a:lnTo>
                  <a:lnTo>
                    <a:pt x="2898775" y="3359149"/>
                  </a:lnTo>
                  <a:lnTo>
                    <a:pt x="2870200" y="3371849"/>
                  </a:lnTo>
                  <a:lnTo>
                    <a:pt x="2803525" y="3384549"/>
                  </a:lnTo>
                  <a:lnTo>
                    <a:pt x="2733675" y="3394074"/>
                  </a:lnTo>
                  <a:lnTo>
                    <a:pt x="2657475" y="3397249"/>
                  </a:lnTo>
                  <a:lnTo>
                    <a:pt x="2581275" y="3397249"/>
                  </a:lnTo>
                  <a:lnTo>
                    <a:pt x="2517775" y="3390899"/>
                  </a:lnTo>
                  <a:lnTo>
                    <a:pt x="2457450" y="3384549"/>
                  </a:lnTo>
                  <a:lnTo>
                    <a:pt x="2406650" y="3375024"/>
                  </a:lnTo>
                  <a:lnTo>
                    <a:pt x="2324100" y="3349624"/>
                  </a:lnTo>
                  <a:lnTo>
                    <a:pt x="2257425" y="3324224"/>
                  </a:lnTo>
                  <a:lnTo>
                    <a:pt x="2232025" y="3314699"/>
                  </a:lnTo>
                  <a:lnTo>
                    <a:pt x="2212975" y="3308349"/>
                  </a:lnTo>
                  <a:lnTo>
                    <a:pt x="2203450" y="3311524"/>
                  </a:lnTo>
                  <a:lnTo>
                    <a:pt x="2193925" y="3317874"/>
                  </a:lnTo>
                  <a:lnTo>
                    <a:pt x="2184400" y="3330574"/>
                  </a:lnTo>
                  <a:lnTo>
                    <a:pt x="2174875" y="3346449"/>
                  </a:lnTo>
                  <a:lnTo>
                    <a:pt x="2159000" y="3390899"/>
                  </a:lnTo>
                  <a:lnTo>
                    <a:pt x="2146300" y="3441699"/>
                  </a:lnTo>
                  <a:lnTo>
                    <a:pt x="2133600" y="3495674"/>
                  </a:lnTo>
                  <a:lnTo>
                    <a:pt x="2130425" y="3546474"/>
                  </a:lnTo>
                  <a:lnTo>
                    <a:pt x="2130425" y="3568699"/>
                  </a:lnTo>
                  <a:lnTo>
                    <a:pt x="2130425" y="3587749"/>
                  </a:lnTo>
                  <a:lnTo>
                    <a:pt x="2133600" y="3600449"/>
                  </a:lnTo>
                  <a:lnTo>
                    <a:pt x="2139950" y="3606799"/>
                  </a:lnTo>
                  <a:lnTo>
                    <a:pt x="2168525" y="3622674"/>
                  </a:lnTo>
                  <a:lnTo>
                    <a:pt x="2203450" y="3641724"/>
                  </a:lnTo>
                  <a:lnTo>
                    <a:pt x="2247900" y="3657599"/>
                  </a:lnTo>
                  <a:lnTo>
                    <a:pt x="2301875" y="3673474"/>
                  </a:lnTo>
                  <a:lnTo>
                    <a:pt x="2362200" y="3689349"/>
                  </a:lnTo>
                  <a:lnTo>
                    <a:pt x="2432050" y="3702049"/>
                  </a:lnTo>
                  <a:lnTo>
                    <a:pt x="2511425" y="3711574"/>
                  </a:lnTo>
                  <a:lnTo>
                    <a:pt x="2597150" y="3717924"/>
                  </a:lnTo>
                  <a:lnTo>
                    <a:pt x="2597150" y="3829049"/>
                  </a:lnTo>
                  <a:lnTo>
                    <a:pt x="2597150" y="3860799"/>
                  </a:lnTo>
                  <a:lnTo>
                    <a:pt x="2603500" y="3886199"/>
                  </a:lnTo>
                  <a:lnTo>
                    <a:pt x="2609850" y="3905249"/>
                  </a:lnTo>
                  <a:lnTo>
                    <a:pt x="2619375" y="3921124"/>
                  </a:lnTo>
                  <a:lnTo>
                    <a:pt x="2632075" y="3930649"/>
                  </a:lnTo>
                  <a:lnTo>
                    <a:pt x="2647950" y="3936999"/>
                  </a:lnTo>
                  <a:lnTo>
                    <a:pt x="2670175" y="3940174"/>
                  </a:lnTo>
                  <a:lnTo>
                    <a:pt x="2695575" y="3940174"/>
                  </a:lnTo>
                  <a:lnTo>
                    <a:pt x="2879725" y="3940174"/>
                  </a:lnTo>
                  <a:lnTo>
                    <a:pt x="2905125" y="3940174"/>
                  </a:lnTo>
                  <a:lnTo>
                    <a:pt x="2924175" y="3936999"/>
                  </a:lnTo>
                  <a:lnTo>
                    <a:pt x="2940050" y="3930649"/>
                  </a:lnTo>
                  <a:lnTo>
                    <a:pt x="2946400" y="3924299"/>
                  </a:lnTo>
                  <a:lnTo>
                    <a:pt x="2952750" y="3911599"/>
                  </a:lnTo>
                  <a:lnTo>
                    <a:pt x="2959100" y="3892549"/>
                  </a:lnTo>
                  <a:lnTo>
                    <a:pt x="2959100" y="3870324"/>
                  </a:lnTo>
                  <a:lnTo>
                    <a:pt x="2962275" y="3841749"/>
                  </a:lnTo>
                  <a:lnTo>
                    <a:pt x="2962275" y="3689349"/>
                  </a:lnTo>
                  <a:lnTo>
                    <a:pt x="3009900" y="3679824"/>
                  </a:lnTo>
                  <a:lnTo>
                    <a:pt x="3057525" y="3663949"/>
                  </a:lnTo>
                  <a:lnTo>
                    <a:pt x="3101975" y="3648074"/>
                  </a:lnTo>
                  <a:lnTo>
                    <a:pt x="3146425" y="3629024"/>
                  </a:lnTo>
                  <a:lnTo>
                    <a:pt x="3187700" y="3609974"/>
                  </a:lnTo>
                  <a:lnTo>
                    <a:pt x="3225800" y="3584574"/>
                  </a:lnTo>
                  <a:lnTo>
                    <a:pt x="3260725" y="3555999"/>
                  </a:lnTo>
                  <a:lnTo>
                    <a:pt x="3295650" y="3527424"/>
                  </a:lnTo>
                  <a:lnTo>
                    <a:pt x="3324225" y="3492499"/>
                  </a:lnTo>
                  <a:lnTo>
                    <a:pt x="3349625" y="3454399"/>
                  </a:lnTo>
                  <a:lnTo>
                    <a:pt x="3371850" y="3413124"/>
                  </a:lnTo>
                  <a:lnTo>
                    <a:pt x="3390900" y="3371849"/>
                  </a:lnTo>
                  <a:lnTo>
                    <a:pt x="3406775" y="3324224"/>
                  </a:lnTo>
                  <a:lnTo>
                    <a:pt x="3419475" y="3270249"/>
                  </a:lnTo>
                  <a:lnTo>
                    <a:pt x="3425825" y="3216274"/>
                  </a:lnTo>
                  <a:lnTo>
                    <a:pt x="3429000" y="3155949"/>
                  </a:lnTo>
                  <a:lnTo>
                    <a:pt x="3425825" y="3101974"/>
                  </a:lnTo>
                  <a:lnTo>
                    <a:pt x="3419475" y="3051174"/>
                  </a:lnTo>
                  <a:lnTo>
                    <a:pt x="3406775" y="3003549"/>
                  </a:lnTo>
                  <a:lnTo>
                    <a:pt x="3394075" y="2955924"/>
                  </a:lnTo>
                  <a:lnTo>
                    <a:pt x="3371850" y="2911474"/>
                  </a:lnTo>
                  <a:lnTo>
                    <a:pt x="3349625" y="2870199"/>
                  </a:lnTo>
                  <a:lnTo>
                    <a:pt x="3317875" y="2828924"/>
                  </a:lnTo>
                  <a:lnTo>
                    <a:pt x="3286125" y="2790824"/>
                  </a:lnTo>
                  <a:lnTo>
                    <a:pt x="3248025" y="2755899"/>
                  </a:lnTo>
                  <a:lnTo>
                    <a:pt x="3206750" y="2720974"/>
                  </a:lnTo>
                  <a:lnTo>
                    <a:pt x="3162300" y="2689224"/>
                  </a:lnTo>
                  <a:lnTo>
                    <a:pt x="3114675" y="2657474"/>
                  </a:lnTo>
                  <a:lnTo>
                    <a:pt x="3063875" y="2625724"/>
                  </a:lnTo>
                  <a:lnTo>
                    <a:pt x="3006725" y="2597149"/>
                  </a:lnTo>
                  <a:lnTo>
                    <a:pt x="2946400" y="2568574"/>
                  </a:lnTo>
                  <a:lnTo>
                    <a:pt x="2886075" y="2539999"/>
                  </a:lnTo>
                  <a:lnTo>
                    <a:pt x="2806700" y="2508249"/>
                  </a:lnTo>
                  <a:lnTo>
                    <a:pt x="2740025" y="2476499"/>
                  </a:lnTo>
                  <a:lnTo>
                    <a:pt x="2682875" y="2441574"/>
                  </a:lnTo>
                  <a:lnTo>
                    <a:pt x="2635250" y="2409824"/>
                  </a:lnTo>
                  <a:lnTo>
                    <a:pt x="2616200" y="2393949"/>
                  </a:lnTo>
                  <a:lnTo>
                    <a:pt x="2600325" y="2378074"/>
                  </a:lnTo>
                  <a:lnTo>
                    <a:pt x="2587625" y="2359024"/>
                  </a:lnTo>
                  <a:lnTo>
                    <a:pt x="2574925" y="2339974"/>
                  </a:lnTo>
                  <a:lnTo>
                    <a:pt x="2565400" y="2320924"/>
                  </a:lnTo>
                  <a:lnTo>
                    <a:pt x="2559050" y="2298699"/>
                  </a:lnTo>
                  <a:lnTo>
                    <a:pt x="2555875" y="2276474"/>
                  </a:lnTo>
                  <a:lnTo>
                    <a:pt x="2552700" y="2251074"/>
                  </a:lnTo>
                  <a:lnTo>
                    <a:pt x="2555875" y="2228849"/>
                  </a:lnTo>
                  <a:lnTo>
                    <a:pt x="2559050" y="2206624"/>
                  </a:lnTo>
                  <a:lnTo>
                    <a:pt x="2562225" y="2184399"/>
                  </a:lnTo>
                  <a:lnTo>
                    <a:pt x="2571750" y="2162174"/>
                  </a:lnTo>
                  <a:lnTo>
                    <a:pt x="2581275" y="2143124"/>
                  </a:lnTo>
                  <a:lnTo>
                    <a:pt x="2593975" y="2124074"/>
                  </a:lnTo>
                  <a:lnTo>
                    <a:pt x="2609850" y="2108199"/>
                  </a:lnTo>
                  <a:lnTo>
                    <a:pt x="2625725" y="2092324"/>
                  </a:lnTo>
                  <a:lnTo>
                    <a:pt x="2644775" y="2079624"/>
                  </a:lnTo>
                  <a:lnTo>
                    <a:pt x="2667000" y="2066924"/>
                  </a:lnTo>
                  <a:lnTo>
                    <a:pt x="2695575" y="2057399"/>
                  </a:lnTo>
                  <a:lnTo>
                    <a:pt x="2724150" y="2047874"/>
                  </a:lnTo>
                  <a:lnTo>
                    <a:pt x="2759075" y="2041524"/>
                  </a:lnTo>
                  <a:lnTo>
                    <a:pt x="2797175" y="2038349"/>
                  </a:lnTo>
                  <a:lnTo>
                    <a:pt x="2838450" y="2035174"/>
                  </a:lnTo>
                  <a:lnTo>
                    <a:pt x="2886075" y="2035174"/>
                  </a:lnTo>
                  <a:lnTo>
                    <a:pt x="2933700" y="2035174"/>
                  </a:lnTo>
                  <a:lnTo>
                    <a:pt x="2981325" y="2038349"/>
                  </a:lnTo>
                  <a:lnTo>
                    <a:pt x="3032125" y="2044699"/>
                  </a:lnTo>
                  <a:lnTo>
                    <a:pt x="3079750" y="2054224"/>
                  </a:lnTo>
                  <a:lnTo>
                    <a:pt x="3165475" y="2073274"/>
                  </a:lnTo>
                  <a:lnTo>
                    <a:pt x="3225800" y="2089149"/>
                  </a:lnTo>
                  <a:lnTo>
                    <a:pt x="3238500" y="2089149"/>
                  </a:lnTo>
                  <a:lnTo>
                    <a:pt x="3251200" y="2082799"/>
                  </a:lnTo>
                  <a:lnTo>
                    <a:pt x="3260725" y="2073274"/>
                  </a:lnTo>
                  <a:lnTo>
                    <a:pt x="3273425" y="2054224"/>
                  </a:lnTo>
                  <a:lnTo>
                    <a:pt x="3295650" y="2006599"/>
                  </a:lnTo>
                  <a:lnTo>
                    <a:pt x="3311525" y="1958974"/>
                  </a:lnTo>
                  <a:lnTo>
                    <a:pt x="3321050" y="1904999"/>
                  </a:lnTo>
                  <a:lnTo>
                    <a:pt x="3324225" y="1857374"/>
                  </a:lnTo>
                  <a:lnTo>
                    <a:pt x="3324225" y="1835149"/>
                  </a:lnTo>
                  <a:lnTo>
                    <a:pt x="3317875" y="1819274"/>
                  </a:lnTo>
                  <a:lnTo>
                    <a:pt x="3311525" y="1806574"/>
                  </a:lnTo>
                  <a:lnTo>
                    <a:pt x="3298825" y="1797049"/>
                  </a:lnTo>
                  <a:lnTo>
                    <a:pt x="3254375" y="1784349"/>
                  </a:lnTo>
                  <a:lnTo>
                    <a:pt x="3197225" y="1768474"/>
                  </a:lnTo>
                  <a:lnTo>
                    <a:pt x="3159125" y="1762124"/>
                  </a:lnTo>
                  <a:lnTo>
                    <a:pt x="3117850" y="1755774"/>
                  </a:lnTo>
                  <a:lnTo>
                    <a:pt x="3019425" y="1746249"/>
                  </a:lnTo>
                  <a:lnTo>
                    <a:pt x="3019425" y="1609724"/>
                  </a:lnTo>
                  <a:lnTo>
                    <a:pt x="3019425" y="1555749"/>
                  </a:lnTo>
                  <a:lnTo>
                    <a:pt x="3016250" y="1533524"/>
                  </a:lnTo>
                  <a:lnTo>
                    <a:pt x="3009900" y="1520824"/>
                  </a:lnTo>
                  <a:lnTo>
                    <a:pt x="3003550" y="1511299"/>
                  </a:lnTo>
                  <a:lnTo>
                    <a:pt x="2990850" y="1501774"/>
                  </a:lnTo>
                  <a:lnTo>
                    <a:pt x="2968625" y="1498599"/>
                  </a:lnTo>
                  <a:lnTo>
                    <a:pt x="2943225" y="1498599"/>
                  </a:lnTo>
                  <a:lnTo>
                    <a:pt x="2762250" y="1498599"/>
                  </a:lnTo>
                  <a:close/>
                  <a:moveTo>
                    <a:pt x="2077933" y="438148"/>
                  </a:moveTo>
                  <a:cubicBezTo>
                    <a:pt x="2061771" y="438148"/>
                    <a:pt x="2048669" y="451250"/>
                    <a:pt x="2048669" y="467412"/>
                  </a:cubicBezTo>
                  <a:lnTo>
                    <a:pt x="2048669" y="769928"/>
                  </a:lnTo>
                  <a:lnTo>
                    <a:pt x="2075397" y="778225"/>
                  </a:lnTo>
                  <a:cubicBezTo>
                    <a:pt x="2119967" y="797076"/>
                    <a:pt x="2155673" y="832782"/>
                    <a:pt x="2174524" y="877352"/>
                  </a:cubicBezTo>
                  <a:lnTo>
                    <a:pt x="2184888" y="928686"/>
                  </a:lnTo>
                  <a:lnTo>
                    <a:pt x="3371361" y="928686"/>
                  </a:lnTo>
                  <a:lnTo>
                    <a:pt x="3381725" y="877352"/>
                  </a:lnTo>
                  <a:cubicBezTo>
                    <a:pt x="3400577" y="832782"/>
                    <a:pt x="3436283" y="797076"/>
                    <a:pt x="3480853" y="778224"/>
                  </a:cubicBezTo>
                  <a:lnTo>
                    <a:pt x="3507582" y="769927"/>
                  </a:lnTo>
                  <a:lnTo>
                    <a:pt x="3507582" y="467412"/>
                  </a:lnTo>
                  <a:cubicBezTo>
                    <a:pt x="3507582" y="451250"/>
                    <a:pt x="3494480" y="438148"/>
                    <a:pt x="3478318" y="438148"/>
                  </a:cubicBezTo>
                  <a:close/>
                  <a:moveTo>
                    <a:pt x="2060754" y="0"/>
                  </a:moveTo>
                  <a:lnTo>
                    <a:pt x="3495494" y="0"/>
                  </a:lnTo>
                  <a:cubicBezTo>
                    <a:pt x="3746344" y="0"/>
                    <a:pt x="3949699" y="203354"/>
                    <a:pt x="3949699" y="454204"/>
                  </a:cubicBezTo>
                  <a:lnTo>
                    <a:pt x="3949699" y="772638"/>
                  </a:lnTo>
                  <a:lnTo>
                    <a:pt x="3967697" y="778224"/>
                  </a:lnTo>
                  <a:cubicBezTo>
                    <a:pt x="4012267" y="797076"/>
                    <a:pt x="4047973" y="832782"/>
                    <a:pt x="4066824" y="877352"/>
                  </a:cubicBezTo>
                  <a:lnTo>
                    <a:pt x="4077188" y="928686"/>
                  </a:lnTo>
                  <a:lnTo>
                    <a:pt x="5316011" y="928686"/>
                  </a:lnTo>
                  <a:cubicBezTo>
                    <a:pt x="5450445" y="928686"/>
                    <a:pt x="5559425" y="1037666"/>
                    <a:pt x="5559425" y="1172100"/>
                  </a:cubicBezTo>
                  <a:lnTo>
                    <a:pt x="5559425" y="4355572"/>
                  </a:lnTo>
                  <a:cubicBezTo>
                    <a:pt x="5559425" y="4490006"/>
                    <a:pt x="5450445" y="4598986"/>
                    <a:pt x="5316011" y="4598986"/>
                  </a:cubicBezTo>
                  <a:lnTo>
                    <a:pt x="4950129" y="4598986"/>
                  </a:lnTo>
                  <a:lnTo>
                    <a:pt x="4924434" y="4637096"/>
                  </a:lnTo>
                  <a:cubicBezTo>
                    <a:pt x="4899919" y="4661611"/>
                    <a:pt x="4866052" y="4676774"/>
                    <a:pt x="4828643" y="4676774"/>
                  </a:cubicBezTo>
                  <a:lnTo>
                    <a:pt x="4572531" y="4676774"/>
                  </a:lnTo>
                  <a:cubicBezTo>
                    <a:pt x="4535123" y="4676774"/>
                    <a:pt x="4501256" y="4661611"/>
                    <a:pt x="4476740" y="4637096"/>
                  </a:cubicBezTo>
                  <a:lnTo>
                    <a:pt x="4451046" y="4598986"/>
                  </a:lnTo>
                  <a:lnTo>
                    <a:pt x="1063928" y="4598986"/>
                  </a:lnTo>
                  <a:lnTo>
                    <a:pt x="1038234" y="4637096"/>
                  </a:lnTo>
                  <a:cubicBezTo>
                    <a:pt x="1013719" y="4661611"/>
                    <a:pt x="979851" y="4676774"/>
                    <a:pt x="942443" y="4676774"/>
                  </a:cubicBezTo>
                  <a:lnTo>
                    <a:pt x="686331" y="4676774"/>
                  </a:lnTo>
                  <a:cubicBezTo>
                    <a:pt x="648922" y="4676774"/>
                    <a:pt x="615055" y="4661611"/>
                    <a:pt x="590540" y="4637096"/>
                  </a:cubicBezTo>
                  <a:lnTo>
                    <a:pt x="564846" y="4598986"/>
                  </a:lnTo>
                  <a:lnTo>
                    <a:pt x="243414" y="4598986"/>
                  </a:lnTo>
                  <a:cubicBezTo>
                    <a:pt x="108980" y="4598986"/>
                    <a:pt x="0" y="4490006"/>
                    <a:pt x="0" y="4355572"/>
                  </a:cubicBezTo>
                  <a:lnTo>
                    <a:pt x="0" y="1172100"/>
                  </a:lnTo>
                  <a:cubicBezTo>
                    <a:pt x="0" y="1037666"/>
                    <a:pt x="108980" y="928686"/>
                    <a:pt x="243414" y="928686"/>
                  </a:cubicBezTo>
                  <a:lnTo>
                    <a:pt x="1479061" y="928686"/>
                  </a:lnTo>
                  <a:lnTo>
                    <a:pt x="1489425" y="877352"/>
                  </a:lnTo>
                  <a:cubicBezTo>
                    <a:pt x="1508276" y="832782"/>
                    <a:pt x="1543982" y="797076"/>
                    <a:pt x="1588552" y="778225"/>
                  </a:cubicBezTo>
                  <a:lnTo>
                    <a:pt x="1606549" y="772638"/>
                  </a:lnTo>
                  <a:lnTo>
                    <a:pt x="1606549" y="454204"/>
                  </a:lnTo>
                  <a:cubicBezTo>
                    <a:pt x="1606549" y="203354"/>
                    <a:pt x="1809904" y="0"/>
                    <a:pt x="206075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760" dirty="0">
                <a:solidFill>
                  <a:srgbClr val="FFFFFF"/>
                </a:solidFill>
                <a:ea typeface="思源黑体" panose="020B0500000000000000" pitchFamily="34" charset="-122"/>
                <a:cs typeface="+mn-ea"/>
                <a:sym typeface="+mn-lt"/>
              </a:endParaRPr>
            </a:p>
          </p:txBody>
        </p:sp>
      </p:grpSp>
      <p:grpSp>
        <p:nvGrpSpPr>
          <p:cNvPr id="25" name="组合 24"/>
          <p:cNvGrpSpPr/>
          <p:nvPr/>
        </p:nvGrpSpPr>
        <p:grpSpPr>
          <a:xfrm>
            <a:off x="4724418" y="3887169"/>
            <a:ext cx="389335" cy="389335"/>
            <a:chOff x="7858125" y="5094288"/>
            <a:chExt cx="692150" cy="692150"/>
          </a:xfrm>
        </p:grpSpPr>
        <p:sp>
          <p:nvSpPr>
            <p:cNvPr id="26" name="椭圆 25" descr="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
            <p:cNvSpPr/>
            <p:nvPr/>
          </p:nvSpPr>
          <p:spPr>
            <a:xfrm>
              <a:off x="7858125" y="5094288"/>
              <a:ext cx="692150" cy="692150"/>
            </a:xfrm>
            <a:prstGeom prst="ellipse">
              <a:avLst/>
            </a:prstGeom>
            <a:solidFill>
              <a:schemeClr val="tx1">
                <a:lumMod val="75000"/>
                <a:lumOff val="25000"/>
              </a:schemeClr>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760" dirty="0">
                <a:ea typeface="思源黑体" panose="020B0500000000000000" pitchFamily="34" charset="-122"/>
                <a:cs typeface="+mn-ea"/>
                <a:sym typeface="+mn-lt"/>
              </a:endParaRPr>
            </a:p>
          </p:txBody>
        </p:sp>
        <p:sp>
          <p:nvSpPr>
            <p:cNvPr id="27" name="KSO_Shape" descr="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
            <p:cNvSpPr/>
            <p:nvPr/>
          </p:nvSpPr>
          <p:spPr bwMode="auto">
            <a:xfrm>
              <a:off x="8016875" y="5265738"/>
              <a:ext cx="365125" cy="363537"/>
            </a:xfrm>
            <a:custGeom>
              <a:avLst/>
              <a:gdLst>
                <a:gd name="T0" fmla="*/ 2147483647 w 3896"/>
                <a:gd name="T1" fmla="*/ 2147483647 h 3896"/>
                <a:gd name="T2" fmla="*/ 0 w 3896"/>
                <a:gd name="T3" fmla="*/ 2147483647 h 3896"/>
                <a:gd name="T4" fmla="*/ 2147483647 w 3896"/>
                <a:gd name="T5" fmla="*/ 0 h 3896"/>
                <a:gd name="T6" fmla="*/ 2147483647 w 3896"/>
                <a:gd name="T7" fmla="*/ 2147483647 h 3896"/>
                <a:gd name="T8" fmla="*/ 2147483647 w 3896"/>
                <a:gd name="T9" fmla="*/ 2147483647 h 3896"/>
                <a:gd name="T10" fmla="*/ 2147483647 w 3896"/>
                <a:gd name="T11" fmla="*/ 2147483647 h 3896"/>
                <a:gd name="T12" fmla="*/ 2147483647 w 3896"/>
                <a:gd name="T13" fmla="*/ 2147483647 h 3896"/>
                <a:gd name="T14" fmla="*/ 2147483647 w 3896"/>
                <a:gd name="T15" fmla="*/ 2147483647 h 3896"/>
                <a:gd name="T16" fmla="*/ 2147483647 w 3896"/>
                <a:gd name="T17" fmla="*/ 2147483647 h 3896"/>
                <a:gd name="T18" fmla="*/ 2147483647 w 3896"/>
                <a:gd name="T19" fmla="*/ 2147483647 h 3896"/>
                <a:gd name="T20" fmla="*/ 2147483647 w 3896"/>
                <a:gd name="T21" fmla="*/ 2147483647 h 3896"/>
                <a:gd name="T22" fmla="*/ 2147483647 w 3896"/>
                <a:gd name="T23" fmla="*/ 2147483647 h 3896"/>
                <a:gd name="T24" fmla="*/ 2147483647 w 3896"/>
                <a:gd name="T25" fmla="*/ 2147483647 h 3896"/>
                <a:gd name="T26" fmla="*/ 2147483647 w 3896"/>
                <a:gd name="T27" fmla="*/ 2147483647 h 3896"/>
                <a:gd name="T28" fmla="*/ 2147483647 w 3896"/>
                <a:gd name="T29" fmla="*/ 2147483647 h 3896"/>
                <a:gd name="T30" fmla="*/ 2147483647 w 3896"/>
                <a:gd name="T31" fmla="*/ 2147483647 h 3896"/>
                <a:gd name="T32" fmla="*/ 2147483647 w 3896"/>
                <a:gd name="T33" fmla="*/ 2147483647 h 3896"/>
                <a:gd name="T34" fmla="*/ 2147483647 w 3896"/>
                <a:gd name="T35" fmla="*/ 2147483647 h 3896"/>
                <a:gd name="T36" fmla="*/ 2147483647 w 3896"/>
                <a:gd name="T37" fmla="*/ 2147483647 h 3896"/>
                <a:gd name="T38" fmla="*/ 2147483647 w 3896"/>
                <a:gd name="T39" fmla="*/ 2147483647 h 3896"/>
                <a:gd name="T40" fmla="*/ 2147483647 w 3896"/>
                <a:gd name="T41" fmla="*/ 2147483647 h 3896"/>
                <a:gd name="T42" fmla="*/ 2147483647 w 3896"/>
                <a:gd name="T43" fmla="*/ 2147483647 h 3896"/>
                <a:gd name="T44" fmla="*/ 2147483647 w 3896"/>
                <a:gd name="T45" fmla="*/ 2147483647 h 3896"/>
                <a:gd name="T46" fmla="*/ 2147483647 w 3896"/>
                <a:gd name="T47" fmla="*/ 2147483647 h 389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896" h="3896">
                  <a:moveTo>
                    <a:pt x="1948" y="3896"/>
                  </a:moveTo>
                  <a:cubicBezTo>
                    <a:pt x="872" y="3896"/>
                    <a:pt x="0" y="3024"/>
                    <a:pt x="0" y="1948"/>
                  </a:cubicBezTo>
                  <a:cubicBezTo>
                    <a:pt x="0" y="872"/>
                    <a:pt x="872" y="0"/>
                    <a:pt x="1948" y="0"/>
                  </a:cubicBezTo>
                  <a:cubicBezTo>
                    <a:pt x="3024" y="0"/>
                    <a:pt x="3896" y="872"/>
                    <a:pt x="3896" y="1948"/>
                  </a:cubicBezTo>
                  <a:cubicBezTo>
                    <a:pt x="3896" y="3024"/>
                    <a:pt x="3024" y="3896"/>
                    <a:pt x="1948" y="3896"/>
                  </a:cubicBezTo>
                  <a:close/>
                  <a:moveTo>
                    <a:pt x="3018" y="839"/>
                  </a:moveTo>
                  <a:cubicBezTo>
                    <a:pt x="2852" y="674"/>
                    <a:pt x="2687" y="839"/>
                    <a:pt x="2687" y="839"/>
                  </a:cubicBezTo>
                  <a:cubicBezTo>
                    <a:pt x="2108" y="1418"/>
                    <a:pt x="2108" y="1418"/>
                    <a:pt x="2108" y="1418"/>
                  </a:cubicBezTo>
                  <a:cubicBezTo>
                    <a:pt x="869" y="1170"/>
                    <a:pt x="869" y="1170"/>
                    <a:pt x="869" y="1170"/>
                  </a:cubicBezTo>
                  <a:cubicBezTo>
                    <a:pt x="703" y="1335"/>
                    <a:pt x="703" y="1335"/>
                    <a:pt x="703" y="1335"/>
                  </a:cubicBezTo>
                  <a:cubicBezTo>
                    <a:pt x="1695" y="1831"/>
                    <a:pt x="1695" y="1831"/>
                    <a:pt x="1695" y="1831"/>
                  </a:cubicBezTo>
                  <a:cubicBezTo>
                    <a:pt x="1232" y="2294"/>
                    <a:pt x="1232" y="2294"/>
                    <a:pt x="1232" y="2294"/>
                  </a:cubicBezTo>
                  <a:cubicBezTo>
                    <a:pt x="786" y="2245"/>
                    <a:pt x="786" y="2245"/>
                    <a:pt x="786" y="2245"/>
                  </a:cubicBezTo>
                  <a:cubicBezTo>
                    <a:pt x="621" y="2410"/>
                    <a:pt x="621" y="2410"/>
                    <a:pt x="621" y="2410"/>
                  </a:cubicBezTo>
                  <a:cubicBezTo>
                    <a:pt x="1199" y="2658"/>
                    <a:pt x="1199" y="2658"/>
                    <a:pt x="1199" y="2658"/>
                  </a:cubicBezTo>
                  <a:cubicBezTo>
                    <a:pt x="1447" y="3236"/>
                    <a:pt x="1447" y="3236"/>
                    <a:pt x="1447" y="3236"/>
                  </a:cubicBezTo>
                  <a:cubicBezTo>
                    <a:pt x="1612" y="3071"/>
                    <a:pt x="1612" y="3071"/>
                    <a:pt x="1612" y="3071"/>
                  </a:cubicBezTo>
                  <a:cubicBezTo>
                    <a:pt x="1563" y="2625"/>
                    <a:pt x="1563" y="2625"/>
                    <a:pt x="1563" y="2625"/>
                  </a:cubicBezTo>
                  <a:cubicBezTo>
                    <a:pt x="2026" y="2162"/>
                    <a:pt x="2026" y="2162"/>
                    <a:pt x="2026" y="2162"/>
                  </a:cubicBezTo>
                  <a:cubicBezTo>
                    <a:pt x="2522" y="3154"/>
                    <a:pt x="2522" y="3154"/>
                    <a:pt x="2522" y="3154"/>
                  </a:cubicBezTo>
                  <a:cubicBezTo>
                    <a:pt x="2687" y="2989"/>
                    <a:pt x="2687" y="2989"/>
                    <a:pt x="2687" y="2989"/>
                  </a:cubicBezTo>
                  <a:cubicBezTo>
                    <a:pt x="2439" y="1749"/>
                    <a:pt x="2439" y="1749"/>
                    <a:pt x="2439" y="1749"/>
                  </a:cubicBezTo>
                  <a:cubicBezTo>
                    <a:pt x="3018" y="1170"/>
                    <a:pt x="3018" y="1170"/>
                    <a:pt x="3018" y="1170"/>
                  </a:cubicBezTo>
                  <a:cubicBezTo>
                    <a:pt x="3018" y="1170"/>
                    <a:pt x="3183" y="1005"/>
                    <a:pt x="3018" y="83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sz="760" dirty="0">
                <a:latin typeface="+mn-lt"/>
                <a:ea typeface="思源黑体" panose="020B0500000000000000" pitchFamily="34" charset="-122"/>
                <a:cs typeface="+mn-ea"/>
                <a:sym typeface="+mn-lt"/>
              </a:endParaRPr>
            </a:p>
          </p:txBody>
        </p:sp>
      </p:grpSp>
      <p:sp>
        <p:nvSpPr>
          <p:cNvPr id="28" name="椭圆 27" descr="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
          <p:cNvSpPr/>
          <p:nvPr/>
        </p:nvSpPr>
        <p:spPr>
          <a:xfrm rot="19609735">
            <a:off x="2365885" y="2294323"/>
            <a:ext cx="115193" cy="115193"/>
          </a:xfrm>
          <a:prstGeom prst="ellipse">
            <a:avLst/>
          </a:prstGeom>
          <a:solidFill>
            <a:srgbClr val="1E74AE"/>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760" dirty="0">
              <a:ea typeface="思源黑体" panose="020B0500000000000000" pitchFamily="34" charset="-122"/>
              <a:cs typeface="+mn-ea"/>
              <a:sym typeface="+mn-lt"/>
            </a:endParaRPr>
          </a:p>
        </p:txBody>
      </p:sp>
      <p:sp>
        <p:nvSpPr>
          <p:cNvPr id="29" name="MH_SubTitle_1" descr="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
          <p:cNvSpPr txBox="1">
            <a:spLocks noChangeArrowheads="1"/>
          </p:cNvSpPr>
          <p:nvPr>
            <p:custDataLst>
              <p:tags r:id="rId3"/>
            </p:custDataLst>
          </p:nvPr>
        </p:nvSpPr>
        <p:spPr bwMode="auto">
          <a:xfrm>
            <a:off x="1284418" y="3047824"/>
            <a:ext cx="1590916" cy="101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2800" b="1" spc="30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异化的</a:t>
            </a:r>
            <a:endParaRPr lang="en-US" altLang="zh-CN" sz="2800" b="1" spc="30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endParaRPr>
          </a:p>
          <a:p>
            <a:pPr algn="ctr"/>
            <a:r>
              <a:rPr lang="zh-CN" altLang="en-US" sz="2800" b="1" spc="30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沟通方式</a:t>
            </a:r>
            <a:endParaRPr lang="en-US" altLang="zh-CN" sz="2800" b="1" spc="30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endParaRPr>
          </a:p>
        </p:txBody>
      </p:sp>
      <p:sp>
        <p:nvSpPr>
          <p:cNvPr id="30" name="TextBox 3" descr="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
          <p:cNvSpPr txBox="1">
            <a:spLocks noChangeArrowheads="1"/>
          </p:cNvSpPr>
          <p:nvPr/>
        </p:nvSpPr>
        <p:spPr bwMode="auto">
          <a:xfrm>
            <a:off x="4529923" y="2999659"/>
            <a:ext cx="40753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r>
              <a:rPr lang="zh-CN" altLang="en-US" sz="900" dirty="0">
                <a:solidFill>
                  <a:schemeClr val="tx1">
                    <a:lumMod val="65000"/>
                    <a:lumOff val="35000"/>
                  </a:schemeClr>
                </a:solidFill>
                <a:latin typeface="+mn-lt"/>
                <a:ea typeface="思源黑体" panose="020B0500000000000000" pitchFamily="34" charset="-122"/>
                <a:cs typeface="+mn-ea"/>
                <a:sym typeface="+mn-lt"/>
              </a:rPr>
              <a:t>我们大多数的人使用的语言倾向于评判、比较、命令和指责，而不是鼓励我们倾听彼此的感受和需要。我相信，异化的沟通方式的基础是性恶论。长期以来，我们强调人性本恶以及通过教育来控制天性。这导致了我们对自己的感受和需要常常心存疑虑，以致不愿去体会自己的内心世界。</a:t>
            </a:r>
          </a:p>
        </p:txBody>
      </p:sp>
      <p:sp>
        <p:nvSpPr>
          <p:cNvPr id="31" name="TextBox 3" descr="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
          <p:cNvSpPr txBox="1">
            <a:spLocks noChangeArrowheads="1"/>
          </p:cNvSpPr>
          <p:nvPr/>
        </p:nvSpPr>
        <p:spPr bwMode="auto">
          <a:xfrm>
            <a:off x="5133824" y="4235986"/>
            <a:ext cx="347141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r>
              <a:rPr lang="zh-CN" altLang="en-US" sz="900" dirty="0">
                <a:solidFill>
                  <a:schemeClr val="tx1">
                    <a:lumMod val="65000"/>
                    <a:lumOff val="35000"/>
                  </a:schemeClr>
                </a:solidFill>
                <a:latin typeface="+mn-lt"/>
                <a:ea typeface="思源黑体" panose="020B0500000000000000" pitchFamily="34" charset="-122"/>
                <a:cs typeface="+mn-ea"/>
                <a:sym typeface="+mn-lt"/>
              </a:rPr>
              <a:t>对于国王、沙皇、贵族来说，将臣民训练得具有奴隶般的精神状态符合他们的利益。“不应该”、“应该”和“不得不”这些表达方式特别适合这个目的：人们越是习惯于评定是非，他们也就越倾向于追随权威，来获得正确和错误的标准。一旦专注于自身的感受和需要，我们就不再是好奴隶和好属下。</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arn(inVertical)">
                                      <p:cBhvr>
                                        <p:cTn id="16" dur="500"/>
                                        <p:tgtEl>
                                          <p:spTgt spid="6"/>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arn(inVertical)">
                                      <p:cBhvr>
                                        <p:cTn id="19" dur="500"/>
                                        <p:tgtEl>
                                          <p:spTgt spid="5"/>
                                        </p:tgtEl>
                                      </p:cBhvr>
                                    </p:animEffect>
                                  </p:childTnLst>
                                </p:cTn>
                              </p:par>
                            </p:childTnLst>
                          </p:cTn>
                        </p:par>
                        <p:par>
                          <p:cTn id="20" fill="hold">
                            <p:stCondLst>
                              <p:cond delay="1000"/>
                            </p:stCondLst>
                            <p:childTnLst>
                              <p:par>
                                <p:cTn id="21" presetID="53" presetClass="entr" presetSubtype="16"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p:cTn id="23" dur="500" fill="hold"/>
                                        <p:tgtEl>
                                          <p:spTgt spid="28"/>
                                        </p:tgtEl>
                                        <p:attrNameLst>
                                          <p:attrName>ppt_w</p:attrName>
                                        </p:attrNameLst>
                                      </p:cBhvr>
                                      <p:tavLst>
                                        <p:tav tm="0">
                                          <p:val>
                                            <p:fltVal val="0"/>
                                          </p:val>
                                        </p:tav>
                                        <p:tav tm="100000">
                                          <p:val>
                                            <p:strVal val="#ppt_w"/>
                                          </p:val>
                                        </p:tav>
                                      </p:tavLst>
                                    </p:anim>
                                    <p:anim calcmode="lin" valueType="num">
                                      <p:cBhvr>
                                        <p:cTn id="24" dur="500" fill="hold"/>
                                        <p:tgtEl>
                                          <p:spTgt spid="28"/>
                                        </p:tgtEl>
                                        <p:attrNameLst>
                                          <p:attrName>ppt_h</p:attrName>
                                        </p:attrNameLst>
                                      </p:cBhvr>
                                      <p:tavLst>
                                        <p:tav tm="0">
                                          <p:val>
                                            <p:fltVal val="0"/>
                                          </p:val>
                                        </p:tav>
                                        <p:tav tm="100000">
                                          <p:val>
                                            <p:strVal val="#ppt_h"/>
                                          </p:val>
                                        </p:tav>
                                      </p:tavLst>
                                    </p:anim>
                                    <p:animEffect transition="in" filter="fade">
                                      <p:cBhvr>
                                        <p:cTn id="25" dur="500"/>
                                        <p:tgtEl>
                                          <p:spTgt spid="28"/>
                                        </p:tgtEl>
                                      </p:cBhvr>
                                    </p:animEffect>
                                  </p:childTnLst>
                                </p:cTn>
                              </p:par>
                            </p:childTnLst>
                          </p:cTn>
                        </p:par>
                        <p:par>
                          <p:cTn id="26" fill="hold">
                            <p:stCondLst>
                              <p:cond delay="1500"/>
                            </p:stCondLst>
                            <p:childTnLst>
                              <p:par>
                                <p:cTn id="27" presetID="53" presetClass="entr" presetSubtype="16"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animEffect transition="in" filter="fade">
                                      <p:cBhvr>
                                        <p:cTn id="31" dur="500"/>
                                        <p:tgtEl>
                                          <p:spTgt spid="7"/>
                                        </p:tgtEl>
                                      </p:cBhvr>
                                    </p:animEffect>
                                  </p:childTnLst>
                                </p:cTn>
                              </p:par>
                            </p:childTnLst>
                          </p:cTn>
                        </p:par>
                        <p:par>
                          <p:cTn id="32" fill="hold">
                            <p:stCondLst>
                              <p:cond delay="2000"/>
                            </p:stCondLst>
                            <p:childTnLst>
                              <p:par>
                                <p:cTn id="33" presetID="53" presetClass="entr" presetSubtype="16"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fltVal val="0"/>
                                          </p:val>
                                        </p:tav>
                                        <p:tav tm="100000">
                                          <p:val>
                                            <p:strVal val="#ppt_h"/>
                                          </p:val>
                                        </p:tav>
                                      </p:tavLst>
                                    </p:anim>
                                    <p:animEffect transition="in" filter="fade">
                                      <p:cBhvr>
                                        <p:cTn id="37" dur="500"/>
                                        <p:tgtEl>
                                          <p:spTgt spid="8"/>
                                        </p:tgtEl>
                                      </p:cBhvr>
                                    </p:animEffect>
                                  </p:childTnLst>
                                </p:cTn>
                              </p:par>
                            </p:childTnLst>
                          </p:cTn>
                        </p:par>
                        <p:par>
                          <p:cTn id="38" fill="hold">
                            <p:stCondLst>
                              <p:cond delay="2500"/>
                            </p:stCondLst>
                            <p:childTnLst>
                              <p:par>
                                <p:cTn id="39" presetID="31" presetClass="entr" presetSubtype="0"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1000" fill="hold"/>
                                        <p:tgtEl>
                                          <p:spTgt spid="19"/>
                                        </p:tgtEl>
                                        <p:attrNameLst>
                                          <p:attrName>ppt_w</p:attrName>
                                        </p:attrNameLst>
                                      </p:cBhvr>
                                      <p:tavLst>
                                        <p:tav tm="0">
                                          <p:val>
                                            <p:fltVal val="0"/>
                                          </p:val>
                                        </p:tav>
                                        <p:tav tm="100000">
                                          <p:val>
                                            <p:strVal val="#ppt_w"/>
                                          </p:val>
                                        </p:tav>
                                      </p:tavLst>
                                    </p:anim>
                                    <p:anim calcmode="lin" valueType="num">
                                      <p:cBhvr>
                                        <p:cTn id="42" dur="1000" fill="hold"/>
                                        <p:tgtEl>
                                          <p:spTgt spid="19"/>
                                        </p:tgtEl>
                                        <p:attrNameLst>
                                          <p:attrName>ppt_h</p:attrName>
                                        </p:attrNameLst>
                                      </p:cBhvr>
                                      <p:tavLst>
                                        <p:tav tm="0">
                                          <p:val>
                                            <p:fltVal val="0"/>
                                          </p:val>
                                        </p:tav>
                                        <p:tav tm="100000">
                                          <p:val>
                                            <p:strVal val="#ppt_h"/>
                                          </p:val>
                                        </p:tav>
                                      </p:tavLst>
                                    </p:anim>
                                    <p:anim calcmode="lin" valueType="num">
                                      <p:cBhvr>
                                        <p:cTn id="43" dur="1000" fill="hold"/>
                                        <p:tgtEl>
                                          <p:spTgt spid="19"/>
                                        </p:tgtEl>
                                        <p:attrNameLst>
                                          <p:attrName>style.rotation</p:attrName>
                                        </p:attrNameLst>
                                      </p:cBhvr>
                                      <p:tavLst>
                                        <p:tav tm="0">
                                          <p:val>
                                            <p:fltVal val="90"/>
                                          </p:val>
                                        </p:tav>
                                        <p:tav tm="100000">
                                          <p:val>
                                            <p:fltVal val="0"/>
                                          </p:val>
                                        </p:tav>
                                      </p:tavLst>
                                    </p:anim>
                                    <p:animEffect transition="in" filter="fade">
                                      <p:cBhvr>
                                        <p:cTn id="44" dur="1000"/>
                                        <p:tgtEl>
                                          <p:spTgt spid="19"/>
                                        </p:tgtEl>
                                      </p:cBhvr>
                                    </p:animEffect>
                                  </p:childTnLst>
                                </p:cTn>
                              </p:par>
                              <p:par>
                                <p:cTn id="45" presetID="31"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p:cTn id="47" dur="1000" fill="hold"/>
                                        <p:tgtEl>
                                          <p:spTgt spid="22"/>
                                        </p:tgtEl>
                                        <p:attrNameLst>
                                          <p:attrName>ppt_w</p:attrName>
                                        </p:attrNameLst>
                                      </p:cBhvr>
                                      <p:tavLst>
                                        <p:tav tm="0">
                                          <p:val>
                                            <p:fltVal val="0"/>
                                          </p:val>
                                        </p:tav>
                                        <p:tav tm="100000">
                                          <p:val>
                                            <p:strVal val="#ppt_w"/>
                                          </p:val>
                                        </p:tav>
                                      </p:tavLst>
                                    </p:anim>
                                    <p:anim calcmode="lin" valueType="num">
                                      <p:cBhvr>
                                        <p:cTn id="48" dur="1000" fill="hold"/>
                                        <p:tgtEl>
                                          <p:spTgt spid="22"/>
                                        </p:tgtEl>
                                        <p:attrNameLst>
                                          <p:attrName>ppt_h</p:attrName>
                                        </p:attrNameLst>
                                      </p:cBhvr>
                                      <p:tavLst>
                                        <p:tav tm="0">
                                          <p:val>
                                            <p:fltVal val="0"/>
                                          </p:val>
                                        </p:tav>
                                        <p:tav tm="100000">
                                          <p:val>
                                            <p:strVal val="#ppt_h"/>
                                          </p:val>
                                        </p:tav>
                                      </p:tavLst>
                                    </p:anim>
                                    <p:anim calcmode="lin" valueType="num">
                                      <p:cBhvr>
                                        <p:cTn id="49" dur="1000" fill="hold"/>
                                        <p:tgtEl>
                                          <p:spTgt spid="22"/>
                                        </p:tgtEl>
                                        <p:attrNameLst>
                                          <p:attrName>style.rotation</p:attrName>
                                        </p:attrNameLst>
                                      </p:cBhvr>
                                      <p:tavLst>
                                        <p:tav tm="0">
                                          <p:val>
                                            <p:fltVal val="90"/>
                                          </p:val>
                                        </p:tav>
                                        <p:tav tm="100000">
                                          <p:val>
                                            <p:fltVal val="0"/>
                                          </p:val>
                                        </p:tav>
                                      </p:tavLst>
                                    </p:anim>
                                    <p:animEffect transition="in" filter="fade">
                                      <p:cBhvr>
                                        <p:cTn id="50" dur="1000"/>
                                        <p:tgtEl>
                                          <p:spTgt spid="22"/>
                                        </p:tgtEl>
                                      </p:cBhvr>
                                    </p:animEffect>
                                  </p:childTnLst>
                                </p:cTn>
                              </p:par>
                              <p:par>
                                <p:cTn id="51" presetID="31" presetClass="entr" presetSubtype="0"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anim calcmode="lin" valueType="num">
                                      <p:cBhvr>
                                        <p:cTn id="53" dur="1000" fill="hold"/>
                                        <p:tgtEl>
                                          <p:spTgt spid="25"/>
                                        </p:tgtEl>
                                        <p:attrNameLst>
                                          <p:attrName>ppt_w</p:attrName>
                                        </p:attrNameLst>
                                      </p:cBhvr>
                                      <p:tavLst>
                                        <p:tav tm="0">
                                          <p:val>
                                            <p:fltVal val="0"/>
                                          </p:val>
                                        </p:tav>
                                        <p:tav tm="100000">
                                          <p:val>
                                            <p:strVal val="#ppt_w"/>
                                          </p:val>
                                        </p:tav>
                                      </p:tavLst>
                                    </p:anim>
                                    <p:anim calcmode="lin" valueType="num">
                                      <p:cBhvr>
                                        <p:cTn id="54" dur="1000" fill="hold"/>
                                        <p:tgtEl>
                                          <p:spTgt spid="25"/>
                                        </p:tgtEl>
                                        <p:attrNameLst>
                                          <p:attrName>ppt_h</p:attrName>
                                        </p:attrNameLst>
                                      </p:cBhvr>
                                      <p:tavLst>
                                        <p:tav tm="0">
                                          <p:val>
                                            <p:fltVal val="0"/>
                                          </p:val>
                                        </p:tav>
                                        <p:tav tm="100000">
                                          <p:val>
                                            <p:strVal val="#ppt_h"/>
                                          </p:val>
                                        </p:tav>
                                      </p:tavLst>
                                    </p:anim>
                                    <p:anim calcmode="lin" valueType="num">
                                      <p:cBhvr>
                                        <p:cTn id="55" dur="1000" fill="hold"/>
                                        <p:tgtEl>
                                          <p:spTgt spid="25"/>
                                        </p:tgtEl>
                                        <p:attrNameLst>
                                          <p:attrName>style.rotation</p:attrName>
                                        </p:attrNameLst>
                                      </p:cBhvr>
                                      <p:tavLst>
                                        <p:tav tm="0">
                                          <p:val>
                                            <p:fltVal val="90"/>
                                          </p:val>
                                        </p:tav>
                                        <p:tav tm="100000">
                                          <p:val>
                                            <p:fltVal val="0"/>
                                          </p:val>
                                        </p:tav>
                                      </p:tavLst>
                                    </p:anim>
                                    <p:animEffect transition="in" filter="fade">
                                      <p:cBhvr>
                                        <p:cTn id="56" dur="1000"/>
                                        <p:tgtEl>
                                          <p:spTgt spid="25"/>
                                        </p:tgtEl>
                                      </p:cBhvr>
                                    </p:animEffect>
                                  </p:childTnLst>
                                </p:cTn>
                              </p:par>
                            </p:childTnLst>
                          </p:cTn>
                        </p:par>
                        <p:par>
                          <p:cTn id="57" fill="hold">
                            <p:stCondLst>
                              <p:cond delay="3500"/>
                            </p:stCondLst>
                            <p:childTnLst>
                              <p:par>
                                <p:cTn id="58" presetID="42" presetClass="entr" presetSubtype="0" fill="hold" nodeType="after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1000"/>
                                        <p:tgtEl>
                                          <p:spTgt spid="16"/>
                                        </p:tgtEl>
                                      </p:cBhvr>
                                    </p:animEffect>
                                    <p:anim calcmode="lin" valueType="num">
                                      <p:cBhvr>
                                        <p:cTn id="61" dur="1000" fill="hold"/>
                                        <p:tgtEl>
                                          <p:spTgt spid="16"/>
                                        </p:tgtEl>
                                        <p:attrNameLst>
                                          <p:attrName>ppt_x</p:attrName>
                                        </p:attrNameLst>
                                      </p:cBhvr>
                                      <p:tavLst>
                                        <p:tav tm="0">
                                          <p:val>
                                            <p:strVal val="#ppt_x"/>
                                          </p:val>
                                        </p:tav>
                                        <p:tav tm="100000">
                                          <p:val>
                                            <p:strVal val="#ppt_x"/>
                                          </p:val>
                                        </p:tav>
                                      </p:tavLst>
                                    </p:anim>
                                    <p:anim calcmode="lin" valueType="num">
                                      <p:cBhvr>
                                        <p:cTn id="6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28" grpId="0" animBg="1"/>
      <p:bldP spid="2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972394" y="197930"/>
            <a:ext cx="2808312"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小结 </a:t>
            </a:r>
          </a:p>
        </p:txBody>
      </p:sp>
      <p:sp>
        <p:nvSpPr>
          <p:cNvPr id="30" name="文本框 29"/>
          <p:cNvSpPr txBox="1"/>
          <p:nvPr/>
        </p:nvSpPr>
        <p:spPr>
          <a:xfrm>
            <a:off x="1801459" y="1897262"/>
            <a:ext cx="5542670" cy="1673728"/>
          </a:xfrm>
          <a:prstGeom prst="rect">
            <a:avLst/>
          </a:prstGeom>
          <a:noFill/>
        </p:spPr>
        <p:txBody>
          <a:bodyPr wrap="square">
            <a:spAutoFit/>
          </a:bodyPr>
          <a:lstStyle/>
          <a:p>
            <a:pPr algn="just">
              <a:lnSpc>
                <a:spcPct val="150000"/>
              </a:lnSpc>
            </a:pPr>
            <a:r>
              <a:rPr lang="zh-CN" altLang="en-US" sz="1400" dirty="0">
                <a:solidFill>
                  <a:schemeClr val="tx1">
                    <a:lumMod val="65000"/>
                    <a:lumOff val="35000"/>
                  </a:schemeClr>
                </a:solidFill>
                <a:ea typeface="思源黑体" panose="020B0500000000000000" pitchFamily="34" charset="-122"/>
              </a:rPr>
              <a:t>人天生热爱生命，乐于互助。可是，异化的沟通方式使我们难以体会到心中的爱。道德评判就是其中的一种，它将不符合我们价值观的人看作是不道德的或邪恶的。进行比较也是一种评判，它会蒙蔽对人对己的爱意。异化的沟通方式还淡化了我们对自己的思想、情感和行为的责任意识。此外，强人所难也会造成心灵的隔阂。</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rot="2662275" flipH="1">
            <a:off x="244310" y="4147384"/>
            <a:ext cx="323797" cy="2374511"/>
          </a:xfrm>
          <a:prstGeom prst="roundRect">
            <a:avLst>
              <a:gd name="adj" fmla="val 50000"/>
            </a:avLst>
          </a:prstGeom>
          <a:solidFill>
            <a:srgbClr val="1E74AE"/>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6" name="椭圆 5"/>
          <p:cNvSpPr/>
          <p:nvPr/>
        </p:nvSpPr>
        <p:spPr>
          <a:xfrm>
            <a:off x="289153" y="4319175"/>
            <a:ext cx="316898" cy="316898"/>
          </a:xfrm>
          <a:prstGeom prst="ellipse">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7" name="圆角矩形 6"/>
          <p:cNvSpPr/>
          <p:nvPr/>
        </p:nvSpPr>
        <p:spPr>
          <a:xfrm rot="2662275" flipH="1">
            <a:off x="-376609" y="4467442"/>
            <a:ext cx="323797" cy="1355291"/>
          </a:xfrm>
          <a:prstGeom prst="roundRect">
            <a:avLst>
              <a:gd name="adj" fmla="val 50000"/>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16" name="矩形 15"/>
          <p:cNvSpPr/>
          <p:nvPr/>
        </p:nvSpPr>
        <p:spPr>
          <a:xfrm>
            <a:off x="884631" y="2622847"/>
            <a:ext cx="4248472" cy="64633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3600" b="1" kern="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区分观察和评论</a:t>
            </a:r>
          </a:p>
        </p:txBody>
      </p:sp>
      <p:sp>
        <p:nvSpPr>
          <p:cNvPr id="17" name="文本框 9"/>
          <p:cNvSpPr txBox="1"/>
          <p:nvPr/>
        </p:nvSpPr>
        <p:spPr>
          <a:xfrm>
            <a:off x="989501" y="3375100"/>
            <a:ext cx="1795770" cy="215444"/>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人类智力的最高形式 </a:t>
            </a:r>
          </a:p>
        </p:txBody>
      </p:sp>
      <p:sp>
        <p:nvSpPr>
          <p:cNvPr id="18" name="文本框 9"/>
          <p:cNvSpPr txBox="1"/>
          <p:nvPr/>
        </p:nvSpPr>
        <p:spPr>
          <a:xfrm>
            <a:off x="3028123" y="3379684"/>
            <a:ext cx="1976719" cy="215444"/>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练习一：观察或评论？</a:t>
            </a:r>
          </a:p>
        </p:txBody>
      </p:sp>
      <p:sp>
        <p:nvSpPr>
          <p:cNvPr id="19" name="文本框 9"/>
          <p:cNvSpPr txBox="1"/>
          <p:nvPr/>
        </p:nvSpPr>
        <p:spPr>
          <a:xfrm>
            <a:off x="989501" y="3653129"/>
            <a:ext cx="1440410" cy="215444"/>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区分观察和评论 </a:t>
            </a:r>
          </a:p>
        </p:txBody>
      </p:sp>
      <p:grpSp>
        <p:nvGrpSpPr>
          <p:cNvPr id="4" name="组合 3"/>
          <p:cNvGrpSpPr/>
          <p:nvPr/>
        </p:nvGrpSpPr>
        <p:grpSpPr>
          <a:xfrm>
            <a:off x="5761276" y="-1422211"/>
            <a:ext cx="2576315" cy="4979765"/>
            <a:chOff x="5761276" y="-1422211"/>
            <a:chExt cx="2576315" cy="4979765"/>
          </a:xfrm>
          <a:effectLst>
            <a:outerShdw blurRad="190500" dist="38100" dir="2700000" algn="tl" rotWithShape="0">
              <a:prstClr val="black">
                <a:alpha val="30000"/>
              </a:prstClr>
            </a:outerShdw>
          </a:effectLst>
        </p:grpSpPr>
        <p:sp>
          <p:nvSpPr>
            <p:cNvPr id="3" name="任意多边形 2"/>
            <p:cNvSpPr/>
            <p:nvPr/>
          </p:nvSpPr>
          <p:spPr>
            <a:xfrm rot="2662275" flipH="1">
              <a:off x="7420057" y="152549"/>
              <a:ext cx="917534" cy="3405005"/>
            </a:xfrm>
            <a:custGeom>
              <a:avLst/>
              <a:gdLst>
                <a:gd name="connsiteX0" fmla="*/ 868039 w 1113249"/>
                <a:gd name="connsiteY0" fmla="*/ 50346 h 3405005"/>
                <a:gd name="connsiteX1" fmla="*/ 918385 w 1113249"/>
                <a:gd name="connsiteY1" fmla="*/ 171893 h 3405005"/>
                <a:gd name="connsiteX2" fmla="*/ 918385 w 1113249"/>
                <a:gd name="connsiteY2" fmla="*/ 375080 h 3405005"/>
                <a:gd name="connsiteX3" fmla="*/ 941356 w 1113249"/>
                <a:gd name="connsiteY3" fmla="*/ 370442 h 3405005"/>
                <a:gd name="connsiteX4" fmla="*/ 1113249 w 1113249"/>
                <a:gd name="connsiteY4" fmla="*/ 542335 h 3405005"/>
                <a:gd name="connsiteX5" fmla="*/ 1113249 w 1113249"/>
                <a:gd name="connsiteY5" fmla="*/ 2719647 h 3405005"/>
                <a:gd name="connsiteX6" fmla="*/ 941356 w 1113249"/>
                <a:gd name="connsiteY6" fmla="*/ 2891540 h 3405005"/>
                <a:gd name="connsiteX7" fmla="*/ 918385 w 1113249"/>
                <a:gd name="connsiteY7" fmla="*/ 2886903 h 3405005"/>
                <a:gd name="connsiteX8" fmla="*/ 918385 w 1113249"/>
                <a:gd name="connsiteY8" fmla="*/ 3233112 h 3405005"/>
                <a:gd name="connsiteX9" fmla="*/ 746492 w 1113249"/>
                <a:gd name="connsiteY9" fmla="*/ 3405005 h 3405005"/>
                <a:gd name="connsiteX10" fmla="*/ 574599 w 1113249"/>
                <a:gd name="connsiteY10" fmla="*/ 3233112 h 3405005"/>
                <a:gd name="connsiteX11" fmla="*/ 574599 w 1113249"/>
                <a:gd name="connsiteY11" fmla="*/ 3165303 h 3405005"/>
                <a:gd name="connsiteX12" fmla="*/ 531296 w 1113249"/>
                <a:gd name="connsiteY12" fmla="*/ 3136108 h 3405005"/>
                <a:gd name="connsiteX13" fmla="*/ 480950 w 1113249"/>
                <a:gd name="connsiteY13" fmla="*/ 3014561 h 3405005"/>
                <a:gd name="connsiteX14" fmla="*/ 480950 w 1113249"/>
                <a:gd name="connsiteY14" fmla="*/ 2751638 h 3405005"/>
                <a:gd name="connsiteX15" fmla="*/ 418640 w 1113249"/>
                <a:gd name="connsiteY15" fmla="*/ 2764218 h 3405005"/>
                <a:gd name="connsiteX16" fmla="*/ 246747 w 1113249"/>
                <a:gd name="connsiteY16" fmla="*/ 2592326 h 3405005"/>
                <a:gd name="connsiteX17" fmla="*/ 246747 w 1113249"/>
                <a:gd name="connsiteY17" fmla="*/ 2416989 h 3405005"/>
                <a:gd name="connsiteX18" fmla="*/ 217777 w 1113249"/>
                <a:gd name="connsiteY18" fmla="*/ 2436521 h 3405005"/>
                <a:gd name="connsiteX19" fmla="*/ 156759 w 1113249"/>
                <a:gd name="connsiteY19" fmla="*/ 2448840 h 3405005"/>
                <a:gd name="connsiteX20" fmla="*/ 0 w 1113249"/>
                <a:gd name="connsiteY20" fmla="*/ 2292081 h 3405005"/>
                <a:gd name="connsiteX21" fmla="*/ 0 w 1113249"/>
                <a:gd name="connsiteY21" fmla="*/ 306468 h 3405005"/>
                <a:gd name="connsiteX22" fmla="*/ 156759 w 1113249"/>
                <a:gd name="connsiteY22" fmla="*/ 149709 h 3405005"/>
                <a:gd name="connsiteX23" fmla="*/ 267605 w 1113249"/>
                <a:gd name="connsiteY23" fmla="*/ 195623 h 3405005"/>
                <a:gd name="connsiteX24" fmla="*/ 301199 w 1113249"/>
                <a:gd name="connsiteY24" fmla="*/ 245450 h 3405005"/>
                <a:gd name="connsiteX25" fmla="*/ 313499 w 1113249"/>
                <a:gd name="connsiteY25" fmla="*/ 306375 h 3405005"/>
                <a:gd name="connsiteX26" fmla="*/ 313499 w 1113249"/>
                <a:gd name="connsiteY26" fmla="*/ 702135 h 3405005"/>
                <a:gd name="connsiteX27" fmla="*/ 454732 w 1113249"/>
                <a:gd name="connsiteY27" fmla="*/ 843368 h 3405005"/>
                <a:gd name="connsiteX28" fmla="*/ 595965 w 1113249"/>
                <a:gd name="connsiteY28" fmla="*/ 702135 h 3405005"/>
                <a:gd name="connsiteX29" fmla="*/ 595965 w 1113249"/>
                <a:gd name="connsiteY29" fmla="*/ 93330 h 3405005"/>
                <a:gd name="connsiteX30" fmla="*/ 624945 w 1113249"/>
                <a:gd name="connsiteY30" fmla="*/ 50346 h 3405005"/>
                <a:gd name="connsiteX31" fmla="*/ 746492 w 1113249"/>
                <a:gd name="connsiteY31" fmla="*/ 0 h 3405005"/>
                <a:gd name="connsiteX32" fmla="*/ 868039 w 1113249"/>
                <a:gd name="connsiteY32" fmla="*/ 50346 h 3405005"/>
                <a:gd name="connsiteX0-1" fmla="*/ 868039 w 1113249"/>
                <a:gd name="connsiteY0-2" fmla="*/ 50346 h 3405005"/>
                <a:gd name="connsiteX1-3" fmla="*/ 918385 w 1113249"/>
                <a:gd name="connsiteY1-4" fmla="*/ 171893 h 3405005"/>
                <a:gd name="connsiteX2-5" fmla="*/ 918385 w 1113249"/>
                <a:gd name="connsiteY2-6" fmla="*/ 375080 h 3405005"/>
                <a:gd name="connsiteX3-7" fmla="*/ 941356 w 1113249"/>
                <a:gd name="connsiteY3-8" fmla="*/ 370442 h 3405005"/>
                <a:gd name="connsiteX4-9" fmla="*/ 1113249 w 1113249"/>
                <a:gd name="connsiteY4-10" fmla="*/ 542335 h 3405005"/>
                <a:gd name="connsiteX5-11" fmla="*/ 1113249 w 1113249"/>
                <a:gd name="connsiteY5-12" fmla="*/ 2719647 h 3405005"/>
                <a:gd name="connsiteX6-13" fmla="*/ 941356 w 1113249"/>
                <a:gd name="connsiteY6-14" fmla="*/ 2891540 h 3405005"/>
                <a:gd name="connsiteX7-15" fmla="*/ 918385 w 1113249"/>
                <a:gd name="connsiteY7-16" fmla="*/ 2886903 h 3405005"/>
                <a:gd name="connsiteX8-17" fmla="*/ 918385 w 1113249"/>
                <a:gd name="connsiteY8-18" fmla="*/ 3233112 h 3405005"/>
                <a:gd name="connsiteX9-19" fmla="*/ 746492 w 1113249"/>
                <a:gd name="connsiteY9-20" fmla="*/ 3405005 h 3405005"/>
                <a:gd name="connsiteX10-21" fmla="*/ 574599 w 1113249"/>
                <a:gd name="connsiteY10-22" fmla="*/ 3233112 h 3405005"/>
                <a:gd name="connsiteX11-23" fmla="*/ 574599 w 1113249"/>
                <a:gd name="connsiteY11-24" fmla="*/ 3165303 h 3405005"/>
                <a:gd name="connsiteX12-25" fmla="*/ 531296 w 1113249"/>
                <a:gd name="connsiteY12-26" fmla="*/ 3136108 h 3405005"/>
                <a:gd name="connsiteX13-27" fmla="*/ 480950 w 1113249"/>
                <a:gd name="connsiteY13-28" fmla="*/ 3014561 h 3405005"/>
                <a:gd name="connsiteX14-29" fmla="*/ 480950 w 1113249"/>
                <a:gd name="connsiteY14-30" fmla="*/ 2751638 h 3405005"/>
                <a:gd name="connsiteX15-31" fmla="*/ 418640 w 1113249"/>
                <a:gd name="connsiteY15-32" fmla="*/ 2764218 h 3405005"/>
                <a:gd name="connsiteX16-33" fmla="*/ 246747 w 1113249"/>
                <a:gd name="connsiteY16-34" fmla="*/ 2592326 h 3405005"/>
                <a:gd name="connsiteX17-35" fmla="*/ 246747 w 1113249"/>
                <a:gd name="connsiteY17-36" fmla="*/ 2416989 h 3405005"/>
                <a:gd name="connsiteX18-37" fmla="*/ 156759 w 1113249"/>
                <a:gd name="connsiteY18-38" fmla="*/ 2448840 h 3405005"/>
                <a:gd name="connsiteX19-39" fmla="*/ 0 w 1113249"/>
                <a:gd name="connsiteY19-40" fmla="*/ 2292081 h 3405005"/>
                <a:gd name="connsiteX20-41" fmla="*/ 0 w 1113249"/>
                <a:gd name="connsiteY20-42" fmla="*/ 306468 h 3405005"/>
                <a:gd name="connsiteX21-43" fmla="*/ 156759 w 1113249"/>
                <a:gd name="connsiteY21-44" fmla="*/ 149709 h 3405005"/>
                <a:gd name="connsiteX22-45" fmla="*/ 267605 w 1113249"/>
                <a:gd name="connsiteY22-46" fmla="*/ 195623 h 3405005"/>
                <a:gd name="connsiteX23-47" fmla="*/ 301199 w 1113249"/>
                <a:gd name="connsiteY23-48" fmla="*/ 245450 h 3405005"/>
                <a:gd name="connsiteX24-49" fmla="*/ 313499 w 1113249"/>
                <a:gd name="connsiteY24-50" fmla="*/ 306375 h 3405005"/>
                <a:gd name="connsiteX25-51" fmla="*/ 313499 w 1113249"/>
                <a:gd name="connsiteY25-52" fmla="*/ 702135 h 3405005"/>
                <a:gd name="connsiteX26-53" fmla="*/ 454732 w 1113249"/>
                <a:gd name="connsiteY26-54" fmla="*/ 843368 h 3405005"/>
                <a:gd name="connsiteX27-55" fmla="*/ 595965 w 1113249"/>
                <a:gd name="connsiteY27-56" fmla="*/ 702135 h 3405005"/>
                <a:gd name="connsiteX28-57" fmla="*/ 595965 w 1113249"/>
                <a:gd name="connsiteY28-58" fmla="*/ 93330 h 3405005"/>
                <a:gd name="connsiteX29-59" fmla="*/ 624945 w 1113249"/>
                <a:gd name="connsiteY29-60" fmla="*/ 50346 h 3405005"/>
                <a:gd name="connsiteX30-61" fmla="*/ 746492 w 1113249"/>
                <a:gd name="connsiteY30-62" fmla="*/ 0 h 3405005"/>
                <a:gd name="connsiteX31-63" fmla="*/ 868039 w 1113249"/>
                <a:gd name="connsiteY31-64" fmla="*/ 50346 h 3405005"/>
                <a:gd name="connsiteX0-65" fmla="*/ 868039 w 1113249"/>
                <a:gd name="connsiteY0-66" fmla="*/ 50346 h 3405005"/>
                <a:gd name="connsiteX1-67" fmla="*/ 918385 w 1113249"/>
                <a:gd name="connsiteY1-68" fmla="*/ 171893 h 3405005"/>
                <a:gd name="connsiteX2-69" fmla="*/ 918385 w 1113249"/>
                <a:gd name="connsiteY2-70" fmla="*/ 375080 h 3405005"/>
                <a:gd name="connsiteX3-71" fmla="*/ 941356 w 1113249"/>
                <a:gd name="connsiteY3-72" fmla="*/ 370442 h 3405005"/>
                <a:gd name="connsiteX4-73" fmla="*/ 1113249 w 1113249"/>
                <a:gd name="connsiteY4-74" fmla="*/ 542335 h 3405005"/>
                <a:gd name="connsiteX5-75" fmla="*/ 1113249 w 1113249"/>
                <a:gd name="connsiteY5-76" fmla="*/ 2719647 h 3405005"/>
                <a:gd name="connsiteX6-77" fmla="*/ 941356 w 1113249"/>
                <a:gd name="connsiteY6-78" fmla="*/ 2891540 h 3405005"/>
                <a:gd name="connsiteX7-79" fmla="*/ 918385 w 1113249"/>
                <a:gd name="connsiteY7-80" fmla="*/ 2886903 h 3405005"/>
                <a:gd name="connsiteX8-81" fmla="*/ 918385 w 1113249"/>
                <a:gd name="connsiteY8-82" fmla="*/ 3233112 h 3405005"/>
                <a:gd name="connsiteX9-83" fmla="*/ 746492 w 1113249"/>
                <a:gd name="connsiteY9-84" fmla="*/ 3405005 h 3405005"/>
                <a:gd name="connsiteX10-85" fmla="*/ 574599 w 1113249"/>
                <a:gd name="connsiteY10-86" fmla="*/ 3233112 h 3405005"/>
                <a:gd name="connsiteX11-87" fmla="*/ 574599 w 1113249"/>
                <a:gd name="connsiteY11-88" fmla="*/ 3165303 h 3405005"/>
                <a:gd name="connsiteX12-89" fmla="*/ 531296 w 1113249"/>
                <a:gd name="connsiteY12-90" fmla="*/ 3136108 h 3405005"/>
                <a:gd name="connsiteX13-91" fmla="*/ 480950 w 1113249"/>
                <a:gd name="connsiteY13-92" fmla="*/ 3014561 h 3405005"/>
                <a:gd name="connsiteX14-93" fmla="*/ 480950 w 1113249"/>
                <a:gd name="connsiteY14-94" fmla="*/ 2751638 h 3405005"/>
                <a:gd name="connsiteX15-95" fmla="*/ 418640 w 1113249"/>
                <a:gd name="connsiteY15-96" fmla="*/ 2764218 h 3405005"/>
                <a:gd name="connsiteX16-97" fmla="*/ 246747 w 1113249"/>
                <a:gd name="connsiteY16-98" fmla="*/ 2592326 h 3405005"/>
                <a:gd name="connsiteX17-99" fmla="*/ 156759 w 1113249"/>
                <a:gd name="connsiteY17-100" fmla="*/ 2448840 h 3405005"/>
                <a:gd name="connsiteX18-101" fmla="*/ 0 w 1113249"/>
                <a:gd name="connsiteY18-102" fmla="*/ 2292081 h 3405005"/>
                <a:gd name="connsiteX19-103" fmla="*/ 0 w 1113249"/>
                <a:gd name="connsiteY19-104" fmla="*/ 306468 h 3405005"/>
                <a:gd name="connsiteX20-105" fmla="*/ 156759 w 1113249"/>
                <a:gd name="connsiteY20-106" fmla="*/ 149709 h 3405005"/>
                <a:gd name="connsiteX21-107" fmla="*/ 267605 w 1113249"/>
                <a:gd name="connsiteY21-108" fmla="*/ 195623 h 3405005"/>
                <a:gd name="connsiteX22-109" fmla="*/ 301199 w 1113249"/>
                <a:gd name="connsiteY22-110" fmla="*/ 245450 h 3405005"/>
                <a:gd name="connsiteX23-111" fmla="*/ 313499 w 1113249"/>
                <a:gd name="connsiteY23-112" fmla="*/ 306375 h 3405005"/>
                <a:gd name="connsiteX24-113" fmla="*/ 313499 w 1113249"/>
                <a:gd name="connsiteY24-114" fmla="*/ 702135 h 3405005"/>
                <a:gd name="connsiteX25-115" fmla="*/ 454732 w 1113249"/>
                <a:gd name="connsiteY25-116" fmla="*/ 843368 h 3405005"/>
                <a:gd name="connsiteX26-117" fmla="*/ 595965 w 1113249"/>
                <a:gd name="connsiteY26-118" fmla="*/ 702135 h 3405005"/>
                <a:gd name="connsiteX27-119" fmla="*/ 595965 w 1113249"/>
                <a:gd name="connsiteY27-120" fmla="*/ 93330 h 3405005"/>
                <a:gd name="connsiteX28-121" fmla="*/ 624945 w 1113249"/>
                <a:gd name="connsiteY28-122" fmla="*/ 50346 h 3405005"/>
                <a:gd name="connsiteX29-123" fmla="*/ 746492 w 1113249"/>
                <a:gd name="connsiteY29-124" fmla="*/ 0 h 3405005"/>
                <a:gd name="connsiteX30-125" fmla="*/ 868039 w 1113249"/>
                <a:gd name="connsiteY30-126" fmla="*/ 50346 h 3405005"/>
                <a:gd name="connsiteX0-127" fmla="*/ 868039 w 1113249"/>
                <a:gd name="connsiteY0-128" fmla="*/ 50346 h 3405005"/>
                <a:gd name="connsiteX1-129" fmla="*/ 918385 w 1113249"/>
                <a:gd name="connsiteY1-130" fmla="*/ 171893 h 3405005"/>
                <a:gd name="connsiteX2-131" fmla="*/ 918385 w 1113249"/>
                <a:gd name="connsiteY2-132" fmla="*/ 375080 h 3405005"/>
                <a:gd name="connsiteX3-133" fmla="*/ 941356 w 1113249"/>
                <a:gd name="connsiteY3-134" fmla="*/ 370442 h 3405005"/>
                <a:gd name="connsiteX4-135" fmla="*/ 1113249 w 1113249"/>
                <a:gd name="connsiteY4-136" fmla="*/ 542335 h 3405005"/>
                <a:gd name="connsiteX5-137" fmla="*/ 1113249 w 1113249"/>
                <a:gd name="connsiteY5-138" fmla="*/ 2719647 h 3405005"/>
                <a:gd name="connsiteX6-139" fmla="*/ 941356 w 1113249"/>
                <a:gd name="connsiteY6-140" fmla="*/ 2891540 h 3405005"/>
                <a:gd name="connsiteX7-141" fmla="*/ 918385 w 1113249"/>
                <a:gd name="connsiteY7-142" fmla="*/ 2886903 h 3405005"/>
                <a:gd name="connsiteX8-143" fmla="*/ 918385 w 1113249"/>
                <a:gd name="connsiteY8-144" fmla="*/ 3233112 h 3405005"/>
                <a:gd name="connsiteX9-145" fmla="*/ 746492 w 1113249"/>
                <a:gd name="connsiteY9-146" fmla="*/ 3405005 h 3405005"/>
                <a:gd name="connsiteX10-147" fmla="*/ 574599 w 1113249"/>
                <a:gd name="connsiteY10-148" fmla="*/ 3233112 h 3405005"/>
                <a:gd name="connsiteX11-149" fmla="*/ 574599 w 1113249"/>
                <a:gd name="connsiteY11-150" fmla="*/ 3165303 h 3405005"/>
                <a:gd name="connsiteX12-151" fmla="*/ 531296 w 1113249"/>
                <a:gd name="connsiteY12-152" fmla="*/ 3136108 h 3405005"/>
                <a:gd name="connsiteX13-153" fmla="*/ 480950 w 1113249"/>
                <a:gd name="connsiteY13-154" fmla="*/ 3014561 h 3405005"/>
                <a:gd name="connsiteX14-155" fmla="*/ 480950 w 1113249"/>
                <a:gd name="connsiteY14-156" fmla="*/ 2751638 h 3405005"/>
                <a:gd name="connsiteX15-157" fmla="*/ 418640 w 1113249"/>
                <a:gd name="connsiteY15-158" fmla="*/ 2764218 h 3405005"/>
                <a:gd name="connsiteX16-159" fmla="*/ 246747 w 1113249"/>
                <a:gd name="connsiteY16-160" fmla="*/ 2592326 h 3405005"/>
                <a:gd name="connsiteX17-161" fmla="*/ 156759 w 1113249"/>
                <a:gd name="connsiteY17-162" fmla="*/ 2448840 h 3405005"/>
                <a:gd name="connsiteX18-163" fmla="*/ 0 w 1113249"/>
                <a:gd name="connsiteY18-164" fmla="*/ 2292081 h 3405005"/>
                <a:gd name="connsiteX19-165" fmla="*/ 0 w 1113249"/>
                <a:gd name="connsiteY19-166" fmla="*/ 306468 h 3405005"/>
                <a:gd name="connsiteX20-167" fmla="*/ 156759 w 1113249"/>
                <a:gd name="connsiteY20-168" fmla="*/ 149709 h 3405005"/>
                <a:gd name="connsiteX21-169" fmla="*/ 267605 w 1113249"/>
                <a:gd name="connsiteY21-170" fmla="*/ 195623 h 3405005"/>
                <a:gd name="connsiteX22-171" fmla="*/ 301199 w 1113249"/>
                <a:gd name="connsiteY22-172" fmla="*/ 245450 h 3405005"/>
                <a:gd name="connsiteX23-173" fmla="*/ 313499 w 1113249"/>
                <a:gd name="connsiteY23-174" fmla="*/ 306375 h 3405005"/>
                <a:gd name="connsiteX24-175" fmla="*/ 313499 w 1113249"/>
                <a:gd name="connsiteY24-176" fmla="*/ 702135 h 3405005"/>
                <a:gd name="connsiteX25-177" fmla="*/ 454732 w 1113249"/>
                <a:gd name="connsiteY25-178" fmla="*/ 843368 h 3405005"/>
                <a:gd name="connsiteX26-179" fmla="*/ 595965 w 1113249"/>
                <a:gd name="connsiteY26-180" fmla="*/ 702135 h 3405005"/>
                <a:gd name="connsiteX27-181" fmla="*/ 595965 w 1113249"/>
                <a:gd name="connsiteY27-182" fmla="*/ 93330 h 3405005"/>
                <a:gd name="connsiteX28-183" fmla="*/ 624945 w 1113249"/>
                <a:gd name="connsiteY28-184" fmla="*/ 50346 h 3405005"/>
                <a:gd name="connsiteX29-185" fmla="*/ 746492 w 1113249"/>
                <a:gd name="connsiteY29-186" fmla="*/ 0 h 3405005"/>
                <a:gd name="connsiteX30-187" fmla="*/ 868039 w 1113249"/>
                <a:gd name="connsiteY30-188" fmla="*/ 50346 h 3405005"/>
                <a:gd name="connsiteX0-189" fmla="*/ 868039 w 1113249"/>
                <a:gd name="connsiteY0-190" fmla="*/ 50346 h 3405005"/>
                <a:gd name="connsiteX1-191" fmla="*/ 918385 w 1113249"/>
                <a:gd name="connsiteY1-192" fmla="*/ 171893 h 3405005"/>
                <a:gd name="connsiteX2-193" fmla="*/ 918385 w 1113249"/>
                <a:gd name="connsiteY2-194" fmla="*/ 375080 h 3405005"/>
                <a:gd name="connsiteX3-195" fmla="*/ 941356 w 1113249"/>
                <a:gd name="connsiteY3-196" fmla="*/ 370442 h 3405005"/>
                <a:gd name="connsiteX4-197" fmla="*/ 1113249 w 1113249"/>
                <a:gd name="connsiteY4-198" fmla="*/ 542335 h 3405005"/>
                <a:gd name="connsiteX5-199" fmla="*/ 1113249 w 1113249"/>
                <a:gd name="connsiteY5-200" fmla="*/ 2719647 h 3405005"/>
                <a:gd name="connsiteX6-201" fmla="*/ 941356 w 1113249"/>
                <a:gd name="connsiteY6-202" fmla="*/ 2891540 h 3405005"/>
                <a:gd name="connsiteX7-203" fmla="*/ 918385 w 1113249"/>
                <a:gd name="connsiteY7-204" fmla="*/ 2886903 h 3405005"/>
                <a:gd name="connsiteX8-205" fmla="*/ 918385 w 1113249"/>
                <a:gd name="connsiteY8-206" fmla="*/ 3233112 h 3405005"/>
                <a:gd name="connsiteX9-207" fmla="*/ 746492 w 1113249"/>
                <a:gd name="connsiteY9-208" fmla="*/ 3405005 h 3405005"/>
                <a:gd name="connsiteX10-209" fmla="*/ 574599 w 1113249"/>
                <a:gd name="connsiteY10-210" fmla="*/ 3233112 h 3405005"/>
                <a:gd name="connsiteX11-211" fmla="*/ 574599 w 1113249"/>
                <a:gd name="connsiteY11-212" fmla="*/ 3165303 h 3405005"/>
                <a:gd name="connsiteX12-213" fmla="*/ 531296 w 1113249"/>
                <a:gd name="connsiteY12-214" fmla="*/ 3136108 h 3405005"/>
                <a:gd name="connsiteX13-215" fmla="*/ 480950 w 1113249"/>
                <a:gd name="connsiteY13-216" fmla="*/ 3014561 h 3405005"/>
                <a:gd name="connsiteX14-217" fmla="*/ 418640 w 1113249"/>
                <a:gd name="connsiteY14-218" fmla="*/ 2764218 h 3405005"/>
                <a:gd name="connsiteX15-219" fmla="*/ 246747 w 1113249"/>
                <a:gd name="connsiteY15-220" fmla="*/ 2592326 h 3405005"/>
                <a:gd name="connsiteX16-221" fmla="*/ 156759 w 1113249"/>
                <a:gd name="connsiteY16-222" fmla="*/ 2448840 h 3405005"/>
                <a:gd name="connsiteX17-223" fmla="*/ 0 w 1113249"/>
                <a:gd name="connsiteY17-224" fmla="*/ 2292081 h 3405005"/>
                <a:gd name="connsiteX18-225" fmla="*/ 0 w 1113249"/>
                <a:gd name="connsiteY18-226" fmla="*/ 306468 h 3405005"/>
                <a:gd name="connsiteX19-227" fmla="*/ 156759 w 1113249"/>
                <a:gd name="connsiteY19-228" fmla="*/ 149709 h 3405005"/>
                <a:gd name="connsiteX20-229" fmla="*/ 267605 w 1113249"/>
                <a:gd name="connsiteY20-230" fmla="*/ 195623 h 3405005"/>
                <a:gd name="connsiteX21-231" fmla="*/ 301199 w 1113249"/>
                <a:gd name="connsiteY21-232" fmla="*/ 245450 h 3405005"/>
                <a:gd name="connsiteX22-233" fmla="*/ 313499 w 1113249"/>
                <a:gd name="connsiteY22-234" fmla="*/ 306375 h 3405005"/>
                <a:gd name="connsiteX23-235" fmla="*/ 313499 w 1113249"/>
                <a:gd name="connsiteY23-236" fmla="*/ 702135 h 3405005"/>
                <a:gd name="connsiteX24-237" fmla="*/ 454732 w 1113249"/>
                <a:gd name="connsiteY24-238" fmla="*/ 843368 h 3405005"/>
                <a:gd name="connsiteX25-239" fmla="*/ 595965 w 1113249"/>
                <a:gd name="connsiteY25-240" fmla="*/ 702135 h 3405005"/>
                <a:gd name="connsiteX26-241" fmla="*/ 595965 w 1113249"/>
                <a:gd name="connsiteY26-242" fmla="*/ 93330 h 3405005"/>
                <a:gd name="connsiteX27-243" fmla="*/ 624945 w 1113249"/>
                <a:gd name="connsiteY27-244" fmla="*/ 50346 h 3405005"/>
                <a:gd name="connsiteX28-245" fmla="*/ 746492 w 1113249"/>
                <a:gd name="connsiteY28-246" fmla="*/ 0 h 3405005"/>
                <a:gd name="connsiteX29-247" fmla="*/ 868039 w 1113249"/>
                <a:gd name="connsiteY29-248" fmla="*/ 50346 h 3405005"/>
                <a:gd name="connsiteX0-249" fmla="*/ 868039 w 1113249"/>
                <a:gd name="connsiteY0-250" fmla="*/ 50346 h 3405005"/>
                <a:gd name="connsiteX1-251" fmla="*/ 918385 w 1113249"/>
                <a:gd name="connsiteY1-252" fmla="*/ 171893 h 3405005"/>
                <a:gd name="connsiteX2-253" fmla="*/ 918385 w 1113249"/>
                <a:gd name="connsiteY2-254" fmla="*/ 375080 h 3405005"/>
                <a:gd name="connsiteX3-255" fmla="*/ 941356 w 1113249"/>
                <a:gd name="connsiteY3-256" fmla="*/ 370442 h 3405005"/>
                <a:gd name="connsiteX4-257" fmla="*/ 1113249 w 1113249"/>
                <a:gd name="connsiteY4-258" fmla="*/ 542335 h 3405005"/>
                <a:gd name="connsiteX5-259" fmla="*/ 1113249 w 1113249"/>
                <a:gd name="connsiteY5-260" fmla="*/ 2719647 h 3405005"/>
                <a:gd name="connsiteX6-261" fmla="*/ 941356 w 1113249"/>
                <a:gd name="connsiteY6-262" fmla="*/ 2891540 h 3405005"/>
                <a:gd name="connsiteX7-263" fmla="*/ 918385 w 1113249"/>
                <a:gd name="connsiteY7-264" fmla="*/ 2886903 h 3405005"/>
                <a:gd name="connsiteX8-265" fmla="*/ 918385 w 1113249"/>
                <a:gd name="connsiteY8-266" fmla="*/ 3233112 h 3405005"/>
                <a:gd name="connsiteX9-267" fmla="*/ 746492 w 1113249"/>
                <a:gd name="connsiteY9-268" fmla="*/ 3405005 h 3405005"/>
                <a:gd name="connsiteX10-269" fmla="*/ 574599 w 1113249"/>
                <a:gd name="connsiteY10-270" fmla="*/ 3233112 h 3405005"/>
                <a:gd name="connsiteX11-271" fmla="*/ 574599 w 1113249"/>
                <a:gd name="connsiteY11-272" fmla="*/ 3165303 h 3405005"/>
                <a:gd name="connsiteX12-273" fmla="*/ 531296 w 1113249"/>
                <a:gd name="connsiteY12-274" fmla="*/ 3136108 h 3405005"/>
                <a:gd name="connsiteX13-275" fmla="*/ 480950 w 1113249"/>
                <a:gd name="connsiteY13-276" fmla="*/ 3014561 h 3405005"/>
                <a:gd name="connsiteX14-277" fmla="*/ 418640 w 1113249"/>
                <a:gd name="connsiteY14-278" fmla="*/ 2764218 h 3405005"/>
                <a:gd name="connsiteX15-279" fmla="*/ 246747 w 1113249"/>
                <a:gd name="connsiteY15-280" fmla="*/ 2592326 h 3405005"/>
                <a:gd name="connsiteX16-281" fmla="*/ 156759 w 1113249"/>
                <a:gd name="connsiteY16-282" fmla="*/ 2448840 h 3405005"/>
                <a:gd name="connsiteX17-283" fmla="*/ 0 w 1113249"/>
                <a:gd name="connsiteY17-284" fmla="*/ 2292081 h 3405005"/>
                <a:gd name="connsiteX18-285" fmla="*/ 0 w 1113249"/>
                <a:gd name="connsiteY18-286" fmla="*/ 306468 h 3405005"/>
                <a:gd name="connsiteX19-287" fmla="*/ 156759 w 1113249"/>
                <a:gd name="connsiteY19-288" fmla="*/ 149709 h 3405005"/>
                <a:gd name="connsiteX20-289" fmla="*/ 267605 w 1113249"/>
                <a:gd name="connsiteY20-290" fmla="*/ 195623 h 3405005"/>
                <a:gd name="connsiteX21-291" fmla="*/ 301199 w 1113249"/>
                <a:gd name="connsiteY21-292" fmla="*/ 245450 h 3405005"/>
                <a:gd name="connsiteX22-293" fmla="*/ 313499 w 1113249"/>
                <a:gd name="connsiteY22-294" fmla="*/ 306375 h 3405005"/>
                <a:gd name="connsiteX23-295" fmla="*/ 313499 w 1113249"/>
                <a:gd name="connsiteY23-296" fmla="*/ 702135 h 3405005"/>
                <a:gd name="connsiteX24-297" fmla="*/ 454732 w 1113249"/>
                <a:gd name="connsiteY24-298" fmla="*/ 843368 h 3405005"/>
                <a:gd name="connsiteX25-299" fmla="*/ 595965 w 1113249"/>
                <a:gd name="connsiteY25-300" fmla="*/ 702135 h 3405005"/>
                <a:gd name="connsiteX26-301" fmla="*/ 595965 w 1113249"/>
                <a:gd name="connsiteY26-302" fmla="*/ 93330 h 3405005"/>
                <a:gd name="connsiteX27-303" fmla="*/ 624945 w 1113249"/>
                <a:gd name="connsiteY27-304" fmla="*/ 50346 h 3405005"/>
                <a:gd name="connsiteX28-305" fmla="*/ 746492 w 1113249"/>
                <a:gd name="connsiteY28-306" fmla="*/ 0 h 3405005"/>
                <a:gd name="connsiteX29-307" fmla="*/ 868039 w 1113249"/>
                <a:gd name="connsiteY29-308" fmla="*/ 50346 h 3405005"/>
                <a:gd name="connsiteX0-309" fmla="*/ 868039 w 1113249"/>
                <a:gd name="connsiteY0-310" fmla="*/ 50346 h 3405005"/>
                <a:gd name="connsiteX1-311" fmla="*/ 918385 w 1113249"/>
                <a:gd name="connsiteY1-312" fmla="*/ 171893 h 3405005"/>
                <a:gd name="connsiteX2-313" fmla="*/ 918385 w 1113249"/>
                <a:gd name="connsiteY2-314" fmla="*/ 375080 h 3405005"/>
                <a:gd name="connsiteX3-315" fmla="*/ 941356 w 1113249"/>
                <a:gd name="connsiteY3-316" fmla="*/ 370442 h 3405005"/>
                <a:gd name="connsiteX4-317" fmla="*/ 1113249 w 1113249"/>
                <a:gd name="connsiteY4-318" fmla="*/ 542335 h 3405005"/>
                <a:gd name="connsiteX5-319" fmla="*/ 1113249 w 1113249"/>
                <a:gd name="connsiteY5-320" fmla="*/ 2719647 h 3405005"/>
                <a:gd name="connsiteX6-321" fmla="*/ 941356 w 1113249"/>
                <a:gd name="connsiteY6-322" fmla="*/ 2891540 h 3405005"/>
                <a:gd name="connsiteX7-323" fmla="*/ 918385 w 1113249"/>
                <a:gd name="connsiteY7-324" fmla="*/ 2886903 h 3405005"/>
                <a:gd name="connsiteX8-325" fmla="*/ 918385 w 1113249"/>
                <a:gd name="connsiteY8-326" fmla="*/ 3233112 h 3405005"/>
                <a:gd name="connsiteX9-327" fmla="*/ 746492 w 1113249"/>
                <a:gd name="connsiteY9-328" fmla="*/ 3405005 h 3405005"/>
                <a:gd name="connsiteX10-329" fmla="*/ 574599 w 1113249"/>
                <a:gd name="connsiteY10-330" fmla="*/ 3233112 h 3405005"/>
                <a:gd name="connsiteX11-331" fmla="*/ 574599 w 1113249"/>
                <a:gd name="connsiteY11-332" fmla="*/ 3165303 h 3405005"/>
                <a:gd name="connsiteX12-333" fmla="*/ 531296 w 1113249"/>
                <a:gd name="connsiteY12-334" fmla="*/ 3136108 h 3405005"/>
                <a:gd name="connsiteX13-335" fmla="*/ 480950 w 1113249"/>
                <a:gd name="connsiteY13-336" fmla="*/ 3014561 h 3405005"/>
                <a:gd name="connsiteX14-337" fmla="*/ 246747 w 1113249"/>
                <a:gd name="connsiteY14-338" fmla="*/ 2592326 h 3405005"/>
                <a:gd name="connsiteX15-339" fmla="*/ 156759 w 1113249"/>
                <a:gd name="connsiteY15-340" fmla="*/ 2448840 h 3405005"/>
                <a:gd name="connsiteX16-341" fmla="*/ 0 w 1113249"/>
                <a:gd name="connsiteY16-342" fmla="*/ 2292081 h 3405005"/>
                <a:gd name="connsiteX17-343" fmla="*/ 0 w 1113249"/>
                <a:gd name="connsiteY17-344" fmla="*/ 306468 h 3405005"/>
                <a:gd name="connsiteX18-345" fmla="*/ 156759 w 1113249"/>
                <a:gd name="connsiteY18-346" fmla="*/ 149709 h 3405005"/>
                <a:gd name="connsiteX19-347" fmla="*/ 267605 w 1113249"/>
                <a:gd name="connsiteY19-348" fmla="*/ 195623 h 3405005"/>
                <a:gd name="connsiteX20-349" fmla="*/ 301199 w 1113249"/>
                <a:gd name="connsiteY20-350" fmla="*/ 245450 h 3405005"/>
                <a:gd name="connsiteX21-351" fmla="*/ 313499 w 1113249"/>
                <a:gd name="connsiteY21-352" fmla="*/ 306375 h 3405005"/>
                <a:gd name="connsiteX22-353" fmla="*/ 313499 w 1113249"/>
                <a:gd name="connsiteY22-354" fmla="*/ 702135 h 3405005"/>
                <a:gd name="connsiteX23-355" fmla="*/ 454732 w 1113249"/>
                <a:gd name="connsiteY23-356" fmla="*/ 843368 h 3405005"/>
                <a:gd name="connsiteX24-357" fmla="*/ 595965 w 1113249"/>
                <a:gd name="connsiteY24-358" fmla="*/ 702135 h 3405005"/>
                <a:gd name="connsiteX25-359" fmla="*/ 595965 w 1113249"/>
                <a:gd name="connsiteY25-360" fmla="*/ 93330 h 3405005"/>
                <a:gd name="connsiteX26-361" fmla="*/ 624945 w 1113249"/>
                <a:gd name="connsiteY26-362" fmla="*/ 50346 h 3405005"/>
                <a:gd name="connsiteX27-363" fmla="*/ 746492 w 1113249"/>
                <a:gd name="connsiteY27-364" fmla="*/ 0 h 3405005"/>
                <a:gd name="connsiteX28-365" fmla="*/ 868039 w 1113249"/>
                <a:gd name="connsiteY28-366" fmla="*/ 50346 h 3405005"/>
                <a:gd name="connsiteX0-367" fmla="*/ 868039 w 1113249"/>
                <a:gd name="connsiteY0-368" fmla="*/ 50346 h 3405005"/>
                <a:gd name="connsiteX1-369" fmla="*/ 918385 w 1113249"/>
                <a:gd name="connsiteY1-370" fmla="*/ 171893 h 3405005"/>
                <a:gd name="connsiteX2-371" fmla="*/ 918385 w 1113249"/>
                <a:gd name="connsiteY2-372" fmla="*/ 375080 h 3405005"/>
                <a:gd name="connsiteX3-373" fmla="*/ 941356 w 1113249"/>
                <a:gd name="connsiteY3-374" fmla="*/ 370442 h 3405005"/>
                <a:gd name="connsiteX4-375" fmla="*/ 1113249 w 1113249"/>
                <a:gd name="connsiteY4-376" fmla="*/ 542335 h 3405005"/>
                <a:gd name="connsiteX5-377" fmla="*/ 1113249 w 1113249"/>
                <a:gd name="connsiteY5-378" fmla="*/ 2719647 h 3405005"/>
                <a:gd name="connsiteX6-379" fmla="*/ 941356 w 1113249"/>
                <a:gd name="connsiteY6-380" fmla="*/ 2891540 h 3405005"/>
                <a:gd name="connsiteX7-381" fmla="*/ 918385 w 1113249"/>
                <a:gd name="connsiteY7-382" fmla="*/ 2886903 h 3405005"/>
                <a:gd name="connsiteX8-383" fmla="*/ 918385 w 1113249"/>
                <a:gd name="connsiteY8-384" fmla="*/ 3233112 h 3405005"/>
                <a:gd name="connsiteX9-385" fmla="*/ 746492 w 1113249"/>
                <a:gd name="connsiteY9-386" fmla="*/ 3405005 h 3405005"/>
                <a:gd name="connsiteX10-387" fmla="*/ 574599 w 1113249"/>
                <a:gd name="connsiteY10-388" fmla="*/ 3233112 h 3405005"/>
                <a:gd name="connsiteX11-389" fmla="*/ 574599 w 1113249"/>
                <a:gd name="connsiteY11-390" fmla="*/ 3165303 h 3405005"/>
                <a:gd name="connsiteX12-391" fmla="*/ 531296 w 1113249"/>
                <a:gd name="connsiteY12-392" fmla="*/ 3136108 h 3405005"/>
                <a:gd name="connsiteX13-393" fmla="*/ 480950 w 1113249"/>
                <a:gd name="connsiteY13-394" fmla="*/ 3014561 h 3405005"/>
                <a:gd name="connsiteX14-395" fmla="*/ 246747 w 1113249"/>
                <a:gd name="connsiteY14-396" fmla="*/ 2592326 h 3405005"/>
                <a:gd name="connsiteX15-397" fmla="*/ 156759 w 1113249"/>
                <a:gd name="connsiteY15-398" fmla="*/ 2448840 h 3405005"/>
                <a:gd name="connsiteX16-399" fmla="*/ 0 w 1113249"/>
                <a:gd name="connsiteY16-400" fmla="*/ 2292081 h 3405005"/>
                <a:gd name="connsiteX17-401" fmla="*/ 0 w 1113249"/>
                <a:gd name="connsiteY17-402" fmla="*/ 306468 h 3405005"/>
                <a:gd name="connsiteX18-403" fmla="*/ 156759 w 1113249"/>
                <a:gd name="connsiteY18-404" fmla="*/ 149709 h 3405005"/>
                <a:gd name="connsiteX19-405" fmla="*/ 267605 w 1113249"/>
                <a:gd name="connsiteY19-406" fmla="*/ 195623 h 3405005"/>
                <a:gd name="connsiteX20-407" fmla="*/ 301199 w 1113249"/>
                <a:gd name="connsiteY20-408" fmla="*/ 245450 h 3405005"/>
                <a:gd name="connsiteX21-409" fmla="*/ 313499 w 1113249"/>
                <a:gd name="connsiteY21-410" fmla="*/ 306375 h 3405005"/>
                <a:gd name="connsiteX22-411" fmla="*/ 313499 w 1113249"/>
                <a:gd name="connsiteY22-412" fmla="*/ 702135 h 3405005"/>
                <a:gd name="connsiteX23-413" fmla="*/ 454732 w 1113249"/>
                <a:gd name="connsiteY23-414" fmla="*/ 843368 h 3405005"/>
                <a:gd name="connsiteX24-415" fmla="*/ 595965 w 1113249"/>
                <a:gd name="connsiteY24-416" fmla="*/ 702135 h 3405005"/>
                <a:gd name="connsiteX25-417" fmla="*/ 595965 w 1113249"/>
                <a:gd name="connsiteY25-418" fmla="*/ 93330 h 3405005"/>
                <a:gd name="connsiteX26-419" fmla="*/ 624945 w 1113249"/>
                <a:gd name="connsiteY26-420" fmla="*/ 50346 h 3405005"/>
                <a:gd name="connsiteX27-421" fmla="*/ 746492 w 1113249"/>
                <a:gd name="connsiteY27-422" fmla="*/ 0 h 3405005"/>
                <a:gd name="connsiteX28-423" fmla="*/ 868039 w 1113249"/>
                <a:gd name="connsiteY28-424" fmla="*/ 50346 h 3405005"/>
                <a:gd name="connsiteX0-425" fmla="*/ 868039 w 1113249"/>
                <a:gd name="connsiteY0-426" fmla="*/ 50346 h 3405005"/>
                <a:gd name="connsiteX1-427" fmla="*/ 918385 w 1113249"/>
                <a:gd name="connsiteY1-428" fmla="*/ 171893 h 3405005"/>
                <a:gd name="connsiteX2-429" fmla="*/ 918385 w 1113249"/>
                <a:gd name="connsiteY2-430" fmla="*/ 375080 h 3405005"/>
                <a:gd name="connsiteX3-431" fmla="*/ 941356 w 1113249"/>
                <a:gd name="connsiteY3-432" fmla="*/ 370442 h 3405005"/>
                <a:gd name="connsiteX4-433" fmla="*/ 1113249 w 1113249"/>
                <a:gd name="connsiteY4-434" fmla="*/ 542335 h 3405005"/>
                <a:gd name="connsiteX5-435" fmla="*/ 1113249 w 1113249"/>
                <a:gd name="connsiteY5-436" fmla="*/ 2719647 h 3405005"/>
                <a:gd name="connsiteX6-437" fmla="*/ 941356 w 1113249"/>
                <a:gd name="connsiteY6-438" fmla="*/ 2891540 h 3405005"/>
                <a:gd name="connsiteX7-439" fmla="*/ 918385 w 1113249"/>
                <a:gd name="connsiteY7-440" fmla="*/ 2886903 h 3405005"/>
                <a:gd name="connsiteX8-441" fmla="*/ 918385 w 1113249"/>
                <a:gd name="connsiteY8-442" fmla="*/ 3233112 h 3405005"/>
                <a:gd name="connsiteX9-443" fmla="*/ 746492 w 1113249"/>
                <a:gd name="connsiteY9-444" fmla="*/ 3405005 h 3405005"/>
                <a:gd name="connsiteX10-445" fmla="*/ 574599 w 1113249"/>
                <a:gd name="connsiteY10-446" fmla="*/ 3233112 h 3405005"/>
                <a:gd name="connsiteX11-447" fmla="*/ 574599 w 1113249"/>
                <a:gd name="connsiteY11-448" fmla="*/ 3165303 h 3405005"/>
                <a:gd name="connsiteX12-449" fmla="*/ 531296 w 1113249"/>
                <a:gd name="connsiteY12-450" fmla="*/ 3136108 h 3405005"/>
                <a:gd name="connsiteX13-451" fmla="*/ 480950 w 1113249"/>
                <a:gd name="connsiteY13-452" fmla="*/ 3014561 h 3405005"/>
                <a:gd name="connsiteX14-453" fmla="*/ 246747 w 1113249"/>
                <a:gd name="connsiteY14-454" fmla="*/ 2592326 h 3405005"/>
                <a:gd name="connsiteX15-455" fmla="*/ 156759 w 1113249"/>
                <a:gd name="connsiteY15-456" fmla="*/ 2448840 h 3405005"/>
                <a:gd name="connsiteX16-457" fmla="*/ 0 w 1113249"/>
                <a:gd name="connsiteY16-458" fmla="*/ 2292081 h 3405005"/>
                <a:gd name="connsiteX17-459" fmla="*/ 0 w 1113249"/>
                <a:gd name="connsiteY17-460" fmla="*/ 306468 h 3405005"/>
                <a:gd name="connsiteX18-461" fmla="*/ 156759 w 1113249"/>
                <a:gd name="connsiteY18-462" fmla="*/ 149709 h 3405005"/>
                <a:gd name="connsiteX19-463" fmla="*/ 267605 w 1113249"/>
                <a:gd name="connsiteY19-464" fmla="*/ 195623 h 3405005"/>
                <a:gd name="connsiteX20-465" fmla="*/ 301199 w 1113249"/>
                <a:gd name="connsiteY20-466" fmla="*/ 245450 h 3405005"/>
                <a:gd name="connsiteX21-467" fmla="*/ 313499 w 1113249"/>
                <a:gd name="connsiteY21-468" fmla="*/ 306375 h 3405005"/>
                <a:gd name="connsiteX22-469" fmla="*/ 313499 w 1113249"/>
                <a:gd name="connsiteY22-470" fmla="*/ 702135 h 3405005"/>
                <a:gd name="connsiteX23-471" fmla="*/ 454732 w 1113249"/>
                <a:gd name="connsiteY23-472" fmla="*/ 843368 h 3405005"/>
                <a:gd name="connsiteX24-473" fmla="*/ 595965 w 1113249"/>
                <a:gd name="connsiteY24-474" fmla="*/ 702135 h 3405005"/>
                <a:gd name="connsiteX25-475" fmla="*/ 595965 w 1113249"/>
                <a:gd name="connsiteY25-476" fmla="*/ 93330 h 3405005"/>
                <a:gd name="connsiteX26-477" fmla="*/ 624945 w 1113249"/>
                <a:gd name="connsiteY26-478" fmla="*/ 50346 h 3405005"/>
                <a:gd name="connsiteX27-479" fmla="*/ 746492 w 1113249"/>
                <a:gd name="connsiteY27-480" fmla="*/ 0 h 3405005"/>
                <a:gd name="connsiteX28-481" fmla="*/ 868039 w 1113249"/>
                <a:gd name="connsiteY28-482" fmla="*/ 50346 h 340500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Lst>
              <a:rect l="l" t="t" r="r" b="b"/>
              <a:pathLst>
                <a:path w="1113249" h="3405005">
                  <a:moveTo>
                    <a:pt x="868039" y="50346"/>
                  </a:moveTo>
                  <a:cubicBezTo>
                    <a:pt x="899145" y="81453"/>
                    <a:pt x="918385" y="124426"/>
                    <a:pt x="918385" y="171893"/>
                  </a:cubicBezTo>
                  <a:lnTo>
                    <a:pt x="918385" y="375080"/>
                  </a:lnTo>
                  <a:lnTo>
                    <a:pt x="941356" y="370442"/>
                  </a:lnTo>
                  <a:cubicBezTo>
                    <a:pt x="1036290" y="370442"/>
                    <a:pt x="1113249" y="447401"/>
                    <a:pt x="1113249" y="542335"/>
                  </a:cubicBezTo>
                  <a:lnTo>
                    <a:pt x="1113249" y="2719647"/>
                  </a:lnTo>
                  <a:cubicBezTo>
                    <a:pt x="1113249" y="2814581"/>
                    <a:pt x="1036290" y="2891540"/>
                    <a:pt x="941356" y="2891540"/>
                  </a:cubicBezTo>
                  <a:lnTo>
                    <a:pt x="918385" y="2886903"/>
                  </a:lnTo>
                  <a:lnTo>
                    <a:pt x="918385" y="3233112"/>
                  </a:lnTo>
                  <a:cubicBezTo>
                    <a:pt x="918384" y="3328046"/>
                    <a:pt x="841426" y="3405005"/>
                    <a:pt x="746492" y="3405005"/>
                  </a:cubicBezTo>
                  <a:cubicBezTo>
                    <a:pt x="651558" y="3405005"/>
                    <a:pt x="574599" y="3328046"/>
                    <a:pt x="574599" y="3233112"/>
                  </a:cubicBezTo>
                  <a:lnTo>
                    <a:pt x="574599" y="3165303"/>
                  </a:lnTo>
                  <a:lnTo>
                    <a:pt x="531296" y="3136108"/>
                  </a:lnTo>
                  <a:cubicBezTo>
                    <a:pt x="500190" y="3105002"/>
                    <a:pt x="480950" y="3062028"/>
                    <a:pt x="480950" y="3014561"/>
                  </a:cubicBezTo>
                  <a:cubicBezTo>
                    <a:pt x="432395" y="2596947"/>
                    <a:pt x="271114" y="2895922"/>
                    <a:pt x="246747" y="2592326"/>
                  </a:cubicBezTo>
                  <a:cubicBezTo>
                    <a:pt x="235070" y="2421366"/>
                    <a:pt x="186755" y="2496669"/>
                    <a:pt x="156759" y="2448840"/>
                  </a:cubicBezTo>
                  <a:cubicBezTo>
                    <a:pt x="70183" y="2448840"/>
                    <a:pt x="0" y="2378657"/>
                    <a:pt x="0" y="2292081"/>
                  </a:cubicBezTo>
                  <a:lnTo>
                    <a:pt x="0" y="306468"/>
                  </a:lnTo>
                  <a:cubicBezTo>
                    <a:pt x="0" y="219892"/>
                    <a:pt x="70183" y="149709"/>
                    <a:pt x="156759" y="149709"/>
                  </a:cubicBezTo>
                  <a:cubicBezTo>
                    <a:pt x="200047" y="149709"/>
                    <a:pt x="239237" y="167255"/>
                    <a:pt x="267605" y="195623"/>
                  </a:cubicBezTo>
                  <a:cubicBezTo>
                    <a:pt x="281789" y="209807"/>
                    <a:pt x="293267" y="226696"/>
                    <a:pt x="301199" y="245450"/>
                  </a:cubicBezTo>
                  <a:lnTo>
                    <a:pt x="313499" y="306375"/>
                  </a:lnTo>
                  <a:lnTo>
                    <a:pt x="313499" y="702135"/>
                  </a:lnTo>
                  <a:cubicBezTo>
                    <a:pt x="313499" y="780136"/>
                    <a:pt x="376731" y="843368"/>
                    <a:pt x="454732" y="843368"/>
                  </a:cubicBezTo>
                  <a:cubicBezTo>
                    <a:pt x="532733" y="843368"/>
                    <a:pt x="595965" y="780136"/>
                    <a:pt x="595965" y="702135"/>
                  </a:cubicBezTo>
                  <a:lnTo>
                    <a:pt x="595965" y="93330"/>
                  </a:lnTo>
                  <a:lnTo>
                    <a:pt x="624945" y="50346"/>
                  </a:lnTo>
                  <a:cubicBezTo>
                    <a:pt x="656052" y="19240"/>
                    <a:pt x="699025" y="0"/>
                    <a:pt x="746492" y="0"/>
                  </a:cubicBezTo>
                  <a:cubicBezTo>
                    <a:pt x="793959" y="0"/>
                    <a:pt x="836932" y="19240"/>
                    <a:pt x="868039" y="50346"/>
                  </a:cubicBezTo>
                  <a:close/>
                </a:path>
              </a:pathLst>
            </a:cu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14" name="任意多边形 13"/>
            <p:cNvSpPr/>
            <p:nvPr/>
          </p:nvSpPr>
          <p:spPr>
            <a:xfrm rot="2662275" flipH="1">
              <a:off x="6966124" y="-1422211"/>
              <a:ext cx="744277" cy="4590800"/>
            </a:xfrm>
            <a:custGeom>
              <a:avLst/>
              <a:gdLst>
                <a:gd name="connsiteX0" fmla="*/ 319140 w 744277"/>
                <a:gd name="connsiteY0" fmla="*/ 54756 h 4590800"/>
                <a:gd name="connsiteX1" fmla="*/ 373896 w 744277"/>
                <a:gd name="connsiteY1" fmla="*/ 186948 h 4590800"/>
                <a:gd name="connsiteX2" fmla="*/ 373896 w 744277"/>
                <a:gd name="connsiteY2" fmla="*/ 1076399 h 4590800"/>
                <a:gd name="connsiteX3" fmla="*/ 385072 w 744277"/>
                <a:gd name="connsiteY3" fmla="*/ 1021041 h 4590800"/>
                <a:gd name="connsiteX4" fmla="*/ 557329 w 744277"/>
                <a:gd name="connsiteY4" fmla="*/ 906862 h 4590800"/>
                <a:gd name="connsiteX5" fmla="*/ 744277 w 744277"/>
                <a:gd name="connsiteY5" fmla="*/ 1093810 h 4590800"/>
                <a:gd name="connsiteX6" fmla="*/ 744277 w 744277"/>
                <a:gd name="connsiteY6" fmla="*/ 3897602 h 4590800"/>
                <a:gd name="connsiteX7" fmla="*/ 689521 w 744277"/>
                <a:gd name="connsiteY7" fmla="*/ 4029794 h 4590800"/>
                <a:gd name="connsiteX8" fmla="*/ 683361 w 744277"/>
                <a:gd name="connsiteY8" fmla="*/ 4033948 h 4590800"/>
                <a:gd name="connsiteX9" fmla="*/ 683362 w 744277"/>
                <a:gd name="connsiteY9" fmla="*/ 4009469 h 4590800"/>
                <a:gd name="connsiteX10" fmla="*/ 521462 w 744277"/>
                <a:gd name="connsiteY10" fmla="*/ 3847570 h 4590800"/>
                <a:gd name="connsiteX11" fmla="*/ 406983 w 744277"/>
                <a:gd name="connsiteY11" fmla="*/ 3894989 h 4590800"/>
                <a:gd name="connsiteX12" fmla="*/ 378409 w 744277"/>
                <a:gd name="connsiteY12" fmla="*/ 3937369 h 4590800"/>
                <a:gd name="connsiteX13" fmla="*/ 373896 w 744277"/>
                <a:gd name="connsiteY13" fmla="*/ 3915013 h 4590800"/>
                <a:gd name="connsiteX14" fmla="*/ 373896 w 744277"/>
                <a:gd name="connsiteY14" fmla="*/ 3944063 h 4590800"/>
                <a:gd name="connsiteX15" fmla="*/ 372286 w 744277"/>
                <a:gd name="connsiteY15" fmla="*/ 3946451 h 4590800"/>
                <a:gd name="connsiteX16" fmla="*/ 359563 w 744277"/>
                <a:gd name="connsiteY16" fmla="*/ 4009469 h 4590800"/>
                <a:gd name="connsiteX17" fmla="*/ 359564 w 744277"/>
                <a:gd name="connsiteY17" fmla="*/ 4474848 h 4590800"/>
                <a:gd name="connsiteX18" fmla="*/ 359206 w 744277"/>
                <a:gd name="connsiteY18" fmla="*/ 4476621 h 4590800"/>
                <a:gd name="connsiteX19" fmla="*/ 186948 w 744277"/>
                <a:gd name="connsiteY19" fmla="*/ 4590800 h 4590800"/>
                <a:gd name="connsiteX20" fmla="*/ 0 w 744277"/>
                <a:gd name="connsiteY20" fmla="*/ 4403852 h 4590800"/>
                <a:gd name="connsiteX21" fmla="*/ 0 w 744277"/>
                <a:gd name="connsiteY21" fmla="*/ 186948 h 4590800"/>
                <a:gd name="connsiteX22" fmla="*/ 186948 w 744277"/>
                <a:gd name="connsiteY22" fmla="*/ 0 h 4590800"/>
                <a:gd name="connsiteX23" fmla="*/ 319140 w 744277"/>
                <a:gd name="connsiteY23" fmla="*/ 54756 h 4590800"/>
                <a:gd name="connsiteX0-1" fmla="*/ 319140 w 744277"/>
                <a:gd name="connsiteY0-2" fmla="*/ 54756 h 4590800"/>
                <a:gd name="connsiteX1-3" fmla="*/ 373896 w 744277"/>
                <a:gd name="connsiteY1-4" fmla="*/ 186948 h 4590800"/>
                <a:gd name="connsiteX2-5" fmla="*/ 385072 w 744277"/>
                <a:gd name="connsiteY2-6" fmla="*/ 1021041 h 4590800"/>
                <a:gd name="connsiteX3-7" fmla="*/ 557329 w 744277"/>
                <a:gd name="connsiteY3-8" fmla="*/ 906862 h 4590800"/>
                <a:gd name="connsiteX4-9" fmla="*/ 744277 w 744277"/>
                <a:gd name="connsiteY4-10" fmla="*/ 1093810 h 4590800"/>
                <a:gd name="connsiteX5-11" fmla="*/ 744277 w 744277"/>
                <a:gd name="connsiteY5-12" fmla="*/ 3897602 h 4590800"/>
                <a:gd name="connsiteX6-13" fmla="*/ 689521 w 744277"/>
                <a:gd name="connsiteY6-14" fmla="*/ 4029794 h 4590800"/>
                <a:gd name="connsiteX7-15" fmla="*/ 683361 w 744277"/>
                <a:gd name="connsiteY7-16" fmla="*/ 4033948 h 4590800"/>
                <a:gd name="connsiteX8-17" fmla="*/ 683362 w 744277"/>
                <a:gd name="connsiteY8-18" fmla="*/ 4009469 h 4590800"/>
                <a:gd name="connsiteX9-19" fmla="*/ 521462 w 744277"/>
                <a:gd name="connsiteY9-20" fmla="*/ 3847570 h 4590800"/>
                <a:gd name="connsiteX10-21" fmla="*/ 406983 w 744277"/>
                <a:gd name="connsiteY10-22" fmla="*/ 3894989 h 4590800"/>
                <a:gd name="connsiteX11-23" fmla="*/ 378409 w 744277"/>
                <a:gd name="connsiteY11-24" fmla="*/ 3937369 h 4590800"/>
                <a:gd name="connsiteX12-25" fmla="*/ 373896 w 744277"/>
                <a:gd name="connsiteY12-26" fmla="*/ 3915013 h 4590800"/>
                <a:gd name="connsiteX13-27" fmla="*/ 373896 w 744277"/>
                <a:gd name="connsiteY13-28" fmla="*/ 3944063 h 4590800"/>
                <a:gd name="connsiteX14-29" fmla="*/ 372286 w 744277"/>
                <a:gd name="connsiteY14-30" fmla="*/ 3946451 h 4590800"/>
                <a:gd name="connsiteX15-31" fmla="*/ 359563 w 744277"/>
                <a:gd name="connsiteY15-32" fmla="*/ 4009469 h 4590800"/>
                <a:gd name="connsiteX16-33" fmla="*/ 359564 w 744277"/>
                <a:gd name="connsiteY16-34" fmla="*/ 4474848 h 4590800"/>
                <a:gd name="connsiteX17-35" fmla="*/ 359206 w 744277"/>
                <a:gd name="connsiteY17-36" fmla="*/ 4476621 h 4590800"/>
                <a:gd name="connsiteX18-37" fmla="*/ 186948 w 744277"/>
                <a:gd name="connsiteY18-38" fmla="*/ 4590800 h 4590800"/>
                <a:gd name="connsiteX19-39" fmla="*/ 0 w 744277"/>
                <a:gd name="connsiteY19-40" fmla="*/ 4403852 h 4590800"/>
                <a:gd name="connsiteX20-41" fmla="*/ 0 w 744277"/>
                <a:gd name="connsiteY20-42" fmla="*/ 186948 h 4590800"/>
                <a:gd name="connsiteX21-43" fmla="*/ 186948 w 744277"/>
                <a:gd name="connsiteY21-44" fmla="*/ 0 h 4590800"/>
                <a:gd name="connsiteX22-45" fmla="*/ 319140 w 744277"/>
                <a:gd name="connsiteY22-46" fmla="*/ 54756 h 4590800"/>
                <a:gd name="connsiteX0-47" fmla="*/ 319140 w 744277"/>
                <a:gd name="connsiteY0-48" fmla="*/ 54756 h 4590800"/>
                <a:gd name="connsiteX1-49" fmla="*/ 373896 w 744277"/>
                <a:gd name="connsiteY1-50" fmla="*/ 186948 h 4590800"/>
                <a:gd name="connsiteX2-51" fmla="*/ 385060 w 744277"/>
                <a:gd name="connsiteY2-52" fmla="*/ 847283 h 4590800"/>
                <a:gd name="connsiteX3-53" fmla="*/ 385072 w 744277"/>
                <a:gd name="connsiteY3-54" fmla="*/ 1021041 h 4590800"/>
                <a:gd name="connsiteX4-55" fmla="*/ 557329 w 744277"/>
                <a:gd name="connsiteY4-56" fmla="*/ 906862 h 4590800"/>
                <a:gd name="connsiteX5-57" fmla="*/ 744277 w 744277"/>
                <a:gd name="connsiteY5-58" fmla="*/ 1093810 h 4590800"/>
                <a:gd name="connsiteX6-59" fmla="*/ 744277 w 744277"/>
                <a:gd name="connsiteY6-60" fmla="*/ 3897602 h 4590800"/>
                <a:gd name="connsiteX7-61" fmla="*/ 689521 w 744277"/>
                <a:gd name="connsiteY7-62" fmla="*/ 4029794 h 4590800"/>
                <a:gd name="connsiteX8-63" fmla="*/ 683361 w 744277"/>
                <a:gd name="connsiteY8-64" fmla="*/ 4033948 h 4590800"/>
                <a:gd name="connsiteX9-65" fmla="*/ 683362 w 744277"/>
                <a:gd name="connsiteY9-66" fmla="*/ 4009469 h 4590800"/>
                <a:gd name="connsiteX10-67" fmla="*/ 521462 w 744277"/>
                <a:gd name="connsiteY10-68" fmla="*/ 3847570 h 4590800"/>
                <a:gd name="connsiteX11-69" fmla="*/ 406983 w 744277"/>
                <a:gd name="connsiteY11-70" fmla="*/ 3894989 h 4590800"/>
                <a:gd name="connsiteX12-71" fmla="*/ 378409 w 744277"/>
                <a:gd name="connsiteY12-72" fmla="*/ 3937369 h 4590800"/>
                <a:gd name="connsiteX13-73" fmla="*/ 373896 w 744277"/>
                <a:gd name="connsiteY13-74" fmla="*/ 3915013 h 4590800"/>
                <a:gd name="connsiteX14-75" fmla="*/ 373896 w 744277"/>
                <a:gd name="connsiteY14-76" fmla="*/ 3944063 h 4590800"/>
                <a:gd name="connsiteX15-77" fmla="*/ 372286 w 744277"/>
                <a:gd name="connsiteY15-78" fmla="*/ 3946451 h 4590800"/>
                <a:gd name="connsiteX16-79" fmla="*/ 359563 w 744277"/>
                <a:gd name="connsiteY16-80" fmla="*/ 4009469 h 4590800"/>
                <a:gd name="connsiteX17-81" fmla="*/ 359564 w 744277"/>
                <a:gd name="connsiteY17-82" fmla="*/ 4474848 h 4590800"/>
                <a:gd name="connsiteX18-83" fmla="*/ 359206 w 744277"/>
                <a:gd name="connsiteY18-84" fmla="*/ 4476621 h 4590800"/>
                <a:gd name="connsiteX19-85" fmla="*/ 186948 w 744277"/>
                <a:gd name="connsiteY19-86" fmla="*/ 4590800 h 4590800"/>
                <a:gd name="connsiteX20-87" fmla="*/ 0 w 744277"/>
                <a:gd name="connsiteY20-88" fmla="*/ 4403852 h 4590800"/>
                <a:gd name="connsiteX21-89" fmla="*/ 0 w 744277"/>
                <a:gd name="connsiteY21-90" fmla="*/ 186948 h 4590800"/>
                <a:gd name="connsiteX22-91" fmla="*/ 186948 w 744277"/>
                <a:gd name="connsiteY22-92" fmla="*/ 0 h 4590800"/>
                <a:gd name="connsiteX23-93" fmla="*/ 319140 w 744277"/>
                <a:gd name="connsiteY23-94" fmla="*/ 54756 h 4590800"/>
                <a:gd name="connsiteX0-95" fmla="*/ 319140 w 744277"/>
                <a:gd name="connsiteY0-96" fmla="*/ 54756 h 4590800"/>
                <a:gd name="connsiteX1-97" fmla="*/ 373896 w 744277"/>
                <a:gd name="connsiteY1-98" fmla="*/ 186948 h 4590800"/>
                <a:gd name="connsiteX2-99" fmla="*/ 385060 w 744277"/>
                <a:gd name="connsiteY2-100" fmla="*/ 847283 h 4590800"/>
                <a:gd name="connsiteX3-101" fmla="*/ 557329 w 744277"/>
                <a:gd name="connsiteY3-102" fmla="*/ 906862 h 4590800"/>
                <a:gd name="connsiteX4-103" fmla="*/ 744277 w 744277"/>
                <a:gd name="connsiteY4-104" fmla="*/ 1093810 h 4590800"/>
                <a:gd name="connsiteX5-105" fmla="*/ 744277 w 744277"/>
                <a:gd name="connsiteY5-106" fmla="*/ 3897602 h 4590800"/>
                <a:gd name="connsiteX6-107" fmla="*/ 689521 w 744277"/>
                <a:gd name="connsiteY6-108" fmla="*/ 4029794 h 4590800"/>
                <a:gd name="connsiteX7-109" fmla="*/ 683361 w 744277"/>
                <a:gd name="connsiteY7-110" fmla="*/ 4033948 h 4590800"/>
                <a:gd name="connsiteX8-111" fmla="*/ 683362 w 744277"/>
                <a:gd name="connsiteY8-112" fmla="*/ 4009469 h 4590800"/>
                <a:gd name="connsiteX9-113" fmla="*/ 521462 w 744277"/>
                <a:gd name="connsiteY9-114" fmla="*/ 3847570 h 4590800"/>
                <a:gd name="connsiteX10-115" fmla="*/ 406983 w 744277"/>
                <a:gd name="connsiteY10-116" fmla="*/ 3894989 h 4590800"/>
                <a:gd name="connsiteX11-117" fmla="*/ 378409 w 744277"/>
                <a:gd name="connsiteY11-118" fmla="*/ 3937369 h 4590800"/>
                <a:gd name="connsiteX12-119" fmla="*/ 373896 w 744277"/>
                <a:gd name="connsiteY12-120" fmla="*/ 3915013 h 4590800"/>
                <a:gd name="connsiteX13-121" fmla="*/ 373896 w 744277"/>
                <a:gd name="connsiteY13-122" fmla="*/ 3944063 h 4590800"/>
                <a:gd name="connsiteX14-123" fmla="*/ 372286 w 744277"/>
                <a:gd name="connsiteY14-124" fmla="*/ 3946451 h 4590800"/>
                <a:gd name="connsiteX15-125" fmla="*/ 359563 w 744277"/>
                <a:gd name="connsiteY15-126" fmla="*/ 4009469 h 4590800"/>
                <a:gd name="connsiteX16-127" fmla="*/ 359564 w 744277"/>
                <a:gd name="connsiteY16-128" fmla="*/ 4474848 h 4590800"/>
                <a:gd name="connsiteX17-129" fmla="*/ 359206 w 744277"/>
                <a:gd name="connsiteY17-130" fmla="*/ 4476621 h 4590800"/>
                <a:gd name="connsiteX18-131" fmla="*/ 186948 w 744277"/>
                <a:gd name="connsiteY18-132" fmla="*/ 4590800 h 4590800"/>
                <a:gd name="connsiteX19-133" fmla="*/ 0 w 744277"/>
                <a:gd name="connsiteY19-134" fmla="*/ 4403852 h 4590800"/>
                <a:gd name="connsiteX20-135" fmla="*/ 0 w 744277"/>
                <a:gd name="connsiteY20-136" fmla="*/ 186948 h 4590800"/>
                <a:gd name="connsiteX21-137" fmla="*/ 186948 w 744277"/>
                <a:gd name="connsiteY21-138" fmla="*/ 0 h 4590800"/>
                <a:gd name="connsiteX22-139" fmla="*/ 319140 w 744277"/>
                <a:gd name="connsiteY22-140" fmla="*/ 54756 h 4590800"/>
                <a:gd name="connsiteX0-141" fmla="*/ 319140 w 744277"/>
                <a:gd name="connsiteY0-142" fmla="*/ 54756 h 4590800"/>
                <a:gd name="connsiteX1-143" fmla="*/ 373896 w 744277"/>
                <a:gd name="connsiteY1-144" fmla="*/ 186948 h 4590800"/>
                <a:gd name="connsiteX2-145" fmla="*/ 385060 w 744277"/>
                <a:gd name="connsiteY2-146" fmla="*/ 847283 h 4590800"/>
                <a:gd name="connsiteX3-147" fmla="*/ 557329 w 744277"/>
                <a:gd name="connsiteY3-148" fmla="*/ 906862 h 4590800"/>
                <a:gd name="connsiteX4-149" fmla="*/ 744277 w 744277"/>
                <a:gd name="connsiteY4-150" fmla="*/ 1093810 h 4590800"/>
                <a:gd name="connsiteX5-151" fmla="*/ 744277 w 744277"/>
                <a:gd name="connsiteY5-152" fmla="*/ 3897602 h 4590800"/>
                <a:gd name="connsiteX6-153" fmla="*/ 689521 w 744277"/>
                <a:gd name="connsiteY6-154" fmla="*/ 4029794 h 4590800"/>
                <a:gd name="connsiteX7-155" fmla="*/ 683361 w 744277"/>
                <a:gd name="connsiteY7-156" fmla="*/ 4033948 h 4590800"/>
                <a:gd name="connsiteX8-157" fmla="*/ 683362 w 744277"/>
                <a:gd name="connsiteY8-158" fmla="*/ 4009469 h 4590800"/>
                <a:gd name="connsiteX9-159" fmla="*/ 521462 w 744277"/>
                <a:gd name="connsiteY9-160" fmla="*/ 3847570 h 4590800"/>
                <a:gd name="connsiteX10-161" fmla="*/ 406983 w 744277"/>
                <a:gd name="connsiteY10-162" fmla="*/ 3894989 h 4590800"/>
                <a:gd name="connsiteX11-163" fmla="*/ 378409 w 744277"/>
                <a:gd name="connsiteY11-164" fmla="*/ 3937369 h 4590800"/>
                <a:gd name="connsiteX12-165" fmla="*/ 373896 w 744277"/>
                <a:gd name="connsiteY12-166" fmla="*/ 3915013 h 4590800"/>
                <a:gd name="connsiteX13-167" fmla="*/ 373896 w 744277"/>
                <a:gd name="connsiteY13-168" fmla="*/ 3944063 h 4590800"/>
                <a:gd name="connsiteX14-169" fmla="*/ 372286 w 744277"/>
                <a:gd name="connsiteY14-170" fmla="*/ 3946451 h 4590800"/>
                <a:gd name="connsiteX15-171" fmla="*/ 359563 w 744277"/>
                <a:gd name="connsiteY15-172" fmla="*/ 4009469 h 4590800"/>
                <a:gd name="connsiteX16-173" fmla="*/ 359564 w 744277"/>
                <a:gd name="connsiteY16-174" fmla="*/ 4474848 h 4590800"/>
                <a:gd name="connsiteX17-175" fmla="*/ 359206 w 744277"/>
                <a:gd name="connsiteY17-176" fmla="*/ 4476621 h 4590800"/>
                <a:gd name="connsiteX18-177" fmla="*/ 186948 w 744277"/>
                <a:gd name="connsiteY18-178" fmla="*/ 4590800 h 4590800"/>
                <a:gd name="connsiteX19-179" fmla="*/ 0 w 744277"/>
                <a:gd name="connsiteY19-180" fmla="*/ 4403852 h 4590800"/>
                <a:gd name="connsiteX20-181" fmla="*/ 0 w 744277"/>
                <a:gd name="connsiteY20-182" fmla="*/ 186948 h 4590800"/>
                <a:gd name="connsiteX21-183" fmla="*/ 186948 w 744277"/>
                <a:gd name="connsiteY21-184" fmla="*/ 0 h 4590800"/>
                <a:gd name="connsiteX22-185" fmla="*/ 319140 w 744277"/>
                <a:gd name="connsiteY22-186" fmla="*/ 54756 h 4590800"/>
                <a:gd name="connsiteX0-187" fmla="*/ 319140 w 744277"/>
                <a:gd name="connsiteY0-188" fmla="*/ 54756 h 4590800"/>
                <a:gd name="connsiteX1-189" fmla="*/ 373896 w 744277"/>
                <a:gd name="connsiteY1-190" fmla="*/ 186948 h 4590800"/>
                <a:gd name="connsiteX2-191" fmla="*/ 385060 w 744277"/>
                <a:gd name="connsiteY2-192" fmla="*/ 847283 h 4590800"/>
                <a:gd name="connsiteX3-193" fmla="*/ 557329 w 744277"/>
                <a:gd name="connsiteY3-194" fmla="*/ 906862 h 4590800"/>
                <a:gd name="connsiteX4-195" fmla="*/ 744277 w 744277"/>
                <a:gd name="connsiteY4-196" fmla="*/ 1093810 h 4590800"/>
                <a:gd name="connsiteX5-197" fmla="*/ 744277 w 744277"/>
                <a:gd name="connsiteY5-198" fmla="*/ 3897602 h 4590800"/>
                <a:gd name="connsiteX6-199" fmla="*/ 689521 w 744277"/>
                <a:gd name="connsiteY6-200" fmla="*/ 4029794 h 4590800"/>
                <a:gd name="connsiteX7-201" fmla="*/ 683361 w 744277"/>
                <a:gd name="connsiteY7-202" fmla="*/ 4033948 h 4590800"/>
                <a:gd name="connsiteX8-203" fmla="*/ 683362 w 744277"/>
                <a:gd name="connsiteY8-204" fmla="*/ 4009469 h 4590800"/>
                <a:gd name="connsiteX9-205" fmla="*/ 521462 w 744277"/>
                <a:gd name="connsiteY9-206" fmla="*/ 3847570 h 4590800"/>
                <a:gd name="connsiteX10-207" fmla="*/ 406983 w 744277"/>
                <a:gd name="connsiteY10-208" fmla="*/ 3894989 h 4590800"/>
                <a:gd name="connsiteX11-209" fmla="*/ 378409 w 744277"/>
                <a:gd name="connsiteY11-210" fmla="*/ 3937369 h 4590800"/>
                <a:gd name="connsiteX12-211" fmla="*/ 373896 w 744277"/>
                <a:gd name="connsiteY12-212" fmla="*/ 3915013 h 4590800"/>
                <a:gd name="connsiteX13-213" fmla="*/ 373896 w 744277"/>
                <a:gd name="connsiteY13-214" fmla="*/ 3944063 h 4590800"/>
                <a:gd name="connsiteX14-215" fmla="*/ 372286 w 744277"/>
                <a:gd name="connsiteY14-216" fmla="*/ 3946451 h 4590800"/>
                <a:gd name="connsiteX15-217" fmla="*/ 359563 w 744277"/>
                <a:gd name="connsiteY15-218" fmla="*/ 4009469 h 4590800"/>
                <a:gd name="connsiteX16-219" fmla="*/ 359564 w 744277"/>
                <a:gd name="connsiteY16-220" fmla="*/ 4474848 h 4590800"/>
                <a:gd name="connsiteX17-221" fmla="*/ 359206 w 744277"/>
                <a:gd name="connsiteY17-222" fmla="*/ 4476621 h 4590800"/>
                <a:gd name="connsiteX18-223" fmla="*/ 186948 w 744277"/>
                <a:gd name="connsiteY18-224" fmla="*/ 4590800 h 4590800"/>
                <a:gd name="connsiteX19-225" fmla="*/ 0 w 744277"/>
                <a:gd name="connsiteY19-226" fmla="*/ 4403852 h 4590800"/>
                <a:gd name="connsiteX20-227" fmla="*/ 0 w 744277"/>
                <a:gd name="connsiteY20-228" fmla="*/ 186948 h 4590800"/>
                <a:gd name="connsiteX21-229" fmla="*/ 186948 w 744277"/>
                <a:gd name="connsiteY21-230" fmla="*/ 0 h 4590800"/>
                <a:gd name="connsiteX22-231" fmla="*/ 319140 w 744277"/>
                <a:gd name="connsiteY22-232" fmla="*/ 54756 h 45908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Lst>
              <a:rect l="l" t="t" r="r" b="b"/>
              <a:pathLst>
                <a:path w="744277" h="4590800">
                  <a:moveTo>
                    <a:pt x="319140" y="54756"/>
                  </a:moveTo>
                  <a:cubicBezTo>
                    <a:pt x="352971" y="88587"/>
                    <a:pt x="373896" y="135324"/>
                    <a:pt x="373896" y="186948"/>
                  </a:cubicBezTo>
                  <a:lnTo>
                    <a:pt x="385060" y="847283"/>
                  </a:lnTo>
                  <a:cubicBezTo>
                    <a:pt x="415632" y="967269"/>
                    <a:pt x="485242" y="898139"/>
                    <a:pt x="557329" y="906862"/>
                  </a:cubicBezTo>
                  <a:cubicBezTo>
                    <a:pt x="646802" y="917689"/>
                    <a:pt x="744277" y="990561"/>
                    <a:pt x="744277" y="1093810"/>
                  </a:cubicBezTo>
                  <a:lnTo>
                    <a:pt x="744277" y="3897602"/>
                  </a:lnTo>
                  <a:cubicBezTo>
                    <a:pt x="744277" y="3949226"/>
                    <a:pt x="723352" y="3995964"/>
                    <a:pt x="689521" y="4029794"/>
                  </a:cubicBezTo>
                  <a:lnTo>
                    <a:pt x="683361" y="4033948"/>
                  </a:lnTo>
                  <a:cubicBezTo>
                    <a:pt x="683361" y="4025788"/>
                    <a:pt x="683362" y="4017629"/>
                    <a:pt x="683362" y="4009469"/>
                  </a:cubicBezTo>
                  <a:cubicBezTo>
                    <a:pt x="683362" y="3920055"/>
                    <a:pt x="610876" y="3847570"/>
                    <a:pt x="521462" y="3847570"/>
                  </a:cubicBezTo>
                  <a:cubicBezTo>
                    <a:pt x="476755" y="3847570"/>
                    <a:pt x="436281" y="3865691"/>
                    <a:pt x="406983" y="3894989"/>
                  </a:cubicBezTo>
                  <a:lnTo>
                    <a:pt x="378409" y="3937369"/>
                  </a:lnTo>
                  <a:lnTo>
                    <a:pt x="373896" y="3915013"/>
                  </a:lnTo>
                  <a:lnTo>
                    <a:pt x="373896" y="3944063"/>
                  </a:lnTo>
                  <a:lnTo>
                    <a:pt x="372286" y="3946451"/>
                  </a:lnTo>
                  <a:cubicBezTo>
                    <a:pt x="364094" y="3965820"/>
                    <a:pt x="359563" y="3987115"/>
                    <a:pt x="359563" y="4009469"/>
                  </a:cubicBezTo>
                  <a:cubicBezTo>
                    <a:pt x="359563" y="4164595"/>
                    <a:pt x="359564" y="4319722"/>
                    <a:pt x="359564" y="4474848"/>
                  </a:cubicBezTo>
                  <a:cubicBezTo>
                    <a:pt x="359445" y="4475439"/>
                    <a:pt x="359325" y="4476030"/>
                    <a:pt x="359206" y="4476621"/>
                  </a:cubicBezTo>
                  <a:cubicBezTo>
                    <a:pt x="330825" y="4543720"/>
                    <a:pt x="264385" y="4590801"/>
                    <a:pt x="186948" y="4590800"/>
                  </a:cubicBezTo>
                  <a:cubicBezTo>
                    <a:pt x="83699" y="4590800"/>
                    <a:pt x="0" y="4507101"/>
                    <a:pt x="0" y="4403852"/>
                  </a:cubicBezTo>
                  <a:lnTo>
                    <a:pt x="0" y="186948"/>
                  </a:lnTo>
                  <a:cubicBezTo>
                    <a:pt x="0" y="83699"/>
                    <a:pt x="83699" y="0"/>
                    <a:pt x="186948" y="0"/>
                  </a:cubicBezTo>
                  <a:cubicBezTo>
                    <a:pt x="238573" y="0"/>
                    <a:pt x="285310" y="20925"/>
                    <a:pt x="319140" y="54756"/>
                  </a:cubicBezTo>
                  <a:close/>
                </a:path>
              </a:pathLst>
            </a:cu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10" name="圆角矩形 9"/>
            <p:cNvSpPr/>
            <p:nvPr/>
          </p:nvSpPr>
          <p:spPr>
            <a:xfrm rot="2662275" flipH="1">
              <a:off x="6412660" y="441189"/>
              <a:ext cx="260300" cy="1356513"/>
            </a:xfrm>
            <a:prstGeom prst="roundRect">
              <a:avLst>
                <a:gd name="adj" fmla="val 50000"/>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11" name="椭圆 10"/>
            <p:cNvSpPr/>
            <p:nvPr/>
          </p:nvSpPr>
          <p:spPr>
            <a:xfrm flipH="1">
              <a:off x="5761276" y="1666522"/>
              <a:ext cx="246866" cy="246866"/>
            </a:xfrm>
            <a:prstGeom prst="ellipse">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22" name="圆角矩形 21"/>
            <p:cNvSpPr/>
            <p:nvPr/>
          </p:nvSpPr>
          <p:spPr>
            <a:xfrm rot="2662275" flipH="1">
              <a:off x="7682219" y="371941"/>
              <a:ext cx="260300" cy="1668842"/>
            </a:xfrm>
            <a:prstGeom prst="roundRect">
              <a:avLst>
                <a:gd name="adj" fmla="val 50000"/>
              </a:avLst>
            </a:prstGeom>
            <a:solidFill>
              <a:srgbClr val="1E74AE"/>
            </a:solidFill>
            <a:ln>
              <a:solidFill>
                <a:srgbClr val="EBA4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24" name="圆角矩形 23"/>
            <p:cNvSpPr/>
            <p:nvPr/>
          </p:nvSpPr>
          <p:spPr>
            <a:xfrm rot="2662275" flipH="1">
              <a:off x="7720535" y="748876"/>
              <a:ext cx="272289" cy="2057032"/>
            </a:xfrm>
            <a:prstGeom prst="roundRect">
              <a:avLst>
                <a:gd name="adj" fmla="val 50000"/>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grpSp>
      <p:sp>
        <p:nvSpPr>
          <p:cNvPr id="15" name="矩形 14"/>
          <p:cNvSpPr/>
          <p:nvPr/>
        </p:nvSpPr>
        <p:spPr>
          <a:xfrm>
            <a:off x="6178310" y="579891"/>
            <a:ext cx="2471908" cy="164660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sz="10100" kern="0" dirty="0">
                <a:solidFill>
                  <a:schemeClr val="bg1"/>
                </a:solidFill>
                <a:effectLst>
                  <a:outerShdw blurRad="38100" dist="38100" dir="2700000" algn="tl">
                    <a:srgbClr val="000000">
                      <a:alpha val="43137"/>
                    </a:srgbClr>
                  </a:outerShdw>
                </a:effectLst>
                <a:latin typeface="Impact" panose="020B0806030902050204" pitchFamily="34" charset="0"/>
                <a:ea typeface="思源黑体" panose="020B0500000000000000" pitchFamily="34" charset="-122"/>
                <a:cs typeface="+mn-ea"/>
                <a:sym typeface="+mn-lt"/>
              </a:rPr>
              <a:t>03</a:t>
            </a:r>
            <a:endParaRPr lang="zh-CN" altLang="en-US" sz="10100" kern="0" dirty="0">
              <a:solidFill>
                <a:schemeClr val="bg1"/>
              </a:solidFill>
              <a:effectLst>
                <a:outerShdw blurRad="38100" dist="38100" dir="2700000" algn="tl">
                  <a:srgbClr val="000000">
                    <a:alpha val="43137"/>
                  </a:srgbClr>
                </a:outerShdw>
              </a:effectLst>
              <a:latin typeface="Impact" panose="020B0806030902050204" pitchFamily="34" charset="0"/>
              <a:ea typeface="思源黑体" panose="020B0500000000000000" pitchFamily="34" charset="-122"/>
              <a:cs typeface="+mn-ea"/>
              <a:sym typeface="+mn-lt"/>
            </a:endParaRPr>
          </a:p>
        </p:txBody>
      </p:sp>
      <p:sp>
        <p:nvSpPr>
          <p:cNvPr id="25" name="矩形 24"/>
          <p:cNvSpPr/>
          <p:nvPr/>
        </p:nvSpPr>
        <p:spPr>
          <a:xfrm>
            <a:off x="896354" y="1874711"/>
            <a:ext cx="4248472" cy="707886"/>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en-US" altLang="zh-CN" sz="4000" kern="0" spc="60" dirty="0">
                <a:solidFill>
                  <a:srgbClr val="1E74AE"/>
                </a:solidFill>
                <a:latin typeface="Impact" panose="020B0806030902050204" pitchFamily="34" charset="0"/>
                <a:ea typeface="思源黑体" panose="020B0500000000000000" pitchFamily="34" charset="-122"/>
                <a:cs typeface="+mn-ea"/>
                <a:sym typeface="+mn-lt"/>
              </a:rPr>
              <a:t>PART</a:t>
            </a:r>
            <a:r>
              <a:rPr lang="en-US" altLang="zh-CN" sz="4000" kern="0" spc="60" dirty="0">
                <a:solidFill>
                  <a:schemeClr val="tx1">
                    <a:lumMod val="85000"/>
                    <a:lumOff val="15000"/>
                  </a:schemeClr>
                </a:solidFill>
                <a:latin typeface="Impact" panose="020B0806030902050204" pitchFamily="34" charset="0"/>
                <a:ea typeface="思源黑体" panose="020B0500000000000000" pitchFamily="34" charset="-122"/>
                <a:cs typeface="+mn-ea"/>
                <a:sym typeface="+mn-lt"/>
              </a:rPr>
              <a:t> </a:t>
            </a:r>
            <a:r>
              <a:rPr lang="en-US" altLang="zh-CN" sz="4000" kern="0" spc="60" dirty="0">
                <a:solidFill>
                  <a:srgbClr val="FF9216"/>
                </a:solidFill>
                <a:latin typeface="Impact" panose="020B0806030902050204" pitchFamily="34" charset="0"/>
                <a:ea typeface="思源黑体" panose="020B0500000000000000" pitchFamily="34" charset="-122"/>
                <a:cs typeface="+mn-ea"/>
                <a:sym typeface="+mn-lt"/>
              </a:rPr>
              <a:t>THREE</a:t>
            </a:r>
            <a:endParaRPr lang="zh-CN" altLang="en-US" sz="4000" kern="0" spc="60" dirty="0">
              <a:solidFill>
                <a:srgbClr val="FF9216"/>
              </a:solidFill>
              <a:latin typeface="Impact" panose="020B0806030902050204" pitchFamily="34" charset="0"/>
              <a:ea typeface="思源黑体" panose="020B0500000000000000"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53" presetClass="entr" presetSubtype="16"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ppt_w</p:attrName>
                                        </p:attrNameLst>
                                      </p:cBhvr>
                                      <p:tavLst>
                                        <p:tav tm="0">
                                          <p:val>
                                            <p:fltVal val="0"/>
                                          </p:val>
                                        </p:tav>
                                        <p:tav tm="100000">
                                          <p:val>
                                            <p:strVal val="#ppt_w"/>
                                          </p:val>
                                        </p:tav>
                                      </p:tavLst>
                                    </p:anim>
                                    <p:anim calcmode="lin" valueType="num">
                                      <p:cBhvr>
                                        <p:cTn id="21" dur="500" fill="hold"/>
                                        <p:tgtEl>
                                          <p:spTgt spid="4"/>
                                        </p:tgtEl>
                                        <p:attrNameLst>
                                          <p:attrName>ppt_h</p:attrName>
                                        </p:attrNameLst>
                                      </p:cBhvr>
                                      <p:tavLst>
                                        <p:tav tm="0">
                                          <p:val>
                                            <p:fltVal val="0"/>
                                          </p:val>
                                        </p:tav>
                                        <p:tav tm="100000">
                                          <p:val>
                                            <p:strVal val="#ppt_h"/>
                                          </p:val>
                                        </p:tav>
                                      </p:tavLst>
                                    </p:anim>
                                    <p:animEffect transition="in" filter="fade">
                                      <p:cBhvr>
                                        <p:cTn id="22" dur="500"/>
                                        <p:tgtEl>
                                          <p:spTgt spid="4"/>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p:cTn id="25" dur="500" fill="hold"/>
                                        <p:tgtEl>
                                          <p:spTgt spid="15"/>
                                        </p:tgtEl>
                                        <p:attrNameLst>
                                          <p:attrName>ppt_w</p:attrName>
                                        </p:attrNameLst>
                                      </p:cBhvr>
                                      <p:tavLst>
                                        <p:tav tm="0">
                                          <p:val>
                                            <p:fltVal val="0"/>
                                          </p:val>
                                        </p:tav>
                                        <p:tav tm="100000">
                                          <p:val>
                                            <p:strVal val="#ppt_w"/>
                                          </p:val>
                                        </p:tav>
                                      </p:tavLst>
                                    </p:anim>
                                    <p:anim calcmode="lin" valueType="num">
                                      <p:cBhvr>
                                        <p:cTn id="26" dur="500" fill="hold"/>
                                        <p:tgtEl>
                                          <p:spTgt spid="15"/>
                                        </p:tgtEl>
                                        <p:attrNameLst>
                                          <p:attrName>ppt_h</p:attrName>
                                        </p:attrNameLst>
                                      </p:cBhvr>
                                      <p:tavLst>
                                        <p:tav tm="0">
                                          <p:val>
                                            <p:fltVal val="0"/>
                                          </p:val>
                                        </p:tav>
                                        <p:tav tm="100000">
                                          <p:val>
                                            <p:strVal val="#ppt_h"/>
                                          </p:val>
                                        </p:tav>
                                      </p:tavLst>
                                    </p:anim>
                                    <p:animEffect transition="in" filter="fade">
                                      <p:cBhvr>
                                        <p:cTn id="27" dur="500"/>
                                        <p:tgtEl>
                                          <p:spTgt spid="15"/>
                                        </p:tgtEl>
                                      </p:cBhvr>
                                    </p:animEffect>
                                  </p:childTnLst>
                                </p:cTn>
                              </p:par>
                            </p:childTnLst>
                          </p:cTn>
                        </p:par>
                        <p:par>
                          <p:cTn id="28" fill="hold">
                            <p:stCondLst>
                              <p:cond delay="500"/>
                            </p:stCondLst>
                            <p:childTnLst>
                              <p:par>
                                <p:cTn id="29" presetID="53" presetClass="entr" presetSubtype="16" fill="hold" grpId="0" nodeType="afterEffect">
                                  <p:stCondLst>
                                    <p:cond delay="0"/>
                                  </p:stCondLst>
                                  <p:iterate type="lt">
                                    <p:tmPct val="10000"/>
                                  </p:iterate>
                                  <p:childTnLst>
                                    <p:set>
                                      <p:cBhvr>
                                        <p:cTn id="30" dur="1" fill="hold">
                                          <p:stCondLst>
                                            <p:cond delay="0"/>
                                          </p:stCondLst>
                                        </p:cTn>
                                        <p:tgtEl>
                                          <p:spTgt spid="25"/>
                                        </p:tgtEl>
                                        <p:attrNameLst>
                                          <p:attrName>style.visibility</p:attrName>
                                        </p:attrNameLst>
                                      </p:cBhvr>
                                      <p:to>
                                        <p:strVal val="visible"/>
                                      </p:to>
                                    </p:set>
                                    <p:anim calcmode="lin" valueType="num">
                                      <p:cBhvr>
                                        <p:cTn id="31" dur="500" fill="hold"/>
                                        <p:tgtEl>
                                          <p:spTgt spid="25"/>
                                        </p:tgtEl>
                                        <p:attrNameLst>
                                          <p:attrName>ppt_w</p:attrName>
                                        </p:attrNameLst>
                                      </p:cBhvr>
                                      <p:tavLst>
                                        <p:tav tm="0">
                                          <p:val>
                                            <p:fltVal val="0"/>
                                          </p:val>
                                        </p:tav>
                                        <p:tav tm="100000">
                                          <p:val>
                                            <p:strVal val="#ppt_w"/>
                                          </p:val>
                                        </p:tav>
                                      </p:tavLst>
                                    </p:anim>
                                    <p:anim calcmode="lin" valueType="num">
                                      <p:cBhvr>
                                        <p:cTn id="32" dur="500" fill="hold"/>
                                        <p:tgtEl>
                                          <p:spTgt spid="25"/>
                                        </p:tgtEl>
                                        <p:attrNameLst>
                                          <p:attrName>ppt_h</p:attrName>
                                        </p:attrNameLst>
                                      </p:cBhvr>
                                      <p:tavLst>
                                        <p:tav tm="0">
                                          <p:val>
                                            <p:fltVal val="0"/>
                                          </p:val>
                                        </p:tav>
                                        <p:tav tm="100000">
                                          <p:val>
                                            <p:strVal val="#ppt_h"/>
                                          </p:val>
                                        </p:tav>
                                      </p:tavLst>
                                    </p:anim>
                                    <p:animEffect transition="in" filter="fade">
                                      <p:cBhvr>
                                        <p:cTn id="33" dur="500"/>
                                        <p:tgtEl>
                                          <p:spTgt spid="25"/>
                                        </p:tgtEl>
                                      </p:cBhvr>
                                    </p:animEffect>
                                  </p:childTnLst>
                                </p:cTn>
                              </p:par>
                            </p:childTnLst>
                          </p:cTn>
                        </p:par>
                        <p:par>
                          <p:cTn id="34" fill="hold">
                            <p:stCondLst>
                              <p:cond delay="949"/>
                            </p:stCondLst>
                            <p:childTnLst>
                              <p:par>
                                <p:cTn id="35" presetID="53" presetClass="entr" presetSubtype="16" fill="hold" grpId="0" nodeType="afterEffect">
                                  <p:stCondLst>
                                    <p:cond delay="0"/>
                                  </p:stCondLst>
                                  <p:iterate type="lt">
                                    <p:tmPct val="10000"/>
                                  </p:iterate>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fltVal val="0"/>
                                          </p:val>
                                        </p:tav>
                                        <p:tav tm="100000">
                                          <p:val>
                                            <p:strVal val="#ppt_h"/>
                                          </p:val>
                                        </p:tav>
                                      </p:tavLst>
                                    </p:anim>
                                    <p:animEffect transition="in" filter="fade">
                                      <p:cBhvr>
                                        <p:cTn id="39" dur="500"/>
                                        <p:tgtEl>
                                          <p:spTgt spid="16"/>
                                        </p:tgtEl>
                                      </p:cBhvr>
                                    </p:animEffect>
                                  </p:childTnLst>
                                </p:cTn>
                              </p:par>
                            </p:childTnLst>
                          </p:cTn>
                        </p:par>
                        <p:par>
                          <p:cTn id="40" fill="hold">
                            <p:stCondLst>
                              <p:cond delay="1750"/>
                            </p:stCondLst>
                            <p:childTnLst>
                              <p:par>
                                <p:cTn id="41" presetID="22" presetClass="entr" presetSubtype="8"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left)">
                                      <p:cBhvr>
                                        <p:cTn id="43" dur="500"/>
                                        <p:tgtEl>
                                          <p:spTgt spid="17"/>
                                        </p:tgtEl>
                                      </p:cBhvr>
                                    </p:animEffect>
                                  </p:childTnLst>
                                </p:cTn>
                              </p:par>
                              <p:par>
                                <p:cTn id="44" presetID="22" presetClass="entr" presetSubtype="8" fill="hold" grpId="0" nodeType="withEffect">
                                  <p:stCondLst>
                                    <p:cond delay="200"/>
                                  </p:stCondLst>
                                  <p:childTnLst>
                                    <p:set>
                                      <p:cBhvr>
                                        <p:cTn id="45" dur="1" fill="hold">
                                          <p:stCondLst>
                                            <p:cond delay="0"/>
                                          </p:stCondLst>
                                        </p:cTn>
                                        <p:tgtEl>
                                          <p:spTgt spid="18"/>
                                        </p:tgtEl>
                                        <p:attrNameLst>
                                          <p:attrName>style.visibility</p:attrName>
                                        </p:attrNameLst>
                                      </p:cBhvr>
                                      <p:to>
                                        <p:strVal val="visible"/>
                                      </p:to>
                                    </p:set>
                                    <p:animEffect transition="in" filter="wipe(left)">
                                      <p:cBhvr>
                                        <p:cTn id="46" dur="500"/>
                                        <p:tgtEl>
                                          <p:spTgt spid="18"/>
                                        </p:tgtEl>
                                      </p:cBhvr>
                                    </p:animEffect>
                                  </p:childTnLst>
                                </p:cTn>
                              </p:par>
                              <p:par>
                                <p:cTn id="47" presetID="22" presetClass="entr" presetSubtype="8" fill="hold" grpId="0" nodeType="withEffect">
                                  <p:stCondLst>
                                    <p:cond delay="600"/>
                                  </p:stCondLst>
                                  <p:childTnLst>
                                    <p:set>
                                      <p:cBhvr>
                                        <p:cTn id="48" dur="1" fill="hold">
                                          <p:stCondLst>
                                            <p:cond delay="0"/>
                                          </p:stCondLst>
                                        </p:cTn>
                                        <p:tgtEl>
                                          <p:spTgt spid="19"/>
                                        </p:tgtEl>
                                        <p:attrNameLst>
                                          <p:attrName>style.visibility</p:attrName>
                                        </p:attrNameLst>
                                      </p:cBhvr>
                                      <p:to>
                                        <p:strVal val="visible"/>
                                      </p:to>
                                    </p:set>
                                    <p:animEffect transition="in" filter="wipe(left)">
                                      <p:cBhvr>
                                        <p:cTn id="4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6" grpId="0"/>
      <p:bldP spid="17" grpId="0"/>
      <p:bldP spid="18" grpId="0"/>
      <p:bldP spid="19" grpId="0"/>
      <p:bldP spid="15" grpId="0"/>
      <p:bldP spid="2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2808312"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总论</a:t>
            </a:r>
          </a:p>
        </p:txBody>
      </p:sp>
      <p:sp>
        <p:nvSpPr>
          <p:cNvPr id="3" name="文本框 2"/>
          <p:cNvSpPr txBox="1"/>
          <p:nvPr/>
        </p:nvSpPr>
        <p:spPr>
          <a:xfrm>
            <a:off x="3204642" y="1253626"/>
            <a:ext cx="2736304" cy="246221"/>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正确看待观察和评论</a:t>
            </a:r>
          </a:p>
        </p:txBody>
      </p:sp>
      <p:sp>
        <p:nvSpPr>
          <p:cNvPr id="6" name="文本框 5"/>
          <p:cNvSpPr txBox="1"/>
          <p:nvPr/>
        </p:nvSpPr>
        <p:spPr>
          <a:xfrm>
            <a:off x="540346" y="2366259"/>
            <a:ext cx="2952328" cy="760273"/>
          </a:xfrm>
          <a:prstGeom prst="rect">
            <a:avLst/>
          </a:prstGeom>
          <a:noFill/>
        </p:spPr>
        <p:txBody>
          <a:bodyPr wrap="square">
            <a:spAutoFit/>
          </a:bodyPr>
          <a:lstStyle/>
          <a:p>
            <a:pPr algn="just">
              <a:lnSpc>
                <a:spcPct val="150000"/>
              </a:lnSpc>
            </a:pPr>
            <a:r>
              <a:rPr lang="zh-CN" altLang="en-US" sz="1000" dirty="0">
                <a:solidFill>
                  <a:schemeClr val="tx1">
                    <a:lumMod val="65000"/>
                    <a:lumOff val="35000"/>
                  </a:schemeClr>
                </a:solidFill>
                <a:ea typeface="思源黑体" panose="020B0500000000000000" pitchFamily="34" charset="-122"/>
              </a:rPr>
              <a:t>它只是强调区分观察和评论的重要性。将观察和评论混为一谈，人们将倾向于听到批评，甚至会产生逆反心理。</a:t>
            </a:r>
          </a:p>
        </p:txBody>
      </p:sp>
      <p:sp>
        <p:nvSpPr>
          <p:cNvPr id="8" name="文本框 7"/>
          <p:cNvSpPr txBox="1"/>
          <p:nvPr/>
        </p:nvSpPr>
        <p:spPr>
          <a:xfrm>
            <a:off x="540346" y="1906144"/>
            <a:ext cx="2952328" cy="461665"/>
          </a:xfrm>
          <a:prstGeom prst="rect">
            <a:avLst/>
          </a:prstGeom>
          <a:noFill/>
        </p:spPr>
        <p:txBody>
          <a:bodyPr wrap="square">
            <a:spAutoFit/>
          </a:bodyPr>
          <a:lstStyle/>
          <a:p>
            <a:r>
              <a:rPr lang="zh-CN" altLang="en-US" sz="1200" b="1" dirty="0">
                <a:solidFill>
                  <a:schemeClr val="tx1">
                    <a:lumMod val="75000"/>
                    <a:lumOff val="25000"/>
                  </a:schemeClr>
                </a:solidFill>
                <a:ea typeface="思源黑体" panose="020B0500000000000000" pitchFamily="34" charset="-122"/>
              </a:rPr>
              <a:t>非暴力沟通并不要求我们保持完全的客观而不作任何评论。</a:t>
            </a:r>
            <a:endParaRPr lang="zh-CN" altLang="en-US" sz="1200" b="1" dirty="0">
              <a:solidFill>
                <a:schemeClr val="tx1">
                  <a:lumMod val="75000"/>
                  <a:lumOff val="25000"/>
                </a:schemeClr>
              </a:solidFill>
            </a:endParaRPr>
          </a:p>
        </p:txBody>
      </p:sp>
      <p:sp>
        <p:nvSpPr>
          <p:cNvPr id="9" name="矩形 8"/>
          <p:cNvSpPr/>
          <p:nvPr/>
        </p:nvSpPr>
        <p:spPr>
          <a:xfrm>
            <a:off x="540346" y="1852464"/>
            <a:ext cx="2952328" cy="1274068"/>
          </a:xfrm>
          <a:prstGeom prst="rect">
            <a:avLst/>
          </a:prstGeom>
          <a:noFill/>
          <a:ln w="19050">
            <a:solidFill>
              <a:srgbClr val="1E7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40346" y="3846407"/>
            <a:ext cx="2952328" cy="991105"/>
          </a:xfrm>
          <a:prstGeom prst="rect">
            <a:avLst/>
          </a:prstGeom>
          <a:noFill/>
        </p:spPr>
        <p:txBody>
          <a:bodyPr wrap="square">
            <a:spAutoFit/>
          </a:bodyPr>
          <a:lstStyle/>
          <a:p>
            <a:pPr algn="just">
              <a:lnSpc>
                <a:spcPct val="150000"/>
              </a:lnSpc>
            </a:pPr>
            <a:r>
              <a:rPr lang="zh-CN" altLang="en-US" sz="1000" dirty="0">
                <a:solidFill>
                  <a:schemeClr val="tx1">
                    <a:lumMod val="65000"/>
                    <a:lumOff val="35000"/>
                  </a:schemeClr>
                </a:solidFill>
                <a:ea typeface="思源黑体" panose="020B0500000000000000" pitchFamily="34" charset="-122"/>
              </a:rPr>
              <a:t>用静态的语言去捕捉动态的现实，会造成很多困扰。人类的语言年代久远，但先天不足，是一种有缺陷的工具。然而世界是很复杂多变的，静态的语言与动态的世界并不匹配。</a:t>
            </a:r>
          </a:p>
        </p:txBody>
      </p:sp>
      <p:sp>
        <p:nvSpPr>
          <p:cNvPr id="11" name="文本框 10"/>
          <p:cNvSpPr txBox="1"/>
          <p:nvPr/>
        </p:nvSpPr>
        <p:spPr>
          <a:xfrm>
            <a:off x="540346" y="3386292"/>
            <a:ext cx="2952328" cy="461665"/>
          </a:xfrm>
          <a:prstGeom prst="rect">
            <a:avLst/>
          </a:prstGeom>
          <a:noFill/>
        </p:spPr>
        <p:txBody>
          <a:bodyPr wrap="square">
            <a:spAutoFit/>
          </a:bodyPr>
          <a:lstStyle/>
          <a:p>
            <a:r>
              <a:rPr lang="zh-CN" altLang="en-US" sz="1200" b="1" dirty="0">
                <a:solidFill>
                  <a:schemeClr val="tx1">
                    <a:lumMod val="75000"/>
                    <a:lumOff val="25000"/>
                  </a:schemeClr>
                </a:solidFill>
                <a:ea typeface="思源黑体" panose="020B0500000000000000" pitchFamily="34" charset="-122"/>
              </a:rPr>
              <a:t>非暴力沟通不鼓励绝对化的评论，而主张评论要基于特定时间和环境中的观察。</a:t>
            </a:r>
            <a:endParaRPr lang="zh-CN" altLang="en-US" sz="1200" b="1" dirty="0">
              <a:solidFill>
                <a:schemeClr val="tx1">
                  <a:lumMod val="75000"/>
                  <a:lumOff val="25000"/>
                </a:schemeClr>
              </a:solidFill>
            </a:endParaRPr>
          </a:p>
        </p:txBody>
      </p:sp>
      <p:sp>
        <p:nvSpPr>
          <p:cNvPr id="12" name="矩形 11"/>
          <p:cNvSpPr/>
          <p:nvPr/>
        </p:nvSpPr>
        <p:spPr>
          <a:xfrm>
            <a:off x="540346" y="3332612"/>
            <a:ext cx="2952328" cy="1504900"/>
          </a:xfrm>
          <a:prstGeom prst="rect">
            <a:avLst/>
          </a:prstGeom>
          <a:noFill/>
          <a:ln w="19050">
            <a:solidFill>
              <a:srgbClr val="FF92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044402" y="659595"/>
            <a:ext cx="7344816" cy="184666"/>
          </a:xfrm>
          <a:prstGeom prst="rect">
            <a:avLst/>
          </a:prstGeom>
          <a:noFill/>
        </p:spPr>
        <p:txBody>
          <a:bodyPr wrap="square" lIns="0" tIns="0" rIns="0" bIns="0" rtlCol="0">
            <a:spAutoFit/>
          </a:bodyPr>
          <a:lstStyle/>
          <a:p>
            <a:pPr algn="just"/>
            <a:r>
              <a:rPr lang="zh-CN" altLang="en-US" sz="1200" dirty="0">
                <a:solidFill>
                  <a:schemeClr val="accent6"/>
                </a:solidFill>
                <a:ea typeface="思源黑体" panose="020B0500000000000000" pitchFamily="34" charset="-122"/>
              </a:rPr>
              <a:t>非暴力沟通的第一个要素就是观察，首先要正确区分观察和评论。</a:t>
            </a:r>
            <a:endParaRPr lang="zh-CN" altLang="en-US" sz="1200" dirty="0"/>
          </a:p>
        </p:txBody>
      </p:sp>
      <p:cxnSp>
        <p:nvCxnSpPr>
          <p:cNvPr id="15" name="直接连接符 14"/>
          <p:cNvCxnSpPr/>
          <p:nvPr/>
        </p:nvCxnSpPr>
        <p:spPr>
          <a:xfrm>
            <a:off x="3780706" y="1852464"/>
            <a:ext cx="0" cy="302433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4212754" y="1852464"/>
            <a:ext cx="4392488" cy="184666"/>
          </a:xfrm>
          <a:prstGeom prst="rect">
            <a:avLst/>
          </a:prstGeom>
          <a:noFill/>
        </p:spPr>
        <p:txBody>
          <a:bodyPr wrap="square" lIns="0" tIns="0" rIns="0" bIns="0" rtlCol="0">
            <a:spAutoFit/>
          </a:bodyPr>
          <a:lstStyle/>
          <a:p>
            <a:pPr marL="171450" indent="-171450">
              <a:buFont typeface="Wingdings" panose="05000000000000000000" pitchFamily="2" charset="2"/>
              <a:buChar char="n"/>
            </a:pPr>
            <a:r>
              <a:rPr lang="zh-CN" altLang="en-US" sz="1200" b="1" dirty="0">
                <a:solidFill>
                  <a:schemeClr val="tx1">
                    <a:lumMod val="75000"/>
                    <a:lumOff val="25000"/>
                  </a:schemeClr>
                </a:solidFill>
                <a:ea typeface="思源黑体" panose="020B0500000000000000" pitchFamily="34" charset="-122"/>
              </a:rPr>
              <a:t>下午还在睡觉，雨天不出门的人真的是懒惰的人吗？</a:t>
            </a:r>
          </a:p>
        </p:txBody>
      </p:sp>
      <p:sp>
        <p:nvSpPr>
          <p:cNvPr id="17" name="文本框 16"/>
          <p:cNvSpPr txBox="1"/>
          <p:nvPr/>
        </p:nvSpPr>
        <p:spPr>
          <a:xfrm>
            <a:off x="4212754" y="2136976"/>
            <a:ext cx="4248471" cy="153888"/>
          </a:xfrm>
          <a:prstGeom prst="rect">
            <a:avLst/>
          </a:prstGeom>
          <a:noFill/>
        </p:spPr>
        <p:txBody>
          <a:bodyPr wrap="square" lIns="0" tIns="0" rIns="0" bIns="0" rtlCol="0">
            <a:spAutoFit/>
          </a:bodyPr>
          <a:lstStyle/>
          <a:p>
            <a:pPr marL="285750" indent="-285750">
              <a:buFont typeface="Wingdings" panose="05000000000000000000" pitchFamily="2" charset="2"/>
              <a:buChar char="Ø"/>
            </a:pPr>
            <a:r>
              <a:rPr lang="zh-CN" altLang="en-US" sz="1000" dirty="0">
                <a:solidFill>
                  <a:schemeClr val="tx1">
                    <a:lumMod val="65000"/>
                    <a:lumOff val="35000"/>
                  </a:schemeClr>
                </a:solidFill>
                <a:ea typeface="思源黑体" panose="020B0500000000000000" pitchFamily="34" charset="-122"/>
              </a:rPr>
              <a:t>想一想，他是懒惰的人，还是他的行为被我们称为“懒惰”？</a:t>
            </a:r>
          </a:p>
        </p:txBody>
      </p:sp>
      <p:sp>
        <p:nvSpPr>
          <p:cNvPr id="18" name="文本框 17"/>
          <p:cNvSpPr txBox="1"/>
          <p:nvPr/>
        </p:nvSpPr>
        <p:spPr>
          <a:xfrm>
            <a:off x="4212754" y="2443075"/>
            <a:ext cx="4392488" cy="184666"/>
          </a:xfrm>
          <a:prstGeom prst="rect">
            <a:avLst/>
          </a:prstGeom>
          <a:noFill/>
        </p:spPr>
        <p:txBody>
          <a:bodyPr wrap="square" lIns="0" tIns="0" rIns="0" bIns="0" rtlCol="0">
            <a:spAutoFit/>
          </a:bodyPr>
          <a:lstStyle>
            <a:defPPr>
              <a:defRPr lang="zh-CN"/>
            </a:defPPr>
            <a:lvl1pPr marL="171450" indent="-171450">
              <a:buFont typeface="Wingdings" panose="05000000000000000000" pitchFamily="2" charset="2"/>
              <a:buChar char="n"/>
              <a:defRPr sz="1200" b="1">
                <a:solidFill>
                  <a:schemeClr val="tx1">
                    <a:lumMod val="75000"/>
                    <a:lumOff val="25000"/>
                  </a:schemeClr>
                </a:solidFill>
                <a:ea typeface="思源黑体" panose="020B0500000000000000" pitchFamily="34" charset="-122"/>
              </a:defRPr>
            </a:lvl1pPr>
          </a:lstStyle>
          <a:p>
            <a:r>
              <a:rPr lang="zh-CN" altLang="en-US" dirty="0"/>
              <a:t>做的事大人不理解或不按照大人吩咐做事的孩子是愚蠢的吗？</a:t>
            </a:r>
          </a:p>
        </p:txBody>
      </p:sp>
      <p:sp>
        <p:nvSpPr>
          <p:cNvPr id="19" name="文本框 18"/>
          <p:cNvSpPr txBox="1"/>
          <p:nvPr/>
        </p:nvSpPr>
        <p:spPr>
          <a:xfrm>
            <a:off x="4212754" y="2727587"/>
            <a:ext cx="4248471" cy="153888"/>
          </a:xfrm>
          <a:prstGeom prst="rect">
            <a:avLst/>
          </a:prstGeom>
          <a:noFill/>
        </p:spPr>
        <p:txBody>
          <a:bodyPr wrap="square" lIns="0" tIns="0" rIns="0" bIns="0" rtlCol="0">
            <a:spAutoFit/>
          </a:bodyPr>
          <a:lstStyle>
            <a:defPPr>
              <a:defRPr lang="zh-CN"/>
            </a:defPPr>
            <a:lvl1pPr marL="285750" indent="-285750">
              <a:buFont typeface="Wingdings" panose="05000000000000000000" pitchFamily="2" charset="2"/>
              <a:buChar char="Ø"/>
              <a:defRPr sz="1000">
                <a:solidFill>
                  <a:schemeClr val="tx1">
                    <a:lumMod val="65000"/>
                    <a:lumOff val="35000"/>
                  </a:schemeClr>
                </a:solidFill>
                <a:ea typeface="思源黑体" panose="020B0500000000000000" pitchFamily="34" charset="-122"/>
              </a:defRPr>
            </a:lvl1pPr>
          </a:lstStyle>
          <a:p>
            <a:r>
              <a:rPr lang="zh-CN" altLang="en-US" dirty="0"/>
              <a:t>想一想，他是个愚蠢的孩子，还是他的懂的事情与你不一样？</a:t>
            </a:r>
          </a:p>
        </p:txBody>
      </p:sp>
      <p:sp>
        <p:nvSpPr>
          <p:cNvPr id="20" name="文本框 19"/>
          <p:cNvSpPr txBox="1"/>
          <p:nvPr/>
        </p:nvSpPr>
        <p:spPr>
          <a:xfrm>
            <a:off x="4212753" y="2983651"/>
            <a:ext cx="4536503" cy="184666"/>
          </a:xfrm>
          <a:prstGeom prst="rect">
            <a:avLst/>
          </a:prstGeom>
          <a:noFill/>
        </p:spPr>
        <p:txBody>
          <a:bodyPr wrap="square" lIns="0" tIns="0" rIns="0" bIns="0" rtlCol="0">
            <a:spAutoFit/>
          </a:bodyPr>
          <a:lstStyle>
            <a:defPPr>
              <a:defRPr lang="zh-CN"/>
            </a:defPPr>
            <a:lvl1pPr marL="171450" indent="-171450">
              <a:buFont typeface="Wingdings" panose="05000000000000000000" pitchFamily="2" charset="2"/>
              <a:buChar char="n"/>
              <a:defRPr sz="1200" b="1">
                <a:solidFill>
                  <a:schemeClr val="tx1">
                    <a:lumMod val="75000"/>
                    <a:lumOff val="25000"/>
                  </a:schemeClr>
                </a:solidFill>
                <a:ea typeface="思源黑体" panose="020B0500000000000000" pitchFamily="34" charset="-122"/>
              </a:defRPr>
            </a:lvl1pPr>
          </a:lstStyle>
          <a:p>
            <a:r>
              <a:rPr lang="zh-CN" altLang="en-US" dirty="0"/>
              <a:t>把食物调配在一起，打起了火，看着炒菜炉子的人一定是厨师吗？</a:t>
            </a:r>
          </a:p>
        </p:txBody>
      </p:sp>
      <p:sp>
        <p:nvSpPr>
          <p:cNvPr id="21" name="文本框 20"/>
          <p:cNvSpPr txBox="1"/>
          <p:nvPr/>
        </p:nvSpPr>
        <p:spPr>
          <a:xfrm>
            <a:off x="4212754" y="3268163"/>
            <a:ext cx="4248471" cy="153888"/>
          </a:xfrm>
          <a:prstGeom prst="rect">
            <a:avLst/>
          </a:prstGeom>
          <a:noFill/>
        </p:spPr>
        <p:txBody>
          <a:bodyPr wrap="square" lIns="0" tIns="0" rIns="0" bIns="0" rtlCol="0">
            <a:spAutoFit/>
          </a:bodyPr>
          <a:lstStyle>
            <a:defPPr>
              <a:defRPr lang="zh-CN"/>
            </a:defPPr>
            <a:lvl1pPr marL="285750" indent="-285750">
              <a:buFont typeface="Wingdings" panose="05000000000000000000" pitchFamily="2" charset="2"/>
              <a:buChar char="Ø"/>
              <a:defRPr sz="1000">
                <a:solidFill>
                  <a:schemeClr val="tx1">
                    <a:lumMod val="65000"/>
                    <a:lumOff val="35000"/>
                  </a:schemeClr>
                </a:solidFill>
                <a:ea typeface="思源黑体" panose="020B0500000000000000" pitchFamily="34" charset="-122"/>
              </a:defRPr>
            </a:lvl1pPr>
          </a:lstStyle>
          <a:p>
            <a:r>
              <a:rPr lang="zh-CN" altLang="en-US" dirty="0"/>
              <a:t>想一想，你看到的是厨师，还是有个人做的事情被我们称为烹饪？</a:t>
            </a:r>
          </a:p>
        </p:txBody>
      </p:sp>
      <p:sp>
        <p:nvSpPr>
          <p:cNvPr id="22" name="文本框 21"/>
          <p:cNvSpPr txBox="1"/>
          <p:nvPr/>
        </p:nvSpPr>
        <p:spPr>
          <a:xfrm>
            <a:off x="4212753" y="3580656"/>
            <a:ext cx="4536502" cy="430887"/>
          </a:xfrm>
          <a:prstGeom prst="rect">
            <a:avLst/>
          </a:prstGeom>
          <a:noFill/>
        </p:spPr>
        <p:txBody>
          <a:bodyPr wrap="square" lIns="0" tIns="0" rIns="0" bIns="0" rtlCol="0">
            <a:spAutoFit/>
          </a:bodyPr>
          <a:lstStyle>
            <a:defPPr>
              <a:defRPr lang="zh-CN"/>
            </a:defPPr>
            <a:lvl1pPr marL="171450" indent="-171450">
              <a:buFont typeface="Wingdings" panose="05000000000000000000" pitchFamily="2" charset="2"/>
              <a:buChar char="n"/>
              <a:defRPr sz="12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marL="0" indent="0" algn="dist">
              <a:buNone/>
            </a:pPr>
            <a:r>
              <a:rPr lang="zh-CN" altLang="en-US" sz="1400" dirty="0">
                <a:solidFill>
                  <a:srgbClr val="FF9216"/>
                </a:solidFill>
              </a:rPr>
              <a:t>如果不把事实和意见混为一谈，我们将不再困惑。</a:t>
            </a:r>
            <a:endParaRPr lang="en-US" altLang="zh-CN" sz="1400" dirty="0">
              <a:solidFill>
                <a:srgbClr val="FF9216"/>
              </a:solidFill>
            </a:endParaRPr>
          </a:p>
          <a:p>
            <a:pPr marL="0" indent="0" algn="dist">
              <a:buNone/>
            </a:pPr>
            <a:r>
              <a:rPr lang="zh-CN" altLang="en-US" sz="1400" dirty="0">
                <a:solidFill>
                  <a:srgbClr val="FF9216"/>
                </a:solidFill>
              </a:rPr>
              <a:t>不带评论的观察是人类智力的最高形式。</a:t>
            </a:r>
          </a:p>
        </p:txBody>
      </p:sp>
      <p:sp>
        <p:nvSpPr>
          <p:cNvPr id="24" name="文本框 23"/>
          <p:cNvSpPr txBox="1"/>
          <p:nvPr/>
        </p:nvSpPr>
        <p:spPr>
          <a:xfrm>
            <a:off x="4212752" y="4095705"/>
            <a:ext cx="4536503" cy="757643"/>
          </a:xfrm>
          <a:prstGeom prst="rect">
            <a:avLst/>
          </a:prstGeom>
          <a:noFill/>
        </p:spPr>
        <p:txBody>
          <a:bodyPr wrap="square">
            <a:spAutoFit/>
          </a:bodyPr>
          <a:lstStyle/>
          <a:p>
            <a:pPr algn="just">
              <a:lnSpc>
                <a:spcPct val="150000"/>
              </a:lnSpc>
            </a:pPr>
            <a:r>
              <a:rPr lang="zh-CN" altLang="en-US" sz="1000" dirty="0">
                <a:solidFill>
                  <a:schemeClr val="tx1">
                    <a:lumMod val="65000"/>
                    <a:lumOff val="35000"/>
                  </a:schemeClr>
                </a:solidFill>
                <a:ea typeface="思源黑体" panose="020B0500000000000000" pitchFamily="34" charset="-122"/>
              </a:rPr>
              <a:t>负面标签的消极影响很明显——例如用“懒惰”和“愚蠢”这样的词形容人。然而，正面或中性的标签也会妨碍我们全面了解一个人，例如用“厨师”一词定义人。</a:t>
            </a:r>
          </a:p>
        </p:txBody>
      </p:sp>
      <p:sp>
        <p:nvSpPr>
          <p:cNvPr id="25" name="矩形 24"/>
          <p:cNvSpPr/>
          <p:nvPr/>
        </p:nvSpPr>
        <p:spPr>
          <a:xfrm>
            <a:off x="4212752" y="4111544"/>
            <a:ext cx="4536501" cy="725967"/>
          </a:xfrm>
          <a:prstGeom prst="rect">
            <a:avLst/>
          </a:prstGeom>
          <a:noFill/>
          <a:ln w="19050">
            <a:solidFill>
              <a:srgbClr val="1E7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3024336"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人类智力的最高形式</a:t>
            </a:r>
          </a:p>
        </p:txBody>
      </p:sp>
      <p:sp>
        <p:nvSpPr>
          <p:cNvPr id="3" name="文本框 2"/>
          <p:cNvSpPr txBox="1"/>
          <p:nvPr/>
        </p:nvSpPr>
        <p:spPr>
          <a:xfrm>
            <a:off x="3132634" y="1253626"/>
            <a:ext cx="2880320" cy="246221"/>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案例：要观察行为而不是评论</a:t>
            </a:r>
          </a:p>
        </p:txBody>
      </p:sp>
      <p:sp>
        <p:nvSpPr>
          <p:cNvPr id="4" name="文本框 3"/>
          <p:cNvSpPr txBox="1"/>
          <p:nvPr/>
        </p:nvSpPr>
        <p:spPr>
          <a:xfrm>
            <a:off x="1044402" y="659595"/>
            <a:ext cx="7344816" cy="369332"/>
          </a:xfrm>
          <a:prstGeom prst="rect">
            <a:avLst/>
          </a:prstGeom>
          <a:noFill/>
        </p:spPr>
        <p:txBody>
          <a:bodyPr wrap="square" lIns="0" tIns="0" rIns="0" bIns="0" rtlCol="0">
            <a:spAutoFit/>
          </a:bodyPr>
          <a:lstStyle/>
          <a:p>
            <a:pPr algn="just"/>
            <a:r>
              <a:rPr lang="zh-CN" altLang="en-US" sz="1200" dirty="0">
                <a:solidFill>
                  <a:schemeClr val="accent6"/>
                </a:solidFill>
                <a:ea typeface="思源黑体" panose="020B0500000000000000" pitchFamily="34" charset="-122"/>
              </a:rPr>
              <a:t>不带评论的观察是人类智力的最高形式。但对于大多数人来说，观察他人及其行为，而不是评判、指责或以其他方式进行分析，是难以做到的。</a:t>
            </a:r>
            <a:endParaRPr lang="zh-CN" altLang="en-US" sz="1200" dirty="0"/>
          </a:p>
        </p:txBody>
      </p:sp>
      <p:sp>
        <p:nvSpPr>
          <p:cNvPr id="6" name="文本框 5"/>
          <p:cNvSpPr txBox="1"/>
          <p:nvPr/>
        </p:nvSpPr>
        <p:spPr>
          <a:xfrm>
            <a:off x="972394" y="1499847"/>
            <a:ext cx="7416824" cy="526811"/>
          </a:xfrm>
          <a:prstGeom prst="rect">
            <a:avLst/>
          </a:prstGeom>
          <a:noFill/>
        </p:spPr>
        <p:txBody>
          <a:bodyPr wrap="square">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r>
              <a:rPr lang="zh-CN" altLang="en-US" dirty="0"/>
              <a:t>在为一个小学提供咨询服务时，我对此有了深刻的体会。这个学校的教师和校长经常反映彼此很难沟通。于是，学区负责人请我协调双方的矛盾。我先和全体教师进行了交谈。</a:t>
            </a:r>
          </a:p>
        </p:txBody>
      </p:sp>
      <p:sp>
        <p:nvSpPr>
          <p:cNvPr id="7" name="箭头: 五边形 6"/>
          <p:cNvSpPr/>
          <p:nvPr/>
        </p:nvSpPr>
        <p:spPr>
          <a:xfrm>
            <a:off x="1055431" y="2196083"/>
            <a:ext cx="7344816" cy="288032"/>
          </a:xfrm>
          <a:prstGeom prst="homePlate">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Calibri" panose="020F0502020204030204" pitchFamily="34" charset="0"/>
                <a:ea typeface="思源黑体" panose="020B0500000000000000" pitchFamily="34" charset="-122"/>
              </a:rPr>
              <a:t>校长的哪些行为不符合你们的需要？</a:t>
            </a:r>
          </a:p>
        </p:txBody>
      </p:sp>
      <p:sp>
        <p:nvSpPr>
          <p:cNvPr id="8" name="文本框 7"/>
          <p:cNvSpPr txBox="1"/>
          <p:nvPr/>
        </p:nvSpPr>
        <p:spPr>
          <a:xfrm>
            <a:off x="236742" y="2967080"/>
            <a:ext cx="292575" cy="1077218"/>
          </a:xfrm>
          <a:prstGeom prst="rect">
            <a:avLst/>
          </a:prstGeom>
          <a:noFill/>
        </p:spPr>
        <p:txBody>
          <a:bodyPr wrap="square" lIns="0" tIns="0" rIns="0" bIns="0" rtlCol="0">
            <a:spAutoFit/>
          </a:bodyPr>
          <a:lstStyle/>
          <a:p>
            <a:pPr algn="ctr"/>
            <a:r>
              <a:rPr lang="zh-CN" altLang="en-US" sz="1400" b="1" dirty="0">
                <a:solidFill>
                  <a:schemeClr val="tx1">
                    <a:lumMod val="75000"/>
                    <a:lumOff val="25000"/>
                  </a:schemeClr>
                </a:solidFill>
                <a:ea typeface="思源黑体" panose="020B0500000000000000" pitchFamily="34" charset="-122"/>
              </a:rPr>
              <a:t>与教师</a:t>
            </a:r>
            <a:endParaRPr lang="en-US" altLang="zh-CN" sz="1400" b="1" dirty="0">
              <a:solidFill>
                <a:schemeClr val="tx1">
                  <a:lumMod val="75000"/>
                  <a:lumOff val="25000"/>
                </a:schemeClr>
              </a:solidFill>
              <a:ea typeface="思源黑体" panose="020B0500000000000000" pitchFamily="34" charset="-122"/>
            </a:endParaRPr>
          </a:p>
          <a:p>
            <a:pPr algn="ctr"/>
            <a:r>
              <a:rPr lang="zh-CN" altLang="en-US" sz="1400" b="1" dirty="0">
                <a:solidFill>
                  <a:schemeClr val="tx1">
                    <a:lumMod val="75000"/>
                    <a:lumOff val="25000"/>
                  </a:schemeClr>
                </a:solidFill>
                <a:ea typeface="思源黑体" panose="020B0500000000000000" pitchFamily="34" charset="-122"/>
              </a:rPr>
              <a:t>谈话</a:t>
            </a:r>
          </a:p>
        </p:txBody>
      </p:sp>
      <p:sp>
        <p:nvSpPr>
          <p:cNvPr id="9" name="箭头: 五边形 8"/>
          <p:cNvSpPr/>
          <p:nvPr/>
        </p:nvSpPr>
        <p:spPr>
          <a:xfrm>
            <a:off x="1055430" y="2516958"/>
            <a:ext cx="1213107" cy="288032"/>
          </a:xfrm>
          <a:prstGeom prst="homePlate">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Calibri" panose="020F0502020204030204" pitchFamily="34" charset="0"/>
                <a:ea typeface="思源黑体" panose="020B0500000000000000" pitchFamily="34" charset="-122"/>
              </a:rPr>
              <a:t>他是个大嘴巴</a:t>
            </a:r>
          </a:p>
        </p:txBody>
      </p:sp>
      <p:sp>
        <p:nvSpPr>
          <p:cNvPr id="10" name="箭头: 五边形 9"/>
          <p:cNvSpPr/>
          <p:nvPr/>
        </p:nvSpPr>
        <p:spPr>
          <a:xfrm>
            <a:off x="2268538" y="2516958"/>
            <a:ext cx="1368152" cy="288032"/>
          </a:xfrm>
          <a:prstGeom prst="homePlate">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Calibri" panose="020F0502020204030204" pitchFamily="34" charset="0"/>
                <a:ea typeface="思源黑体" panose="020B0500000000000000" pitchFamily="34" charset="-122"/>
              </a:rPr>
              <a:t>校长的话太多了</a:t>
            </a:r>
          </a:p>
        </p:txBody>
      </p:sp>
      <p:sp>
        <p:nvSpPr>
          <p:cNvPr id="11" name="箭头: 五边形 10"/>
          <p:cNvSpPr/>
          <p:nvPr/>
        </p:nvSpPr>
        <p:spPr>
          <a:xfrm>
            <a:off x="3652263" y="2520860"/>
            <a:ext cx="1959762" cy="288032"/>
          </a:xfrm>
          <a:prstGeom prst="homePlate">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Calibri" panose="020F0502020204030204" pitchFamily="34" charset="0"/>
                <a:ea typeface="思源黑体" panose="020B0500000000000000" pitchFamily="34" charset="-122"/>
              </a:rPr>
              <a:t>他认为只有他的话有价值</a:t>
            </a:r>
          </a:p>
        </p:txBody>
      </p:sp>
      <p:sp>
        <p:nvSpPr>
          <p:cNvPr id="12" name="箭头: 五边形 11"/>
          <p:cNvSpPr/>
          <p:nvPr/>
        </p:nvSpPr>
        <p:spPr>
          <a:xfrm>
            <a:off x="5612024" y="2516958"/>
            <a:ext cx="2777193" cy="288032"/>
          </a:xfrm>
          <a:prstGeom prst="homePlate">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Calibri" panose="020F0502020204030204" pitchFamily="34" charset="0"/>
                <a:ea typeface="思源黑体" panose="020B0500000000000000" pitchFamily="34" charset="-122"/>
              </a:rPr>
              <a:t>他希望所有的人都一直听他的话</a:t>
            </a:r>
          </a:p>
        </p:txBody>
      </p:sp>
      <p:cxnSp>
        <p:nvCxnSpPr>
          <p:cNvPr id="14" name="直接连接符 13"/>
          <p:cNvCxnSpPr/>
          <p:nvPr/>
        </p:nvCxnSpPr>
        <p:spPr>
          <a:xfrm>
            <a:off x="1055430" y="2804990"/>
            <a:ext cx="0" cy="487634"/>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8389218" y="2804990"/>
            <a:ext cx="0" cy="487634"/>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055430" y="3076600"/>
            <a:ext cx="997084"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7392133" y="3063636"/>
            <a:ext cx="997084"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2268537" y="2974395"/>
            <a:ext cx="4907575" cy="215444"/>
          </a:xfrm>
          <a:prstGeom prst="rect">
            <a:avLst/>
          </a:prstGeom>
          <a:noFill/>
        </p:spPr>
        <p:txBody>
          <a:bodyPr wrap="square" lIns="0" tIns="0" rIns="0" bIns="0" rtlCol="0">
            <a:spAutoFit/>
          </a:bodyPr>
          <a:lstStyle/>
          <a:p>
            <a:pPr algn="dist"/>
            <a:r>
              <a:rPr lang="zh-CN" altLang="en-US" sz="1400" b="1" dirty="0">
                <a:solidFill>
                  <a:schemeClr val="tx1">
                    <a:lumMod val="65000"/>
                    <a:lumOff val="35000"/>
                  </a:schemeClr>
                </a:solidFill>
                <a:ea typeface="思源黑体" panose="020B0500000000000000" pitchFamily="34" charset="-122"/>
              </a:rPr>
              <a:t>这些都是评价，评价和观察他的行为并不是一回事</a:t>
            </a:r>
          </a:p>
        </p:txBody>
      </p:sp>
      <p:sp>
        <p:nvSpPr>
          <p:cNvPr id="20" name="矩形 19"/>
          <p:cNvSpPr/>
          <p:nvPr/>
        </p:nvSpPr>
        <p:spPr>
          <a:xfrm>
            <a:off x="612354" y="2196082"/>
            <a:ext cx="360040" cy="109654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Calibri" panose="020F0502020204030204" pitchFamily="34" charset="0"/>
                <a:ea typeface="思源黑体" panose="020B0500000000000000" pitchFamily="34" charset="-122"/>
              </a:rPr>
              <a:t>评</a:t>
            </a:r>
            <a:endParaRPr lang="en-US" altLang="zh-CN" sz="1400" b="1" dirty="0">
              <a:solidFill>
                <a:schemeClr val="bg1"/>
              </a:solidFill>
              <a:latin typeface="Calibri" panose="020F0502020204030204" pitchFamily="34" charset="0"/>
              <a:ea typeface="思源黑体" panose="020B0500000000000000" pitchFamily="34" charset="-122"/>
            </a:endParaRPr>
          </a:p>
          <a:p>
            <a:pPr algn="ctr"/>
            <a:r>
              <a:rPr lang="zh-CN" altLang="en-US" sz="1400" b="1" dirty="0">
                <a:solidFill>
                  <a:schemeClr val="bg1"/>
                </a:solidFill>
                <a:latin typeface="Calibri" panose="020F0502020204030204" pitchFamily="34" charset="0"/>
                <a:ea typeface="思源黑体" panose="020B0500000000000000" pitchFamily="34" charset="-122"/>
              </a:rPr>
              <a:t>价</a:t>
            </a:r>
          </a:p>
        </p:txBody>
      </p:sp>
      <p:sp>
        <p:nvSpPr>
          <p:cNvPr id="21" name="矩形 20"/>
          <p:cNvSpPr/>
          <p:nvPr/>
        </p:nvSpPr>
        <p:spPr>
          <a:xfrm>
            <a:off x="612354" y="3364632"/>
            <a:ext cx="360040" cy="60831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Calibri" panose="020F0502020204030204" pitchFamily="34" charset="0"/>
                <a:ea typeface="思源黑体" panose="020B0500000000000000" pitchFamily="34" charset="-122"/>
              </a:rPr>
              <a:t>行为</a:t>
            </a:r>
            <a:endParaRPr lang="en-US" altLang="zh-CN" sz="1400" b="1" dirty="0">
              <a:solidFill>
                <a:schemeClr val="bg1"/>
              </a:solidFill>
              <a:latin typeface="Calibri" panose="020F0502020204030204" pitchFamily="34" charset="0"/>
              <a:ea typeface="思源黑体" panose="020B0500000000000000" pitchFamily="34" charset="-122"/>
            </a:endParaRPr>
          </a:p>
        </p:txBody>
      </p:sp>
      <p:sp>
        <p:nvSpPr>
          <p:cNvPr id="23" name="矩形 22"/>
          <p:cNvSpPr/>
          <p:nvPr/>
        </p:nvSpPr>
        <p:spPr>
          <a:xfrm>
            <a:off x="612354" y="4044955"/>
            <a:ext cx="360040" cy="60831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Calibri" panose="020F0502020204030204" pitchFamily="34" charset="0"/>
                <a:ea typeface="思源黑体" panose="020B0500000000000000" pitchFamily="34" charset="-122"/>
              </a:rPr>
              <a:t>指出</a:t>
            </a:r>
            <a:endParaRPr lang="en-US" altLang="zh-CN" sz="1400" b="1" dirty="0">
              <a:solidFill>
                <a:schemeClr val="bg1"/>
              </a:solidFill>
              <a:latin typeface="Calibri" panose="020F0502020204030204" pitchFamily="34" charset="0"/>
              <a:ea typeface="思源黑体" panose="020B0500000000000000" pitchFamily="34" charset="-122"/>
            </a:endParaRPr>
          </a:p>
        </p:txBody>
      </p:sp>
      <p:sp>
        <p:nvSpPr>
          <p:cNvPr id="25" name="箭头: 五边形 24"/>
          <p:cNvSpPr/>
          <p:nvPr/>
        </p:nvSpPr>
        <p:spPr>
          <a:xfrm>
            <a:off x="1044401" y="4061080"/>
            <a:ext cx="1800201" cy="288032"/>
          </a:xfrm>
          <a:prstGeom prst="homePlate">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Calibri" panose="020F0502020204030204" pitchFamily="34" charset="0"/>
                <a:ea typeface="思源黑体" panose="020B0500000000000000" pitchFamily="34" charset="-122"/>
              </a:rPr>
              <a:t>从不提及校长的行为</a:t>
            </a:r>
          </a:p>
        </p:txBody>
      </p:sp>
      <p:sp>
        <p:nvSpPr>
          <p:cNvPr id="26" name="箭头: 五边形 25"/>
          <p:cNvSpPr/>
          <p:nvPr/>
        </p:nvSpPr>
        <p:spPr>
          <a:xfrm>
            <a:off x="1055430" y="3371982"/>
            <a:ext cx="7344816" cy="593614"/>
          </a:xfrm>
          <a:prstGeom prst="homePlate">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Calibri" panose="020F0502020204030204" pitchFamily="34" charset="0"/>
              <a:ea typeface="思源黑体" panose="020B0500000000000000" pitchFamily="34" charset="-122"/>
            </a:endParaRPr>
          </a:p>
        </p:txBody>
      </p:sp>
      <p:sp>
        <p:nvSpPr>
          <p:cNvPr id="22" name="文本框 21"/>
          <p:cNvSpPr txBox="1"/>
          <p:nvPr/>
        </p:nvSpPr>
        <p:spPr>
          <a:xfrm>
            <a:off x="1217278" y="3413885"/>
            <a:ext cx="6829732" cy="526811"/>
          </a:xfrm>
          <a:prstGeom prst="rect">
            <a:avLst/>
          </a:prstGeom>
          <a:noFill/>
        </p:spPr>
        <p:txBody>
          <a:bodyPr wrap="square">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chemeClr val="bg1"/>
                </a:solidFill>
                <a:latin typeface="Calibri" panose="020F0502020204030204" pitchFamily="34" charset="0"/>
                <a:ea typeface="思源黑体" panose="020B0500000000000000" pitchFamily="34" charset="-122"/>
              </a:rPr>
              <a:t>接着，我们注意区分观察和评论，一起列出了校长的具体行为。例如，在全体教员会议中，校长会讲他的童年和战时经历，有时导致会议超时</a:t>
            </a:r>
            <a:r>
              <a:rPr lang="en-US" altLang="zh-CN" dirty="0">
                <a:solidFill>
                  <a:schemeClr val="bg1"/>
                </a:solidFill>
                <a:latin typeface="Calibri" panose="020F0502020204030204" pitchFamily="34" charset="0"/>
                <a:ea typeface="思源黑体" panose="020B0500000000000000" pitchFamily="34" charset="-122"/>
              </a:rPr>
              <a:t>20</a:t>
            </a:r>
            <a:r>
              <a:rPr lang="zh-CN" altLang="en-US" dirty="0">
                <a:solidFill>
                  <a:schemeClr val="bg1"/>
                </a:solidFill>
                <a:latin typeface="Calibri" panose="020F0502020204030204" pitchFamily="34" charset="0"/>
                <a:ea typeface="思源黑体" panose="020B0500000000000000" pitchFamily="34" charset="-122"/>
              </a:rPr>
              <a:t>分钟。</a:t>
            </a:r>
          </a:p>
        </p:txBody>
      </p:sp>
      <p:sp>
        <p:nvSpPr>
          <p:cNvPr id="27" name="箭头: 五边形 26"/>
          <p:cNvSpPr/>
          <p:nvPr/>
        </p:nvSpPr>
        <p:spPr>
          <a:xfrm>
            <a:off x="2840852" y="4061080"/>
            <a:ext cx="1800201" cy="288032"/>
          </a:xfrm>
          <a:prstGeom prst="homePlate">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Calibri" panose="020F0502020204030204" pitchFamily="34" charset="0"/>
                <a:ea typeface="思源黑体" panose="020B0500000000000000" pitchFamily="34" charset="-122"/>
              </a:rPr>
              <a:t>无声抗议校长的行为</a:t>
            </a:r>
          </a:p>
        </p:txBody>
      </p:sp>
      <p:sp>
        <p:nvSpPr>
          <p:cNvPr id="28" name="箭头: 五边形 27"/>
          <p:cNvSpPr/>
          <p:nvPr/>
        </p:nvSpPr>
        <p:spPr>
          <a:xfrm>
            <a:off x="4645649" y="4058127"/>
            <a:ext cx="1367305" cy="288032"/>
          </a:xfrm>
          <a:prstGeom prst="homePlate">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Calibri" panose="020F0502020204030204" pitchFamily="34" charset="0"/>
                <a:ea typeface="思源黑体" panose="020B0500000000000000" pitchFamily="34" charset="-122"/>
              </a:rPr>
              <a:t>指出校长的行为</a:t>
            </a:r>
          </a:p>
        </p:txBody>
      </p:sp>
      <p:sp>
        <p:nvSpPr>
          <p:cNvPr id="29" name="箭头: 五边形 28"/>
          <p:cNvSpPr/>
          <p:nvPr/>
        </p:nvSpPr>
        <p:spPr>
          <a:xfrm>
            <a:off x="6024828" y="4058127"/>
            <a:ext cx="2375418" cy="288032"/>
          </a:xfrm>
          <a:prstGeom prst="homePlate">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Calibri" panose="020F0502020204030204" pitchFamily="34" charset="0"/>
                <a:ea typeface="思源黑体" panose="020B0500000000000000" pitchFamily="34" charset="-122"/>
              </a:rPr>
              <a:t>温和地提醒校长的行为</a:t>
            </a:r>
          </a:p>
        </p:txBody>
      </p:sp>
      <p:sp>
        <p:nvSpPr>
          <p:cNvPr id="30" name="箭头: 五边形 29"/>
          <p:cNvSpPr/>
          <p:nvPr/>
        </p:nvSpPr>
        <p:spPr>
          <a:xfrm>
            <a:off x="1044401" y="4374521"/>
            <a:ext cx="7344816" cy="288032"/>
          </a:xfrm>
          <a:prstGeom prst="homePlate">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Calibri" panose="020F0502020204030204" pitchFamily="34" charset="0"/>
                <a:ea typeface="思源黑体" panose="020B0500000000000000" pitchFamily="34" charset="-122"/>
              </a:rPr>
              <a:t>可见，不受旧习惯束缚，学会区分观察和评论，并不容易。</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3024336"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区分观察和评论</a:t>
            </a:r>
          </a:p>
        </p:txBody>
      </p:sp>
      <p:sp>
        <p:nvSpPr>
          <p:cNvPr id="3" name="文本框 2"/>
          <p:cNvSpPr txBox="1"/>
          <p:nvPr/>
        </p:nvSpPr>
        <p:spPr>
          <a:xfrm>
            <a:off x="3132634" y="1253626"/>
            <a:ext cx="2880320" cy="246221"/>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区分观察和评论</a:t>
            </a:r>
          </a:p>
        </p:txBody>
      </p:sp>
      <p:sp>
        <p:nvSpPr>
          <p:cNvPr id="4" name="文本框 3"/>
          <p:cNvSpPr txBox="1"/>
          <p:nvPr/>
        </p:nvSpPr>
        <p:spPr>
          <a:xfrm>
            <a:off x="1044402" y="659595"/>
            <a:ext cx="7344816" cy="184666"/>
          </a:xfrm>
          <a:prstGeom prst="rect">
            <a:avLst/>
          </a:prstGeom>
          <a:noFill/>
        </p:spPr>
        <p:txBody>
          <a:bodyPr wrap="square" lIns="0" tIns="0" rIns="0" bIns="0" rtlCol="0">
            <a:spAutoFit/>
          </a:bodyPr>
          <a:lstStyle/>
          <a:p>
            <a:pPr algn="just"/>
            <a:r>
              <a:rPr lang="zh-CN" altLang="en-US" sz="1200" dirty="0">
                <a:solidFill>
                  <a:schemeClr val="accent6"/>
                </a:solidFill>
                <a:ea typeface="思源黑体" panose="020B0500000000000000" pitchFamily="34" charset="-122"/>
              </a:rPr>
              <a:t>在下面的表格中，举例说明如何区分观察和评论。</a:t>
            </a:r>
            <a:endParaRPr lang="zh-CN" altLang="en-US" sz="1200" dirty="0"/>
          </a:p>
        </p:txBody>
      </p:sp>
      <p:graphicFrame>
        <p:nvGraphicFramePr>
          <p:cNvPr id="5" name="表格 5"/>
          <p:cNvGraphicFramePr>
            <a:graphicFrameLocks noGrp="1"/>
          </p:cNvGraphicFramePr>
          <p:nvPr/>
        </p:nvGraphicFramePr>
        <p:xfrm>
          <a:off x="396330" y="1780456"/>
          <a:ext cx="8424936" cy="2630932"/>
        </p:xfrm>
        <a:graphic>
          <a:graphicData uri="http://schemas.openxmlformats.org/drawingml/2006/table">
            <a:tbl>
              <a:tblPr firstRow="1" bandRow="1">
                <a:tableStyleId>{5C22544A-7EE6-4342-B048-85BDC9FD1C3A}</a:tableStyleId>
              </a:tblPr>
              <a:tblGrid>
                <a:gridCol w="2808312">
                  <a:extLst>
                    <a:ext uri="{9D8B030D-6E8A-4147-A177-3AD203B41FA5}">
                      <a16:colId xmlns:a16="http://schemas.microsoft.com/office/drawing/2014/main" val="20000"/>
                    </a:ext>
                  </a:extLst>
                </a:gridCol>
                <a:gridCol w="2808312">
                  <a:extLst>
                    <a:ext uri="{9D8B030D-6E8A-4147-A177-3AD203B41FA5}">
                      <a16:colId xmlns:a16="http://schemas.microsoft.com/office/drawing/2014/main" val="20001"/>
                    </a:ext>
                  </a:extLst>
                </a:gridCol>
                <a:gridCol w="2808312">
                  <a:extLst>
                    <a:ext uri="{9D8B030D-6E8A-4147-A177-3AD203B41FA5}">
                      <a16:colId xmlns:a16="http://schemas.microsoft.com/office/drawing/2014/main" val="20002"/>
                    </a:ext>
                  </a:extLst>
                </a:gridCol>
              </a:tblGrid>
              <a:tr h="360553">
                <a:tc>
                  <a:txBody>
                    <a:bodyPr/>
                    <a:lstStyle/>
                    <a:p>
                      <a:pPr marL="0" algn="ctr" defTabSz="914400" rtl="0" eaLnBrk="1" latinLnBrk="0" hangingPunct="1"/>
                      <a:r>
                        <a:rPr lang="zh-CN" altLang="en-US" sz="1400" b="1" kern="1200" dirty="0">
                          <a:solidFill>
                            <a:schemeClr val="bg1"/>
                          </a:solidFill>
                          <a:latin typeface="Calibri" panose="020F0502020204030204" pitchFamily="34" charset="0"/>
                          <a:ea typeface="思源黑体" panose="020B0500000000000000" pitchFamily="34" charset="-122"/>
                          <a:cs typeface="+mn-cs"/>
                        </a:rPr>
                        <a:t>表达方式</a:t>
                      </a:r>
                    </a:p>
                  </a:txBody>
                  <a:tcPr anchor="ctr">
                    <a:solidFill>
                      <a:srgbClr val="1E74AE"/>
                    </a:solidFill>
                  </a:tcPr>
                </a:tc>
                <a:tc>
                  <a:txBody>
                    <a:bodyPr/>
                    <a:lstStyle/>
                    <a:p>
                      <a:pPr marL="0" algn="ctr" defTabSz="914400" rtl="0" eaLnBrk="1" latinLnBrk="0" hangingPunct="1"/>
                      <a:r>
                        <a:rPr lang="zh-CN" altLang="en-US" sz="1400" b="1" kern="1200" dirty="0">
                          <a:solidFill>
                            <a:schemeClr val="bg1"/>
                          </a:solidFill>
                          <a:latin typeface="Calibri" panose="020F0502020204030204" pitchFamily="34" charset="0"/>
                          <a:ea typeface="思源黑体" panose="020B0500000000000000" pitchFamily="34" charset="-122"/>
                          <a:cs typeface="+mn-cs"/>
                        </a:rPr>
                        <a:t>观察和评论被混为一谈</a:t>
                      </a:r>
                    </a:p>
                  </a:txBody>
                  <a:tcPr anchor="ctr">
                    <a:solidFill>
                      <a:srgbClr val="1E74AE"/>
                    </a:solidFill>
                  </a:tcPr>
                </a:tc>
                <a:tc>
                  <a:txBody>
                    <a:bodyPr/>
                    <a:lstStyle/>
                    <a:p>
                      <a:pPr algn="ctr"/>
                      <a:r>
                        <a:rPr lang="zh-CN" altLang="en-US" sz="1400" b="1" kern="1200" dirty="0">
                          <a:solidFill>
                            <a:schemeClr val="bg1"/>
                          </a:solidFill>
                          <a:latin typeface="Calibri" panose="020F0502020204030204" pitchFamily="34" charset="0"/>
                          <a:ea typeface="思源黑体" panose="020B0500000000000000" pitchFamily="34" charset="-122"/>
                          <a:cs typeface="+mn-cs"/>
                        </a:rPr>
                        <a:t>区分观察和评论</a:t>
                      </a:r>
                    </a:p>
                  </a:txBody>
                  <a:tcPr anchor="ctr">
                    <a:solidFill>
                      <a:srgbClr val="1E74AE"/>
                    </a:solidFill>
                  </a:tcPr>
                </a:tc>
                <a:extLst>
                  <a:ext uri="{0D108BD9-81ED-4DB2-BD59-A6C34878D82A}">
                    <a16:rowId xmlns:a16="http://schemas.microsoft.com/office/drawing/2014/main" val="10000"/>
                  </a:ext>
                </a:extLst>
              </a:tr>
              <a:tr h="360553">
                <a:tc>
                  <a:txBody>
                    <a:bodyPr/>
                    <a:lstStyle/>
                    <a:p>
                      <a:r>
                        <a:rPr lang="zh-CN" altLang="en-US" sz="1000" kern="1200" dirty="0">
                          <a:solidFill>
                            <a:schemeClr val="bg1"/>
                          </a:solidFill>
                          <a:latin typeface="Calibri" panose="020F0502020204030204" pitchFamily="34" charset="0"/>
                          <a:ea typeface="思源黑体" panose="020B0500000000000000" pitchFamily="34" charset="-122"/>
                          <a:cs typeface="+mn-cs"/>
                        </a:rPr>
                        <a:t>使用的语言没有体现出评论的人对其评论负有责任。</a:t>
                      </a:r>
                    </a:p>
                  </a:txBody>
                  <a:tcPr anchor="ctr">
                    <a:solidFill>
                      <a:srgbClr val="FF9216"/>
                    </a:solidFill>
                  </a:tcPr>
                </a:tc>
                <a:tc>
                  <a:txBody>
                    <a:bodyPr/>
                    <a:lstStyle/>
                    <a:p>
                      <a:r>
                        <a:rPr lang="zh-CN" altLang="en-US" sz="1000" kern="1200" dirty="0">
                          <a:solidFill>
                            <a:schemeClr val="bg1"/>
                          </a:solidFill>
                          <a:latin typeface="Calibri" panose="020F0502020204030204" pitchFamily="34" charset="0"/>
                          <a:ea typeface="思源黑体" panose="020B0500000000000000" pitchFamily="34" charset="-122"/>
                          <a:cs typeface="+mn-cs"/>
                        </a:rPr>
                        <a:t>你太大方了。</a:t>
                      </a:r>
                    </a:p>
                  </a:txBody>
                  <a:tcPr anchor="ctr">
                    <a:solidFill>
                      <a:srgbClr val="FF9216"/>
                    </a:solidFill>
                  </a:tcPr>
                </a:tc>
                <a:tc>
                  <a:txBody>
                    <a:bodyPr/>
                    <a:lstStyle/>
                    <a:p>
                      <a:r>
                        <a:rPr lang="zh-CN" altLang="en-US" sz="1000" kern="1200" dirty="0">
                          <a:solidFill>
                            <a:schemeClr val="bg1"/>
                          </a:solidFill>
                          <a:latin typeface="Calibri" panose="020F0502020204030204" pitchFamily="34" charset="0"/>
                          <a:ea typeface="思源黑体" panose="020B0500000000000000" pitchFamily="34" charset="-122"/>
                          <a:cs typeface="+mn-cs"/>
                        </a:rPr>
                        <a:t>当我看到你把吃午饭的钱都给了别人，我认为你太大方了。</a:t>
                      </a:r>
                    </a:p>
                  </a:txBody>
                  <a:tcPr anchor="ctr">
                    <a:solidFill>
                      <a:srgbClr val="FF9216"/>
                    </a:solidFill>
                  </a:tcPr>
                </a:tc>
                <a:extLst>
                  <a:ext uri="{0D108BD9-81ED-4DB2-BD59-A6C34878D82A}">
                    <a16:rowId xmlns:a16="http://schemas.microsoft.com/office/drawing/2014/main" val="10001"/>
                  </a:ext>
                </a:extLst>
              </a:tr>
              <a:tr h="360553">
                <a:tc>
                  <a:txBody>
                    <a:bodyPr/>
                    <a:lstStyle/>
                    <a:p>
                      <a:r>
                        <a:rPr lang="zh-CN" altLang="en-US" sz="1000" kern="1200" dirty="0">
                          <a:solidFill>
                            <a:schemeClr val="bg1"/>
                          </a:solidFill>
                          <a:latin typeface="Calibri" panose="020F0502020204030204" pitchFamily="34" charset="0"/>
                          <a:ea typeface="思源黑体" panose="020B0500000000000000" pitchFamily="34" charset="-122"/>
                          <a:cs typeface="+mn-cs"/>
                        </a:rPr>
                        <a:t>把对他人思想、情感或愿望的推测当作唯一的可能。</a:t>
                      </a:r>
                    </a:p>
                  </a:txBody>
                  <a:tcPr anchor="ctr">
                    <a:solidFill>
                      <a:srgbClr val="FF9216"/>
                    </a:solidFill>
                  </a:tcPr>
                </a:tc>
                <a:tc>
                  <a:txBody>
                    <a:bodyPr/>
                    <a:lstStyle/>
                    <a:p>
                      <a:r>
                        <a:rPr lang="zh-CN" altLang="en-US" sz="1000" kern="1200" dirty="0">
                          <a:solidFill>
                            <a:schemeClr val="bg1"/>
                          </a:solidFill>
                          <a:latin typeface="Calibri" panose="020F0502020204030204" pitchFamily="34" charset="0"/>
                          <a:ea typeface="思源黑体" panose="020B0500000000000000" pitchFamily="34" charset="-122"/>
                          <a:cs typeface="+mn-cs"/>
                        </a:rPr>
                        <a:t>她无法完成工作。</a:t>
                      </a:r>
                    </a:p>
                  </a:txBody>
                  <a:tcPr anchor="ctr">
                    <a:solidFill>
                      <a:srgbClr val="FF9216"/>
                    </a:solidFill>
                  </a:tcPr>
                </a:tc>
                <a:tc>
                  <a:txBody>
                    <a:bodyPr/>
                    <a:lstStyle/>
                    <a:p>
                      <a:r>
                        <a:rPr lang="zh-CN" altLang="en-US" sz="1000" kern="1200" dirty="0">
                          <a:solidFill>
                            <a:schemeClr val="bg1"/>
                          </a:solidFill>
                          <a:latin typeface="Calibri" panose="020F0502020204030204" pitchFamily="34" charset="0"/>
                          <a:ea typeface="思源黑体" panose="020B0500000000000000" pitchFamily="34" charset="-122"/>
                          <a:cs typeface="+mn-cs"/>
                        </a:rPr>
                        <a:t>我不认为她能完成工作。或她说：“我无法完成工作。”</a:t>
                      </a:r>
                    </a:p>
                  </a:txBody>
                  <a:tcPr anchor="ctr">
                    <a:solidFill>
                      <a:srgbClr val="FF9216"/>
                    </a:solidFill>
                  </a:tcPr>
                </a:tc>
                <a:extLst>
                  <a:ext uri="{0D108BD9-81ED-4DB2-BD59-A6C34878D82A}">
                    <a16:rowId xmlns:a16="http://schemas.microsoft.com/office/drawing/2014/main" val="10002"/>
                  </a:ext>
                </a:extLst>
              </a:tr>
              <a:tr h="360553">
                <a:tc>
                  <a:txBody>
                    <a:bodyPr/>
                    <a:lstStyle/>
                    <a:p>
                      <a:r>
                        <a:rPr lang="zh-CN" altLang="en-US" sz="1000" kern="1200" dirty="0">
                          <a:solidFill>
                            <a:schemeClr val="bg1"/>
                          </a:solidFill>
                          <a:latin typeface="Calibri" panose="020F0502020204030204" pitchFamily="34" charset="0"/>
                          <a:ea typeface="思源黑体" panose="020B0500000000000000" pitchFamily="34" charset="-122"/>
                          <a:cs typeface="+mn-cs"/>
                        </a:rPr>
                        <a:t>把预测当作事实。</a:t>
                      </a:r>
                    </a:p>
                  </a:txBody>
                  <a:tcPr anchor="ctr">
                    <a:solidFill>
                      <a:srgbClr val="FF9216"/>
                    </a:solidFill>
                  </a:tcPr>
                </a:tc>
                <a:tc>
                  <a:txBody>
                    <a:bodyPr/>
                    <a:lstStyle/>
                    <a:p>
                      <a:r>
                        <a:rPr lang="zh-CN" altLang="en-US" sz="1000" kern="1200" dirty="0">
                          <a:solidFill>
                            <a:schemeClr val="bg1"/>
                          </a:solidFill>
                          <a:latin typeface="Calibri" panose="020F0502020204030204" pitchFamily="34" charset="0"/>
                          <a:ea typeface="思源黑体" panose="020B0500000000000000" pitchFamily="34" charset="-122"/>
                          <a:cs typeface="+mn-cs"/>
                        </a:rPr>
                        <a:t>如果你饮食不均衡，你的健康就会出问题。</a:t>
                      </a:r>
                    </a:p>
                  </a:txBody>
                  <a:tcPr anchor="ctr">
                    <a:solidFill>
                      <a:srgbClr val="FF9216"/>
                    </a:solidFill>
                  </a:tcPr>
                </a:tc>
                <a:tc>
                  <a:txBody>
                    <a:bodyPr/>
                    <a:lstStyle/>
                    <a:p>
                      <a:r>
                        <a:rPr lang="zh-CN" altLang="en-US" sz="1000" kern="1200" dirty="0">
                          <a:solidFill>
                            <a:schemeClr val="bg1"/>
                          </a:solidFill>
                          <a:latin typeface="Calibri" panose="020F0502020204030204" pitchFamily="34" charset="0"/>
                          <a:ea typeface="思源黑体" panose="020B0500000000000000" pitchFamily="34" charset="-122"/>
                          <a:cs typeface="+mn-cs"/>
                        </a:rPr>
                        <a:t>如果你饮食不均衡，我就会担心你的健康会出问题。</a:t>
                      </a:r>
                    </a:p>
                  </a:txBody>
                  <a:tcPr anchor="ctr">
                    <a:solidFill>
                      <a:srgbClr val="FF9216"/>
                    </a:solidFill>
                  </a:tcPr>
                </a:tc>
                <a:extLst>
                  <a:ext uri="{0D108BD9-81ED-4DB2-BD59-A6C34878D82A}">
                    <a16:rowId xmlns:a16="http://schemas.microsoft.com/office/drawing/2014/main" val="10003"/>
                  </a:ext>
                </a:extLst>
              </a:tr>
              <a:tr h="360553">
                <a:tc>
                  <a:txBody>
                    <a:bodyPr/>
                    <a:lstStyle/>
                    <a:p>
                      <a:r>
                        <a:rPr lang="zh-CN" altLang="en-US" sz="1000" kern="1200" dirty="0">
                          <a:solidFill>
                            <a:schemeClr val="bg1"/>
                          </a:solidFill>
                          <a:latin typeface="Calibri" panose="020F0502020204030204" pitchFamily="34" charset="0"/>
                          <a:ea typeface="思源黑体" panose="020B0500000000000000" pitchFamily="34" charset="-122"/>
                          <a:cs typeface="+mn-cs"/>
                        </a:rPr>
                        <a:t>缺乏依据。</a:t>
                      </a:r>
                    </a:p>
                  </a:txBody>
                  <a:tcPr anchor="ctr">
                    <a:solidFill>
                      <a:srgbClr val="FF9216"/>
                    </a:solidFill>
                  </a:tcPr>
                </a:tc>
                <a:tc>
                  <a:txBody>
                    <a:bodyPr/>
                    <a:lstStyle/>
                    <a:p>
                      <a:r>
                        <a:rPr lang="zh-CN" altLang="en-US" sz="1000" kern="1200" dirty="0">
                          <a:solidFill>
                            <a:schemeClr val="bg1"/>
                          </a:solidFill>
                          <a:latin typeface="Calibri" panose="020F0502020204030204" pitchFamily="34" charset="0"/>
                          <a:ea typeface="思源黑体" panose="020B0500000000000000" pitchFamily="34" charset="-122"/>
                          <a:cs typeface="+mn-cs"/>
                        </a:rPr>
                        <a:t>米奇花钱大手大脚。</a:t>
                      </a:r>
                    </a:p>
                  </a:txBody>
                  <a:tcPr anchor="ctr">
                    <a:solidFill>
                      <a:srgbClr val="FF9216"/>
                    </a:solidFill>
                  </a:tcPr>
                </a:tc>
                <a:tc>
                  <a:txBody>
                    <a:bodyPr/>
                    <a:lstStyle/>
                    <a:p>
                      <a:r>
                        <a:rPr lang="zh-CN" altLang="en-US" sz="1000" kern="1200" dirty="0">
                          <a:solidFill>
                            <a:schemeClr val="bg1"/>
                          </a:solidFill>
                          <a:latin typeface="Calibri" panose="020F0502020204030204" pitchFamily="34" charset="0"/>
                          <a:ea typeface="思源黑体" panose="020B0500000000000000" pitchFamily="34" charset="-122"/>
                          <a:cs typeface="+mn-cs"/>
                        </a:rPr>
                        <a:t>米奇上周买书花了一千元。</a:t>
                      </a:r>
                    </a:p>
                  </a:txBody>
                  <a:tcPr anchor="ctr">
                    <a:solidFill>
                      <a:srgbClr val="FF9216"/>
                    </a:solidFill>
                  </a:tcPr>
                </a:tc>
                <a:extLst>
                  <a:ext uri="{0D108BD9-81ED-4DB2-BD59-A6C34878D82A}">
                    <a16:rowId xmlns:a16="http://schemas.microsoft.com/office/drawing/2014/main" val="10004"/>
                  </a:ext>
                </a:extLst>
              </a:tr>
              <a:tr h="360553">
                <a:tc>
                  <a:txBody>
                    <a:bodyPr/>
                    <a:lstStyle/>
                    <a:p>
                      <a:r>
                        <a:rPr lang="zh-CN" altLang="en-US" sz="1000" kern="1200" dirty="0">
                          <a:solidFill>
                            <a:schemeClr val="bg1"/>
                          </a:solidFill>
                          <a:latin typeface="Calibri" panose="020F0502020204030204" pitchFamily="34" charset="0"/>
                          <a:ea typeface="思源黑体" panose="020B0500000000000000" pitchFamily="34" charset="-122"/>
                          <a:cs typeface="+mn-cs"/>
                        </a:rPr>
                        <a:t>评价他人能力时，把评论当作事实。</a:t>
                      </a:r>
                    </a:p>
                  </a:txBody>
                  <a:tcPr anchor="ctr">
                    <a:solidFill>
                      <a:srgbClr val="FF9216"/>
                    </a:solidFill>
                  </a:tcPr>
                </a:tc>
                <a:tc>
                  <a:txBody>
                    <a:bodyPr/>
                    <a:lstStyle/>
                    <a:p>
                      <a:r>
                        <a:rPr lang="zh-CN" altLang="en-US" sz="1000" kern="1200" dirty="0">
                          <a:solidFill>
                            <a:schemeClr val="bg1"/>
                          </a:solidFill>
                          <a:latin typeface="Calibri" panose="020F0502020204030204" pitchFamily="34" charset="0"/>
                          <a:ea typeface="思源黑体" panose="020B0500000000000000" pitchFamily="34" charset="-122"/>
                          <a:cs typeface="+mn-cs"/>
                        </a:rPr>
                        <a:t>欧文是个差劲的前锋。</a:t>
                      </a:r>
                    </a:p>
                  </a:txBody>
                  <a:tcPr anchor="ctr">
                    <a:solidFill>
                      <a:srgbClr val="FF9216"/>
                    </a:solidFill>
                  </a:tcPr>
                </a:tc>
                <a:tc>
                  <a:txBody>
                    <a:bodyPr/>
                    <a:lstStyle/>
                    <a:p>
                      <a:r>
                        <a:rPr lang="zh-CN" altLang="en-US" sz="1000" kern="1200" dirty="0">
                          <a:solidFill>
                            <a:schemeClr val="bg1"/>
                          </a:solidFill>
                          <a:latin typeface="Calibri" panose="020F0502020204030204" pitchFamily="34" charset="0"/>
                          <a:ea typeface="思源黑体" panose="020B0500000000000000" pitchFamily="34" charset="-122"/>
                          <a:cs typeface="+mn-cs"/>
                        </a:rPr>
                        <a:t>在过去的</a:t>
                      </a:r>
                      <a:r>
                        <a:rPr lang="en-US" altLang="zh-CN" sz="1000" kern="1200" dirty="0">
                          <a:solidFill>
                            <a:schemeClr val="bg1"/>
                          </a:solidFill>
                          <a:latin typeface="Calibri" panose="020F0502020204030204" pitchFamily="34" charset="0"/>
                          <a:ea typeface="思源黑体" panose="020B0500000000000000" pitchFamily="34" charset="-122"/>
                          <a:cs typeface="+mn-cs"/>
                        </a:rPr>
                        <a:t>5</a:t>
                      </a:r>
                      <a:r>
                        <a:rPr lang="zh-CN" altLang="en-US" sz="1000" kern="1200" dirty="0">
                          <a:solidFill>
                            <a:schemeClr val="bg1"/>
                          </a:solidFill>
                          <a:latin typeface="Calibri" panose="020F0502020204030204" pitchFamily="34" charset="0"/>
                          <a:ea typeface="思源黑体" panose="020B0500000000000000" pitchFamily="34" charset="-122"/>
                          <a:cs typeface="+mn-cs"/>
                        </a:rPr>
                        <a:t>场比赛中，欧文没有进一个球。</a:t>
                      </a:r>
                    </a:p>
                  </a:txBody>
                  <a:tcPr anchor="ctr">
                    <a:solidFill>
                      <a:srgbClr val="FF9216"/>
                    </a:solidFill>
                  </a:tcPr>
                </a:tc>
                <a:extLst>
                  <a:ext uri="{0D108BD9-81ED-4DB2-BD59-A6C34878D82A}">
                    <a16:rowId xmlns:a16="http://schemas.microsoft.com/office/drawing/2014/main" val="10005"/>
                  </a:ext>
                </a:extLst>
              </a:tr>
              <a:tr h="360553">
                <a:tc>
                  <a:txBody>
                    <a:bodyPr/>
                    <a:lstStyle/>
                    <a:p>
                      <a:r>
                        <a:rPr lang="zh-CN" altLang="en-US" sz="1000" kern="1200" dirty="0">
                          <a:solidFill>
                            <a:schemeClr val="bg1"/>
                          </a:solidFill>
                          <a:latin typeface="Calibri" panose="020F0502020204030204" pitchFamily="34" charset="0"/>
                          <a:ea typeface="思源黑体" panose="020B0500000000000000" pitchFamily="34" charset="-122"/>
                          <a:cs typeface="+mn-cs"/>
                        </a:rPr>
                        <a:t>使用形容词和副词时，把评论当作事实。</a:t>
                      </a:r>
                    </a:p>
                  </a:txBody>
                  <a:tcPr anchor="ctr">
                    <a:solidFill>
                      <a:srgbClr val="FF9216"/>
                    </a:solidFill>
                  </a:tcPr>
                </a:tc>
                <a:tc>
                  <a:txBody>
                    <a:bodyPr/>
                    <a:lstStyle/>
                    <a:p>
                      <a:r>
                        <a:rPr lang="zh-CN" altLang="en-US" sz="1000" kern="1200" dirty="0">
                          <a:solidFill>
                            <a:schemeClr val="bg1"/>
                          </a:solidFill>
                          <a:latin typeface="Calibri" panose="020F0502020204030204" pitchFamily="34" charset="0"/>
                          <a:ea typeface="思源黑体" panose="020B0500000000000000" pitchFamily="34" charset="-122"/>
                          <a:cs typeface="+mn-cs"/>
                        </a:rPr>
                        <a:t>苏菲长得很丑。</a:t>
                      </a:r>
                    </a:p>
                  </a:txBody>
                  <a:tcPr anchor="ctr">
                    <a:solidFill>
                      <a:srgbClr val="FF9216"/>
                    </a:solidFill>
                  </a:tcPr>
                </a:tc>
                <a:tc>
                  <a:txBody>
                    <a:bodyPr/>
                    <a:lstStyle/>
                    <a:p>
                      <a:r>
                        <a:rPr lang="zh-CN" altLang="en-US" sz="1000" kern="1200" dirty="0">
                          <a:solidFill>
                            <a:schemeClr val="bg1"/>
                          </a:solidFill>
                          <a:latin typeface="Calibri" panose="020F0502020204030204" pitchFamily="34" charset="0"/>
                          <a:ea typeface="思源黑体" panose="020B0500000000000000" pitchFamily="34" charset="-122"/>
                          <a:cs typeface="+mn-cs"/>
                        </a:rPr>
                        <a:t>苏菲对我没有什么吸引力。</a:t>
                      </a:r>
                    </a:p>
                  </a:txBody>
                  <a:tcPr anchor="ctr">
                    <a:solidFill>
                      <a:srgbClr val="FF9216"/>
                    </a:solidFill>
                  </a:tcPr>
                </a:tc>
                <a:extLst>
                  <a:ext uri="{0D108BD9-81ED-4DB2-BD59-A6C34878D82A}">
                    <a16:rowId xmlns:a16="http://schemas.microsoft.com/office/drawing/2014/main" val="10006"/>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3024336"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区分观察和评论</a:t>
            </a:r>
          </a:p>
        </p:txBody>
      </p:sp>
      <p:sp>
        <p:nvSpPr>
          <p:cNvPr id="3" name="文本框 2"/>
          <p:cNvSpPr txBox="1"/>
          <p:nvPr/>
        </p:nvSpPr>
        <p:spPr>
          <a:xfrm>
            <a:off x="3132634" y="1253626"/>
            <a:ext cx="2880320" cy="246221"/>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区分观察和评论的常见词汇</a:t>
            </a:r>
          </a:p>
        </p:txBody>
      </p:sp>
      <p:sp>
        <p:nvSpPr>
          <p:cNvPr id="4" name="文本框 3"/>
          <p:cNvSpPr txBox="1"/>
          <p:nvPr/>
        </p:nvSpPr>
        <p:spPr>
          <a:xfrm>
            <a:off x="1044402" y="659595"/>
            <a:ext cx="7344816" cy="369332"/>
          </a:xfrm>
          <a:prstGeom prst="rect">
            <a:avLst/>
          </a:prstGeom>
          <a:noFill/>
        </p:spPr>
        <p:txBody>
          <a:bodyPr wrap="square" lIns="0" tIns="0" rIns="0" bIns="0" rtlCol="0">
            <a:spAutoFit/>
          </a:bodyPr>
          <a:lstStyle/>
          <a:p>
            <a:pPr algn="just"/>
            <a:r>
              <a:rPr lang="zh-CN" altLang="en-US" sz="1200" dirty="0">
                <a:solidFill>
                  <a:schemeClr val="accent6"/>
                </a:solidFill>
                <a:ea typeface="思源黑体" panose="020B0500000000000000" pitchFamily="34" charset="-122"/>
              </a:rPr>
              <a:t>还有一些常见词汇也容易陷入不分观察和评论的误区。如果我们的表达言过其实，别人就可能产生逆反心理，而不愿作出友善的回应。</a:t>
            </a:r>
            <a:endParaRPr lang="zh-CN" altLang="en-US" sz="1200" dirty="0"/>
          </a:p>
        </p:txBody>
      </p:sp>
      <p:grpSp>
        <p:nvGrpSpPr>
          <p:cNvPr id="31" name="组合 30"/>
          <p:cNvGrpSpPr/>
          <p:nvPr/>
        </p:nvGrpSpPr>
        <p:grpSpPr>
          <a:xfrm>
            <a:off x="174773" y="1780456"/>
            <a:ext cx="8845978" cy="3312368"/>
            <a:chOff x="174773" y="1924472"/>
            <a:chExt cx="8845978" cy="3312368"/>
          </a:xfrm>
        </p:grpSpPr>
        <p:grpSp>
          <p:nvGrpSpPr>
            <p:cNvPr id="12" name="组合 11"/>
            <p:cNvGrpSpPr/>
            <p:nvPr/>
          </p:nvGrpSpPr>
          <p:grpSpPr>
            <a:xfrm rot="10800000">
              <a:off x="3132635" y="1924472"/>
              <a:ext cx="2880319" cy="1394430"/>
              <a:chOff x="3481969" y="2861788"/>
              <a:chExt cx="2183078" cy="1056879"/>
            </a:xfrm>
          </p:grpSpPr>
          <p:sp>
            <p:nvSpPr>
              <p:cNvPr id="5" name="Freeform: Shape 194"/>
              <p:cNvSpPr/>
              <p:nvPr/>
            </p:nvSpPr>
            <p:spPr bwMode="auto">
              <a:xfrm>
                <a:off x="4789383" y="2861788"/>
                <a:ext cx="875664" cy="824584"/>
              </a:xfrm>
              <a:custGeom>
                <a:avLst/>
                <a:gdLst/>
                <a:ahLst/>
                <a:cxnLst>
                  <a:cxn ang="0">
                    <a:pos x="1234" y="112"/>
                  </a:cxn>
                  <a:cxn ang="0">
                    <a:pos x="1275" y="182"/>
                  </a:cxn>
                  <a:cxn ang="0">
                    <a:pos x="1077" y="748"/>
                  </a:cxn>
                  <a:cxn ang="0">
                    <a:pos x="686" y="1203"/>
                  </a:cxn>
                  <a:cxn ang="0">
                    <a:pos x="604" y="1203"/>
                  </a:cxn>
                  <a:cxn ang="0">
                    <a:pos x="213" y="748"/>
                  </a:cxn>
                  <a:cxn ang="0">
                    <a:pos x="15" y="182"/>
                  </a:cxn>
                  <a:cxn ang="0">
                    <a:pos x="56" y="112"/>
                  </a:cxn>
                  <a:cxn ang="0">
                    <a:pos x="645" y="0"/>
                  </a:cxn>
                  <a:cxn ang="0">
                    <a:pos x="1234" y="112"/>
                  </a:cxn>
                </a:cxnLst>
                <a:rect l="0" t="0" r="r" b="b"/>
                <a:pathLst>
                  <a:path w="1290" h="1214">
                    <a:moveTo>
                      <a:pt x="1234" y="112"/>
                    </a:moveTo>
                    <a:cubicBezTo>
                      <a:pt x="1255" y="126"/>
                      <a:pt x="1273" y="157"/>
                      <a:pt x="1275" y="182"/>
                    </a:cubicBezTo>
                    <a:cubicBezTo>
                      <a:pt x="1275" y="182"/>
                      <a:pt x="1290" y="379"/>
                      <a:pt x="1077" y="748"/>
                    </a:cubicBezTo>
                    <a:cubicBezTo>
                      <a:pt x="864" y="1118"/>
                      <a:pt x="686" y="1203"/>
                      <a:pt x="686" y="1203"/>
                    </a:cubicBezTo>
                    <a:cubicBezTo>
                      <a:pt x="663" y="1214"/>
                      <a:pt x="627" y="1214"/>
                      <a:pt x="604" y="1203"/>
                    </a:cubicBezTo>
                    <a:cubicBezTo>
                      <a:pt x="604" y="1203"/>
                      <a:pt x="426" y="1118"/>
                      <a:pt x="213" y="748"/>
                    </a:cubicBezTo>
                    <a:cubicBezTo>
                      <a:pt x="0" y="379"/>
                      <a:pt x="15" y="182"/>
                      <a:pt x="15" y="182"/>
                    </a:cubicBezTo>
                    <a:cubicBezTo>
                      <a:pt x="17" y="157"/>
                      <a:pt x="35" y="126"/>
                      <a:pt x="56" y="112"/>
                    </a:cubicBezTo>
                    <a:cubicBezTo>
                      <a:pt x="56" y="112"/>
                      <a:pt x="218" y="0"/>
                      <a:pt x="645" y="0"/>
                    </a:cubicBezTo>
                    <a:cubicBezTo>
                      <a:pt x="1071" y="0"/>
                      <a:pt x="1234" y="112"/>
                      <a:pt x="1234" y="112"/>
                    </a:cubicBezTo>
                    <a:close/>
                  </a:path>
                </a:pathLst>
              </a:custGeom>
              <a:noFill/>
              <a:ln w="9" cap="flat">
                <a:solidFill>
                  <a:srgbClr val="1E74AE"/>
                </a:solidFill>
                <a:prstDash val="solid"/>
                <a:miter lim="800000"/>
              </a:ln>
            </p:spPr>
            <p:txBody>
              <a:bodyPr anchor="ctr"/>
              <a:lstStyle/>
              <a:p>
                <a:pPr algn="ctr"/>
                <a:endParaRPr sz="1015" dirty="0">
                  <a:latin typeface="+mn-lt"/>
                  <a:ea typeface="思源黑体" panose="020B0500000000000000" pitchFamily="34" charset="-122"/>
                  <a:cs typeface="+mn-ea"/>
                  <a:sym typeface="+mn-lt"/>
                </a:endParaRPr>
              </a:p>
            </p:txBody>
          </p:sp>
          <p:sp>
            <p:nvSpPr>
              <p:cNvPr id="6" name="Freeform: Shape 195"/>
              <p:cNvSpPr/>
              <p:nvPr/>
            </p:nvSpPr>
            <p:spPr bwMode="auto">
              <a:xfrm>
                <a:off x="4852625" y="2916517"/>
                <a:ext cx="749179" cy="713910"/>
              </a:xfrm>
              <a:custGeom>
                <a:avLst/>
                <a:gdLst/>
                <a:ahLst/>
                <a:cxnLst>
                  <a:cxn ang="0">
                    <a:pos x="551" y="1051"/>
                  </a:cxn>
                  <a:cxn ang="0">
                    <a:pos x="544" y="1050"/>
                  </a:cxn>
                  <a:cxn ang="0">
                    <a:pos x="188" y="628"/>
                  </a:cxn>
                  <a:cxn ang="0">
                    <a:pos x="1" y="109"/>
                  </a:cxn>
                  <a:cxn ang="0">
                    <a:pos x="7" y="97"/>
                  </a:cxn>
                  <a:cxn ang="0">
                    <a:pos x="551" y="0"/>
                  </a:cxn>
                  <a:cxn ang="0">
                    <a:pos x="1094" y="97"/>
                  </a:cxn>
                  <a:cxn ang="0">
                    <a:pos x="1101" y="109"/>
                  </a:cxn>
                  <a:cxn ang="0">
                    <a:pos x="914" y="628"/>
                  </a:cxn>
                  <a:cxn ang="0">
                    <a:pos x="558" y="1050"/>
                  </a:cxn>
                  <a:cxn ang="0">
                    <a:pos x="551" y="1051"/>
                  </a:cxn>
                </a:cxnLst>
                <a:rect l="0" t="0" r="r" b="b"/>
                <a:pathLst>
                  <a:path w="1102" h="1051">
                    <a:moveTo>
                      <a:pt x="551" y="1051"/>
                    </a:moveTo>
                    <a:cubicBezTo>
                      <a:pt x="548" y="1051"/>
                      <a:pt x="545" y="1051"/>
                      <a:pt x="544" y="1050"/>
                    </a:cubicBezTo>
                    <a:cubicBezTo>
                      <a:pt x="527" y="1041"/>
                      <a:pt x="372" y="947"/>
                      <a:pt x="188" y="628"/>
                    </a:cubicBezTo>
                    <a:cubicBezTo>
                      <a:pt x="4" y="309"/>
                      <a:pt x="0" y="129"/>
                      <a:pt x="1" y="109"/>
                    </a:cubicBezTo>
                    <a:cubicBezTo>
                      <a:pt x="2" y="106"/>
                      <a:pt x="5" y="100"/>
                      <a:pt x="7" y="97"/>
                    </a:cubicBezTo>
                    <a:cubicBezTo>
                      <a:pt x="24" y="87"/>
                      <a:pt x="182" y="0"/>
                      <a:pt x="551" y="0"/>
                    </a:cubicBezTo>
                    <a:cubicBezTo>
                      <a:pt x="920" y="0"/>
                      <a:pt x="1078" y="87"/>
                      <a:pt x="1094" y="97"/>
                    </a:cubicBezTo>
                    <a:cubicBezTo>
                      <a:pt x="1097" y="100"/>
                      <a:pt x="1100" y="106"/>
                      <a:pt x="1101" y="109"/>
                    </a:cubicBezTo>
                    <a:cubicBezTo>
                      <a:pt x="1102" y="128"/>
                      <a:pt x="1098" y="309"/>
                      <a:pt x="914" y="628"/>
                    </a:cubicBezTo>
                    <a:cubicBezTo>
                      <a:pt x="730" y="947"/>
                      <a:pt x="575" y="1041"/>
                      <a:pt x="558" y="1050"/>
                    </a:cubicBezTo>
                    <a:cubicBezTo>
                      <a:pt x="557" y="1051"/>
                      <a:pt x="554" y="1051"/>
                      <a:pt x="551" y="1051"/>
                    </a:cubicBezTo>
                    <a:close/>
                  </a:path>
                </a:pathLst>
              </a:custGeom>
              <a:solidFill>
                <a:srgbClr val="1E74AE"/>
              </a:solidFill>
              <a:ln w="9525">
                <a:noFill/>
                <a:round/>
              </a:ln>
              <a:effectLst>
                <a:outerShdw blurRad="50800" dist="38100" dir="2700000" algn="tl" rotWithShape="0">
                  <a:prstClr val="black">
                    <a:alpha val="40000"/>
                  </a:prstClr>
                </a:outerShdw>
              </a:effectLst>
            </p:spPr>
            <p:txBody>
              <a:bodyPr anchor="ctr"/>
              <a:lstStyle/>
              <a:p>
                <a:pPr algn="ctr"/>
                <a:endParaRPr sz="1015" dirty="0">
                  <a:latin typeface="+mn-lt"/>
                  <a:ea typeface="思源黑体" panose="020B0500000000000000" pitchFamily="34" charset="-122"/>
                  <a:cs typeface="+mn-ea"/>
                  <a:sym typeface="+mn-lt"/>
                </a:endParaRPr>
              </a:p>
            </p:txBody>
          </p:sp>
          <p:sp>
            <p:nvSpPr>
              <p:cNvPr id="7" name="Freeform: Shape 200"/>
              <p:cNvSpPr/>
              <p:nvPr/>
            </p:nvSpPr>
            <p:spPr bwMode="auto">
              <a:xfrm>
                <a:off x="4136285" y="3092866"/>
                <a:ext cx="876880" cy="825801"/>
              </a:xfrm>
              <a:custGeom>
                <a:avLst/>
                <a:gdLst/>
                <a:ahLst/>
                <a:cxnLst>
                  <a:cxn ang="0">
                    <a:pos x="1276" y="1032"/>
                  </a:cxn>
                  <a:cxn ang="0">
                    <a:pos x="1235" y="1102"/>
                  </a:cxn>
                  <a:cxn ang="0">
                    <a:pos x="646" y="1214"/>
                  </a:cxn>
                  <a:cxn ang="0">
                    <a:pos x="56" y="1102"/>
                  </a:cxn>
                  <a:cxn ang="0">
                    <a:pos x="16" y="1032"/>
                  </a:cxn>
                  <a:cxn ang="0">
                    <a:pos x="214" y="465"/>
                  </a:cxn>
                  <a:cxn ang="0">
                    <a:pos x="605" y="11"/>
                  </a:cxn>
                  <a:cxn ang="0">
                    <a:pos x="687" y="11"/>
                  </a:cxn>
                  <a:cxn ang="0">
                    <a:pos x="1078" y="465"/>
                  </a:cxn>
                  <a:cxn ang="0">
                    <a:pos x="1276" y="1032"/>
                  </a:cxn>
                </a:cxnLst>
                <a:rect l="0" t="0" r="r" b="b"/>
                <a:pathLst>
                  <a:path w="1291" h="1214">
                    <a:moveTo>
                      <a:pt x="1276" y="1032"/>
                    </a:moveTo>
                    <a:cubicBezTo>
                      <a:pt x="1274" y="1056"/>
                      <a:pt x="1256" y="1088"/>
                      <a:pt x="1235" y="1102"/>
                    </a:cubicBezTo>
                    <a:cubicBezTo>
                      <a:pt x="1235" y="1102"/>
                      <a:pt x="1072" y="1214"/>
                      <a:pt x="646" y="1214"/>
                    </a:cubicBezTo>
                    <a:cubicBezTo>
                      <a:pt x="219" y="1214"/>
                      <a:pt x="56" y="1102"/>
                      <a:pt x="56" y="1102"/>
                    </a:cubicBezTo>
                    <a:cubicBezTo>
                      <a:pt x="36" y="1088"/>
                      <a:pt x="18" y="1056"/>
                      <a:pt x="16" y="1032"/>
                    </a:cubicBezTo>
                    <a:cubicBezTo>
                      <a:pt x="16" y="1032"/>
                      <a:pt x="0" y="835"/>
                      <a:pt x="214" y="465"/>
                    </a:cubicBezTo>
                    <a:cubicBezTo>
                      <a:pt x="427" y="96"/>
                      <a:pt x="605" y="11"/>
                      <a:pt x="605" y="11"/>
                    </a:cubicBezTo>
                    <a:cubicBezTo>
                      <a:pt x="627" y="0"/>
                      <a:pt x="664" y="0"/>
                      <a:pt x="687" y="11"/>
                    </a:cubicBezTo>
                    <a:cubicBezTo>
                      <a:pt x="687" y="11"/>
                      <a:pt x="865" y="96"/>
                      <a:pt x="1078" y="465"/>
                    </a:cubicBezTo>
                    <a:cubicBezTo>
                      <a:pt x="1291" y="835"/>
                      <a:pt x="1276" y="1032"/>
                      <a:pt x="1276" y="1032"/>
                    </a:cubicBezTo>
                    <a:close/>
                  </a:path>
                </a:pathLst>
              </a:custGeom>
              <a:solidFill>
                <a:schemeClr val="bg1"/>
              </a:solidFill>
              <a:ln w="9" cap="flat">
                <a:solidFill>
                  <a:srgbClr val="FF9216"/>
                </a:solidFill>
                <a:prstDash val="solid"/>
                <a:miter lim="800000"/>
              </a:ln>
            </p:spPr>
            <p:txBody>
              <a:bodyPr anchor="ctr"/>
              <a:lstStyle/>
              <a:p>
                <a:pPr algn="ctr"/>
                <a:endParaRPr sz="1015" dirty="0">
                  <a:latin typeface="+mn-lt"/>
                  <a:ea typeface="思源黑体" panose="020B0500000000000000" pitchFamily="34" charset="-122"/>
                  <a:cs typeface="+mn-ea"/>
                  <a:sym typeface="+mn-lt"/>
                </a:endParaRPr>
              </a:p>
            </p:txBody>
          </p:sp>
          <p:sp>
            <p:nvSpPr>
              <p:cNvPr id="8" name="Freeform: Shape 201"/>
              <p:cNvSpPr/>
              <p:nvPr/>
            </p:nvSpPr>
            <p:spPr bwMode="auto">
              <a:xfrm>
                <a:off x="4200743" y="3150027"/>
                <a:ext cx="747963" cy="713910"/>
              </a:xfrm>
              <a:custGeom>
                <a:avLst/>
                <a:gdLst/>
                <a:ahLst/>
                <a:cxnLst>
                  <a:cxn ang="0">
                    <a:pos x="551" y="1051"/>
                  </a:cxn>
                  <a:cxn ang="0">
                    <a:pos x="7" y="954"/>
                  </a:cxn>
                  <a:cxn ang="0">
                    <a:pos x="0" y="942"/>
                  </a:cxn>
                  <a:cxn ang="0">
                    <a:pos x="188" y="422"/>
                  </a:cxn>
                  <a:cxn ang="0">
                    <a:pos x="544" y="0"/>
                  </a:cxn>
                  <a:cxn ang="0">
                    <a:pos x="551" y="0"/>
                  </a:cxn>
                  <a:cxn ang="0">
                    <a:pos x="558" y="0"/>
                  </a:cxn>
                  <a:cxn ang="0">
                    <a:pos x="914" y="422"/>
                  </a:cxn>
                  <a:cxn ang="0">
                    <a:pos x="1101" y="942"/>
                  </a:cxn>
                  <a:cxn ang="0">
                    <a:pos x="1094" y="954"/>
                  </a:cxn>
                  <a:cxn ang="0">
                    <a:pos x="551" y="1051"/>
                  </a:cxn>
                </a:cxnLst>
                <a:rect l="0" t="0" r="r" b="b"/>
                <a:pathLst>
                  <a:path w="1101" h="1051">
                    <a:moveTo>
                      <a:pt x="551" y="1051"/>
                    </a:moveTo>
                    <a:cubicBezTo>
                      <a:pt x="182" y="1051"/>
                      <a:pt x="24" y="964"/>
                      <a:pt x="7" y="954"/>
                    </a:cubicBezTo>
                    <a:cubicBezTo>
                      <a:pt x="5" y="951"/>
                      <a:pt x="2" y="945"/>
                      <a:pt x="0" y="942"/>
                    </a:cubicBezTo>
                    <a:cubicBezTo>
                      <a:pt x="0" y="922"/>
                      <a:pt x="4" y="742"/>
                      <a:pt x="188" y="422"/>
                    </a:cubicBezTo>
                    <a:cubicBezTo>
                      <a:pt x="372" y="103"/>
                      <a:pt x="527" y="10"/>
                      <a:pt x="544" y="0"/>
                    </a:cubicBezTo>
                    <a:cubicBezTo>
                      <a:pt x="545" y="0"/>
                      <a:pt x="548" y="0"/>
                      <a:pt x="551" y="0"/>
                    </a:cubicBezTo>
                    <a:cubicBezTo>
                      <a:pt x="554" y="0"/>
                      <a:pt x="556" y="0"/>
                      <a:pt x="558" y="0"/>
                    </a:cubicBezTo>
                    <a:cubicBezTo>
                      <a:pt x="575" y="10"/>
                      <a:pt x="729" y="103"/>
                      <a:pt x="914" y="422"/>
                    </a:cubicBezTo>
                    <a:cubicBezTo>
                      <a:pt x="1098" y="742"/>
                      <a:pt x="1101" y="922"/>
                      <a:pt x="1101" y="942"/>
                    </a:cubicBezTo>
                    <a:cubicBezTo>
                      <a:pt x="1100" y="945"/>
                      <a:pt x="1097" y="951"/>
                      <a:pt x="1094" y="954"/>
                    </a:cubicBezTo>
                    <a:cubicBezTo>
                      <a:pt x="1077" y="964"/>
                      <a:pt x="920" y="1051"/>
                      <a:pt x="551" y="1051"/>
                    </a:cubicBezTo>
                    <a:close/>
                  </a:path>
                </a:pathLst>
              </a:custGeom>
              <a:solidFill>
                <a:srgbClr val="FF9216"/>
              </a:solidFill>
              <a:ln w="9525">
                <a:noFill/>
                <a:round/>
              </a:ln>
              <a:effectLst>
                <a:outerShdw blurRad="50800" dist="38100" dir="2700000" algn="tl" rotWithShape="0">
                  <a:prstClr val="black">
                    <a:alpha val="40000"/>
                  </a:prstClr>
                </a:outerShdw>
              </a:effectLst>
            </p:spPr>
            <p:txBody>
              <a:bodyPr anchor="ctr"/>
              <a:lstStyle/>
              <a:p>
                <a:pPr algn="ctr"/>
                <a:endParaRPr sz="1015" dirty="0">
                  <a:latin typeface="+mn-lt"/>
                  <a:ea typeface="思源黑体" panose="020B0500000000000000" pitchFamily="34" charset="-122"/>
                  <a:cs typeface="+mn-ea"/>
                  <a:sym typeface="+mn-lt"/>
                </a:endParaRPr>
              </a:p>
            </p:txBody>
          </p:sp>
          <p:sp>
            <p:nvSpPr>
              <p:cNvPr id="9" name="Freeform: Shape 203"/>
              <p:cNvSpPr/>
              <p:nvPr/>
            </p:nvSpPr>
            <p:spPr bwMode="auto">
              <a:xfrm>
                <a:off x="3481969" y="2864220"/>
                <a:ext cx="876880" cy="824584"/>
              </a:xfrm>
              <a:custGeom>
                <a:avLst/>
                <a:gdLst/>
                <a:ahLst/>
                <a:cxnLst>
                  <a:cxn ang="0">
                    <a:pos x="687" y="1203"/>
                  </a:cxn>
                  <a:cxn ang="0">
                    <a:pos x="605" y="1203"/>
                  </a:cxn>
                  <a:cxn ang="0">
                    <a:pos x="214" y="749"/>
                  </a:cxn>
                  <a:cxn ang="0">
                    <a:pos x="16" y="182"/>
                  </a:cxn>
                  <a:cxn ang="0">
                    <a:pos x="56" y="112"/>
                  </a:cxn>
                  <a:cxn ang="0">
                    <a:pos x="646" y="0"/>
                  </a:cxn>
                  <a:cxn ang="0">
                    <a:pos x="1235" y="112"/>
                  </a:cxn>
                  <a:cxn ang="0">
                    <a:pos x="1276" y="182"/>
                  </a:cxn>
                  <a:cxn ang="0">
                    <a:pos x="1078" y="749"/>
                  </a:cxn>
                  <a:cxn ang="0">
                    <a:pos x="687" y="1203"/>
                  </a:cxn>
                </a:cxnLst>
                <a:rect l="0" t="0" r="r" b="b"/>
                <a:pathLst>
                  <a:path w="1291" h="1214">
                    <a:moveTo>
                      <a:pt x="687" y="1203"/>
                    </a:moveTo>
                    <a:cubicBezTo>
                      <a:pt x="664" y="1214"/>
                      <a:pt x="627" y="1214"/>
                      <a:pt x="605" y="1203"/>
                    </a:cubicBezTo>
                    <a:cubicBezTo>
                      <a:pt x="605" y="1203"/>
                      <a:pt x="427" y="1118"/>
                      <a:pt x="214" y="749"/>
                    </a:cubicBezTo>
                    <a:cubicBezTo>
                      <a:pt x="0" y="379"/>
                      <a:pt x="16" y="182"/>
                      <a:pt x="16" y="182"/>
                    </a:cubicBezTo>
                    <a:cubicBezTo>
                      <a:pt x="18" y="158"/>
                      <a:pt x="36" y="126"/>
                      <a:pt x="56" y="112"/>
                    </a:cubicBezTo>
                    <a:cubicBezTo>
                      <a:pt x="56" y="112"/>
                      <a:pt x="219" y="0"/>
                      <a:pt x="646" y="0"/>
                    </a:cubicBezTo>
                    <a:cubicBezTo>
                      <a:pt x="1072" y="0"/>
                      <a:pt x="1235" y="112"/>
                      <a:pt x="1235" y="112"/>
                    </a:cubicBezTo>
                    <a:cubicBezTo>
                      <a:pt x="1256" y="126"/>
                      <a:pt x="1274" y="158"/>
                      <a:pt x="1276" y="182"/>
                    </a:cubicBezTo>
                    <a:cubicBezTo>
                      <a:pt x="1276" y="182"/>
                      <a:pt x="1291" y="379"/>
                      <a:pt x="1078" y="749"/>
                    </a:cubicBezTo>
                    <a:cubicBezTo>
                      <a:pt x="865" y="1118"/>
                      <a:pt x="687" y="1203"/>
                      <a:pt x="687" y="1203"/>
                    </a:cubicBezTo>
                    <a:close/>
                  </a:path>
                </a:pathLst>
              </a:custGeom>
              <a:noFill/>
              <a:ln w="9" cap="flat">
                <a:solidFill>
                  <a:srgbClr val="1E74AE"/>
                </a:solidFill>
                <a:prstDash val="solid"/>
                <a:miter lim="800000"/>
              </a:ln>
            </p:spPr>
            <p:txBody>
              <a:bodyPr anchor="ctr"/>
              <a:lstStyle/>
              <a:p>
                <a:pPr algn="ctr"/>
                <a:endParaRPr sz="1015" dirty="0">
                  <a:latin typeface="+mn-lt"/>
                  <a:ea typeface="思源黑体" panose="020B0500000000000000" pitchFamily="34" charset="-122"/>
                  <a:cs typeface="+mn-ea"/>
                  <a:sym typeface="+mn-lt"/>
                </a:endParaRPr>
              </a:p>
            </p:txBody>
          </p:sp>
          <p:sp>
            <p:nvSpPr>
              <p:cNvPr id="10" name="Freeform: Shape 204"/>
              <p:cNvSpPr/>
              <p:nvPr/>
            </p:nvSpPr>
            <p:spPr bwMode="auto">
              <a:xfrm>
                <a:off x="3546427" y="2917733"/>
                <a:ext cx="747963" cy="713910"/>
              </a:xfrm>
              <a:custGeom>
                <a:avLst/>
                <a:gdLst/>
                <a:ahLst/>
                <a:cxnLst>
                  <a:cxn ang="0">
                    <a:pos x="551" y="1051"/>
                  </a:cxn>
                  <a:cxn ang="0">
                    <a:pos x="544" y="1051"/>
                  </a:cxn>
                  <a:cxn ang="0">
                    <a:pos x="188" y="629"/>
                  </a:cxn>
                  <a:cxn ang="0">
                    <a:pos x="0" y="109"/>
                  </a:cxn>
                  <a:cxn ang="0">
                    <a:pos x="7" y="97"/>
                  </a:cxn>
                  <a:cxn ang="0">
                    <a:pos x="551" y="0"/>
                  </a:cxn>
                  <a:cxn ang="0">
                    <a:pos x="1094" y="97"/>
                  </a:cxn>
                  <a:cxn ang="0">
                    <a:pos x="1101" y="109"/>
                  </a:cxn>
                  <a:cxn ang="0">
                    <a:pos x="914" y="629"/>
                  </a:cxn>
                  <a:cxn ang="0">
                    <a:pos x="558" y="1051"/>
                  </a:cxn>
                  <a:cxn ang="0">
                    <a:pos x="551" y="1051"/>
                  </a:cxn>
                </a:cxnLst>
                <a:rect l="0" t="0" r="r" b="b"/>
                <a:pathLst>
                  <a:path w="1101" h="1051">
                    <a:moveTo>
                      <a:pt x="551" y="1051"/>
                    </a:moveTo>
                    <a:cubicBezTo>
                      <a:pt x="548" y="1051"/>
                      <a:pt x="545" y="1051"/>
                      <a:pt x="544" y="1051"/>
                    </a:cubicBezTo>
                    <a:cubicBezTo>
                      <a:pt x="527" y="1041"/>
                      <a:pt x="372" y="948"/>
                      <a:pt x="188" y="629"/>
                    </a:cubicBezTo>
                    <a:cubicBezTo>
                      <a:pt x="0" y="303"/>
                      <a:pt x="0" y="124"/>
                      <a:pt x="0" y="109"/>
                    </a:cubicBezTo>
                    <a:cubicBezTo>
                      <a:pt x="1" y="106"/>
                      <a:pt x="5" y="100"/>
                      <a:pt x="7" y="97"/>
                    </a:cubicBezTo>
                    <a:cubicBezTo>
                      <a:pt x="24" y="87"/>
                      <a:pt x="182" y="0"/>
                      <a:pt x="551" y="0"/>
                    </a:cubicBezTo>
                    <a:cubicBezTo>
                      <a:pt x="919" y="0"/>
                      <a:pt x="1077" y="87"/>
                      <a:pt x="1094" y="97"/>
                    </a:cubicBezTo>
                    <a:cubicBezTo>
                      <a:pt x="1097" y="100"/>
                      <a:pt x="1100" y="106"/>
                      <a:pt x="1101" y="109"/>
                    </a:cubicBezTo>
                    <a:cubicBezTo>
                      <a:pt x="1101" y="129"/>
                      <a:pt x="1098" y="309"/>
                      <a:pt x="914" y="629"/>
                    </a:cubicBezTo>
                    <a:cubicBezTo>
                      <a:pt x="729" y="948"/>
                      <a:pt x="575" y="1041"/>
                      <a:pt x="558" y="1051"/>
                    </a:cubicBezTo>
                    <a:cubicBezTo>
                      <a:pt x="556" y="1051"/>
                      <a:pt x="554" y="1051"/>
                      <a:pt x="551" y="1051"/>
                    </a:cubicBezTo>
                    <a:close/>
                  </a:path>
                </a:pathLst>
              </a:custGeom>
              <a:solidFill>
                <a:srgbClr val="1E74AE"/>
              </a:solidFill>
              <a:ln w="9525">
                <a:noFill/>
                <a:round/>
              </a:ln>
              <a:effectLst>
                <a:outerShdw blurRad="50800" dist="38100" dir="2700000" algn="tl" rotWithShape="0">
                  <a:prstClr val="black">
                    <a:alpha val="40000"/>
                  </a:prstClr>
                </a:outerShdw>
              </a:effectLst>
            </p:spPr>
            <p:txBody>
              <a:bodyPr anchor="ctr"/>
              <a:lstStyle/>
              <a:p>
                <a:pPr algn="ctr"/>
                <a:endParaRPr sz="1015" dirty="0">
                  <a:latin typeface="+mn-lt"/>
                  <a:ea typeface="思源黑体" panose="020B0500000000000000" pitchFamily="34" charset="-122"/>
                  <a:cs typeface="+mn-ea"/>
                  <a:sym typeface="+mn-lt"/>
                </a:endParaRPr>
              </a:p>
            </p:txBody>
          </p:sp>
        </p:grpSp>
        <p:pic>
          <p:nvPicPr>
            <p:cNvPr id="14" name="图形 13" descr="电话"/>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52440" y="2579231"/>
              <a:ext cx="529208" cy="529208"/>
            </a:xfrm>
            <a:prstGeom prst="rect">
              <a:avLst/>
            </a:prstGeom>
          </p:spPr>
        </p:pic>
        <p:pic>
          <p:nvPicPr>
            <p:cNvPr id="16" name="图形 15" descr="沙漏"/>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85331" y="2596924"/>
              <a:ext cx="495030" cy="495030"/>
            </a:xfrm>
            <a:prstGeom prst="rect">
              <a:avLst/>
            </a:prstGeom>
          </p:spPr>
        </p:pic>
        <p:pic>
          <p:nvPicPr>
            <p:cNvPr id="18" name="图形 17" descr="气球动物"/>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79179" y="2031879"/>
              <a:ext cx="585627" cy="585627"/>
            </a:xfrm>
            <a:prstGeom prst="rect">
              <a:avLst/>
            </a:prstGeom>
          </p:spPr>
        </p:pic>
        <p:sp>
          <p:nvSpPr>
            <p:cNvPr id="19" name="文本框 18"/>
            <p:cNvSpPr txBox="1"/>
            <p:nvPr/>
          </p:nvSpPr>
          <p:spPr>
            <a:xfrm>
              <a:off x="2137862" y="2324693"/>
              <a:ext cx="1020349" cy="215444"/>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marL="285750" indent="-285750">
                <a:buFont typeface="Wingdings" panose="05000000000000000000" pitchFamily="2" charset="2"/>
                <a:buChar char="n"/>
              </a:pPr>
              <a:r>
                <a:rPr lang="zh-CN" altLang="en-US" sz="1400" dirty="0"/>
                <a:t>观察</a:t>
              </a:r>
            </a:p>
          </p:txBody>
        </p:sp>
        <p:sp>
          <p:nvSpPr>
            <p:cNvPr id="20" name="文本框 19"/>
            <p:cNvSpPr txBox="1"/>
            <p:nvPr/>
          </p:nvSpPr>
          <p:spPr>
            <a:xfrm>
              <a:off x="989720" y="2568595"/>
              <a:ext cx="2137380" cy="529440"/>
            </a:xfrm>
            <a:prstGeom prst="rect">
              <a:avLst/>
            </a:prstGeom>
            <a:noFill/>
          </p:spPr>
          <p:txBody>
            <a:bodyPr wrap="square">
              <a:spAutoFit/>
            </a:bodyPr>
            <a:lstStyle/>
            <a:p>
              <a:pPr algn="r">
                <a:lnSpc>
                  <a:spcPct val="150000"/>
                </a:lnSpc>
              </a:pPr>
              <a:r>
                <a:rPr lang="zh-CN" altLang="en-US" sz="1000" b="1" dirty="0">
                  <a:solidFill>
                    <a:schemeClr val="tx1">
                      <a:lumMod val="65000"/>
                      <a:lumOff val="35000"/>
                    </a:schemeClr>
                  </a:solidFill>
                  <a:ea typeface="思源黑体" panose="020B0500000000000000" pitchFamily="34" charset="-122"/>
                </a:rPr>
                <a:t>“每次”“曾”等词语在以下句子中表达的是观察结果。</a:t>
              </a:r>
            </a:p>
          </p:txBody>
        </p:sp>
        <p:sp>
          <p:nvSpPr>
            <p:cNvPr id="21" name="文本框 20"/>
            <p:cNvSpPr txBox="1"/>
            <p:nvPr/>
          </p:nvSpPr>
          <p:spPr>
            <a:xfrm>
              <a:off x="174773" y="3127996"/>
              <a:ext cx="2952328" cy="529440"/>
            </a:xfrm>
            <a:prstGeom prst="rect">
              <a:avLst/>
            </a:prstGeom>
            <a:noFill/>
          </p:spPr>
          <p:txBody>
            <a:bodyPr wrap="square">
              <a:spAutoFit/>
            </a:bodyPr>
            <a:lstStyle/>
            <a:p>
              <a:pPr marL="171450" indent="-171450" algn="r">
                <a:lnSpc>
                  <a:spcPct val="150000"/>
                </a:lnSpc>
                <a:buFont typeface="Arial" panose="020B0604020202020204" pitchFamily="34" charset="0"/>
                <a:buChar char="•"/>
              </a:pPr>
              <a:r>
                <a:rPr lang="zh-CN" altLang="en-US" sz="1000" dirty="0">
                  <a:solidFill>
                    <a:schemeClr val="tx1">
                      <a:lumMod val="65000"/>
                      <a:lumOff val="35000"/>
                    </a:schemeClr>
                  </a:solidFill>
                  <a:ea typeface="思源黑体" panose="020B0500000000000000" pitchFamily="34" charset="-122"/>
                </a:rPr>
                <a:t>我看安迪打了几次电话，每次都至少打半小时。</a:t>
              </a:r>
              <a:endParaRPr lang="en-US" altLang="zh-CN" sz="1000" dirty="0">
                <a:solidFill>
                  <a:schemeClr val="tx1">
                    <a:lumMod val="65000"/>
                    <a:lumOff val="35000"/>
                  </a:schemeClr>
                </a:solidFill>
                <a:ea typeface="思源黑体" panose="020B0500000000000000" pitchFamily="34" charset="-122"/>
              </a:endParaRPr>
            </a:p>
            <a:p>
              <a:pPr marL="171450" indent="-171450" algn="r">
                <a:lnSpc>
                  <a:spcPct val="150000"/>
                </a:lnSpc>
                <a:buFont typeface="Arial" panose="020B0604020202020204" pitchFamily="34" charset="0"/>
                <a:buChar char="•"/>
              </a:pPr>
              <a:r>
                <a:rPr lang="zh-CN" altLang="en-US" sz="1000" dirty="0">
                  <a:solidFill>
                    <a:schemeClr val="tx1">
                      <a:lumMod val="65000"/>
                      <a:lumOff val="35000"/>
                    </a:schemeClr>
                  </a:solidFill>
                  <a:ea typeface="思源黑体" panose="020B0500000000000000" pitchFamily="34" charset="-122"/>
                </a:rPr>
                <a:t>我不记得你曾写信给我。</a:t>
              </a:r>
            </a:p>
          </p:txBody>
        </p:sp>
        <p:sp>
          <p:nvSpPr>
            <p:cNvPr id="22" name="文本框 21"/>
            <p:cNvSpPr txBox="1"/>
            <p:nvPr/>
          </p:nvSpPr>
          <p:spPr>
            <a:xfrm>
              <a:off x="3967448" y="3390843"/>
              <a:ext cx="1217883" cy="215444"/>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marL="285750" indent="-285750">
                <a:buFont typeface="Wingdings" panose="05000000000000000000" pitchFamily="2" charset="2"/>
                <a:buChar char="n"/>
              </a:pPr>
              <a:r>
                <a:rPr lang="zh-CN" altLang="en-US" sz="1400" dirty="0"/>
                <a:t>观察和评论</a:t>
              </a:r>
            </a:p>
          </p:txBody>
        </p:sp>
        <p:sp>
          <p:nvSpPr>
            <p:cNvPr id="23" name="文本框 22"/>
            <p:cNvSpPr txBox="1"/>
            <p:nvPr/>
          </p:nvSpPr>
          <p:spPr>
            <a:xfrm>
              <a:off x="3502499" y="3626742"/>
              <a:ext cx="2137380" cy="529440"/>
            </a:xfrm>
            <a:prstGeom prst="rect">
              <a:avLst/>
            </a:prstGeom>
            <a:noFill/>
          </p:spPr>
          <p:txBody>
            <a:bodyPr wrap="square">
              <a:spAutoFit/>
            </a:bodyPr>
            <a:lstStyle/>
            <a:p>
              <a:pPr algn="ctr">
                <a:lnSpc>
                  <a:spcPct val="150000"/>
                </a:lnSpc>
              </a:pPr>
              <a:r>
                <a:rPr lang="zh-CN" altLang="en-US" sz="1000" b="1" dirty="0">
                  <a:solidFill>
                    <a:schemeClr val="tx1">
                      <a:lumMod val="65000"/>
                      <a:lumOff val="35000"/>
                    </a:schemeClr>
                  </a:solidFill>
                  <a:ea typeface="思源黑体" panose="020B0500000000000000" pitchFamily="34" charset="-122"/>
                </a:rPr>
                <a:t>“经常”和“很少”这样的词语可能混淆观察和评论。</a:t>
              </a:r>
            </a:p>
          </p:txBody>
        </p:sp>
        <p:sp>
          <p:nvSpPr>
            <p:cNvPr id="24" name="文本框 23"/>
            <p:cNvSpPr txBox="1"/>
            <p:nvPr/>
          </p:nvSpPr>
          <p:spPr>
            <a:xfrm>
              <a:off x="3335621" y="4164620"/>
              <a:ext cx="733117" cy="339837"/>
            </a:xfrm>
            <a:prstGeom prst="rect">
              <a:avLst/>
            </a:prstGeom>
            <a:noFill/>
          </p:spPr>
          <p:txBody>
            <a:bodyPr wrap="square">
              <a:spAutoFit/>
            </a:bodyPr>
            <a:lstStyle/>
            <a:p>
              <a:pPr algn="ctr">
                <a:lnSpc>
                  <a:spcPct val="150000"/>
                </a:lnSpc>
              </a:pPr>
              <a:r>
                <a:rPr lang="zh-CN" altLang="en-US" sz="1200" b="1" dirty="0">
                  <a:solidFill>
                    <a:schemeClr val="tx1">
                      <a:lumMod val="65000"/>
                      <a:lumOff val="35000"/>
                    </a:schemeClr>
                  </a:solidFill>
                  <a:ea typeface="思源黑体" panose="020B0500000000000000" pitchFamily="34" charset="-122"/>
                </a:rPr>
                <a:t>评论</a:t>
              </a:r>
              <a:endParaRPr lang="en-US" altLang="zh-CN" sz="1200" b="1" dirty="0">
                <a:solidFill>
                  <a:schemeClr val="tx1">
                    <a:lumMod val="65000"/>
                    <a:lumOff val="35000"/>
                  </a:schemeClr>
                </a:solidFill>
                <a:ea typeface="思源黑体" panose="020B0500000000000000" pitchFamily="34" charset="-122"/>
              </a:endParaRPr>
            </a:p>
          </p:txBody>
        </p:sp>
        <p:sp>
          <p:nvSpPr>
            <p:cNvPr id="25" name="文本框 24"/>
            <p:cNvSpPr txBox="1"/>
            <p:nvPr/>
          </p:nvSpPr>
          <p:spPr>
            <a:xfrm>
              <a:off x="3125169" y="4504457"/>
              <a:ext cx="1159593" cy="530145"/>
            </a:xfrm>
            <a:prstGeom prst="rect">
              <a:avLst/>
            </a:prstGeom>
            <a:noFill/>
          </p:spPr>
          <p:txBody>
            <a:bodyPr wrap="square">
              <a:spAutoFit/>
            </a:bodyPr>
            <a:lstStyle/>
            <a:p>
              <a:pPr marL="171450" indent="-171450" algn="ctr">
                <a:lnSpc>
                  <a:spcPct val="150000"/>
                </a:lnSpc>
                <a:buFont typeface="Arial" panose="020B0604020202020204" pitchFamily="34" charset="0"/>
                <a:buChar char="•"/>
              </a:pPr>
              <a:r>
                <a:rPr lang="zh-CN" altLang="en-US" sz="1000" dirty="0">
                  <a:solidFill>
                    <a:schemeClr val="tx1">
                      <a:lumMod val="65000"/>
                      <a:lumOff val="35000"/>
                    </a:schemeClr>
                  </a:solidFill>
                  <a:ea typeface="思源黑体" panose="020B0500000000000000" pitchFamily="34" charset="-122"/>
                </a:rPr>
                <a:t>你很少配合我。</a:t>
              </a:r>
              <a:endParaRPr lang="en-US" altLang="zh-CN" sz="1000" dirty="0">
                <a:solidFill>
                  <a:schemeClr val="tx1">
                    <a:lumMod val="65000"/>
                    <a:lumOff val="35000"/>
                  </a:schemeClr>
                </a:solidFill>
                <a:ea typeface="思源黑体" panose="020B0500000000000000" pitchFamily="34" charset="-122"/>
              </a:endParaRPr>
            </a:p>
            <a:p>
              <a:pPr marL="171450" indent="-171450" algn="ctr">
                <a:lnSpc>
                  <a:spcPct val="150000"/>
                </a:lnSpc>
                <a:buFont typeface="Arial" panose="020B0604020202020204" pitchFamily="34" charset="0"/>
                <a:buChar char="•"/>
              </a:pPr>
              <a:r>
                <a:rPr lang="zh-CN" altLang="en-US" sz="1000" dirty="0">
                  <a:solidFill>
                    <a:schemeClr val="tx1">
                      <a:lumMod val="65000"/>
                      <a:lumOff val="35000"/>
                    </a:schemeClr>
                  </a:solidFill>
                  <a:ea typeface="思源黑体" panose="020B0500000000000000" pitchFamily="34" charset="-122"/>
                </a:rPr>
                <a:t>他经常过来。</a:t>
              </a:r>
            </a:p>
          </p:txBody>
        </p:sp>
        <p:sp>
          <p:nvSpPr>
            <p:cNvPr id="26" name="文本框 25"/>
            <p:cNvSpPr txBox="1"/>
            <p:nvPr/>
          </p:nvSpPr>
          <p:spPr>
            <a:xfrm>
              <a:off x="4966316" y="4168256"/>
              <a:ext cx="733117" cy="339837"/>
            </a:xfrm>
            <a:prstGeom prst="rect">
              <a:avLst/>
            </a:prstGeom>
            <a:noFill/>
          </p:spPr>
          <p:txBody>
            <a:bodyPr wrap="square">
              <a:spAutoFit/>
            </a:bodyPr>
            <a:lstStyle>
              <a:defPPr>
                <a:defRPr lang="zh-CN"/>
              </a:defPPr>
              <a:lvl1pPr algn="ctr">
                <a:lnSpc>
                  <a:spcPct val="150000"/>
                </a:lnSpc>
                <a:defRPr sz="1200" b="1">
                  <a:solidFill>
                    <a:schemeClr val="tx1">
                      <a:lumMod val="65000"/>
                      <a:lumOff val="35000"/>
                    </a:schemeClr>
                  </a:solidFill>
                  <a:ea typeface="思源黑体" panose="020B0500000000000000" pitchFamily="34" charset="-122"/>
                </a:defRPr>
              </a:lvl1pPr>
            </a:lstStyle>
            <a:p>
              <a:r>
                <a:rPr lang="zh-CN" altLang="en-US" dirty="0"/>
                <a:t>观察</a:t>
              </a:r>
              <a:endParaRPr lang="en-US" altLang="zh-CN" dirty="0"/>
            </a:p>
          </p:txBody>
        </p:sp>
        <p:sp>
          <p:nvSpPr>
            <p:cNvPr id="27" name="文本框 26"/>
            <p:cNvSpPr txBox="1"/>
            <p:nvPr/>
          </p:nvSpPr>
          <p:spPr>
            <a:xfrm>
              <a:off x="4488857" y="4476567"/>
              <a:ext cx="1688034" cy="760273"/>
            </a:xfrm>
            <a:prstGeom prst="rect">
              <a:avLst/>
            </a:prstGeom>
            <a:noFill/>
          </p:spPr>
          <p:txBody>
            <a:bodyPr wrap="square">
              <a:spAutoFit/>
            </a:bodyPr>
            <a:lstStyle/>
            <a:p>
              <a:pPr marL="171450" indent="-171450">
                <a:lnSpc>
                  <a:spcPct val="150000"/>
                </a:lnSpc>
                <a:buFont typeface="Arial" panose="020B0604020202020204" pitchFamily="34" charset="0"/>
                <a:buChar char="•"/>
              </a:pPr>
              <a:r>
                <a:rPr lang="zh-CN" altLang="en-US" sz="1000" dirty="0">
                  <a:solidFill>
                    <a:schemeClr val="tx1">
                      <a:lumMod val="65000"/>
                      <a:lumOff val="35000"/>
                    </a:schemeClr>
                  </a:solidFill>
                  <a:ea typeface="思源黑体" panose="020B0500000000000000" pitchFamily="34" charset="-122"/>
                </a:rPr>
                <a:t>我最近组织了三次活动，每次你都说不愿参加。</a:t>
              </a:r>
              <a:endParaRPr lang="en-US" altLang="zh-CN" sz="1000" dirty="0">
                <a:solidFill>
                  <a:schemeClr val="tx1">
                    <a:lumMod val="65000"/>
                    <a:lumOff val="35000"/>
                  </a:schemeClr>
                </a:solidFill>
                <a:ea typeface="思源黑体" panose="020B0500000000000000" pitchFamily="34" charset="-122"/>
              </a:endParaRPr>
            </a:p>
            <a:p>
              <a:pPr marL="171450" indent="-171450">
                <a:lnSpc>
                  <a:spcPct val="150000"/>
                </a:lnSpc>
                <a:buFont typeface="Arial" panose="020B0604020202020204" pitchFamily="34" charset="0"/>
                <a:buChar char="•"/>
              </a:pPr>
              <a:r>
                <a:rPr lang="zh-CN" altLang="en-US" sz="1000" dirty="0">
                  <a:solidFill>
                    <a:schemeClr val="tx1">
                      <a:lumMod val="65000"/>
                      <a:lumOff val="35000"/>
                    </a:schemeClr>
                  </a:solidFill>
                  <a:ea typeface="思源黑体" panose="020B0500000000000000" pitchFamily="34" charset="-122"/>
                </a:rPr>
                <a:t>他每周最少过来三次。</a:t>
              </a:r>
            </a:p>
          </p:txBody>
        </p:sp>
        <p:sp>
          <p:nvSpPr>
            <p:cNvPr id="28" name="文本框 27"/>
            <p:cNvSpPr txBox="1"/>
            <p:nvPr/>
          </p:nvSpPr>
          <p:spPr>
            <a:xfrm>
              <a:off x="6072725" y="2324693"/>
              <a:ext cx="1020349" cy="215444"/>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marL="285750" indent="-285750" algn="l">
                <a:buFont typeface="Wingdings" panose="05000000000000000000" pitchFamily="2" charset="2"/>
                <a:buChar char="n"/>
              </a:pPr>
              <a:r>
                <a:rPr lang="zh-CN" altLang="en-US" sz="1400" dirty="0"/>
                <a:t>评论</a:t>
              </a:r>
            </a:p>
          </p:txBody>
        </p:sp>
        <p:sp>
          <p:nvSpPr>
            <p:cNvPr id="29" name="文本框 28"/>
            <p:cNvSpPr txBox="1"/>
            <p:nvPr/>
          </p:nvSpPr>
          <p:spPr>
            <a:xfrm>
              <a:off x="6048624" y="2594631"/>
              <a:ext cx="2052335" cy="529440"/>
            </a:xfrm>
            <a:prstGeom prst="rect">
              <a:avLst/>
            </a:prstGeom>
            <a:noFill/>
          </p:spPr>
          <p:txBody>
            <a:bodyPr wrap="square">
              <a:spAutoFit/>
            </a:bodyPr>
            <a:lstStyle/>
            <a:p>
              <a:pPr>
                <a:lnSpc>
                  <a:spcPct val="150000"/>
                </a:lnSpc>
              </a:pPr>
              <a:r>
                <a:rPr lang="zh-CN" altLang="en-US" sz="1000" b="1" dirty="0">
                  <a:solidFill>
                    <a:schemeClr val="tx1">
                      <a:lumMod val="65000"/>
                      <a:lumOff val="35000"/>
                    </a:schemeClr>
                  </a:solidFill>
                  <a:ea typeface="思源黑体" panose="020B0500000000000000" pitchFamily="34" charset="-122"/>
                </a:rPr>
                <a:t>“总是”、“从不”等词语在以下句子中表达的是评论。</a:t>
              </a:r>
            </a:p>
          </p:txBody>
        </p:sp>
        <p:sp>
          <p:nvSpPr>
            <p:cNvPr id="30" name="文本框 29"/>
            <p:cNvSpPr txBox="1"/>
            <p:nvPr/>
          </p:nvSpPr>
          <p:spPr>
            <a:xfrm>
              <a:off x="6068423" y="3127996"/>
              <a:ext cx="2952328" cy="529440"/>
            </a:xfrm>
            <a:prstGeom prst="rect">
              <a:avLst/>
            </a:prstGeom>
            <a:noFill/>
          </p:spPr>
          <p:txBody>
            <a:bodyPr wrap="square">
              <a:spAutoFit/>
            </a:bodyPr>
            <a:lstStyle/>
            <a:p>
              <a:pPr marL="171450" indent="-171450">
                <a:lnSpc>
                  <a:spcPct val="150000"/>
                </a:lnSpc>
                <a:buFont typeface="Arial" panose="020B0604020202020204" pitchFamily="34" charset="0"/>
                <a:buChar char="•"/>
              </a:pPr>
              <a:r>
                <a:rPr lang="zh-CN" altLang="en-US" sz="1000" dirty="0">
                  <a:solidFill>
                    <a:schemeClr val="tx1">
                      <a:lumMod val="65000"/>
                      <a:lumOff val="35000"/>
                    </a:schemeClr>
                  </a:solidFill>
                  <a:ea typeface="思源黑体" panose="020B0500000000000000" pitchFamily="34" charset="-122"/>
                </a:rPr>
                <a:t>你总是很忙。</a:t>
              </a:r>
              <a:endParaRPr lang="en-US" altLang="zh-CN" sz="1000" dirty="0">
                <a:solidFill>
                  <a:schemeClr val="tx1">
                    <a:lumMod val="65000"/>
                    <a:lumOff val="35000"/>
                  </a:schemeClr>
                </a:solidFill>
                <a:ea typeface="思源黑体" panose="020B0500000000000000" pitchFamily="34" charset="-122"/>
              </a:endParaRPr>
            </a:p>
            <a:p>
              <a:pPr marL="171450" indent="-171450">
                <a:lnSpc>
                  <a:spcPct val="150000"/>
                </a:lnSpc>
                <a:buFont typeface="Arial" panose="020B0604020202020204" pitchFamily="34" charset="0"/>
                <a:buChar char="•"/>
              </a:pPr>
              <a:r>
                <a:rPr lang="zh-CN" altLang="en-US" sz="1000" dirty="0">
                  <a:solidFill>
                    <a:schemeClr val="tx1">
                      <a:lumMod val="65000"/>
                      <a:lumOff val="35000"/>
                    </a:schemeClr>
                  </a:solidFill>
                  <a:ea typeface="思源黑体" panose="020B0500000000000000" pitchFamily="34" charset="-122"/>
                </a:rPr>
                <a:t>在需要她的时候，她从不出现。</a:t>
              </a:r>
            </a:p>
          </p:txBody>
        </p:sp>
      </p:gr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972394" y="197930"/>
            <a:ext cx="3024336"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练习一：观察或评论？</a:t>
            </a:r>
          </a:p>
        </p:txBody>
      </p:sp>
      <p:sp>
        <p:nvSpPr>
          <p:cNvPr id="32" name="文本框 31"/>
          <p:cNvSpPr txBox="1"/>
          <p:nvPr/>
        </p:nvSpPr>
        <p:spPr>
          <a:xfrm>
            <a:off x="1044402" y="659595"/>
            <a:ext cx="7344816" cy="184666"/>
          </a:xfrm>
          <a:prstGeom prst="rect">
            <a:avLst/>
          </a:prstGeom>
          <a:noFill/>
        </p:spPr>
        <p:txBody>
          <a:bodyPr wrap="square" lIns="0" tIns="0" rIns="0" bIns="0" rtlCol="0">
            <a:spAutoFit/>
          </a:bodyPr>
          <a:lstStyle/>
          <a:p>
            <a:pPr algn="just"/>
            <a:r>
              <a:rPr lang="zh-CN" altLang="en-US" sz="1200" dirty="0">
                <a:solidFill>
                  <a:schemeClr val="accent6"/>
                </a:solidFill>
                <a:ea typeface="思源黑体" panose="020B0500000000000000" pitchFamily="34" charset="-122"/>
              </a:rPr>
              <a:t>完成以下练习，看看自己是否可以熟练区分观察和评论。</a:t>
            </a:r>
            <a:endParaRPr lang="zh-CN" altLang="en-US" sz="1200" dirty="0"/>
          </a:p>
        </p:txBody>
      </p:sp>
      <p:graphicFrame>
        <p:nvGraphicFramePr>
          <p:cNvPr id="2" name="表格 2"/>
          <p:cNvGraphicFramePr>
            <a:graphicFrameLocks noGrp="1"/>
          </p:cNvGraphicFramePr>
          <p:nvPr>
            <p:custDataLst>
              <p:tags r:id="rId2"/>
            </p:custDataLst>
          </p:nvPr>
        </p:nvGraphicFramePr>
        <p:xfrm>
          <a:off x="468338" y="916360"/>
          <a:ext cx="8208912" cy="4097748"/>
        </p:xfrm>
        <a:graphic>
          <a:graphicData uri="http://schemas.openxmlformats.org/drawingml/2006/table">
            <a:tbl>
              <a:tblPr firstRow="1" bandRow="1">
                <a:tableStyleId>{5C22544A-7EE6-4342-B048-85BDC9FD1C3A}</a:tableStyleId>
              </a:tblPr>
              <a:tblGrid>
                <a:gridCol w="1512168">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409575">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“哥哥昨天无缘无故对我发脾气。”</a:t>
                      </a:r>
                    </a:p>
                  </a:txBody>
                  <a:tcPr anchor="ctr">
                    <a:solidFill>
                      <a:srgbClr val="1E74AE"/>
                    </a:solidFill>
                  </a:tcPr>
                </a:tc>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这是一句评论。我认为“无缘无故”是评论。此外，我认为说哥哥发脾气了也是评论。他也可能是感到害怕、悲伤或别的。以下例句描述了观察结果而不含任何评论：“哥哥告诉我，他生气了。”或是“哥哥用拳头砸了一下桌子。”</a:t>
                      </a:r>
                    </a:p>
                  </a:txBody>
                  <a:tcPr anchor="ctr">
                    <a:solidFill>
                      <a:srgbClr val="1E74AE"/>
                    </a:solidFill>
                  </a:tcPr>
                </a:tc>
                <a:extLst>
                  <a:ext uri="{0D108BD9-81ED-4DB2-BD59-A6C34878D82A}">
                    <a16:rowId xmlns:a16="http://schemas.microsoft.com/office/drawing/2014/main" val="10000"/>
                  </a:ext>
                </a:extLst>
              </a:tr>
              <a:tr h="409797">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“昨晚妹妹在看电视时啃指甲。”</a:t>
                      </a:r>
                    </a:p>
                  </a:txBody>
                  <a:tcPr anchor="ctr">
                    <a:solidFill>
                      <a:srgbClr val="FF9216"/>
                    </a:solidFill>
                  </a:tcPr>
                </a:tc>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这一句是观察。</a:t>
                      </a:r>
                    </a:p>
                  </a:txBody>
                  <a:tcPr anchor="ctr">
                    <a:solidFill>
                      <a:srgbClr val="FF9216"/>
                    </a:solidFill>
                  </a:tcPr>
                </a:tc>
                <a:extLst>
                  <a:ext uri="{0D108BD9-81ED-4DB2-BD59-A6C34878D82A}">
                    <a16:rowId xmlns:a16="http://schemas.microsoft.com/office/drawing/2014/main" val="10001"/>
                  </a:ext>
                </a:extLst>
              </a:tr>
              <a:tr h="409797">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“开会时，经理没有问我的意见。”</a:t>
                      </a:r>
                    </a:p>
                  </a:txBody>
                  <a:tcPr anchor="ctr">
                    <a:solidFill>
                      <a:srgbClr val="1E74AE"/>
                    </a:solidFill>
                  </a:tcPr>
                </a:tc>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这一句是观察。</a:t>
                      </a:r>
                    </a:p>
                  </a:txBody>
                  <a:tcPr anchor="ctr">
                    <a:solidFill>
                      <a:srgbClr val="1E74AE"/>
                    </a:solidFill>
                  </a:tcPr>
                </a:tc>
                <a:extLst>
                  <a:ext uri="{0D108BD9-81ED-4DB2-BD59-A6C34878D82A}">
                    <a16:rowId xmlns:a16="http://schemas.microsoft.com/office/drawing/2014/main" val="10002"/>
                  </a:ext>
                </a:extLst>
              </a:tr>
              <a:tr h="409797">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“我父亲是个好人。”</a:t>
                      </a:r>
                    </a:p>
                  </a:txBody>
                  <a:tcPr anchor="ctr">
                    <a:solidFill>
                      <a:srgbClr val="FF9216"/>
                    </a:solidFill>
                  </a:tcPr>
                </a:tc>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这是一句评论。我认为“好人”是评论。以下例句描述了观察结果而不含任何评论：“在过去的</a:t>
                      </a:r>
                      <a:r>
                        <a:rPr lang="en-US" altLang="zh-CN" sz="1000" b="0" kern="1200" dirty="0">
                          <a:solidFill>
                            <a:schemeClr val="bg1"/>
                          </a:solidFill>
                          <a:latin typeface="Calibri" panose="020F0502020204030204" pitchFamily="34" charset="0"/>
                          <a:ea typeface="思源黑体" panose="020B0500000000000000" pitchFamily="34" charset="-122"/>
                          <a:cs typeface="+mn-cs"/>
                        </a:rPr>
                        <a:t>25</a:t>
                      </a:r>
                      <a:r>
                        <a:rPr lang="zh-CN" altLang="en-US" sz="1000" b="0" kern="1200" dirty="0">
                          <a:solidFill>
                            <a:schemeClr val="bg1"/>
                          </a:solidFill>
                          <a:latin typeface="Calibri" panose="020F0502020204030204" pitchFamily="34" charset="0"/>
                          <a:ea typeface="思源黑体" panose="020B0500000000000000" pitchFamily="34" charset="-122"/>
                          <a:cs typeface="+mn-cs"/>
                        </a:rPr>
                        <a:t>年中，父亲将他工资收入的十分之一捐给了慈善机构。”</a:t>
                      </a:r>
                    </a:p>
                  </a:txBody>
                  <a:tcPr anchor="ctr">
                    <a:solidFill>
                      <a:srgbClr val="FF9216"/>
                    </a:solidFill>
                  </a:tcPr>
                </a:tc>
                <a:extLst>
                  <a:ext uri="{0D108BD9-81ED-4DB2-BD59-A6C34878D82A}">
                    <a16:rowId xmlns:a16="http://schemas.microsoft.com/office/drawing/2014/main" val="10003"/>
                  </a:ext>
                </a:extLst>
              </a:tr>
              <a:tr h="409797">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“迈克的工作时间太长了。”</a:t>
                      </a:r>
                    </a:p>
                  </a:txBody>
                  <a:tcPr anchor="ctr">
                    <a:solidFill>
                      <a:srgbClr val="1E74AE"/>
                    </a:solidFill>
                  </a:tcPr>
                </a:tc>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这是一句评论。我认为“太长了”是评论。以下例句描述了观察结果而不含任何评论：“本周迈克在办公室工作了</a:t>
                      </a:r>
                      <a:r>
                        <a:rPr lang="en-US" altLang="zh-CN" sz="1000" b="0" kern="1200" dirty="0">
                          <a:solidFill>
                            <a:schemeClr val="bg1"/>
                          </a:solidFill>
                          <a:latin typeface="Calibri" panose="020F0502020204030204" pitchFamily="34" charset="0"/>
                          <a:ea typeface="思源黑体" panose="020B0500000000000000" pitchFamily="34" charset="-122"/>
                          <a:cs typeface="+mn-cs"/>
                        </a:rPr>
                        <a:t>60</a:t>
                      </a:r>
                      <a:r>
                        <a:rPr lang="zh-CN" altLang="en-US" sz="1000" b="0" kern="1200" dirty="0">
                          <a:solidFill>
                            <a:schemeClr val="bg1"/>
                          </a:solidFill>
                          <a:latin typeface="Calibri" panose="020F0502020204030204" pitchFamily="34" charset="0"/>
                          <a:ea typeface="思源黑体" panose="020B0500000000000000" pitchFamily="34" charset="-122"/>
                          <a:cs typeface="+mn-cs"/>
                        </a:rPr>
                        <a:t>小时以上。”</a:t>
                      </a:r>
                    </a:p>
                  </a:txBody>
                  <a:tcPr anchor="ctr">
                    <a:solidFill>
                      <a:srgbClr val="1E74AE"/>
                    </a:solidFill>
                  </a:tcPr>
                </a:tc>
                <a:extLst>
                  <a:ext uri="{0D108BD9-81ED-4DB2-BD59-A6C34878D82A}">
                    <a16:rowId xmlns:a16="http://schemas.microsoft.com/office/drawing/2014/main" val="10004"/>
                  </a:ext>
                </a:extLst>
              </a:tr>
              <a:tr h="409797">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“亨利很霸道。”</a:t>
                      </a:r>
                    </a:p>
                  </a:txBody>
                  <a:tcPr anchor="ctr">
                    <a:solidFill>
                      <a:srgbClr val="FF9216"/>
                    </a:solidFill>
                  </a:tcPr>
                </a:tc>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这是一句评论。我认为“很霸道”是评论。以下例句描述了观察结果而不含任何评论：“亨利在他姐姐换电视节目频道时，撞了她一下。”</a:t>
                      </a:r>
                    </a:p>
                  </a:txBody>
                  <a:tcPr anchor="ctr">
                    <a:solidFill>
                      <a:srgbClr val="FF9216"/>
                    </a:solidFill>
                  </a:tcPr>
                </a:tc>
                <a:extLst>
                  <a:ext uri="{0D108BD9-81ED-4DB2-BD59-A6C34878D82A}">
                    <a16:rowId xmlns:a16="http://schemas.microsoft.com/office/drawing/2014/main" val="10005"/>
                  </a:ext>
                </a:extLst>
              </a:tr>
              <a:tr h="409797">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“本周彼得每天都排在最前面。”</a:t>
                      </a:r>
                    </a:p>
                  </a:txBody>
                  <a:tcPr anchor="ctr">
                    <a:solidFill>
                      <a:srgbClr val="1E74AE"/>
                    </a:solidFill>
                  </a:tcPr>
                </a:tc>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这一句是观察。</a:t>
                      </a:r>
                    </a:p>
                  </a:txBody>
                  <a:tcPr anchor="ctr">
                    <a:solidFill>
                      <a:srgbClr val="1E74AE"/>
                    </a:solidFill>
                  </a:tcPr>
                </a:tc>
                <a:extLst>
                  <a:ext uri="{0D108BD9-81ED-4DB2-BD59-A6C34878D82A}">
                    <a16:rowId xmlns:a16="http://schemas.microsoft.com/office/drawing/2014/main" val="10006"/>
                  </a:ext>
                </a:extLst>
              </a:tr>
              <a:tr h="409797">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“我儿子经常不刷牙。”</a:t>
                      </a:r>
                    </a:p>
                  </a:txBody>
                  <a:tcPr anchor="ctr">
                    <a:solidFill>
                      <a:srgbClr val="FF9216"/>
                    </a:solidFill>
                  </a:tcPr>
                </a:tc>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这是一句评论。我认为“经常”是评论。以下例句描述了观察结果而不含任何评论：“本周我儿子有两次没刷牙就上床睡觉。”</a:t>
                      </a:r>
                    </a:p>
                  </a:txBody>
                  <a:tcPr anchor="ctr">
                    <a:solidFill>
                      <a:srgbClr val="FF9216"/>
                    </a:solidFill>
                  </a:tcPr>
                </a:tc>
                <a:extLst>
                  <a:ext uri="{0D108BD9-81ED-4DB2-BD59-A6C34878D82A}">
                    <a16:rowId xmlns:a16="http://schemas.microsoft.com/office/drawing/2014/main" val="10007"/>
                  </a:ext>
                </a:extLst>
              </a:tr>
              <a:tr h="409797">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“里奇告诉我，我穿黄色衣服不好看。”</a:t>
                      </a:r>
                    </a:p>
                  </a:txBody>
                  <a:tcPr anchor="ctr">
                    <a:solidFill>
                      <a:srgbClr val="1E74AE"/>
                    </a:solidFill>
                  </a:tcPr>
                </a:tc>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这一句是观察。</a:t>
                      </a:r>
                    </a:p>
                  </a:txBody>
                  <a:tcPr anchor="ctr">
                    <a:solidFill>
                      <a:srgbClr val="1E74AE"/>
                    </a:solidFill>
                  </a:tcPr>
                </a:tc>
                <a:extLst>
                  <a:ext uri="{0D108BD9-81ED-4DB2-BD59-A6C34878D82A}">
                    <a16:rowId xmlns:a16="http://schemas.microsoft.com/office/drawing/2014/main" val="10008"/>
                  </a:ext>
                </a:extLst>
              </a:tr>
              <a:tr h="409797">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“姑姑在和我说话时爱发牢骚。”</a:t>
                      </a:r>
                    </a:p>
                  </a:txBody>
                  <a:tcPr anchor="ctr">
                    <a:solidFill>
                      <a:srgbClr val="FF9216"/>
                    </a:solidFill>
                  </a:tcPr>
                </a:tc>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这是一句评论。我认为“爱发牢骚”是评论。以下例句描述了观察结果而不含任何评论：“本周姑姑给我打了三次电话，每次都说别人不尊重她。”</a:t>
                      </a:r>
                    </a:p>
                  </a:txBody>
                  <a:tcPr anchor="ctr">
                    <a:solidFill>
                      <a:srgbClr val="FF9216"/>
                    </a:solidFill>
                  </a:tcPr>
                </a:tc>
                <a:extLst>
                  <a:ext uri="{0D108BD9-81ED-4DB2-BD59-A6C34878D82A}">
                    <a16:rowId xmlns:a16="http://schemas.microsoft.com/office/drawing/2014/main" val="10009"/>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3024336"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小结</a:t>
            </a:r>
          </a:p>
        </p:txBody>
      </p:sp>
      <p:sp>
        <p:nvSpPr>
          <p:cNvPr id="3" name="文本框 2"/>
          <p:cNvSpPr txBox="1"/>
          <p:nvPr/>
        </p:nvSpPr>
        <p:spPr>
          <a:xfrm>
            <a:off x="1801459" y="1897262"/>
            <a:ext cx="5542670" cy="1673728"/>
          </a:xfrm>
          <a:prstGeom prst="rect">
            <a:avLst/>
          </a:prstGeom>
          <a:noFill/>
        </p:spPr>
        <p:txBody>
          <a:bodyPr wrap="square">
            <a:spAutoFit/>
          </a:bodyPr>
          <a:lstStyle/>
          <a:p>
            <a:pPr algn="just">
              <a:lnSpc>
                <a:spcPct val="150000"/>
              </a:lnSpc>
            </a:pPr>
            <a:r>
              <a:rPr lang="zh-CN" altLang="en-US" sz="1400" dirty="0">
                <a:solidFill>
                  <a:schemeClr val="tx1">
                    <a:lumMod val="65000"/>
                    <a:lumOff val="35000"/>
                  </a:schemeClr>
                </a:solidFill>
                <a:ea typeface="思源黑体" panose="020B0500000000000000" pitchFamily="34" charset="-122"/>
              </a:rPr>
              <a:t>非暴力沟通的第一个要素是观察。将观察和评论混为一谈，别人就会倾向于听到批评，并反驳我们。非暴力沟通是动态的语言，不主张绝对化的结论。它提倡在特定的时间和情境中进行观察，并清楚地描述观察结果。例如，它会说“欧文在过去的</a:t>
            </a:r>
            <a:r>
              <a:rPr lang="en-US" altLang="zh-CN" sz="1400" dirty="0">
                <a:solidFill>
                  <a:schemeClr val="tx1">
                    <a:lumMod val="65000"/>
                    <a:lumOff val="35000"/>
                  </a:schemeClr>
                </a:solidFill>
                <a:ea typeface="思源黑体" panose="020B0500000000000000" pitchFamily="34" charset="-122"/>
              </a:rPr>
              <a:t>5</a:t>
            </a:r>
            <a:r>
              <a:rPr lang="zh-CN" altLang="en-US" sz="1400" dirty="0">
                <a:solidFill>
                  <a:schemeClr val="tx1">
                    <a:lumMod val="65000"/>
                    <a:lumOff val="35000"/>
                  </a:schemeClr>
                </a:solidFill>
                <a:ea typeface="思源黑体" panose="020B0500000000000000" pitchFamily="34" charset="-122"/>
              </a:rPr>
              <a:t>场比赛中没有进一个球”，而不是说“欧文是个差劲的前锋”。</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rot="2662275" flipH="1">
            <a:off x="244310" y="4147384"/>
            <a:ext cx="323797" cy="2374511"/>
          </a:xfrm>
          <a:prstGeom prst="roundRect">
            <a:avLst>
              <a:gd name="adj" fmla="val 50000"/>
            </a:avLst>
          </a:prstGeom>
          <a:solidFill>
            <a:srgbClr val="1E74AE"/>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6" name="椭圆 5"/>
          <p:cNvSpPr/>
          <p:nvPr/>
        </p:nvSpPr>
        <p:spPr>
          <a:xfrm>
            <a:off x="289153" y="4319175"/>
            <a:ext cx="316898" cy="316898"/>
          </a:xfrm>
          <a:prstGeom prst="ellipse">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7" name="圆角矩形 6"/>
          <p:cNvSpPr/>
          <p:nvPr/>
        </p:nvSpPr>
        <p:spPr>
          <a:xfrm rot="2662275" flipH="1">
            <a:off x="-376609" y="4467442"/>
            <a:ext cx="323797" cy="1355291"/>
          </a:xfrm>
          <a:prstGeom prst="roundRect">
            <a:avLst>
              <a:gd name="adj" fmla="val 50000"/>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16" name="矩形 15"/>
          <p:cNvSpPr/>
          <p:nvPr/>
        </p:nvSpPr>
        <p:spPr>
          <a:xfrm>
            <a:off x="884631" y="2622847"/>
            <a:ext cx="4248472" cy="64633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3600" b="1" kern="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体会和表达感受</a:t>
            </a:r>
          </a:p>
        </p:txBody>
      </p:sp>
      <p:sp>
        <p:nvSpPr>
          <p:cNvPr id="17" name="文本框 9"/>
          <p:cNvSpPr txBox="1"/>
          <p:nvPr/>
        </p:nvSpPr>
        <p:spPr>
          <a:xfrm>
            <a:off x="989501" y="3375100"/>
            <a:ext cx="1795770" cy="215444"/>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被压抑的心灵 </a:t>
            </a:r>
          </a:p>
        </p:txBody>
      </p:sp>
      <p:sp>
        <p:nvSpPr>
          <p:cNvPr id="18" name="文本框 9"/>
          <p:cNvSpPr txBox="1"/>
          <p:nvPr/>
        </p:nvSpPr>
        <p:spPr>
          <a:xfrm>
            <a:off x="3028123" y="3379684"/>
            <a:ext cx="1976719" cy="215444"/>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建立表达感受的词汇表</a:t>
            </a:r>
          </a:p>
        </p:txBody>
      </p:sp>
      <p:sp>
        <p:nvSpPr>
          <p:cNvPr id="19" name="文本框 9"/>
          <p:cNvSpPr txBox="1"/>
          <p:nvPr/>
        </p:nvSpPr>
        <p:spPr>
          <a:xfrm>
            <a:off x="989501" y="3653129"/>
            <a:ext cx="1440410" cy="215444"/>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区分感受和想法 </a:t>
            </a:r>
          </a:p>
        </p:txBody>
      </p:sp>
      <p:grpSp>
        <p:nvGrpSpPr>
          <p:cNvPr id="4" name="组合 3"/>
          <p:cNvGrpSpPr/>
          <p:nvPr/>
        </p:nvGrpSpPr>
        <p:grpSpPr>
          <a:xfrm>
            <a:off x="5761276" y="-1422211"/>
            <a:ext cx="2576315" cy="4979765"/>
            <a:chOff x="5761276" y="-1422211"/>
            <a:chExt cx="2576315" cy="4979765"/>
          </a:xfrm>
          <a:effectLst>
            <a:outerShdw blurRad="190500" dist="38100" dir="2700000" algn="tl" rotWithShape="0">
              <a:prstClr val="black">
                <a:alpha val="30000"/>
              </a:prstClr>
            </a:outerShdw>
          </a:effectLst>
        </p:grpSpPr>
        <p:sp>
          <p:nvSpPr>
            <p:cNvPr id="3" name="任意多边形 2"/>
            <p:cNvSpPr/>
            <p:nvPr/>
          </p:nvSpPr>
          <p:spPr>
            <a:xfrm rot="2662275" flipH="1">
              <a:off x="7420057" y="152549"/>
              <a:ext cx="917534" cy="3405005"/>
            </a:xfrm>
            <a:custGeom>
              <a:avLst/>
              <a:gdLst>
                <a:gd name="connsiteX0" fmla="*/ 868039 w 1113249"/>
                <a:gd name="connsiteY0" fmla="*/ 50346 h 3405005"/>
                <a:gd name="connsiteX1" fmla="*/ 918385 w 1113249"/>
                <a:gd name="connsiteY1" fmla="*/ 171893 h 3405005"/>
                <a:gd name="connsiteX2" fmla="*/ 918385 w 1113249"/>
                <a:gd name="connsiteY2" fmla="*/ 375080 h 3405005"/>
                <a:gd name="connsiteX3" fmla="*/ 941356 w 1113249"/>
                <a:gd name="connsiteY3" fmla="*/ 370442 h 3405005"/>
                <a:gd name="connsiteX4" fmla="*/ 1113249 w 1113249"/>
                <a:gd name="connsiteY4" fmla="*/ 542335 h 3405005"/>
                <a:gd name="connsiteX5" fmla="*/ 1113249 w 1113249"/>
                <a:gd name="connsiteY5" fmla="*/ 2719647 h 3405005"/>
                <a:gd name="connsiteX6" fmla="*/ 941356 w 1113249"/>
                <a:gd name="connsiteY6" fmla="*/ 2891540 h 3405005"/>
                <a:gd name="connsiteX7" fmla="*/ 918385 w 1113249"/>
                <a:gd name="connsiteY7" fmla="*/ 2886903 h 3405005"/>
                <a:gd name="connsiteX8" fmla="*/ 918385 w 1113249"/>
                <a:gd name="connsiteY8" fmla="*/ 3233112 h 3405005"/>
                <a:gd name="connsiteX9" fmla="*/ 746492 w 1113249"/>
                <a:gd name="connsiteY9" fmla="*/ 3405005 h 3405005"/>
                <a:gd name="connsiteX10" fmla="*/ 574599 w 1113249"/>
                <a:gd name="connsiteY10" fmla="*/ 3233112 h 3405005"/>
                <a:gd name="connsiteX11" fmla="*/ 574599 w 1113249"/>
                <a:gd name="connsiteY11" fmla="*/ 3165303 h 3405005"/>
                <a:gd name="connsiteX12" fmla="*/ 531296 w 1113249"/>
                <a:gd name="connsiteY12" fmla="*/ 3136108 h 3405005"/>
                <a:gd name="connsiteX13" fmla="*/ 480950 w 1113249"/>
                <a:gd name="connsiteY13" fmla="*/ 3014561 h 3405005"/>
                <a:gd name="connsiteX14" fmla="*/ 480950 w 1113249"/>
                <a:gd name="connsiteY14" fmla="*/ 2751638 h 3405005"/>
                <a:gd name="connsiteX15" fmla="*/ 418640 w 1113249"/>
                <a:gd name="connsiteY15" fmla="*/ 2764218 h 3405005"/>
                <a:gd name="connsiteX16" fmla="*/ 246747 w 1113249"/>
                <a:gd name="connsiteY16" fmla="*/ 2592326 h 3405005"/>
                <a:gd name="connsiteX17" fmla="*/ 246747 w 1113249"/>
                <a:gd name="connsiteY17" fmla="*/ 2416989 h 3405005"/>
                <a:gd name="connsiteX18" fmla="*/ 217777 w 1113249"/>
                <a:gd name="connsiteY18" fmla="*/ 2436521 h 3405005"/>
                <a:gd name="connsiteX19" fmla="*/ 156759 w 1113249"/>
                <a:gd name="connsiteY19" fmla="*/ 2448840 h 3405005"/>
                <a:gd name="connsiteX20" fmla="*/ 0 w 1113249"/>
                <a:gd name="connsiteY20" fmla="*/ 2292081 h 3405005"/>
                <a:gd name="connsiteX21" fmla="*/ 0 w 1113249"/>
                <a:gd name="connsiteY21" fmla="*/ 306468 h 3405005"/>
                <a:gd name="connsiteX22" fmla="*/ 156759 w 1113249"/>
                <a:gd name="connsiteY22" fmla="*/ 149709 h 3405005"/>
                <a:gd name="connsiteX23" fmla="*/ 267605 w 1113249"/>
                <a:gd name="connsiteY23" fmla="*/ 195623 h 3405005"/>
                <a:gd name="connsiteX24" fmla="*/ 301199 w 1113249"/>
                <a:gd name="connsiteY24" fmla="*/ 245450 h 3405005"/>
                <a:gd name="connsiteX25" fmla="*/ 313499 w 1113249"/>
                <a:gd name="connsiteY25" fmla="*/ 306375 h 3405005"/>
                <a:gd name="connsiteX26" fmla="*/ 313499 w 1113249"/>
                <a:gd name="connsiteY26" fmla="*/ 702135 h 3405005"/>
                <a:gd name="connsiteX27" fmla="*/ 454732 w 1113249"/>
                <a:gd name="connsiteY27" fmla="*/ 843368 h 3405005"/>
                <a:gd name="connsiteX28" fmla="*/ 595965 w 1113249"/>
                <a:gd name="connsiteY28" fmla="*/ 702135 h 3405005"/>
                <a:gd name="connsiteX29" fmla="*/ 595965 w 1113249"/>
                <a:gd name="connsiteY29" fmla="*/ 93330 h 3405005"/>
                <a:gd name="connsiteX30" fmla="*/ 624945 w 1113249"/>
                <a:gd name="connsiteY30" fmla="*/ 50346 h 3405005"/>
                <a:gd name="connsiteX31" fmla="*/ 746492 w 1113249"/>
                <a:gd name="connsiteY31" fmla="*/ 0 h 3405005"/>
                <a:gd name="connsiteX32" fmla="*/ 868039 w 1113249"/>
                <a:gd name="connsiteY32" fmla="*/ 50346 h 3405005"/>
                <a:gd name="connsiteX0-1" fmla="*/ 868039 w 1113249"/>
                <a:gd name="connsiteY0-2" fmla="*/ 50346 h 3405005"/>
                <a:gd name="connsiteX1-3" fmla="*/ 918385 w 1113249"/>
                <a:gd name="connsiteY1-4" fmla="*/ 171893 h 3405005"/>
                <a:gd name="connsiteX2-5" fmla="*/ 918385 w 1113249"/>
                <a:gd name="connsiteY2-6" fmla="*/ 375080 h 3405005"/>
                <a:gd name="connsiteX3-7" fmla="*/ 941356 w 1113249"/>
                <a:gd name="connsiteY3-8" fmla="*/ 370442 h 3405005"/>
                <a:gd name="connsiteX4-9" fmla="*/ 1113249 w 1113249"/>
                <a:gd name="connsiteY4-10" fmla="*/ 542335 h 3405005"/>
                <a:gd name="connsiteX5-11" fmla="*/ 1113249 w 1113249"/>
                <a:gd name="connsiteY5-12" fmla="*/ 2719647 h 3405005"/>
                <a:gd name="connsiteX6-13" fmla="*/ 941356 w 1113249"/>
                <a:gd name="connsiteY6-14" fmla="*/ 2891540 h 3405005"/>
                <a:gd name="connsiteX7-15" fmla="*/ 918385 w 1113249"/>
                <a:gd name="connsiteY7-16" fmla="*/ 2886903 h 3405005"/>
                <a:gd name="connsiteX8-17" fmla="*/ 918385 w 1113249"/>
                <a:gd name="connsiteY8-18" fmla="*/ 3233112 h 3405005"/>
                <a:gd name="connsiteX9-19" fmla="*/ 746492 w 1113249"/>
                <a:gd name="connsiteY9-20" fmla="*/ 3405005 h 3405005"/>
                <a:gd name="connsiteX10-21" fmla="*/ 574599 w 1113249"/>
                <a:gd name="connsiteY10-22" fmla="*/ 3233112 h 3405005"/>
                <a:gd name="connsiteX11-23" fmla="*/ 574599 w 1113249"/>
                <a:gd name="connsiteY11-24" fmla="*/ 3165303 h 3405005"/>
                <a:gd name="connsiteX12-25" fmla="*/ 531296 w 1113249"/>
                <a:gd name="connsiteY12-26" fmla="*/ 3136108 h 3405005"/>
                <a:gd name="connsiteX13-27" fmla="*/ 480950 w 1113249"/>
                <a:gd name="connsiteY13-28" fmla="*/ 3014561 h 3405005"/>
                <a:gd name="connsiteX14-29" fmla="*/ 480950 w 1113249"/>
                <a:gd name="connsiteY14-30" fmla="*/ 2751638 h 3405005"/>
                <a:gd name="connsiteX15-31" fmla="*/ 418640 w 1113249"/>
                <a:gd name="connsiteY15-32" fmla="*/ 2764218 h 3405005"/>
                <a:gd name="connsiteX16-33" fmla="*/ 246747 w 1113249"/>
                <a:gd name="connsiteY16-34" fmla="*/ 2592326 h 3405005"/>
                <a:gd name="connsiteX17-35" fmla="*/ 246747 w 1113249"/>
                <a:gd name="connsiteY17-36" fmla="*/ 2416989 h 3405005"/>
                <a:gd name="connsiteX18-37" fmla="*/ 156759 w 1113249"/>
                <a:gd name="connsiteY18-38" fmla="*/ 2448840 h 3405005"/>
                <a:gd name="connsiteX19-39" fmla="*/ 0 w 1113249"/>
                <a:gd name="connsiteY19-40" fmla="*/ 2292081 h 3405005"/>
                <a:gd name="connsiteX20-41" fmla="*/ 0 w 1113249"/>
                <a:gd name="connsiteY20-42" fmla="*/ 306468 h 3405005"/>
                <a:gd name="connsiteX21-43" fmla="*/ 156759 w 1113249"/>
                <a:gd name="connsiteY21-44" fmla="*/ 149709 h 3405005"/>
                <a:gd name="connsiteX22-45" fmla="*/ 267605 w 1113249"/>
                <a:gd name="connsiteY22-46" fmla="*/ 195623 h 3405005"/>
                <a:gd name="connsiteX23-47" fmla="*/ 301199 w 1113249"/>
                <a:gd name="connsiteY23-48" fmla="*/ 245450 h 3405005"/>
                <a:gd name="connsiteX24-49" fmla="*/ 313499 w 1113249"/>
                <a:gd name="connsiteY24-50" fmla="*/ 306375 h 3405005"/>
                <a:gd name="connsiteX25-51" fmla="*/ 313499 w 1113249"/>
                <a:gd name="connsiteY25-52" fmla="*/ 702135 h 3405005"/>
                <a:gd name="connsiteX26-53" fmla="*/ 454732 w 1113249"/>
                <a:gd name="connsiteY26-54" fmla="*/ 843368 h 3405005"/>
                <a:gd name="connsiteX27-55" fmla="*/ 595965 w 1113249"/>
                <a:gd name="connsiteY27-56" fmla="*/ 702135 h 3405005"/>
                <a:gd name="connsiteX28-57" fmla="*/ 595965 w 1113249"/>
                <a:gd name="connsiteY28-58" fmla="*/ 93330 h 3405005"/>
                <a:gd name="connsiteX29-59" fmla="*/ 624945 w 1113249"/>
                <a:gd name="connsiteY29-60" fmla="*/ 50346 h 3405005"/>
                <a:gd name="connsiteX30-61" fmla="*/ 746492 w 1113249"/>
                <a:gd name="connsiteY30-62" fmla="*/ 0 h 3405005"/>
                <a:gd name="connsiteX31-63" fmla="*/ 868039 w 1113249"/>
                <a:gd name="connsiteY31-64" fmla="*/ 50346 h 3405005"/>
                <a:gd name="connsiteX0-65" fmla="*/ 868039 w 1113249"/>
                <a:gd name="connsiteY0-66" fmla="*/ 50346 h 3405005"/>
                <a:gd name="connsiteX1-67" fmla="*/ 918385 w 1113249"/>
                <a:gd name="connsiteY1-68" fmla="*/ 171893 h 3405005"/>
                <a:gd name="connsiteX2-69" fmla="*/ 918385 w 1113249"/>
                <a:gd name="connsiteY2-70" fmla="*/ 375080 h 3405005"/>
                <a:gd name="connsiteX3-71" fmla="*/ 941356 w 1113249"/>
                <a:gd name="connsiteY3-72" fmla="*/ 370442 h 3405005"/>
                <a:gd name="connsiteX4-73" fmla="*/ 1113249 w 1113249"/>
                <a:gd name="connsiteY4-74" fmla="*/ 542335 h 3405005"/>
                <a:gd name="connsiteX5-75" fmla="*/ 1113249 w 1113249"/>
                <a:gd name="connsiteY5-76" fmla="*/ 2719647 h 3405005"/>
                <a:gd name="connsiteX6-77" fmla="*/ 941356 w 1113249"/>
                <a:gd name="connsiteY6-78" fmla="*/ 2891540 h 3405005"/>
                <a:gd name="connsiteX7-79" fmla="*/ 918385 w 1113249"/>
                <a:gd name="connsiteY7-80" fmla="*/ 2886903 h 3405005"/>
                <a:gd name="connsiteX8-81" fmla="*/ 918385 w 1113249"/>
                <a:gd name="connsiteY8-82" fmla="*/ 3233112 h 3405005"/>
                <a:gd name="connsiteX9-83" fmla="*/ 746492 w 1113249"/>
                <a:gd name="connsiteY9-84" fmla="*/ 3405005 h 3405005"/>
                <a:gd name="connsiteX10-85" fmla="*/ 574599 w 1113249"/>
                <a:gd name="connsiteY10-86" fmla="*/ 3233112 h 3405005"/>
                <a:gd name="connsiteX11-87" fmla="*/ 574599 w 1113249"/>
                <a:gd name="connsiteY11-88" fmla="*/ 3165303 h 3405005"/>
                <a:gd name="connsiteX12-89" fmla="*/ 531296 w 1113249"/>
                <a:gd name="connsiteY12-90" fmla="*/ 3136108 h 3405005"/>
                <a:gd name="connsiteX13-91" fmla="*/ 480950 w 1113249"/>
                <a:gd name="connsiteY13-92" fmla="*/ 3014561 h 3405005"/>
                <a:gd name="connsiteX14-93" fmla="*/ 480950 w 1113249"/>
                <a:gd name="connsiteY14-94" fmla="*/ 2751638 h 3405005"/>
                <a:gd name="connsiteX15-95" fmla="*/ 418640 w 1113249"/>
                <a:gd name="connsiteY15-96" fmla="*/ 2764218 h 3405005"/>
                <a:gd name="connsiteX16-97" fmla="*/ 246747 w 1113249"/>
                <a:gd name="connsiteY16-98" fmla="*/ 2592326 h 3405005"/>
                <a:gd name="connsiteX17-99" fmla="*/ 156759 w 1113249"/>
                <a:gd name="connsiteY17-100" fmla="*/ 2448840 h 3405005"/>
                <a:gd name="connsiteX18-101" fmla="*/ 0 w 1113249"/>
                <a:gd name="connsiteY18-102" fmla="*/ 2292081 h 3405005"/>
                <a:gd name="connsiteX19-103" fmla="*/ 0 w 1113249"/>
                <a:gd name="connsiteY19-104" fmla="*/ 306468 h 3405005"/>
                <a:gd name="connsiteX20-105" fmla="*/ 156759 w 1113249"/>
                <a:gd name="connsiteY20-106" fmla="*/ 149709 h 3405005"/>
                <a:gd name="connsiteX21-107" fmla="*/ 267605 w 1113249"/>
                <a:gd name="connsiteY21-108" fmla="*/ 195623 h 3405005"/>
                <a:gd name="connsiteX22-109" fmla="*/ 301199 w 1113249"/>
                <a:gd name="connsiteY22-110" fmla="*/ 245450 h 3405005"/>
                <a:gd name="connsiteX23-111" fmla="*/ 313499 w 1113249"/>
                <a:gd name="connsiteY23-112" fmla="*/ 306375 h 3405005"/>
                <a:gd name="connsiteX24-113" fmla="*/ 313499 w 1113249"/>
                <a:gd name="connsiteY24-114" fmla="*/ 702135 h 3405005"/>
                <a:gd name="connsiteX25-115" fmla="*/ 454732 w 1113249"/>
                <a:gd name="connsiteY25-116" fmla="*/ 843368 h 3405005"/>
                <a:gd name="connsiteX26-117" fmla="*/ 595965 w 1113249"/>
                <a:gd name="connsiteY26-118" fmla="*/ 702135 h 3405005"/>
                <a:gd name="connsiteX27-119" fmla="*/ 595965 w 1113249"/>
                <a:gd name="connsiteY27-120" fmla="*/ 93330 h 3405005"/>
                <a:gd name="connsiteX28-121" fmla="*/ 624945 w 1113249"/>
                <a:gd name="connsiteY28-122" fmla="*/ 50346 h 3405005"/>
                <a:gd name="connsiteX29-123" fmla="*/ 746492 w 1113249"/>
                <a:gd name="connsiteY29-124" fmla="*/ 0 h 3405005"/>
                <a:gd name="connsiteX30-125" fmla="*/ 868039 w 1113249"/>
                <a:gd name="connsiteY30-126" fmla="*/ 50346 h 3405005"/>
                <a:gd name="connsiteX0-127" fmla="*/ 868039 w 1113249"/>
                <a:gd name="connsiteY0-128" fmla="*/ 50346 h 3405005"/>
                <a:gd name="connsiteX1-129" fmla="*/ 918385 w 1113249"/>
                <a:gd name="connsiteY1-130" fmla="*/ 171893 h 3405005"/>
                <a:gd name="connsiteX2-131" fmla="*/ 918385 w 1113249"/>
                <a:gd name="connsiteY2-132" fmla="*/ 375080 h 3405005"/>
                <a:gd name="connsiteX3-133" fmla="*/ 941356 w 1113249"/>
                <a:gd name="connsiteY3-134" fmla="*/ 370442 h 3405005"/>
                <a:gd name="connsiteX4-135" fmla="*/ 1113249 w 1113249"/>
                <a:gd name="connsiteY4-136" fmla="*/ 542335 h 3405005"/>
                <a:gd name="connsiteX5-137" fmla="*/ 1113249 w 1113249"/>
                <a:gd name="connsiteY5-138" fmla="*/ 2719647 h 3405005"/>
                <a:gd name="connsiteX6-139" fmla="*/ 941356 w 1113249"/>
                <a:gd name="connsiteY6-140" fmla="*/ 2891540 h 3405005"/>
                <a:gd name="connsiteX7-141" fmla="*/ 918385 w 1113249"/>
                <a:gd name="connsiteY7-142" fmla="*/ 2886903 h 3405005"/>
                <a:gd name="connsiteX8-143" fmla="*/ 918385 w 1113249"/>
                <a:gd name="connsiteY8-144" fmla="*/ 3233112 h 3405005"/>
                <a:gd name="connsiteX9-145" fmla="*/ 746492 w 1113249"/>
                <a:gd name="connsiteY9-146" fmla="*/ 3405005 h 3405005"/>
                <a:gd name="connsiteX10-147" fmla="*/ 574599 w 1113249"/>
                <a:gd name="connsiteY10-148" fmla="*/ 3233112 h 3405005"/>
                <a:gd name="connsiteX11-149" fmla="*/ 574599 w 1113249"/>
                <a:gd name="connsiteY11-150" fmla="*/ 3165303 h 3405005"/>
                <a:gd name="connsiteX12-151" fmla="*/ 531296 w 1113249"/>
                <a:gd name="connsiteY12-152" fmla="*/ 3136108 h 3405005"/>
                <a:gd name="connsiteX13-153" fmla="*/ 480950 w 1113249"/>
                <a:gd name="connsiteY13-154" fmla="*/ 3014561 h 3405005"/>
                <a:gd name="connsiteX14-155" fmla="*/ 480950 w 1113249"/>
                <a:gd name="connsiteY14-156" fmla="*/ 2751638 h 3405005"/>
                <a:gd name="connsiteX15-157" fmla="*/ 418640 w 1113249"/>
                <a:gd name="connsiteY15-158" fmla="*/ 2764218 h 3405005"/>
                <a:gd name="connsiteX16-159" fmla="*/ 246747 w 1113249"/>
                <a:gd name="connsiteY16-160" fmla="*/ 2592326 h 3405005"/>
                <a:gd name="connsiteX17-161" fmla="*/ 156759 w 1113249"/>
                <a:gd name="connsiteY17-162" fmla="*/ 2448840 h 3405005"/>
                <a:gd name="connsiteX18-163" fmla="*/ 0 w 1113249"/>
                <a:gd name="connsiteY18-164" fmla="*/ 2292081 h 3405005"/>
                <a:gd name="connsiteX19-165" fmla="*/ 0 w 1113249"/>
                <a:gd name="connsiteY19-166" fmla="*/ 306468 h 3405005"/>
                <a:gd name="connsiteX20-167" fmla="*/ 156759 w 1113249"/>
                <a:gd name="connsiteY20-168" fmla="*/ 149709 h 3405005"/>
                <a:gd name="connsiteX21-169" fmla="*/ 267605 w 1113249"/>
                <a:gd name="connsiteY21-170" fmla="*/ 195623 h 3405005"/>
                <a:gd name="connsiteX22-171" fmla="*/ 301199 w 1113249"/>
                <a:gd name="connsiteY22-172" fmla="*/ 245450 h 3405005"/>
                <a:gd name="connsiteX23-173" fmla="*/ 313499 w 1113249"/>
                <a:gd name="connsiteY23-174" fmla="*/ 306375 h 3405005"/>
                <a:gd name="connsiteX24-175" fmla="*/ 313499 w 1113249"/>
                <a:gd name="connsiteY24-176" fmla="*/ 702135 h 3405005"/>
                <a:gd name="connsiteX25-177" fmla="*/ 454732 w 1113249"/>
                <a:gd name="connsiteY25-178" fmla="*/ 843368 h 3405005"/>
                <a:gd name="connsiteX26-179" fmla="*/ 595965 w 1113249"/>
                <a:gd name="connsiteY26-180" fmla="*/ 702135 h 3405005"/>
                <a:gd name="connsiteX27-181" fmla="*/ 595965 w 1113249"/>
                <a:gd name="connsiteY27-182" fmla="*/ 93330 h 3405005"/>
                <a:gd name="connsiteX28-183" fmla="*/ 624945 w 1113249"/>
                <a:gd name="connsiteY28-184" fmla="*/ 50346 h 3405005"/>
                <a:gd name="connsiteX29-185" fmla="*/ 746492 w 1113249"/>
                <a:gd name="connsiteY29-186" fmla="*/ 0 h 3405005"/>
                <a:gd name="connsiteX30-187" fmla="*/ 868039 w 1113249"/>
                <a:gd name="connsiteY30-188" fmla="*/ 50346 h 3405005"/>
                <a:gd name="connsiteX0-189" fmla="*/ 868039 w 1113249"/>
                <a:gd name="connsiteY0-190" fmla="*/ 50346 h 3405005"/>
                <a:gd name="connsiteX1-191" fmla="*/ 918385 w 1113249"/>
                <a:gd name="connsiteY1-192" fmla="*/ 171893 h 3405005"/>
                <a:gd name="connsiteX2-193" fmla="*/ 918385 w 1113249"/>
                <a:gd name="connsiteY2-194" fmla="*/ 375080 h 3405005"/>
                <a:gd name="connsiteX3-195" fmla="*/ 941356 w 1113249"/>
                <a:gd name="connsiteY3-196" fmla="*/ 370442 h 3405005"/>
                <a:gd name="connsiteX4-197" fmla="*/ 1113249 w 1113249"/>
                <a:gd name="connsiteY4-198" fmla="*/ 542335 h 3405005"/>
                <a:gd name="connsiteX5-199" fmla="*/ 1113249 w 1113249"/>
                <a:gd name="connsiteY5-200" fmla="*/ 2719647 h 3405005"/>
                <a:gd name="connsiteX6-201" fmla="*/ 941356 w 1113249"/>
                <a:gd name="connsiteY6-202" fmla="*/ 2891540 h 3405005"/>
                <a:gd name="connsiteX7-203" fmla="*/ 918385 w 1113249"/>
                <a:gd name="connsiteY7-204" fmla="*/ 2886903 h 3405005"/>
                <a:gd name="connsiteX8-205" fmla="*/ 918385 w 1113249"/>
                <a:gd name="connsiteY8-206" fmla="*/ 3233112 h 3405005"/>
                <a:gd name="connsiteX9-207" fmla="*/ 746492 w 1113249"/>
                <a:gd name="connsiteY9-208" fmla="*/ 3405005 h 3405005"/>
                <a:gd name="connsiteX10-209" fmla="*/ 574599 w 1113249"/>
                <a:gd name="connsiteY10-210" fmla="*/ 3233112 h 3405005"/>
                <a:gd name="connsiteX11-211" fmla="*/ 574599 w 1113249"/>
                <a:gd name="connsiteY11-212" fmla="*/ 3165303 h 3405005"/>
                <a:gd name="connsiteX12-213" fmla="*/ 531296 w 1113249"/>
                <a:gd name="connsiteY12-214" fmla="*/ 3136108 h 3405005"/>
                <a:gd name="connsiteX13-215" fmla="*/ 480950 w 1113249"/>
                <a:gd name="connsiteY13-216" fmla="*/ 3014561 h 3405005"/>
                <a:gd name="connsiteX14-217" fmla="*/ 418640 w 1113249"/>
                <a:gd name="connsiteY14-218" fmla="*/ 2764218 h 3405005"/>
                <a:gd name="connsiteX15-219" fmla="*/ 246747 w 1113249"/>
                <a:gd name="connsiteY15-220" fmla="*/ 2592326 h 3405005"/>
                <a:gd name="connsiteX16-221" fmla="*/ 156759 w 1113249"/>
                <a:gd name="connsiteY16-222" fmla="*/ 2448840 h 3405005"/>
                <a:gd name="connsiteX17-223" fmla="*/ 0 w 1113249"/>
                <a:gd name="connsiteY17-224" fmla="*/ 2292081 h 3405005"/>
                <a:gd name="connsiteX18-225" fmla="*/ 0 w 1113249"/>
                <a:gd name="connsiteY18-226" fmla="*/ 306468 h 3405005"/>
                <a:gd name="connsiteX19-227" fmla="*/ 156759 w 1113249"/>
                <a:gd name="connsiteY19-228" fmla="*/ 149709 h 3405005"/>
                <a:gd name="connsiteX20-229" fmla="*/ 267605 w 1113249"/>
                <a:gd name="connsiteY20-230" fmla="*/ 195623 h 3405005"/>
                <a:gd name="connsiteX21-231" fmla="*/ 301199 w 1113249"/>
                <a:gd name="connsiteY21-232" fmla="*/ 245450 h 3405005"/>
                <a:gd name="connsiteX22-233" fmla="*/ 313499 w 1113249"/>
                <a:gd name="connsiteY22-234" fmla="*/ 306375 h 3405005"/>
                <a:gd name="connsiteX23-235" fmla="*/ 313499 w 1113249"/>
                <a:gd name="connsiteY23-236" fmla="*/ 702135 h 3405005"/>
                <a:gd name="connsiteX24-237" fmla="*/ 454732 w 1113249"/>
                <a:gd name="connsiteY24-238" fmla="*/ 843368 h 3405005"/>
                <a:gd name="connsiteX25-239" fmla="*/ 595965 w 1113249"/>
                <a:gd name="connsiteY25-240" fmla="*/ 702135 h 3405005"/>
                <a:gd name="connsiteX26-241" fmla="*/ 595965 w 1113249"/>
                <a:gd name="connsiteY26-242" fmla="*/ 93330 h 3405005"/>
                <a:gd name="connsiteX27-243" fmla="*/ 624945 w 1113249"/>
                <a:gd name="connsiteY27-244" fmla="*/ 50346 h 3405005"/>
                <a:gd name="connsiteX28-245" fmla="*/ 746492 w 1113249"/>
                <a:gd name="connsiteY28-246" fmla="*/ 0 h 3405005"/>
                <a:gd name="connsiteX29-247" fmla="*/ 868039 w 1113249"/>
                <a:gd name="connsiteY29-248" fmla="*/ 50346 h 3405005"/>
                <a:gd name="connsiteX0-249" fmla="*/ 868039 w 1113249"/>
                <a:gd name="connsiteY0-250" fmla="*/ 50346 h 3405005"/>
                <a:gd name="connsiteX1-251" fmla="*/ 918385 w 1113249"/>
                <a:gd name="connsiteY1-252" fmla="*/ 171893 h 3405005"/>
                <a:gd name="connsiteX2-253" fmla="*/ 918385 w 1113249"/>
                <a:gd name="connsiteY2-254" fmla="*/ 375080 h 3405005"/>
                <a:gd name="connsiteX3-255" fmla="*/ 941356 w 1113249"/>
                <a:gd name="connsiteY3-256" fmla="*/ 370442 h 3405005"/>
                <a:gd name="connsiteX4-257" fmla="*/ 1113249 w 1113249"/>
                <a:gd name="connsiteY4-258" fmla="*/ 542335 h 3405005"/>
                <a:gd name="connsiteX5-259" fmla="*/ 1113249 w 1113249"/>
                <a:gd name="connsiteY5-260" fmla="*/ 2719647 h 3405005"/>
                <a:gd name="connsiteX6-261" fmla="*/ 941356 w 1113249"/>
                <a:gd name="connsiteY6-262" fmla="*/ 2891540 h 3405005"/>
                <a:gd name="connsiteX7-263" fmla="*/ 918385 w 1113249"/>
                <a:gd name="connsiteY7-264" fmla="*/ 2886903 h 3405005"/>
                <a:gd name="connsiteX8-265" fmla="*/ 918385 w 1113249"/>
                <a:gd name="connsiteY8-266" fmla="*/ 3233112 h 3405005"/>
                <a:gd name="connsiteX9-267" fmla="*/ 746492 w 1113249"/>
                <a:gd name="connsiteY9-268" fmla="*/ 3405005 h 3405005"/>
                <a:gd name="connsiteX10-269" fmla="*/ 574599 w 1113249"/>
                <a:gd name="connsiteY10-270" fmla="*/ 3233112 h 3405005"/>
                <a:gd name="connsiteX11-271" fmla="*/ 574599 w 1113249"/>
                <a:gd name="connsiteY11-272" fmla="*/ 3165303 h 3405005"/>
                <a:gd name="connsiteX12-273" fmla="*/ 531296 w 1113249"/>
                <a:gd name="connsiteY12-274" fmla="*/ 3136108 h 3405005"/>
                <a:gd name="connsiteX13-275" fmla="*/ 480950 w 1113249"/>
                <a:gd name="connsiteY13-276" fmla="*/ 3014561 h 3405005"/>
                <a:gd name="connsiteX14-277" fmla="*/ 418640 w 1113249"/>
                <a:gd name="connsiteY14-278" fmla="*/ 2764218 h 3405005"/>
                <a:gd name="connsiteX15-279" fmla="*/ 246747 w 1113249"/>
                <a:gd name="connsiteY15-280" fmla="*/ 2592326 h 3405005"/>
                <a:gd name="connsiteX16-281" fmla="*/ 156759 w 1113249"/>
                <a:gd name="connsiteY16-282" fmla="*/ 2448840 h 3405005"/>
                <a:gd name="connsiteX17-283" fmla="*/ 0 w 1113249"/>
                <a:gd name="connsiteY17-284" fmla="*/ 2292081 h 3405005"/>
                <a:gd name="connsiteX18-285" fmla="*/ 0 w 1113249"/>
                <a:gd name="connsiteY18-286" fmla="*/ 306468 h 3405005"/>
                <a:gd name="connsiteX19-287" fmla="*/ 156759 w 1113249"/>
                <a:gd name="connsiteY19-288" fmla="*/ 149709 h 3405005"/>
                <a:gd name="connsiteX20-289" fmla="*/ 267605 w 1113249"/>
                <a:gd name="connsiteY20-290" fmla="*/ 195623 h 3405005"/>
                <a:gd name="connsiteX21-291" fmla="*/ 301199 w 1113249"/>
                <a:gd name="connsiteY21-292" fmla="*/ 245450 h 3405005"/>
                <a:gd name="connsiteX22-293" fmla="*/ 313499 w 1113249"/>
                <a:gd name="connsiteY22-294" fmla="*/ 306375 h 3405005"/>
                <a:gd name="connsiteX23-295" fmla="*/ 313499 w 1113249"/>
                <a:gd name="connsiteY23-296" fmla="*/ 702135 h 3405005"/>
                <a:gd name="connsiteX24-297" fmla="*/ 454732 w 1113249"/>
                <a:gd name="connsiteY24-298" fmla="*/ 843368 h 3405005"/>
                <a:gd name="connsiteX25-299" fmla="*/ 595965 w 1113249"/>
                <a:gd name="connsiteY25-300" fmla="*/ 702135 h 3405005"/>
                <a:gd name="connsiteX26-301" fmla="*/ 595965 w 1113249"/>
                <a:gd name="connsiteY26-302" fmla="*/ 93330 h 3405005"/>
                <a:gd name="connsiteX27-303" fmla="*/ 624945 w 1113249"/>
                <a:gd name="connsiteY27-304" fmla="*/ 50346 h 3405005"/>
                <a:gd name="connsiteX28-305" fmla="*/ 746492 w 1113249"/>
                <a:gd name="connsiteY28-306" fmla="*/ 0 h 3405005"/>
                <a:gd name="connsiteX29-307" fmla="*/ 868039 w 1113249"/>
                <a:gd name="connsiteY29-308" fmla="*/ 50346 h 3405005"/>
                <a:gd name="connsiteX0-309" fmla="*/ 868039 w 1113249"/>
                <a:gd name="connsiteY0-310" fmla="*/ 50346 h 3405005"/>
                <a:gd name="connsiteX1-311" fmla="*/ 918385 w 1113249"/>
                <a:gd name="connsiteY1-312" fmla="*/ 171893 h 3405005"/>
                <a:gd name="connsiteX2-313" fmla="*/ 918385 w 1113249"/>
                <a:gd name="connsiteY2-314" fmla="*/ 375080 h 3405005"/>
                <a:gd name="connsiteX3-315" fmla="*/ 941356 w 1113249"/>
                <a:gd name="connsiteY3-316" fmla="*/ 370442 h 3405005"/>
                <a:gd name="connsiteX4-317" fmla="*/ 1113249 w 1113249"/>
                <a:gd name="connsiteY4-318" fmla="*/ 542335 h 3405005"/>
                <a:gd name="connsiteX5-319" fmla="*/ 1113249 w 1113249"/>
                <a:gd name="connsiteY5-320" fmla="*/ 2719647 h 3405005"/>
                <a:gd name="connsiteX6-321" fmla="*/ 941356 w 1113249"/>
                <a:gd name="connsiteY6-322" fmla="*/ 2891540 h 3405005"/>
                <a:gd name="connsiteX7-323" fmla="*/ 918385 w 1113249"/>
                <a:gd name="connsiteY7-324" fmla="*/ 2886903 h 3405005"/>
                <a:gd name="connsiteX8-325" fmla="*/ 918385 w 1113249"/>
                <a:gd name="connsiteY8-326" fmla="*/ 3233112 h 3405005"/>
                <a:gd name="connsiteX9-327" fmla="*/ 746492 w 1113249"/>
                <a:gd name="connsiteY9-328" fmla="*/ 3405005 h 3405005"/>
                <a:gd name="connsiteX10-329" fmla="*/ 574599 w 1113249"/>
                <a:gd name="connsiteY10-330" fmla="*/ 3233112 h 3405005"/>
                <a:gd name="connsiteX11-331" fmla="*/ 574599 w 1113249"/>
                <a:gd name="connsiteY11-332" fmla="*/ 3165303 h 3405005"/>
                <a:gd name="connsiteX12-333" fmla="*/ 531296 w 1113249"/>
                <a:gd name="connsiteY12-334" fmla="*/ 3136108 h 3405005"/>
                <a:gd name="connsiteX13-335" fmla="*/ 480950 w 1113249"/>
                <a:gd name="connsiteY13-336" fmla="*/ 3014561 h 3405005"/>
                <a:gd name="connsiteX14-337" fmla="*/ 246747 w 1113249"/>
                <a:gd name="connsiteY14-338" fmla="*/ 2592326 h 3405005"/>
                <a:gd name="connsiteX15-339" fmla="*/ 156759 w 1113249"/>
                <a:gd name="connsiteY15-340" fmla="*/ 2448840 h 3405005"/>
                <a:gd name="connsiteX16-341" fmla="*/ 0 w 1113249"/>
                <a:gd name="connsiteY16-342" fmla="*/ 2292081 h 3405005"/>
                <a:gd name="connsiteX17-343" fmla="*/ 0 w 1113249"/>
                <a:gd name="connsiteY17-344" fmla="*/ 306468 h 3405005"/>
                <a:gd name="connsiteX18-345" fmla="*/ 156759 w 1113249"/>
                <a:gd name="connsiteY18-346" fmla="*/ 149709 h 3405005"/>
                <a:gd name="connsiteX19-347" fmla="*/ 267605 w 1113249"/>
                <a:gd name="connsiteY19-348" fmla="*/ 195623 h 3405005"/>
                <a:gd name="connsiteX20-349" fmla="*/ 301199 w 1113249"/>
                <a:gd name="connsiteY20-350" fmla="*/ 245450 h 3405005"/>
                <a:gd name="connsiteX21-351" fmla="*/ 313499 w 1113249"/>
                <a:gd name="connsiteY21-352" fmla="*/ 306375 h 3405005"/>
                <a:gd name="connsiteX22-353" fmla="*/ 313499 w 1113249"/>
                <a:gd name="connsiteY22-354" fmla="*/ 702135 h 3405005"/>
                <a:gd name="connsiteX23-355" fmla="*/ 454732 w 1113249"/>
                <a:gd name="connsiteY23-356" fmla="*/ 843368 h 3405005"/>
                <a:gd name="connsiteX24-357" fmla="*/ 595965 w 1113249"/>
                <a:gd name="connsiteY24-358" fmla="*/ 702135 h 3405005"/>
                <a:gd name="connsiteX25-359" fmla="*/ 595965 w 1113249"/>
                <a:gd name="connsiteY25-360" fmla="*/ 93330 h 3405005"/>
                <a:gd name="connsiteX26-361" fmla="*/ 624945 w 1113249"/>
                <a:gd name="connsiteY26-362" fmla="*/ 50346 h 3405005"/>
                <a:gd name="connsiteX27-363" fmla="*/ 746492 w 1113249"/>
                <a:gd name="connsiteY27-364" fmla="*/ 0 h 3405005"/>
                <a:gd name="connsiteX28-365" fmla="*/ 868039 w 1113249"/>
                <a:gd name="connsiteY28-366" fmla="*/ 50346 h 3405005"/>
                <a:gd name="connsiteX0-367" fmla="*/ 868039 w 1113249"/>
                <a:gd name="connsiteY0-368" fmla="*/ 50346 h 3405005"/>
                <a:gd name="connsiteX1-369" fmla="*/ 918385 w 1113249"/>
                <a:gd name="connsiteY1-370" fmla="*/ 171893 h 3405005"/>
                <a:gd name="connsiteX2-371" fmla="*/ 918385 w 1113249"/>
                <a:gd name="connsiteY2-372" fmla="*/ 375080 h 3405005"/>
                <a:gd name="connsiteX3-373" fmla="*/ 941356 w 1113249"/>
                <a:gd name="connsiteY3-374" fmla="*/ 370442 h 3405005"/>
                <a:gd name="connsiteX4-375" fmla="*/ 1113249 w 1113249"/>
                <a:gd name="connsiteY4-376" fmla="*/ 542335 h 3405005"/>
                <a:gd name="connsiteX5-377" fmla="*/ 1113249 w 1113249"/>
                <a:gd name="connsiteY5-378" fmla="*/ 2719647 h 3405005"/>
                <a:gd name="connsiteX6-379" fmla="*/ 941356 w 1113249"/>
                <a:gd name="connsiteY6-380" fmla="*/ 2891540 h 3405005"/>
                <a:gd name="connsiteX7-381" fmla="*/ 918385 w 1113249"/>
                <a:gd name="connsiteY7-382" fmla="*/ 2886903 h 3405005"/>
                <a:gd name="connsiteX8-383" fmla="*/ 918385 w 1113249"/>
                <a:gd name="connsiteY8-384" fmla="*/ 3233112 h 3405005"/>
                <a:gd name="connsiteX9-385" fmla="*/ 746492 w 1113249"/>
                <a:gd name="connsiteY9-386" fmla="*/ 3405005 h 3405005"/>
                <a:gd name="connsiteX10-387" fmla="*/ 574599 w 1113249"/>
                <a:gd name="connsiteY10-388" fmla="*/ 3233112 h 3405005"/>
                <a:gd name="connsiteX11-389" fmla="*/ 574599 w 1113249"/>
                <a:gd name="connsiteY11-390" fmla="*/ 3165303 h 3405005"/>
                <a:gd name="connsiteX12-391" fmla="*/ 531296 w 1113249"/>
                <a:gd name="connsiteY12-392" fmla="*/ 3136108 h 3405005"/>
                <a:gd name="connsiteX13-393" fmla="*/ 480950 w 1113249"/>
                <a:gd name="connsiteY13-394" fmla="*/ 3014561 h 3405005"/>
                <a:gd name="connsiteX14-395" fmla="*/ 246747 w 1113249"/>
                <a:gd name="connsiteY14-396" fmla="*/ 2592326 h 3405005"/>
                <a:gd name="connsiteX15-397" fmla="*/ 156759 w 1113249"/>
                <a:gd name="connsiteY15-398" fmla="*/ 2448840 h 3405005"/>
                <a:gd name="connsiteX16-399" fmla="*/ 0 w 1113249"/>
                <a:gd name="connsiteY16-400" fmla="*/ 2292081 h 3405005"/>
                <a:gd name="connsiteX17-401" fmla="*/ 0 w 1113249"/>
                <a:gd name="connsiteY17-402" fmla="*/ 306468 h 3405005"/>
                <a:gd name="connsiteX18-403" fmla="*/ 156759 w 1113249"/>
                <a:gd name="connsiteY18-404" fmla="*/ 149709 h 3405005"/>
                <a:gd name="connsiteX19-405" fmla="*/ 267605 w 1113249"/>
                <a:gd name="connsiteY19-406" fmla="*/ 195623 h 3405005"/>
                <a:gd name="connsiteX20-407" fmla="*/ 301199 w 1113249"/>
                <a:gd name="connsiteY20-408" fmla="*/ 245450 h 3405005"/>
                <a:gd name="connsiteX21-409" fmla="*/ 313499 w 1113249"/>
                <a:gd name="connsiteY21-410" fmla="*/ 306375 h 3405005"/>
                <a:gd name="connsiteX22-411" fmla="*/ 313499 w 1113249"/>
                <a:gd name="connsiteY22-412" fmla="*/ 702135 h 3405005"/>
                <a:gd name="connsiteX23-413" fmla="*/ 454732 w 1113249"/>
                <a:gd name="connsiteY23-414" fmla="*/ 843368 h 3405005"/>
                <a:gd name="connsiteX24-415" fmla="*/ 595965 w 1113249"/>
                <a:gd name="connsiteY24-416" fmla="*/ 702135 h 3405005"/>
                <a:gd name="connsiteX25-417" fmla="*/ 595965 w 1113249"/>
                <a:gd name="connsiteY25-418" fmla="*/ 93330 h 3405005"/>
                <a:gd name="connsiteX26-419" fmla="*/ 624945 w 1113249"/>
                <a:gd name="connsiteY26-420" fmla="*/ 50346 h 3405005"/>
                <a:gd name="connsiteX27-421" fmla="*/ 746492 w 1113249"/>
                <a:gd name="connsiteY27-422" fmla="*/ 0 h 3405005"/>
                <a:gd name="connsiteX28-423" fmla="*/ 868039 w 1113249"/>
                <a:gd name="connsiteY28-424" fmla="*/ 50346 h 3405005"/>
                <a:gd name="connsiteX0-425" fmla="*/ 868039 w 1113249"/>
                <a:gd name="connsiteY0-426" fmla="*/ 50346 h 3405005"/>
                <a:gd name="connsiteX1-427" fmla="*/ 918385 w 1113249"/>
                <a:gd name="connsiteY1-428" fmla="*/ 171893 h 3405005"/>
                <a:gd name="connsiteX2-429" fmla="*/ 918385 w 1113249"/>
                <a:gd name="connsiteY2-430" fmla="*/ 375080 h 3405005"/>
                <a:gd name="connsiteX3-431" fmla="*/ 941356 w 1113249"/>
                <a:gd name="connsiteY3-432" fmla="*/ 370442 h 3405005"/>
                <a:gd name="connsiteX4-433" fmla="*/ 1113249 w 1113249"/>
                <a:gd name="connsiteY4-434" fmla="*/ 542335 h 3405005"/>
                <a:gd name="connsiteX5-435" fmla="*/ 1113249 w 1113249"/>
                <a:gd name="connsiteY5-436" fmla="*/ 2719647 h 3405005"/>
                <a:gd name="connsiteX6-437" fmla="*/ 941356 w 1113249"/>
                <a:gd name="connsiteY6-438" fmla="*/ 2891540 h 3405005"/>
                <a:gd name="connsiteX7-439" fmla="*/ 918385 w 1113249"/>
                <a:gd name="connsiteY7-440" fmla="*/ 2886903 h 3405005"/>
                <a:gd name="connsiteX8-441" fmla="*/ 918385 w 1113249"/>
                <a:gd name="connsiteY8-442" fmla="*/ 3233112 h 3405005"/>
                <a:gd name="connsiteX9-443" fmla="*/ 746492 w 1113249"/>
                <a:gd name="connsiteY9-444" fmla="*/ 3405005 h 3405005"/>
                <a:gd name="connsiteX10-445" fmla="*/ 574599 w 1113249"/>
                <a:gd name="connsiteY10-446" fmla="*/ 3233112 h 3405005"/>
                <a:gd name="connsiteX11-447" fmla="*/ 574599 w 1113249"/>
                <a:gd name="connsiteY11-448" fmla="*/ 3165303 h 3405005"/>
                <a:gd name="connsiteX12-449" fmla="*/ 531296 w 1113249"/>
                <a:gd name="connsiteY12-450" fmla="*/ 3136108 h 3405005"/>
                <a:gd name="connsiteX13-451" fmla="*/ 480950 w 1113249"/>
                <a:gd name="connsiteY13-452" fmla="*/ 3014561 h 3405005"/>
                <a:gd name="connsiteX14-453" fmla="*/ 246747 w 1113249"/>
                <a:gd name="connsiteY14-454" fmla="*/ 2592326 h 3405005"/>
                <a:gd name="connsiteX15-455" fmla="*/ 156759 w 1113249"/>
                <a:gd name="connsiteY15-456" fmla="*/ 2448840 h 3405005"/>
                <a:gd name="connsiteX16-457" fmla="*/ 0 w 1113249"/>
                <a:gd name="connsiteY16-458" fmla="*/ 2292081 h 3405005"/>
                <a:gd name="connsiteX17-459" fmla="*/ 0 w 1113249"/>
                <a:gd name="connsiteY17-460" fmla="*/ 306468 h 3405005"/>
                <a:gd name="connsiteX18-461" fmla="*/ 156759 w 1113249"/>
                <a:gd name="connsiteY18-462" fmla="*/ 149709 h 3405005"/>
                <a:gd name="connsiteX19-463" fmla="*/ 267605 w 1113249"/>
                <a:gd name="connsiteY19-464" fmla="*/ 195623 h 3405005"/>
                <a:gd name="connsiteX20-465" fmla="*/ 301199 w 1113249"/>
                <a:gd name="connsiteY20-466" fmla="*/ 245450 h 3405005"/>
                <a:gd name="connsiteX21-467" fmla="*/ 313499 w 1113249"/>
                <a:gd name="connsiteY21-468" fmla="*/ 306375 h 3405005"/>
                <a:gd name="connsiteX22-469" fmla="*/ 313499 w 1113249"/>
                <a:gd name="connsiteY22-470" fmla="*/ 702135 h 3405005"/>
                <a:gd name="connsiteX23-471" fmla="*/ 454732 w 1113249"/>
                <a:gd name="connsiteY23-472" fmla="*/ 843368 h 3405005"/>
                <a:gd name="connsiteX24-473" fmla="*/ 595965 w 1113249"/>
                <a:gd name="connsiteY24-474" fmla="*/ 702135 h 3405005"/>
                <a:gd name="connsiteX25-475" fmla="*/ 595965 w 1113249"/>
                <a:gd name="connsiteY25-476" fmla="*/ 93330 h 3405005"/>
                <a:gd name="connsiteX26-477" fmla="*/ 624945 w 1113249"/>
                <a:gd name="connsiteY26-478" fmla="*/ 50346 h 3405005"/>
                <a:gd name="connsiteX27-479" fmla="*/ 746492 w 1113249"/>
                <a:gd name="connsiteY27-480" fmla="*/ 0 h 3405005"/>
                <a:gd name="connsiteX28-481" fmla="*/ 868039 w 1113249"/>
                <a:gd name="connsiteY28-482" fmla="*/ 50346 h 340500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Lst>
              <a:rect l="l" t="t" r="r" b="b"/>
              <a:pathLst>
                <a:path w="1113249" h="3405005">
                  <a:moveTo>
                    <a:pt x="868039" y="50346"/>
                  </a:moveTo>
                  <a:cubicBezTo>
                    <a:pt x="899145" y="81453"/>
                    <a:pt x="918385" y="124426"/>
                    <a:pt x="918385" y="171893"/>
                  </a:cubicBezTo>
                  <a:lnTo>
                    <a:pt x="918385" y="375080"/>
                  </a:lnTo>
                  <a:lnTo>
                    <a:pt x="941356" y="370442"/>
                  </a:lnTo>
                  <a:cubicBezTo>
                    <a:pt x="1036290" y="370442"/>
                    <a:pt x="1113249" y="447401"/>
                    <a:pt x="1113249" y="542335"/>
                  </a:cubicBezTo>
                  <a:lnTo>
                    <a:pt x="1113249" y="2719647"/>
                  </a:lnTo>
                  <a:cubicBezTo>
                    <a:pt x="1113249" y="2814581"/>
                    <a:pt x="1036290" y="2891540"/>
                    <a:pt x="941356" y="2891540"/>
                  </a:cubicBezTo>
                  <a:lnTo>
                    <a:pt x="918385" y="2886903"/>
                  </a:lnTo>
                  <a:lnTo>
                    <a:pt x="918385" y="3233112"/>
                  </a:lnTo>
                  <a:cubicBezTo>
                    <a:pt x="918384" y="3328046"/>
                    <a:pt x="841426" y="3405005"/>
                    <a:pt x="746492" y="3405005"/>
                  </a:cubicBezTo>
                  <a:cubicBezTo>
                    <a:pt x="651558" y="3405005"/>
                    <a:pt x="574599" y="3328046"/>
                    <a:pt x="574599" y="3233112"/>
                  </a:cubicBezTo>
                  <a:lnTo>
                    <a:pt x="574599" y="3165303"/>
                  </a:lnTo>
                  <a:lnTo>
                    <a:pt x="531296" y="3136108"/>
                  </a:lnTo>
                  <a:cubicBezTo>
                    <a:pt x="500190" y="3105002"/>
                    <a:pt x="480950" y="3062028"/>
                    <a:pt x="480950" y="3014561"/>
                  </a:cubicBezTo>
                  <a:cubicBezTo>
                    <a:pt x="432395" y="2596947"/>
                    <a:pt x="271114" y="2895922"/>
                    <a:pt x="246747" y="2592326"/>
                  </a:cubicBezTo>
                  <a:cubicBezTo>
                    <a:pt x="235070" y="2421366"/>
                    <a:pt x="186755" y="2496669"/>
                    <a:pt x="156759" y="2448840"/>
                  </a:cubicBezTo>
                  <a:cubicBezTo>
                    <a:pt x="70183" y="2448840"/>
                    <a:pt x="0" y="2378657"/>
                    <a:pt x="0" y="2292081"/>
                  </a:cubicBezTo>
                  <a:lnTo>
                    <a:pt x="0" y="306468"/>
                  </a:lnTo>
                  <a:cubicBezTo>
                    <a:pt x="0" y="219892"/>
                    <a:pt x="70183" y="149709"/>
                    <a:pt x="156759" y="149709"/>
                  </a:cubicBezTo>
                  <a:cubicBezTo>
                    <a:pt x="200047" y="149709"/>
                    <a:pt x="239237" y="167255"/>
                    <a:pt x="267605" y="195623"/>
                  </a:cubicBezTo>
                  <a:cubicBezTo>
                    <a:pt x="281789" y="209807"/>
                    <a:pt x="293267" y="226696"/>
                    <a:pt x="301199" y="245450"/>
                  </a:cubicBezTo>
                  <a:lnTo>
                    <a:pt x="313499" y="306375"/>
                  </a:lnTo>
                  <a:lnTo>
                    <a:pt x="313499" y="702135"/>
                  </a:lnTo>
                  <a:cubicBezTo>
                    <a:pt x="313499" y="780136"/>
                    <a:pt x="376731" y="843368"/>
                    <a:pt x="454732" y="843368"/>
                  </a:cubicBezTo>
                  <a:cubicBezTo>
                    <a:pt x="532733" y="843368"/>
                    <a:pt x="595965" y="780136"/>
                    <a:pt x="595965" y="702135"/>
                  </a:cubicBezTo>
                  <a:lnTo>
                    <a:pt x="595965" y="93330"/>
                  </a:lnTo>
                  <a:lnTo>
                    <a:pt x="624945" y="50346"/>
                  </a:lnTo>
                  <a:cubicBezTo>
                    <a:pt x="656052" y="19240"/>
                    <a:pt x="699025" y="0"/>
                    <a:pt x="746492" y="0"/>
                  </a:cubicBezTo>
                  <a:cubicBezTo>
                    <a:pt x="793959" y="0"/>
                    <a:pt x="836932" y="19240"/>
                    <a:pt x="868039" y="50346"/>
                  </a:cubicBezTo>
                  <a:close/>
                </a:path>
              </a:pathLst>
            </a:cu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14" name="任意多边形 13"/>
            <p:cNvSpPr/>
            <p:nvPr/>
          </p:nvSpPr>
          <p:spPr>
            <a:xfrm rot="2662275" flipH="1">
              <a:off x="6966124" y="-1422211"/>
              <a:ext cx="744277" cy="4590800"/>
            </a:xfrm>
            <a:custGeom>
              <a:avLst/>
              <a:gdLst>
                <a:gd name="connsiteX0" fmla="*/ 319140 w 744277"/>
                <a:gd name="connsiteY0" fmla="*/ 54756 h 4590800"/>
                <a:gd name="connsiteX1" fmla="*/ 373896 w 744277"/>
                <a:gd name="connsiteY1" fmla="*/ 186948 h 4590800"/>
                <a:gd name="connsiteX2" fmla="*/ 373896 w 744277"/>
                <a:gd name="connsiteY2" fmla="*/ 1076399 h 4590800"/>
                <a:gd name="connsiteX3" fmla="*/ 385072 w 744277"/>
                <a:gd name="connsiteY3" fmla="*/ 1021041 h 4590800"/>
                <a:gd name="connsiteX4" fmla="*/ 557329 w 744277"/>
                <a:gd name="connsiteY4" fmla="*/ 906862 h 4590800"/>
                <a:gd name="connsiteX5" fmla="*/ 744277 w 744277"/>
                <a:gd name="connsiteY5" fmla="*/ 1093810 h 4590800"/>
                <a:gd name="connsiteX6" fmla="*/ 744277 w 744277"/>
                <a:gd name="connsiteY6" fmla="*/ 3897602 h 4590800"/>
                <a:gd name="connsiteX7" fmla="*/ 689521 w 744277"/>
                <a:gd name="connsiteY7" fmla="*/ 4029794 h 4590800"/>
                <a:gd name="connsiteX8" fmla="*/ 683361 w 744277"/>
                <a:gd name="connsiteY8" fmla="*/ 4033948 h 4590800"/>
                <a:gd name="connsiteX9" fmla="*/ 683362 w 744277"/>
                <a:gd name="connsiteY9" fmla="*/ 4009469 h 4590800"/>
                <a:gd name="connsiteX10" fmla="*/ 521462 w 744277"/>
                <a:gd name="connsiteY10" fmla="*/ 3847570 h 4590800"/>
                <a:gd name="connsiteX11" fmla="*/ 406983 w 744277"/>
                <a:gd name="connsiteY11" fmla="*/ 3894989 h 4590800"/>
                <a:gd name="connsiteX12" fmla="*/ 378409 w 744277"/>
                <a:gd name="connsiteY12" fmla="*/ 3937369 h 4590800"/>
                <a:gd name="connsiteX13" fmla="*/ 373896 w 744277"/>
                <a:gd name="connsiteY13" fmla="*/ 3915013 h 4590800"/>
                <a:gd name="connsiteX14" fmla="*/ 373896 w 744277"/>
                <a:gd name="connsiteY14" fmla="*/ 3944063 h 4590800"/>
                <a:gd name="connsiteX15" fmla="*/ 372286 w 744277"/>
                <a:gd name="connsiteY15" fmla="*/ 3946451 h 4590800"/>
                <a:gd name="connsiteX16" fmla="*/ 359563 w 744277"/>
                <a:gd name="connsiteY16" fmla="*/ 4009469 h 4590800"/>
                <a:gd name="connsiteX17" fmla="*/ 359564 w 744277"/>
                <a:gd name="connsiteY17" fmla="*/ 4474848 h 4590800"/>
                <a:gd name="connsiteX18" fmla="*/ 359206 w 744277"/>
                <a:gd name="connsiteY18" fmla="*/ 4476621 h 4590800"/>
                <a:gd name="connsiteX19" fmla="*/ 186948 w 744277"/>
                <a:gd name="connsiteY19" fmla="*/ 4590800 h 4590800"/>
                <a:gd name="connsiteX20" fmla="*/ 0 w 744277"/>
                <a:gd name="connsiteY20" fmla="*/ 4403852 h 4590800"/>
                <a:gd name="connsiteX21" fmla="*/ 0 w 744277"/>
                <a:gd name="connsiteY21" fmla="*/ 186948 h 4590800"/>
                <a:gd name="connsiteX22" fmla="*/ 186948 w 744277"/>
                <a:gd name="connsiteY22" fmla="*/ 0 h 4590800"/>
                <a:gd name="connsiteX23" fmla="*/ 319140 w 744277"/>
                <a:gd name="connsiteY23" fmla="*/ 54756 h 4590800"/>
                <a:gd name="connsiteX0-1" fmla="*/ 319140 w 744277"/>
                <a:gd name="connsiteY0-2" fmla="*/ 54756 h 4590800"/>
                <a:gd name="connsiteX1-3" fmla="*/ 373896 w 744277"/>
                <a:gd name="connsiteY1-4" fmla="*/ 186948 h 4590800"/>
                <a:gd name="connsiteX2-5" fmla="*/ 385072 w 744277"/>
                <a:gd name="connsiteY2-6" fmla="*/ 1021041 h 4590800"/>
                <a:gd name="connsiteX3-7" fmla="*/ 557329 w 744277"/>
                <a:gd name="connsiteY3-8" fmla="*/ 906862 h 4590800"/>
                <a:gd name="connsiteX4-9" fmla="*/ 744277 w 744277"/>
                <a:gd name="connsiteY4-10" fmla="*/ 1093810 h 4590800"/>
                <a:gd name="connsiteX5-11" fmla="*/ 744277 w 744277"/>
                <a:gd name="connsiteY5-12" fmla="*/ 3897602 h 4590800"/>
                <a:gd name="connsiteX6-13" fmla="*/ 689521 w 744277"/>
                <a:gd name="connsiteY6-14" fmla="*/ 4029794 h 4590800"/>
                <a:gd name="connsiteX7-15" fmla="*/ 683361 w 744277"/>
                <a:gd name="connsiteY7-16" fmla="*/ 4033948 h 4590800"/>
                <a:gd name="connsiteX8-17" fmla="*/ 683362 w 744277"/>
                <a:gd name="connsiteY8-18" fmla="*/ 4009469 h 4590800"/>
                <a:gd name="connsiteX9-19" fmla="*/ 521462 w 744277"/>
                <a:gd name="connsiteY9-20" fmla="*/ 3847570 h 4590800"/>
                <a:gd name="connsiteX10-21" fmla="*/ 406983 w 744277"/>
                <a:gd name="connsiteY10-22" fmla="*/ 3894989 h 4590800"/>
                <a:gd name="connsiteX11-23" fmla="*/ 378409 w 744277"/>
                <a:gd name="connsiteY11-24" fmla="*/ 3937369 h 4590800"/>
                <a:gd name="connsiteX12-25" fmla="*/ 373896 w 744277"/>
                <a:gd name="connsiteY12-26" fmla="*/ 3915013 h 4590800"/>
                <a:gd name="connsiteX13-27" fmla="*/ 373896 w 744277"/>
                <a:gd name="connsiteY13-28" fmla="*/ 3944063 h 4590800"/>
                <a:gd name="connsiteX14-29" fmla="*/ 372286 w 744277"/>
                <a:gd name="connsiteY14-30" fmla="*/ 3946451 h 4590800"/>
                <a:gd name="connsiteX15-31" fmla="*/ 359563 w 744277"/>
                <a:gd name="connsiteY15-32" fmla="*/ 4009469 h 4590800"/>
                <a:gd name="connsiteX16-33" fmla="*/ 359564 w 744277"/>
                <a:gd name="connsiteY16-34" fmla="*/ 4474848 h 4590800"/>
                <a:gd name="connsiteX17-35" fmla="*/ 359206 w 744277"/>
                <a:gd name="connsiteY17-36" fmla="*/ 4476621 h 4590800"/>
                <a:gd name="connsiteX18-37" fmla="*/ 186948 w 744277"/>
                <a:gd name="connsiteY18-38" fmla="*/ 4590800 h 4590800"/>
                <a:gd name="connsiteX19-39" fmla="*/ 0 w 744277"/>
                <a:gd name="connsiteY19-40" fmla="*/ 4403852 h 4590800"/>
                <a:gd name="connsiteX20-41" fmla="*/ 0 w 744277"/>
                <a:gd name="connsiteY20-42" fmla="*/ 186948 h 4590800"/>
                <a:gd name="connsiteX21-43" fmla="*/ 186948 w 744277"/>
                <a:gd name="connsiteY21-44" fmla="*/ 0 h 4590800"/>
                <a:gd name="connsiteX22-45" fmla="*/ 319140 w 744277"/>
                <a:gd name="connsiteY22-46" fmla="*/ 54756 h 4590800"/>
                <a:gd name="connsiteX0-47" fmla="*/ 319140 w 744277"/>
                <a:gd name="connsiteY0-48" fmla="*/ 54756 h 4590800"/>
                <a:gd name="connsiteX1-49" fmla="*/ 373896 w 744277"/>
                <a:gd name="connsiteY1-50" fmla="*/ 186948 h 4590800"/>
                <a:gd name="connsiteX2-51" fmla="*/ 385060 w 744277"/>
                <a:gd name="connsiteY2-52" fmla="*/ 847283 h 4590800"/>
                <a:gd name="connsiteX3-53" fmla="*/ 385072 w 744277"/>
                <a:gd name="connsiteY3-54" fmla="*/ 1021041 h 4590800"/>
                <a:gd name="connsiteX4-55" fmla="*/ 557329 w 744277"/>
                <a:gd name="connsiteY4-56" fmla="*/ 906862 h 4590800"/>
                <a:gd name="connsiteX5-57" fmla="*/ 744277 w 744277"/>
                <a:gd name="connsiteY5-58" fmla="*/ 1093810 h 4590800"/>
                <a:gd name="connsiteX6-59" fmla="*/ 744277 w 744277"/>
                <a:gd name="connsiteY6-60" fmla="*/ 3897602 h 4590800"/>
                <a:gd name="connsiteX7-61" fmla="*/ 689521 w 744277"/>
                <a:gd name="connsiteY7-62" fmla="*/ 4029794 h 4590800"/>
                <a:gd name="connsiteX8-63" fmla="*/ 683361 w 744277"/>
                <a:gd name="connsiteY8-64" fmla="*/ 4033948 h 4590800"/>
                <a:gd name="connsiteX9-65" fmla="*/ 683362 w 744277"/>
                <a:gd name="connsiteY9-66" fmla="*/ 4009469 h 4590800"/>
                <a:gd name="connsiteX10-67" fmla="*/ 521462 w 744277"/>
                <a:gd name="connsiteY10-68" fmla="*/ 3847570 h 4590800"/>
                <a:gd name="connsiteX11-69" fmla="*/ 406983 w 744277"/>
                <a:gd name="connsiteY11-70" fmla="*/ 3894989 h 4590800"/>
                <a:gd name="connsiteX12-71" fmla="*/ 378409 w 744277"/>
                <a:gd name="connsiteY12-72" fmla="*/ 3937369 h 4590800"/>
                <a:gd name="connsiteX13-73" fmla="*/ 373896 w 744277"/>
                <a:gd name="connsiteY13-74" fmla="*/ 3915013 h 4590800"/>
                <a:gd name="connsiteX14-75" fmla="*/ 373896 w 744277"/>
                <a:gd name="connsiteY14-76" fmla="*/ 3944063 h 4590800"/>
                <a:gd name="connsiteX15-77" fmla="*/ 372286 w 744277"/>
                <a:gd name="connsiteY15-78" fmla="*/ 3946451 h 4590800"/>
                <a:gd name="connsiteX16-79" fmla="*/ 359563 w 744277"/>
                <a:gd name="connsiteY16-80" fmla="*/ 4009469 h 4590800"/>
                <a:gd name="connsiteX17-81" fmla="*/ 359564 w 744277"/>
                <a:gd name="connsiteY17-82" fmla="*/ 4474848 h 4590800"/>
                <a:gd name="connsiteX18-83" fmla="*/ 359206 w 744277"/>
                <a:gd name="connsiteY18-84" fmla="*/ 4476621 h 4590800"/>
                <a:gd name="connsiteX19-85" fmla="*/ 186948 w 744277"/>
                <a:gd name="connsiteY19-86" fmla="*/ 4590800 h 4590800"/>
                <a:gd name="connsiteX20-87" fmla="*/ 0 w 744277"/>
                <a:gd name="connsiteY20-88" fmla="*/ 4403852 h 4590800"/>
                <a:gd name="connsiteX21-89" fmla="*/ 0 w 744277"/>
                <a:gd name="connsiteY21-90" fmla="*/ 186948 h 4590800"/>
                <a:gd name="connsiteX22-91" fmla="*/ 186948 w 744277"/>
                <a:gd name="connsiteY22-92" fmla="*/ 0 h 4590800"/>
                <a:gd name="connsiteX23-93" fmla="*/ 319140 w 744277"/>
                <a:gd name="connsiteY23-94" fmla="*/ 54756 h 4590800"/>
                <a:gd name="connsiteX0-95" fmla="*/ 319140 w 744277"/>
                <a:gd name="connsiteY0-96" fmla="*/ 54756 h 4590800"/>
                <a:gd name="connsiteX1-97" fmla="*/ 373896 w 744277"/>
                <a:gd name="connsiteY1-98" fmla="*/ 186948 h 4590800"/>
                <a:gd name="connsiteX2-99" fmla="*/ 385060 w 744277"/>
                <a:gd name="connsiteY2-100" fmla="*/ 847283 h 4590800"/>
                <a:gd name="connsiteX3-101" fmla="*/ 557329 w 744277"/>
                <a:gd name="connsiteY3-102" fmla="*/ 906862 h 4590800"/>
                <a:gd name="connsiteX4-103" fmla="*/ 744277 w 744277"/>
                <a:gd name="connsiteY4-104" fmla="*/ 1093810 h 4590800"/>
                <a:gd name="connsiteX5-105" fmla="*/ 744277 w 744277"/>
                <a:gd name="connsiteY5-106" fmla="*/ 3897602 h 4590800"/>
                <a:gd name="connsiteX6-107" fmla="*/ 689521 w 744277"/>
                <a:gd name="connsiteY6-108" fmla="*/ 4029794 h 4590800"/>
                <a:gd name="connsiteX7-109" fmla="*/ 683361 w 744277"/>
                <a:gd name="connsiteY7-110" fmla="*/ 4033948 h 4590800"/>
                <a:gd name="connsiteX8-111" fmla="*/ 683362 w 744277"/>
                <a:gd name="connsiteY8-112" fmla="*/ 4009469 h 4590800"/>
                <a:gd name="connsiteX9-113" fmla="*/ 521462 w 744277"/>
                <a:gd name="connsiteY9-114" fmla="*/ 3847570 h 4590800"/>
                <a:gd name="connsiteX10-115" fmla="*/ 406983 w 744277"/>
                <a:gd name="connsiteY10-116" fmla="*/ 3894989 h 4590800"/>
                <a:gd name="connsiteX11-117" fmla="*/ 378409 w 744277"/>
                <a:gd name="connsiteY11-118" fmla="*/ 3937369 h 4590800"/>
                <a:gd name="connsiteX12-119" fmla="*/ 373896 w 744277"/>
                <a:gd name="connsiteY12-120" fmla="*/ 3915013 h 4590800"/>
                <a:gd name="connsiteX13-121" fmla="*/ 373896 w 744277"/>
                <a:gd name="connsiteY13-122" fmla="*/ 3944063 h 4590800"/>
                <a:gd name="connsiteX14-123" fmla="*/ 372286 w 744277"/>
                <a:gd name="connsiteY14-124" fmla="*/ 3946451 h 4590800"/>
                <a:gd name="connsiteX15-125" fmla="*/ 359563 w 744277"/>
                <a:gd name="connsiteY15-126" fmla="*/ 4009469 h 4590800"/>
                <a:gd name="connsiteX16-127" fmla="*/ 359564 w 744277"/>
                <a:gd name="connsiteY16-128" fmla="*/ 4474848 h 4590800"/>
                <a:gd name="connsiteX17-129" fmla="*/ 359206 w 744277"/>
                <a:gd name="connsiteY17-130" fmla="*/ 4476621 h 4590800"/>
                <a:gd name="connsiteX18-131" fmla="*/ 186948 w 744277"/>
                <a:gd name="connsiteY18-132" fmla="*/ 4590800 h 4590800"/>
                <a:gd name="connsiteX19-133" fmla="*/ 0 w 744277"/>
                <a:gd name="connsiteY19-134" fmla="*/ 4403852 h 4590800"/>
                <a:gd name="connsiteX20-135" fmla="*/ 0 w 744277"/>
                <a:gd name="connsiteY20-136" fmla="*/ 186948 h 4590800"/>
                <a:gd name="connsiteX21-137" fmla="*/ 186948 w 744277"/>
                <a:gd name="connsiteY21-138" fmla="*/ 0 h 4590800"/>
                <a:gd name="connsiteX22-139" fmla="*/ 319140 w 744277"/>
                <a:gd name="connsiteY22-140" fmla="*/ 54756 h 4590800"/>
                <a:gd name="connsiteX0-141" fmla="*/ 319140 w 744277"/>
                <a:gd name="connsiteY0-142" fmla="*/ 54756 h 4590800"/>
                <a:gd name="connsiteX1-143" fmla="*/ 373896 w 744277"/>
                <a:gd name="connsiteY1-144" fmla="*/ 186948 h 4590800"/>
                <a:gd name="connsiteX2-145" fmla="*/ 385060 w 744277"/>
                <a:gd name="connsiteY2-146" fmla="*/ 847283 h 4590800"/>
                <a:gd name="connsiteX3-147" fmla="*/ 557329 w 744277"/>
                <a:gd name="connsiteY3-148" fmla="*/ 906862 h 4590800"/>
                <a:gd name="connsiteX4-149" fmla="*/ 744277 w 744277"/>
                <a:gd name="connsiteY4-150" fmla="*/ 1093810 h 4590800"/>
                <a:gd name="connsiteX5-151" fmla="*/ 744277 w 744277"/>
                <a:gd name="connsiteY5-152" fmla="*/ 3897602 h 4590800"/>
                <a:gd name="connsiteX6-153" fmla="*/ 689521 w 744277"/>
                <a:gd name="connsiteY6-154" fmla="*/ 4029794 h 4590800"/>
                <a:gd name="connsiteX7-155" fmla="*/ 683361 w 744277"/>
                <a:gd name="connsiteY7-156" fmla="*/ 4033948 h 4590800"/>
                <a:gd name="connsiteX8-157" fmla="*/ 683362 w 744277"/>
                <a:gd name="connsiteY8-158" fmla="*/ 4009469 h 4590800"/>
                <a:gd name="connsiteX9-159" fmla="*/ 521462 w 744277"/>
                <a:gd name="connsiteY9-160" fmla="*/ 3847570 h 4590800"/>
                <a:gd name="connsiteX10-161" fmla="*/ 406983 w 744277"/>
                <a:gd name="connsiteY10-162" fmla="*/ 3894989 h 4590800"/>
                <a:gd name="connsiteX11-163" fmla="*/ 378409 w 744277"/>
                <a:gd name="connsiteY11-164" fmla="*/ 3937369 h 4590800"/>
                <a:gd name="connsiteX12-165" fmla="*/ 373896 w 744277"/>
                <a:gd name="connsiteY12-166" fmla="*/ 3915013 h 4590800"/>
                <a:gd name="connsiteX13-167" fmla="*/ 373896 w 744277"/>
                <a:gd name="connsiteY13-168" fmla="*/ 3944063 h 4590800"/>
                <a:gd name="connsiteX14-169" fmla="*/ 372286 w 744277"/>
                <a:gd name="connsiteY14-170" fmla="*/ 3946451 h 4590800"/>
                <a:gd name="connsiteX15-171" fmla="*/ 359563 w 744277"/>
                <a:gd name="connsiteY15-172" fmla="*/ 4009469 h 4590800"/>
                <a:gd name="connsiteX16-173" fmla="*/ 359564 w 744277"/>
                <a:gd name="connsiteY16-174" fmla="*/ 4474848 h 4590800"/>
                <a:gd name="connsiteX17-175" fmla="*/ 359206 w 744277"/>
                <a:gd name="connsiteY17-176" fmla="*/ 4476621 h 4590800"/>
                <a:gd name="connsiteX18-177" fmla="*/ 186948 w 744277"/>
                <a:gd name="connsiteY18-178" fmla="*/ 4590800 h 4590800"/>
                <a:gd name="connsiteX19-179" fmla="*/ 0 w 744277"/>
                <a:gd name="connsiteY19-180" fmla="*/ 4403852 h 4590800"/>
                <a:gd name="connsiteX20-181" fmla="*/ 0 w 744277"/>
                <a:gd name="connsiteY20-182" fmla="*/ 186948 h 4590800"/>
                <a:gd name="connsiteX21-183" fmla="*/ 186948 w 744277"/>
                <a:gd name="connsiteY21-184" fmla="*/ 0 h 4590800"/>
                <a:gd name="connsiteX22-185" fmla="*/ 319140 w 744277"/>
                <a:gd name="connsiteY22-186" fmla="*/ 54756 h 4590800"/>
                <a:gd name="connsiteX0-187" fmla="*/ 319140 w 744277"/>
                <a:gd name="connsiteY0-188" fmla="*/ 54756 h 4590800"/>
                <a:gd name="connsiteX1-189" fmla="*/ 373896 w 744277"/>
                <a:gd name="connsiteY1-190" fmla="*/ 186948 h 4590800"/>
                <a:gd name="connsiteX2-191" fmla="*/ 385060 w 744277"/>
                <a:gd name="connsiteY2-192" fmla="*/ 847283 h 4590800"/>
                <a:gd name="connsiteX3-193" fmla="*/ 557329 w 744277"/>
                <a:gd name="connsiteY3-194" fmla="*/ 906862 h 4590800"/>
                <a:gd name="connsiteX4-195" fmla="*/ 744277 w 744277"/>
                <a:gd name="connsiteY4-196" fmla="*/ 1093810 h 4590800"/>
                <a:gd name="connsiteX5-197" fmla="*/ 744277 w 744277"/>
                <a:gd name="connsiteY5-198" fmla="*/ 3897602 h 4590800"/>
                <a:gd name="connsiteX6-199" fmla="*/ 689521 w 744277"/>
                <a:gd name="connsiteY6-200" fmla="*/ 4029794 h 4590800"/>
                <a:gd name="connsiteX7-201" fmla="*/ 683361 w 744277"/>
                <a:gd name="connsiteY7-202" fmla="*/ 4033948 h 4590800"/>
                <a:gd name="connsiteX8-203" fmla="*/ 683362 w 744277"/>
                <a:gd name="connsiteY8-204" fmla="*/ 4009469 h 4590800"/>
                <a:gd name="connsiteX9-205" fmla="*/ 521462 w 744277"/>
                <a:gd name="connsiteY9-206" fmla="*/ 3847570 h 4590800"/>
                <a:gd name="connsiteX10-207" fmla="*/ 406983 w 744277"/>
                <a:gd name="connsiteY10-208" fmla="*/ 3894989 h 4590800"/>
                <a:gd name="connsiteX11-209" fmla="*/ 378409 w 744277"/>
                <a:gd name="connsiteY11-210" fmla="*/ 3937369 h 4590800"/>
                <a:gd name="connsiteX12-211" fmla="*/ 373896 w 744277"/>
                <a:gd name="connsiteY12-212" fmla="*/ 3915013 h 4590800"/>
                <a:gd name="connsiteX13-213" fmla="*/ 373896 w 744277"/>
                <a:gd name="connsiteY13-214" fmla="*/ 3944063 h 4590800"/>
                <a:gd name="connsiteX14-215" fmla="*/ 372286 w 744277"/>
                <a:gd name="connsiteY14-216" fmla="*/ 3946451 h 4590800"/>
                <a:gd name="connsiteX15-217" fmla="*/ 359563 w 744277"/>
                <a:gd name="connsiteY15-218" fmla="*/ 4009469 h 4590800"/>
                <a:gd name="connsiteX16-219" fmla="*/ 359564 w 744277"/>
                <a:gd name="connsiteY16-220" fmla="*/ 4474848 h 4590800"/>
                <a:gd name="connsiteX17-221" fmla="*/ 359206 w 744277"/>
                <a:gd name="connsiteY17-222" fmla="*/ 4476621 h 4590800"/>
                <a:gd name="connsiteX18-223" fmla="*/ 186948 w 744277"/>
                <a:gd name="connsiteY18-224" fmla="*/ 4590800 h 4590800"/>
                <a:gd name="connsiteX19-225" fmla="*/ 0 w 744277"/>
                <a:gd name="connsiteY19-226" fmla="*/ 4403852 h 4590800"/>
                <a:gd name="connsiteX20-227" fmla="*/ 0 w 744277"/>
                <a:gd name="connsiteY20-228" fmla="*/ 186948 h 4590800"/>
                <a:gd name="connsiteX21-229" fmla="*/ 186948 w 744277"/>
                <a:gd name="connsiteY21-230" fmla="*/ 0 h 4590800"/>
                <a:gd name="connsiteX22-231" fmla="*/ 319140 w 744277"/>
                <a:gd name="connsiteY22-232" fmla="*/ 54756 h 45908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Lst>
              <a:rect l="l" t="t" r="r" b="b"/>
              <a:pathLst>
                <a:path w="744277" h="4590800">
                  <a:moveTo>
                    <a:pt x="319140" y="54756"/>
                  </a:moveTo>
                  <a:cubicBezTo>
                    <a:pt x="352971" y="88587"/>
                    <a:pt x="373896" y="135324"/>
                    <a:pt x="373896" y="186948"/>
                  </a:cubicBezTo>
                  <a:lnTo>
                    <a:pt x="385060" y="847283"/>
                  </a:lnTo>
                  <a:cubicBezTo>
                    <a:pt x="415632" y="967269"/>
                    <a:pt x="485242" y="898139"/>
                    <a:pt x="557329" y="906862"/>
                  </a:cubicBezTo>
                  <a:cubicBezTo>
                    <a:pt x="646802" y="917689"/>
                    <a:pt x="744277" y="990561"/>
                    <a:pt x="744277" y="1093810"/>
                  </a:cubicBezTo>
                  <a:lnTo>
                    <a:pt x="744277" y="3897602"/>
                  </a:lnTo>
                  <a:cubicBezTo>
                    <a:pt x="744277" y="3949226"/>
                    <a:pt x="723352" y="3995964"/>
                    <a:pt x="689521" y="4029794"/>
                  </a:cubicBezTo>
                  <a:lnTo>
                    <a:pt x="683361" y="4033948"/>
                  </a:lnTo>
                  <a:cubicBezTo>
                    <a:pt x="683361" y="4025788"/>
                    <a:pt x="683362" y="4017629"/>
                    <a:pt x="683362" y="4009469"/>
                  </a:cubicBezTo>
                  <a:cubicBezTo>
                    <a:pt x="683362" y="3920055"/>
                    <a:pt x="610876" y="3847570"/>
                    <a:pt x="521462" y="3847570"/>
                  </a:cubicBezTo>
                  <a:cubicBezTo>
                    <a:pt x="476755" y="3847570"/>
                    <a:pt x="436281" y="3865691"/>
                    <a:pt x="406983" y="3894989"/>
                  </a:cubicBezTo>
                  <a:lnTo>
                    <a:pt x="378409" y="3937369"/>
                  </a:lnTo>
                  <a:lnTo>
                    <a:pt x="373896" y="3915013"/>
                  </a:lnTo>
                  <a:lnTo>
                    <a:pt x="373896" y="3944063"/>
                  </a:lnTo>
                  <a:lnTo>
                    <a:pt x="372286" y="3946451"/>
                  </a:lnTo>
                  <a:cubicBezTo>
                    <a:pt x="364094" y="3965820"/>
                    <a:pt x="359563" y="3987115"/>
                    <a:pt x="359563" y="4009469"/>
                  </a:cubicBezTo>
                  <a:cubicBezTo>
                    <a:pt x="359563" y="4164595"/>
                    <a:pt x="359564" y="4319722"/>
                    <a:pt x="359564" y="4474848"/>
                  </a:cubicBezTo>
                  <a:cubicBezTo>
                    <a:pt x="359445" y="4475439"/>
                    <a:pt x="359325" y="4476030"/>
                    <a:pt x="359206" y="4476621"/>
                  </a:cubicBezTo>
                  <a:cubicBezTo>
                    <a:pt x="330825" y="4543720"/>
                    <a:pt x="264385" y="4590801"/>
                    <a:pt x="186948" y="4590800"/>
                  </a:cubicBezTo>
                  <a:cubicBezTo>
                    <a:pt x="83699" y="4590800"/>
                    <a:pt x="0" y="4507101"/>
                    <a:pt x="0" y="4403852"/>
                  </a:cubicBezTo>
                  <a:lnTo>
                    <a:pt x="0" y="186948"/>
                  </a:lnTo>
                  <a:cubicBezTo>
                    <a:pt x="0" y="83699"/>
                    <a:pt x="83699" y="0"/>
                    <a:pt x="186948" y="0"/>
                  </a:cubicBezTo>
                  <a:cubicBezTo>
                    <a:pt x="238573" y="0"/>
                    <a:pt x="285310" y="20925"/>
                    <a:pt x="319140" y="54756"/>
                  </a:cubicBezTo>
                  <a:close/>
                </a:path>
              </a:pathLst>
            </a:cu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10" name="圆角矩形 9"/>
            <p:cNvSpPr/>
            <p:nvPr/>
          </p:nvSpPr>
          <p:spPr>
            <a:xfrm rot="2662275" flipH="1">
              <a:off x="6412660" y="441189"/>
              <a:ext cx="260300" cy="1356513"/>
            </a:xfrm>
            <a:prstGeom prst="roundRect">
              <a:avLst>
                <a:gd name="adj" fmla="val 50000"/>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11" name="椭圆 10"/>
            <p:cNvSpPr/>
            <p:nvPr/>
          </p:nvSpPr>
          <p:spPr>
            <a:xfrm flipH="1">
              <a:off x="5761276" y="1666522"/>
              <a:ext cx="246866" cy="246866"/>
            </a:xfrm>
            <a:prstGeom prst="ellipse">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22" name="圆角矩形 21"/>
            <p:cNvSpPr/>
            <p:nvPr/>
          </p:nvSpPr>
          <p:spPr>
            <a:xfrm rot="2662275" flipH="1">
              <a:off x="7682219" y="371941"/>
              <a:ext cx="260300" cy="1668842"/>
            </a:xfrm>
            <a:prstGeom prst="roundRect">
              <a:avLst>
                <a:gd name="adj" fmla="val 50000"/>
              </a:avLst>
            </a:prstGeom>
            <a:solidFill>
              <a:srgbClr val="1E74AE"/>
            </a:solidFill>
            <a:ln>
              <a:solidFill>
                <a:srgbClr val="EBA4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24" name="圆角矩形 23"/>
            <p:cNvSpPr/>
            <p:nvPr/>
          </p:nvSpPr>
          <p:spPr>
            <a:xfrm rot="2662275" flipH="1">
              <a:off x="7720535" y="748876"/>
              <a:ext cx="272289" cy="2057032"/>
            </a:xfrm>
            <a:prstGeom prst="roundRect">
              <a:avLst>
                <a:gd name="adj" fmla="val 50000"/>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grpSp>
      <p:sp>
        <p:nvSpPr>
          <p:cNvPr id="15" name="矩形 14"/>
          <p:cNvSpPr/>
          <p:nvPr/>
        </p:nvSpPr>
        <p:spPr>
          <a:xfrm>
            <a:off x="6178310" y="579891"/>
            <a:ext cx="2471908" cy="164660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sz="10100" kern="0" dirty="0">
                <a:solidFill>
                  <a:schemeClr val="bg1"/>
                </a:solidFill>
                <a:effectLst>
                  <a:outerShdw blurRad="38100" dist="38100" dir="2700000" algn="tl">
                    <a:srgbClr val="000000">
                      <a:alpha val="43137"/>
                    </a:srgbClr>
                  </a:outerShdw>
                </a:effectLst>
                <a:latin typeface="Impact" panose="020B0806030902050204" pitchFamily="34" charset="0"/>
                <a:ea typeface="思源黑体" panose="020B0500000000000000" pitchFamily="34" charset="-122"/>
                <a:cs typeface="+mn-ea"/>
                <a:sym typeface="+mn-lt"/>
              </a:rPr>
              <a:t>04</a:t>
            </a:r>
            <a:endParaRPr lang="zh-CN" altLang="en-US" sz="10100" kern="0" dirty="0">
              <a:solidFill>
                <a:schemeClr val="bg1"/>
              </a:solidFill>
              <a:effectLst>
                <a:outerShdw blurRad="38100" dist="38100" dir="2700000" algn="tl">
                  <a:srgbClr val="000000">
                    <a:alpha val="43137"/>
                  </a:srgbClr>
                </a:outerShdw>
              </a:effectLst>
              <a:latin typeface="Impact" panose="020B0806030902050204" pitchFamily="34" charset="0"/>
              <a:ea typeface="思源黑体" panose="020B0500000000000000" pitchFamily="34" charset="-122"/>
              <a:cs typeface="+mn-ea"/>
              <a:sym typeface="+mn-lt"/>
            </a:endParaRPr>
          </a:p>
        </p:txBody>
      </p:sp>
      <p:sp>
        <p:nvSpPr>
          <p:cNvPr id="25" name="矩形 24"/>
          <p:cNvSpPr/>
          <p:nvPr/>
        </p:nvSpPr>
        <p:spPr>
          <a:xfrm>
            <a:off x="896354" y="1874711"/>
            <a:ext cx="4248472" cy="707886"/>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en-US" altLang="zh-CN" sz="4000" kern="0" spc="60" dirty="0">
                <a:solidFill>
                  <a:srgbClr val="1E74AE"/>
                </a:solidFill>
                <a:latin typeface="Impact" panose="020B0806030902050204" pitchFamily="34" charset="0"/>
                <a:ea typeface="思源黑体" panose="020B0500000000000000" pitchFamily="34" charset="-122"/>
                <a:cs typeface="+mn-ea"/>
                <a:sym typeface="+mn-lt"/>
              </a:rPr>
              <a:t>PART</a:t>
            </a:r>
            <a:r>
              <a:rPr lang="en-US" altLang="zh-CN" sz="4000" kern="0" spc="60" dirty="0">
                <a:solidFill>
                  <a:schemeClr val="tx1">
                    <a:lumMod val="85000"/>
                    <a:lumOff val="15000"/>
                  </a:schemeClr>
                </a:solidFill>
                <a:latin typeface="Impact" panose="020B0806030902050204" pitchFamily="34" charset="0"/>
                <a:ea typeface="思源黑体" panose="020B0500000000000000" pitchFamily="34" charset="-122"/>
                <a:cs typeface="+mn-ea"/>
                <a:sym typeface="+mn-lt"/>
              </a:rPr>
              <a:t> </a:t>
            </a:r>
            <a:r>
              <a:rPr lang="en-US" altLang="zh-CN" sz="4000" kern="0" spc="60" dirty="0">
                <a:solidFill>
                  <a:srgbClr val="FF9216"/>
                </a:solidFill>
                <a:latin typeface="Impact" panose="020B0806030902050204" pitchFamily="34" charset="0"/>
                <a:ea typeface="思源黑体" panose="020B0500000000000000" pitchFamily="34" charset="-122"/>
                <a:cs typeface="+mn-ea"/>
                <a:sym typeface="+mn-lt"/>
              </a:rPr>
              <a:t>FOUR</a:t>
            </a:r>
            <a:endParaRPr lang="zh-CN" altLang="en-US" sz="4000" kern="0" spc="60" dirty="0">
              <a:solidFill>
                <a:srgbClr val="FF9216"/>
              </a:solidFill>
              <a:latin typeface="Impact" panose="020B0806030902050204" pitchFamily="34" charset="0"/>
              <a:ea typeface="思源黑体" panose="020B0500000000000000" pitchFamily="34" charset="-122"/>
              <a:cs typeface="+mn-ea"/>
              <a:sym typeface="+mn-lt"/>
            </a:endParaRPr>
          </a:p>
        </p:txBody>
      </p:sp>
      <p:sp>
        <p:nvSpPr>
          <p:cNvPr id="20" name="文本框 9"/>
          <p:cNvSpPr txBox="1"/>
          <p:nvPr/>
        </p:nvSpPr>
        <p:spPr>
          <a:xfrm>
            <a:off x="3028123" y="3653129"/>
            <a:ext cx="1976719" cy="215444"/>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练习二：表达感受</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53" presetClass="entr" presetSubtype="16"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ppt_w</p:attrName>
                                        </p:attrNameLst>
                                      </p:cBhvr>
                                      <p:tavLst>
                                        <p:tav tm="0">
                                          <p:val>
                                            <p:fltVal val="0"/>
                                          </p:val>
                                        </p:tav>
                                        <p:tav tm="100000">
                                          <p:val>
                                            <p:strVal val="#ppt_w"/>
                                          </p:val>
                                        </p:tav>
                                      </p:tavLst>
                                    </p:anim>
                                    <p:anim calcmode="lin" valueType="num">
                                      <p:cBhvr>
                                        <p:cTn id="21" dur="500" fill="hold"/>
                                        <p:tgtEl>
                                          <p:spTgt spid="4"/>
                                        </p:tgtEl>
                                        <p:attrNameLst>
                                          <p:attrName>ppt_h</p:attrName>
                                        </p:attrNameLst>
                                      </p:cBhvr>
                                      <p:tavLst>
                                        <p:tav tm="0">
                                          <p:val>
                                            <p:fltVal val="0"/>
                                          </p:val>
                                        </p:tav>
                                        <p:tav tm="100000">
                                          <p:val>
                                            <p:strVal val="#ppt_h"/>
                                          </p:val>
                                        </p:tav>
                                      </p:tavLst>
                                    </p:anim>
                                    <p:animEffect transition="in" filter="fade">
                                      <p:cBhvr>
                                        <p:cTn id="22" dur="500"/>
                                        <p:tgtEl>
                                          <p:spTgt spid="4"/>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p:cTn id="25" dur="500" fill="hold"/>
                                        <p:tgtEl>
                                          <p:spTgt spid="15"/>
                                        </p:tgtEl>
                                        <p:attrNameLst>
                                          <p:attrName>ppt_w</p:attrName>
                                        </p:attrNameLst>
                                      </p:cBhvr>
                                      <p:tavLst>
                                        <p:tav tm="0">
                                          <p:val>
                                            <p:fltVal val="0"/>
                                          </p:val>
                                        </p:tav>
                                        <p:tav tm="100000">
                                          <p:val>
                                            <p:strVal val="#ppt_w"/>
                                          </p:val>
                                        </p:tav>
                                      </p:tavLst>
                                    </p:anim>
                                    <p:anim calcmode="lin" valueType="num">
                                      <p:cBhvr>
                                        <p:cTn id="26" dur="500" fill="hold"/>
                                        <p:tgtEl>
                                          <p:spTgt spid="15"/>
                                        </p:tgtEl>
                                        <p:attrNameLst>
                                          <p:attrName>ppt_h</p:attrName>
                                        </p:attrNameLst>
                                      </p:cBhvr>
                                      <p:tavLst>
                                        <p:tav tm="0">
                                          <p:val>
                                            <p:fltVal val="0"/>
                                          </p:val>
                                        </p:tav>
                                        <p:tav tm="100000">
                                          <p:val>
                                            <p:strVal val="#ppt_h"/>
                                          </p:val>
                                        </p:tav>
                                      </p:tavLst>
                                    </p:anim>
                                    <p:animEffect transition="in" filter="fade">
                                      <p:cBhvr>
                                        <p:cTn id="27" dur="500"/>
                                        <p:tgtEl>
                                          <p:spTgt spid="15"/>
                                        </p:tgtEl>
                                      </p:cBhvr>
                                    </p:animEffect>
                                  </p:childTnLst>
                                </p:cTn>
                              </p:par>
                            </p:childTnLst>
                          </p:cTn>
                        </p:par>
                        <p:par>
                          <p:cTn id="28" fill="hold">
                            <p:stCondLst>
                              <p:cond delay="500"/>
                            </p:stCondLst>
                            <p:childTnLst>
                              <p:par>
                                <p:cTn id="29" presetID="53" presetClass="entr" presetSubtype="16" fill="hold" grpId="0" nodeType="afterEffect">
                                  <p:stCondLst>
                                    <p:cond delay="0"/>
                                  </p:stCondLst>
                                  <p:iterate type="lt">
                                    <p:tmPct val="10000"/>
                                  </p:iterate>
                                  <p:childTnLst>
                                    <p:set>
                                      <p:cBhvr>
                                        <p:cTn id="30" dur="1" fill="hold">
                                          <p:stCondLst>
                                            <p:cond delay="0"/>
                                          </p:stCondLst>
                                        </p:cTn>
                                        <p:tgtEl>
                                          <p:spTgt spid="25"/>
                                        </p:tgtEl>
                                        <p:attrNameLst>
                                          <p:attrName>style.visibility</p:attrName>
                                        </p:attrNameLst>
                                      </p:cBhvr>
                                      <p:to>
                                        <p:strVal val="visible"/>
                                      </p:to>
                                    </p:set>
                                    <p:anim calcmode="lin" valueType="num">
                                      <p:cBhvr>
                                        <p:cTn id="31" dur="500" fill="hold"/>
                                        <p:tgtEl>
                                          <p:spTgt spid="25"/>
                                        </p:tgtEl>
                                        <p:attrNameLst>
                                          <p:attrName>ppt_w</p:attrName>
                                        </p:attrNameLst>
                                      </p:cBhvr>
                                      <p:tavLst>
                                        <p:tav tm="0">
                                          <p:val>
                                            <p:fltVal val="0"/>
                                          </p:val>
                                        </p:tav>
                                        <p:tav tm="100000">
                                          <p:val>
                                            <p:strVal val="#ppt_w"/>
                                          </p:val>
                                        </p:tav>
                                      </p:tavLst>
                                    </p:anim>
                                    <p:anim calcmode="lin" valueType="num">
                                      <p:cBhvr>
                                        <p:cTn id="32" dur="500" fill="hold"/>
                                        <p:tgtEl>
                                          <p:spTgt spid="25"/>
                                        </p:tgtEl>
                                        <p:attrNameLst>
                                          <p:attrName>ppt_h</p:attrName>
                                        </p:attrNameLst>
                                      </p:cBhvr>
                                      <p:tavLst>
                                        <p:tav tm="0">
                                          <p:val>
                                            <p:fltVal val="0"/>
                                          </p:val>
                                        </p:tav>
                                        <p:tav tm="100000">
                                          <p:val>
                                            <p:strVal val="#ppt_h"/>
                                          </p:val>
                                        </p:tav>
                                      </p:tavLst>
                                    </p:anim>
                                    <p:animEffect transition="in" filter="fade">
                                      <p:cBhvr>
                                        <p:cTn id="33" dur="500"/>
                                        <p:tgtEl>
                                          <p:spTgt spid="25"/>
                                        </p:tgtEl>
                                      </p:cBhvr>
                                    </p:animEffect>
                                  </p:childTnLst>
                                </p:cTn>
                              </p:par>
                            </p:childTnLst>
                          </p:cTn>
                        </p:par>
                        <p:par>
                          <p:cTn id="34" fill="hold">
                            <p:stCondLst>
                              <p:cond delay="899"/>
                            </p:stCondLst>
                            <p:childTnLst>
                              <p:par>
                                <p:cTn id="35" presetID="53" presetClass="entr" presetSubtype="16" fill="hold" grpId="0" nodeType="afterEffect">
                                  <p:stCondLst>
                                    <p:cond delay="0"/>
                                  </p:stCondLst>
                                  <p:iterate type="lt">
                                    <p:tmPct val="10000"/>
                                  </p:iterate>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fltVal val="0"/>
                                          </p:val>
                                        </p:tav>
                                        <p:tav tm="100000">
                                          <p:val>
                                            <p:strVal val="#ppt_h"/>
                                          </p:val>
                                        </p:tav>
                                      </p:tavLst>
                                    </p:anim>
                                    <p:animEffect transition="in" filter="fade">
                                      <p:cBhvr>
                                        <p:cTn id="39" dur="500"/>
                                        <p:tgtEl>
                                          <p:spTgt spid="16"/>
                                        </p:tgtEl>
                                      </p:cBhvr>
                                    </p:animEffect>
                                  </p:childTnLst>
                                </p:cTn>
                              </p:par>
                            </p:childTnLst>
                          </p:cTn>
                        </p:par>
                        <p:par>
                          <p:cTn id="40" fill="hold">
                            <p:stCondLst>
                              <p:cond delay="1700"/>
                            </p:stCondLst>
                            <p:childTnLst>
                              <p:par>
                                <p:cTn id="41" presetID="22" presetClass="entr" presetSubtype="8"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left)">
                                      <p:cBhvr>
                                        <p:cTn id="43" dur="500"/>
                                        <p:tgtEl>
                                          <p:spTgt spid="17"/>
                                        </p:tgtEl>
                                      </p:cBhvr>
                                    </p:animEffect>
                                  </p:childTnLst>
                                </p:cTn>
                              </p:par>
                              <p:par>
                                <p:cTn id="44" presetID="22" presetClass="entr" presetSubtype="8" fill="hold" grpId="0" nodeType="withEffect">
                                  <p:stCondLst>
                                    <p:cond delay="200"/>
                                  </p:stCondLst>
                                  <p:childTnLst>
                                    <p:set>
                                      <p:cBhvr>
                                        <p:cTn id="45" dur="1" fill="hold">
                                          <p:stCondLst>
                                            <p:cond delay="0"/>
                                          </p:stCondLst>
                                        </p:cTn>
                                        <p:tgtEl>
                                          <p:spTgt spid="18"/>
                                        </p:tgtEl>
                                        <p:attrNameLst>
                                          <p:attrName>style.visibility</p:attrName>
                                        </p:attrNameLst>
                                      </p:cBhvr>
                                      <p:to>
                                        <p:strVal val="visible"/>
                                      </p:to>
                                    </p:set>
                                    <p:animEffect transition="in" filter="wipe(left)">
                                      <p:cBhvr>
                                        <p:cTn id="46" dur="500"/>
                                        <p:tgtEl>
                                          <p:spTgt spid="18"/>
                                        </p:tgtEl>
                                      </p:cBhvr>
                                    </p:animEffect>
                                  </p:childTnLst>
                                </p:cTn>
                              </p:par>
                              <p:par>
                                <p:cTn id="47" presetID="22" presetClass="entr" presetSubtype="8" fill="hold" grpId="0" nodeType="withEffect">
                                  <p:stCondLst>
                                    <p:cond delay="600"/>
                                  </p:stCondLst>
                                  <p:childTnLst>
                                    <p:set>
                                      <p:cBhvr>
                                        <p:cTn id="48" dur="1" fill="hold">
                                          <p:stCondLst>
                                            <p:cond delay="0"/>
                                          </p:stCondLst>
                                        </p:cTn>
                                        <p:tgtEl>
                                          <p:spTgt spid="19"/>
                                        </p:tgtEl>
                                        <p:attrNameLst>
                                          <p:attrName>style.visibility</p:attrName>
                                        </p:attrNameLst>
                                      </p:cBhvr>
                                      <p:to>
                                        <p:strVal val="visible"/>
                                      </p:to>
                                    </p:set>
                                    <p:animEffect transition="in" filter="wipe(left)">
                                      <p:cBhvr>
                                        <p:cTn id="49" dur="500"/>
                                        <p:tgtEl>
                                          <p:spTgt spid="19"/>
                                        </p:tgtEl>
                                      </p:cBhvr>
                                    </p:animEffect>
                                  </p:childTnLst>
                                </p:cTn>
                              </p:par>
                              <p:par>
                                <p:cTn id="50" presetID="22" presetClass="entr" presetSubtype="8" fill="hold" grpId="0" nodeType="withEffect">
                                  <p:stCondLst>
                                    <p:cond delay="200"/>
                                  </p:stCondLst>
                                  <p:childTnLst>
                                    <p:set>
                                      <p:cBhvr>
                                        <p:cTn id="51" dur="1" fill="hold">
                                          <p:stCondLst>
                                            <p:cond delay="0"/>
                                          </p:stCondLst>
                                        </p:cTn>
                                        <p:tgtEl>
                                          <p:spTgt spid="20"/>
                                        </p:tgtEl>
                                        <p:attrNameLst>
                                          <p:attrName>style.visibility</p:attrName>
                                        </p:attrNameLst>
                                      </p:cBhvr>
                                      <p:to>
                                        <p:strVal val="visible"/>
                                      </p:to>
                                    </p:set>
                                    <p:animEffect transition="in" filter="wipe(left)">
                                      <p:cBhvr>
                                        <p:cTn id="5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6" grpId="0"/>
      <p:bldP spid="17" grpId="0"/>
      <p:bldP spid="18" grpId="0"/>
      <p:bldP spid="19" grpId="0"/>
      <p:bldP spid="15" grpId="0"/>
      <p:bldP spid="25"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3"/>
          <a:srcRect b="11423"/>
          <a:stretch>
            <a:fillRect/>
          </a:stretch>
        </p:blipFill>
        <p:spPr>
          <a:xfrm>
            <a:off x="5040134" y="0"/>
            <a:ext cx="4105454" cy="5145088"/>
          </a:xfrm>
          <a:prstGeom prst="rect">
            <a:avLst/>
          </a:prstGeom>
        </p:spPr>
      </p:pic>
      <p:sp>
        <p:nvSpPr>
          <p:cNvPr id="43" name="矩形 42"/>
          <p:cNvSpPr/>
          <p:nvPr/>
        </p:nvSpPr>
        <p:spPr>
          <a:xfrm>
            <a:off x="972394" y="197930"/>
            <a:ext cx="219628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本书价值 </a:t>
            </a:r>
          </a:p>
        </p:txBody>
      </p:sp>
      <p:pic>
        <p:nvPicPr>
          <p:cNvPr id="3" name="图形 2" descr="男人"/>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8667" y="1519578"/>
            <a:ext cx="661410" cy="661410"/>
          </a:xfrm>
          <a:prstGeom prst="rect">
            <a:avLst/>
          </a:prstGeom>
        </p:spPr>
      </p:pic>
      <p:pic>
        <p:nvPicPr>
          <p:cNvPr id="5" name="图形 4" descr="妇女"/>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88506" y="2512970"/>
            <a:ext cx="689400" cy="689400"/>
          </a:xfrm>
          <a:prstGeom prst="rect">
            <a:avLst/>
          </a:prstGeom>
        </p:spPr>
      </p:pic>
      <p:pic>
        <p:nvPicPr>
          <p:cNvPr id="8" name="图形 7" descr="教授"/>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8667" y="3294805"/>
            <a:ext cx="569965" cy="569965"/>
          </a:xfrm>
          <a:prstGeom prst="rect">
            <a:avLst/>
          </a:prstGeom>
        </p:spPr>
      </p:pic>
      <p:pic>
        <p:nvPicPr>
          <p:cNvPr id="12" name="图形 11" descr="办公室职员"/>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850196" y="4444752"/>
            <a:ext cx="569965" cy="569965"/>
          </a:xfrm>
          <a:prstGeom prst="rect">
            <a:avLst/>
          </a:prstGeom>
        </p:spPr>
      </p:pic>
      <p:sp>
        <p:nvSpPr>
          <p:cNvPr id="16" name="对话气泡: 圆角矩形 15"/>
          <p:cNvSpPr/>
          <p:nvPr/>
        </p:nvSpPr>
        <p:spPr>
          <a:xfrm>
            <a:off x="1402102" y="908931"/>
            <a:ext cx="2196284" cy="720080"/>
          </a:xfrm>
          <a:prstGeom prst="wedgeRoundRectCallout">
            <a:avLst>
              <a:gd name="adj1" fmla="val -48439"/>
              <a:gd name="adj2" fmla="val 68849"/>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200" dirty="0"/>
              <a:t>老公对老婆：“就你事多，你到底能不能快点啊！”</a:t>
            </a:r>
          </a:p>
        </p:txBody>
      </p:sp>
      <p:sp>
        <p:nvSpPr>
          <p:cNvPr id="19" name="对话气泡: 圆角矩形 18"/>
          <p:cNvSpPr/>
          <p:nvPr/>
        </p:nvSpPr>
        <p:spPr>
          <a:xfrm>
            <a:off x="1896363" y="1895517"/>
            <a:ext cx="1766575" cy="720080"/>
          </a:xfrm>
          <a:prstGeom prst="wedgeRoundRectCallout">
            <a:avLst>
              <a:gd name="adj1" fmla="val 64142"/>
              <a:gd name="adj2" fmla="val 87897"/>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200" dirty="0"/>
              <a:t>老婆对老公：“喝，喝，就知道喝，你喝死算了！”</a:t>
            </a:r>
            <a:endParaRPr lang="zh-CN" altLang="en-US" sz="1200" dirty="0">
              <a:latin typeface="等线" panose="02010600030101010101" pitchFamily="2" charset="-122"/>
              <a:ea typeface="等线" panose="02010600030101010101" pitchFamily="2" charset="-122"/>
            </a:endParaRPr>
          </a:p>
        </p:txBody>
      </p:sp>
      <p:sp>
        <p:nvSpPr>
          <p:cNvPr id="20" name="对话气泡: 圆角矩形 19"/>
          <p:cNvSpPr/>
          <p:nvPr/>
        </p:nvSpPr>
        <p:spPr>
          <a:xfrm>
            <a:off x="1402103" y="2882103"/>
            <a:ext cx="2196284" cy="720080"/>
          </a:xfrm>
          <a:prstGeom prst="wedgeRoundRectCallout">
            <a:avLst>
              <a:gd name="adj1" fmla="val -48439"/>
              <a:gd name="adj2" fmla="val 68849"/>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200" dirty="0"/>
              <a:t>老师对学生：“你笨死了，我怎么才能教会你呢！”</a:t>
            </a:r>
          </a:p>
        </p:txBody>
      </p:sp>
      <p:sp>
        <p:nvSpPr>
          <p:cNvPr id="21" name="对话气泡: 圆角矩形 20"/>
          <p:cNvSpPr/>
          <p:nvPr/>
        </p:nvSpPr>
        <p:spPr>
          <a:xfrm>
            <a:off x="1908497" y="3868688"/>
            <a:ext cx="1766575" cy="720080"/>
          </a:xfrm>
          <a:prstGeom prst="wedgeRoundRectCallout">
            <a:avLst>
              <a:gd name="adj1" fmla="val 64142"/>
              <a:gd name="adj2" fmla="val 87897"/>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t>上级对下级：“你一天到晚迟到，是不是要我送你一个闹钟？”</a:t>
            </a:r>
          </a:p>
        </p:txBody>
      </p:sp>
      <p:sp>
        <p:nvSpPr>
          <p:cNvPr id="22" name="矩形 21"/>
          <p:cNvSpPr/>
          <p:nvPr/>
        </p:nvSpPr>
        <p:spPr>
          <a:xfrm>
            <a:off x="5028000" y="0"/>
            <a:ext cx="4105454" cy="5145088"/>
          </a:xfrm>
          <a:prstGeom prst="rect">
            <a:avLst/>
          </a:prstGeom>
          <a:solidFill>
            <a:schemeClr val="tx1">
              <a:lumMod val="75000"/>
              <a:lumOff val="25000"/>
              <a:alpha val="69804"/>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p:cNvSpPr/>
          <p:nvPr/>
        </p:nvSpPr>
        <p:spPr>
          <a:xfrm>
            <a:off x="4584928" y="908931"/>
            <a:ext cx="4560660" cy="461665"/>
          </a:xfrm>
          <a:prstGeom prst="roundRect">
            <a:avLst>
              <a:gd name="adj" fmla="val 50000"/>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6333527" y="939708"/>
            <a:ext cx="1494399" cy="400110"/>
          </a:xfrm>
          <a:prstGeom prst="rect">
            <a:avLst/>
          </a:prstGeom>
          <a:noFill/>
        </p:spPr>
        <p:txBody>
          <a:bodyPr wrap="square">
            <a:spAutoFit/>
          </a:bodyPr>
          <a:lstStyle>
            <a:defPPr>
              <a:defRPr lang="zh-CN"/>
            </a:defPPr>
            <a:lvl1pPr>
              <a:defRPr sz="1200">
                <a:latin typeface="等线" panose="02010600030101010101" pitchFamily="2" charset="-122"/>
                <a:ea typeface="等线" panose="02010600030101010101" pitchFamily="2" charset="-122"/>
              </a:defRPr>
            </a:lvl1pPr>
          </a:lstStyle>
          <a:p>
            <a:pPr algn="ctr"/>
            <a:r>
              <a:rPr lang="zh-CN" altLang="en-US" sz="2000" b="1" dirty="0">
                <a:solidFill>
                  <a:schemeClr val="bg1"/>
                </a:solidFill>
                <a:latin typeface="Calibri" panose="020F0502020204030204" pitchFamily="34" charset="0"/>
                <a:ea typeface="思源黑体" panose="020B0500000000000000" pitchFamily="34" charset="-122"/>
              </a:rPr>
              <a:t>非暴力沟通</a:t>
            </a:r>
          </a:p>
        </p:txBody>
      </p:sp>
      <p:sp>
        <p:nvSpPr>
          <p:cNvPr id="24" name="箭头: 下 23"/>
          <p:cNvSpPr/>
          <p:nvPr/>
        </p:nvSpPr>
        <p:spPr>
          <a:xfrm>
            <a:off x="6576671" y="1505608"/>
            <a:ext cx="1008112" cy="375939"/>
          </a:xfrm>
          <a:prstGeom prst="downArrow">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p:cNvSpPr/>
          <p:nvPr/>
        </p:nvSpPr>
        <p:spPr>
          <a:xfrm>
            <a:off x="5123893" y="1935343"/>
            <a:ext cx="2583671" cy="461665"/>
          </a:xfrm>
          <a:prstGeom prst="roundRect">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Calibri" panose="020F0502020204030204" pitchFamily="34" charset="0"/>
                <a:ea typeface="思源黑体" panose="020B0500000000000000" pitchFamily="34" charset="-122"/>
              </a:rPr>
              <a:t>疗愈内心深处的隐秘伤痛</a:t>
            </a:r>
          </a:p>
        </p:txBody>
      </p:sp>
      <p:sp>
        <p:nvSpPr>
          <p:cNvPr id="28" name="矩形: 圆角 27"/>
          <p:cNvSpPr/>
          <p:nvPr/>
        </p:nvSpPr>
        <p:spPr>
          <a:xfrm>
            <a:off x="6473402" y="2570323"/>
            <a:ext cx="2583671" cy="461665"/>
          </a:xfrm>
          <a:prstGeom prst="roundRect">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Calibri" panose="020F0502020204030204" pitchFamily="34" charset="0"/>
                <a:ea typeface="思源黑体" panose="020B0500000000000000" pitchFamily="34" charset="-122"/>
              </a:rPr>
              <a:t>超越个人心智和情感的局限性</a:t>
            </a:r>
          </a:p>
        </p:txBody>
      </p:sp>
      <p:sp>
        <p:nvSpPr>
          <p:cNvPr id="29" name="矩形: 圆角 28"/>
          <p:cNvSpPr/>
          <p:nvPr/>
        </p:nvSpPr>
        <p:spPr>
          <a:xfrm>
            <a:off x="5123893" y="3205303"/>
            <a:ext cx="2583671" cy="461665"/>
          </a:xfrm>
          <a:prstGeom prst="roundRect">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Calibri" panose="020F0502020204030204" pitchFamily="34" charset="0"/>
                <a:ea typeface="思源黑体" panose="020B0500000000000000" pitchFamily="34" charset="-122"/>
              </a:rPr>
              <a:t>突破那些引发愤怒、沮丧、焦虑等负面情绪的思维方式</a:t>
            </a:r>
          </a:p>
        </p:txBody>
      </p:sp>
      <p:sp>
        <p:nvSpPr>
          <p:cNvPr id="30" name="矩形: 圆角 29"/>
          <p:cNvSpPr/>
          <p:nvPr/>
        </p:nvSpPr>
        <p:spPr>
          <a:xfrm>
            <a:off x="6473403" y="3840283"/>
            <a:ext cx="2583671" cy="461665"/>
          </a:xfrm>
          <a:prstGeom prst="roundRect">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Calibri" panose="020F0502020204030204" pitchFamily="34" charset="0"/>
                <a:ea typeface="思源黑体" panose="020B0500000000000000" pitchFamily="34" charset="-122"/>
              </a:rPr>
              <a:t>用不带伤害的方式化解人际间的冲突</a:t>
            </a:r>
          </a:p>
        </p:txBody>
      </p:sp>
      <p:sp>
        <p:nvSpPr>
          <p:cNvPr id="31" name="矩形: 圆角 30"/>
          <p:cNvSpPr/>
          <p:nvPr/>
        </p:nvSpPr>
        <p:spPr>
          <a:xfrm>
            <a:off x="5125635" y="4475263"/>
            <a:ext cx="2583671" cy="461665"/>
          </a:xfrm>
          <a:prstGeom prst="roundRect">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Calibri" panose="020F0502020204030204" pitchFamily="34" charset="0"/>
                <a:ea typeface="思源黑体" panose="020B0500000000000000" pitchFamily="34" charset="-122"/>
              </a:rPr>
              <a:t>学会建立和谐的生命体验</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3024336"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被压抑的心灵</a:t>
            </a:r>
          </a:p>
        </p:txBody>
      </p:sp>
      <p:sp>
        <p:nvSpPr>
          <p:cNvPr id="3" name="文本框 2"/>
          <p:cNvSpPr txBox="1"/>
          <p:nvPr/>
        </p:nvSpPr>
        <p:spPr>
          <a:xfrm>
            <a:off x="2916610" y="1253626"/>
            <a:ext cx="3312368" cy="246221"/>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案例：体会和表达感受并不容易</a:t>
            </a:r>
          </a:p>
        </p:txBody>
      </p:sp>
      <p:sp>
        <p:nvSpPr>
          <p:cNvPr id="4" name="文本框 3"/>
          <p:cNvSpPr txBox="1"/>
          <p:nvPr/>
        </p:nvSpPr>
        <p:spPr>
          <a:xfrm>
            <a:off x="1044402" y="659595"/>
            <a:ext cx="7344816" cy="553998"/>
          </a:xfrm>
          <a:prstGeom prst="rect">
            <a:avLst/>
          </a:prstGeom>
          <a:noFill/>
        </p:spPr>
        <p:txBody>
          <a:bodyPr wrap="square" lIns="0" tIns="0" rIns="0" bIns="0" rtlCol="0">
            <a:spAutoFit/>
          </a:bodyPr>
          <a:lstStyle/>
          <a:p>
            <a:pPr algn="just"/>
            <a:r>
              <a:rPr lang="zh-CN" altLang="en-US" sz="1200" dirty="0">
                <a:solidFill>
                  <a:schemeClr val="accent6"/>
                </a:solidFill>
                <a:ea typeface="思源黑体" panose="020B0500000000000000" pitchFamily="34" charset="-122"/>
              </a:rPr>
              <a:t>非暴力沟通的第二个要素是感受。有的人能感受到细微之处，有的人则感受不到。那是因为人们认为感受不重要，重要的是各种权威主张的“正确思想”，人们被鼓励服从权威而非倾听自己。他们总会习惯性考虑：“人们期待我怎么做？”</a:t>
            </a:r>
            <a:endParaRPr lang="zh-CN" altLang="en-US" sz="1200" dirty="0"/>
          </a:p>
        </p:txBody>
      </p:sp>
      <p:grpSp>
        <p:nvGrpSpPr>
          <p:cNvPr id="5" name="204d17ab-7561-4d60-a13c-877649a5fe7d" descr="VwcAAB+LCAAAAAAABADVVE1TgzAU/C9Rb9gJeFC5tTp1OGidKaMHp4cIryUVQicEp06H/24C4avQlp4c4UI3u3m7Ly/doUvxswFko3lEuHikZMVJ5AiIkIEcH9ksDUMDTSjzKVs98TjdJMj+2FWy5so7FcEbCVNQWkYFJWHx0+7wS9ozZTRKI03DIywhsm1AJi5A6vshNGkOE8C/qwqmwvLvueCywDTmERGy4A5nV0gvIfvmboQzJfZhKzcykFvYKv1oe6oBvTnVgoo59tdpIiJgoha9Etk6kK568nZ1NbuyY+334/q+pyPWLc4z6J3nAdnAi9xK+dUdUBBaVOFaZmVd+dGKnRkH/bqwPTOhUjSz9R3HUfd5ydq8dtBne9FjvBrEhziM+elBLGmd9dlyST1wA4ig5LiUiTHzpWe/nMIJp6tAMEgSDcw+1+CJhsw2FStNArnnxXSK8weV8XDWN41lwaHTuMcfcky5pHlOMm8CYux5ss3aeREoxzs5C6fmWXNY2mydZQEeGcE/C2edM6b/LNvBP5AJ8b5yxBoY7ugldLyYnb6DOavvHmj50GvQpg9pplLUvEM9Uaz9Wda1Wh0pcizk+wu/Nmz3VwcAAA=="/>
          <p:cNvGrpSpPr>
            <a:grpSpLocks noChangeAspect="1"/>
          </p:cNvGrpSpPr>
          <p:nvPr/>
        </p:nvGrpSpPr>
        <p:grpSpPr>
          <a:xfrm>
            <a:off x="1073818" y="1708448"/>
            <a:ext cx="1295921" cy="1468702"/>
            <a:chOff x="1274958" y="2057401"/>
            <a:chExt cx="2420486" cy="2743200"/>
          </a:xfrm>
          <a:effectLst>
            <a:outerShdw blurRad="50800" dist="38100" dir="2700000" algn="tl" rotWithShape="0">
              <a:prstClr val="black">
                <a:alpha val="40000"/>
              </a:prstClr>
            </a:outerShdw>
          </a:effectLst>
        </p:grpSpPr>
        <p:sp>
          <p:nvSpPr>
            <p:cNvPr id="6" name="BackShape1"/>
            <p:cNvSpPr/>
            <p:nvPr/>
          </p:nvSpPr>
          <p:spPr>
            <a:xfrm>
              <a:off x="1274962" y="2057401"/>
              <a:ext cx="2420482" cy="2420485"/>
            </a:xfrm>
            <a:prstGeom prst="ellipse">
              <a:avLst/>
            </a:prstGeom>
            <a:noFill/>
            <a:ln w="1270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015" dirty="0">
                <a:solidFill>
                  <a:schemeClr val="accent1"/>
                </a:solidFill>
                <a:ea typeface="思源黑体" panose="020B0500000000000000" pitchFamily="34" charset="-122"/>
                <a:cs typeface="+mn-ea"/>
                <a:sym typeface="+mn-lt"/>
              </a:endParaRPr>
            </a:p>
          </p:txBody>
        </p:sp>
        <p:sp>
          <p:nvSpPr>
            <p:cNvPr id="7" name="ValueShape"/>
            <p:cNvSpPr/>
            <p:nvPr/>
          </p:nvSpPr>
          <p:spPr>
            <a:xfrm>
              <a:off x="1274958" y="2326807"/>
              <a:ext cx="2420482" cy="2420485"/>
            </a:xfrm>
            <a:prstGeom prst="arc">
              <a:avLst>
                <a:gd name="adj1" fmla="val 2946026"/>
                <a:gd name="adj2" fmla="val 2808000"/>
              </a:avLst>
            </a:prstGeom>
            <a:noFill/>
            <a:ln w="127000" cap="rnd">
              <a:solidFill>
                <a:srgbClr val="1E74A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015" dirty="0">
                <a:solidFill>
                  <a:schemeClr val="accent1"/>
                </a:solidFill>
                <a:ea typeface="思源黑体" panose="020B0500000000000000" pitchFamily="34" charset="-122"/>
                <a:cs typeface="+mn-ea"/>
                <a:sym typeface="+mn-lt"/>
              </a:endParaRPr>
            </a:p>
          </p:txBody>
        </p:sp>
        <p:sp>
          <p:nvSpPr>
            <p:cNvPr id="8" name="BackShape2"/>
            <p:cNvSpPr/>
            <p:nvPr/>
          </p:nvSpPr>
          <p:spPr>
            <a:xfrm>
              <a:off x="2131440" y="4093076"/>
              <a:ext cx="707526" cy="707525"/>
            </a:xfrm>
            <a:prstGeom prst="ellipse">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015" dirty="0">
                <a:solidFill>
                  <a:schemeClr val="accent1"/>
                </a:solidFill>
                <a:ea typeface="思源黑体" panose="020B0500000000000000" pitchFamily="34" charset="-122"/>
                <a:cs typeface="+mn-ea"/>
                <a:sym typeface="+mn-lt"/>
              </a:endParaRPr>
            </a:p>
          </p:txBody>
        </p:sp>
        <p:sp>
          <p:nvSpPr>
            <p:cNvPr id="9" name="IconShape"/>
            <p:cNvSpPr>
              <a:spLocks noChangeAspect="1"/>
            </p:cNvSpPr>
            <p:nvPr/>
          </p:nvSpPr>
          <p:spPr bwMode="auto">
            <a:xfrm>
              <a:off x="2270672" y="4265543"/>
              <a:ext cx="429062" cy="362588"/>
            </a:xfrm>
            <a:custGeom>
              <a:avLst/>
              <a:gdLst>
                <a:gd name="connsiteX0" fmla="*/ 46038 w 338137"/>
                <a:gd name="connsiteY0" fmla="*/ 261937 h 285750"/>
                <a:gd name="connsiteX1" fmla="*/ 38100 w 338137"/>
                <a:gd name="connsiteY1" fmla="*/ 269875 h 285750"/>
                <a:gd name="connsiteX2" fmla="*/ 46038 w 338137"/>
                <a:gd name="connsiteY2" fmla="*/ 277813 h 285750"/>
                <a:gd name="connsiteX3" fmla="*/ 53976 w 338137"/>
                <a:gd name="connsiteY3" fmla="*/ 269875 h 285750"/>
                <a:gd name="connsiteX4" fmla="*/ 46038 w 338137"/>
                <a:gd name="connsiteY4" fmla="*/ 261937 h 285750"/>
                <a:gd name="connsiteX5" fmla="*/ 288131 w 338137"/>
                <a:gd name="connsiteY5" fmla="*/ 184150 h 285750"/>
                <a:gd name="connsiteX6" fmla="*/ 277812 w 338137"/>
                <a:gd name="connsiteY6" fmla="*/ 194469 h 285750"/>
                <a:gd name="connsiteX7" fmla="*/ 288131 w 338137"/>
                <a:gd name="connsiteY7" fmla="*/ 204788 h 285750"/>
                <a:gd name="connsiteX8" fmla="*/ 298450 w 338137"/>
                <a:gd name="connsiteY8" fmla="*/ 194469 h 285750"/>
                <a:gd name="connsiteX9" fmla="*/ 288131 w 338137"/>
                <a:gd name="connsiteY9" fmla="*/ 184150 h 285750"/>
                <a:gd name="connsiteX10" fmla="*/ 19050 w 338137"/>
                <a:gd name="connsiteY10" fmla="*/ 163512 h 285750"/>
                <a:gd name="connsiteX11" fmla="*/ 19050 w 338137"/>
                <a:gd name="connsiteY11" fmla="*/ 242887 h 285750"/>
                <a:gd name="connsiteX12" fmla="*/ 73025 w 338137"/>
                <a:gd name="connsiteY12" fmla="*/ 242887 h 285750"/>
                <a:gd name="connsiteX13" fmla="*/ 73025 w 338137"/>
                <a:gd name="connsiteY13" fmla="*/ 163512 h 285750"/>
                <a:gd name="connsiteX14" fmla="*/ 12010 w 338137"/>
                <a:gd name="connsiteY14" fmla="*/ 139700 h 285750"/>
                <a:gd name="connsiteX15" fmla="*/ 81400 w 338137"/>
                <a:gd name="connsiteY15" fmla="*/ 139700 h 285750"/>
                <a:gd name="connsiteX16" fmla="*/ 92075 w 338137"/>
                <a:gd name="connsiteY16" fmla="*/ 151650 h 285750"/>
                <a:gd name="connsiteX17" fmla="*/ 92075 w 338137"/>
                <a:gd name="connsiteY17" fmla="*/ 273801 h 285750"/>
                <a:gd name="connsiteX18" fmla="*/ 81400 w 338137"/>
                <a:gd name="connsiteY18" fmla="*/ 285750 h 285750"/>
                <a:gd name="connsiteX19" fmla="*/ 12010 w 338137"/>
                <a:gd name="connsiteY19" fmla="*/ 285750 h 285750"/>
                <a:gd name="connsiteX20" fmla="*/ 0 w 338137"/>
                <a:gd name="connsiteY20" fmla="*/ 273801 h 285750"/>
                <a:gd name="connsiteX21" fmla="*/ 0 w 338137"/>
                <a:gd name="connsiteY21" fmla="*/ 151650 h 285750"/>
                <a:gd name="connsiteX22" fmla="*/ 12010 w 338137"/>
                <a:gd name="connsiteY22" fmla="*/ 139700 h 285750"/>
                <a:gd name="connsiteX23" fmla="*/ 177849 w 338137"/>
                <a:gd name="connsiteY23" fmla="*/ 131762 h 285750"/>
                <a:gd name="connsiteX24" fmla="*/ 179144 w 338137"/>
                <a:gd name="connsiteY24" fmla="*/ 134394 h 285750"/>
                <a:gd name="connsiteX25" fmla="*/ 192088 w 338137"/>
                <a:gd name="connsiteY25" fmla="*/ 142291 h 285750"/>
                <a:gd name="connsiteX26" fmla="*/ 192088 w 338137"/>
                <a:gd name="connsiteY26" fmla="*/ 268640 h 285750"/>
                <a:gd name="connsiteX27" fmla="*/ 173966 w 338137"/>
                <a:gd name="connsiteY27" fmla="*/ 285750 h 285750"/>
                <a:gd name="connsiteX28" fmla="*/ 107950 w 338137"/>
                <a:gd name="connsiteY28" fmla="*/ 285750 h 285750"/>
                <a:gd name="connsiteX29" fmla="*/ 109244 w 338137"/>
                <a:gd name="connsiteY29" fmla="*/ 276537 h 285750"/>
                <a:gd name="connsiteX30" fmla="*/ 109244 w 338137"/>
                <a:gd name="connsiteY30" fmla="*/ 273905 h 285750"/>
                <a:gd name="connsiteX31" fmla="*/ 115716 w 338137"/>
                <a:gd name="connsiteY31" fmla="*/ 275221 h 285750"/>
                <a:gd name="connsiteX32" fmla="*/ 124778 w 338137"/>
                <a:gd name="connsiteY32" fmla="*/ 264692 h 285750"/>
                <a:gd name="connsiteX33" fmla="*/ 115716 w 338137"/>
                <a:gd name="connsiteY33" fmla="*/ 254163 h 285750"/>
                <a:gd name="connsiteX34" fmla="*/ 109244 w 338137"/>
                <a:gd name="connsiteY34" fmla="*/ 256795 h 285750"/>
                <a:gd name="connsiteX35" fmla="*/ 109244 w 338137"/>
                <a:gd name="connsiteY35" fmla="*/ 235737 h 285750"/>
                <a:gd name="connsiteX36" fmla="*/ 167494 w 338137"/>
                <a:gd name="connsiteY36" fmla="*/ 235737 h 285750"/>
                <a:gd name="connsiteX37" fmla="*/ 167494 w 338137"/>
                <a:gd name="connsiteY37" fmla="*/ 142291 h 285750"/>
                <a:gd name="connsiteX38" fmla="*/ 177849 w 338137"/>
                <a:gd name="connsiteY38" fmla="*/ 131762 h 285750"/>
                <a:gd name="connsiteX39" fmla="*/ 54988 w 338137"/>
                <a:gd name="connsiteY39" fmla="*/ 82550 h 285750"/>
                <a:gd name="connsiteX40" fmla="*/ 136812 w 338137"/>
                <a:gd name="connsiteY40" fmla="*/ 82550 h 285750"/>
                <a:gd name="connsiteX41" fmla="*/ 143411 w 338137"/>
                <a:gd name="connsiteY41" fmla="*/ 96838 h 285750"/>
                <a:gd name="connsiteX42" fmla="*/ 146050 w 338137"/>
                <a:gd name="connsiteY42" fmla="*/ 98137 h 285750"/>
                <a:gd name="connsiteX43" fmla="*/ 134173 w 338137"/>
                <a:gd name="connsiteY43" fmla="*/ 109827 h 285750"/>
                <a:gd name="connsiteX44" fmla="*/ 61587 w 338137"/>
                <a:gd name="connsiteY44" fmla="*/ 109827 h 285750"/>
                <a:gd name="connsiteX45" fmla="*/ 61587 w 338137"/>
                <a:gd name="connsiteY45" fmla="*/ 125413 h 285750"/>
                <a:gd name="connsiteX46" fmla="*/ 36512 w 338137"/>
                <a:gd name="connsiteY46" fmla="*/ 125413 h 285750"/>
                <a:gd name="connsiteX47" fmla="*/ 36512 w 338137"/>
                <a:gd name="connsiteY47" fmla="*/ 99436 h 285750"/>
                <a:gd name="connsiteX48" fmla="*/ 54988 w 338137"/>
                <a:gd name="connsiteY48" fmla="*/ 82550 h 285750"/>
                <a:gd name="connsiteX49" fmla="*/ 208756 w 338137"/>
                <a:gd name="connsiteY49" fmla="*/ 63500 h 285750"/>
                <a:gd name="connsiteX50" fmla="*/ 210079 w 338137"/>
                <a:gd name="connsiteY50" fmla="*/ 63500 h 285750"/>
                <a:gd name="connsiteX51" fmla="*/ 212725 w 338137"/>
                <a:gd name="connsiteY51" fmla="*/ 64819 h 285750"/>
                <a:gd name="connsiteX52" fmla="*/ 212725 w 338137"/>
                <a:gd name="connsiteY52" fmla="*/ 67458 h 285750"/>
                <a:gd name="connsiteX53" fmla="*/ 195527 w 338137"/>
                <a:gd name="connsiteY53" fmla="*/ 126822 h 285750"/>
                <a:gd name="connsiteX54" fmla="*/ 192881 w 338137"/>
                <a:gd name="connsiteY54" fmla="*/ 129460 h 285750"/>
                <a:gd name="connsiteX55" fmla="*/ 188913 w 338137"/>
                <a:gd name="connsiteY55" fmla="*/ 128141 h 285750"/>
                <a:gd name="connsiteX56" fmla="*/ 180975 w 338137"/>
                <a:gd name="connsiteY56" fmla="*/ 112310 h 285750"/>
                <a:gd name="connsiteX57" fmla="*/ 137319 w 338137"/>
                <a:gd name="connsiteY57" fmla="*/ 154525 h 285750"/>
                <a:gd name="connsiteX58" fmla="*/ 129381 w 338137"/>
                <a:gd name="connsiteY58" fmla="*/ 157163 h 285750"/>
                <a:gd name="connsiteX59" fmla="*/ 121444 w 338137"/>
                <a:gd name="connsiteY59" fmla="*/ 154525 h 285750"/>
                <a:gd name="connsiteX60" fmla="*/ 121444 w 338137"/>
                <a:gd name="connsiteY60" fmla="*/ 138694 h 285750"/>
                <a:gd name="connsiteX61" fmla="*/ 165100 w 338137"/>
                <a:gd name="connsiteY61" fmla="*/ 95161 h 285750"/>
                <a:gd name="connsiteX62" fmla="*/ 147902 w 338137"/>
                <a:gd name="connsiteY62" fmla="*/ 87246 h 285750"/>
                <a:gd name="connsiteX63" fmla="*/ 146579 w 338137"/>
                <a:gd name="connsiteY63" fmla="*/ 83288 h 285750"/>
                <a:gd name="connsiteX64" fmla="*/ 149225 w 338137"/>
                <a:gd name="connsiteY64" fmla="*/ 80650 h 285750"/>
                <a:gd name="connsiteX65" fmla="*/ 208756 w 338137"/>
                <a:gd name="connsiteY65" fmla="*/ 63500 h 285750"/>
                <a:gd name="connsiteX66" fmla="*/ 101335 w 338137"/>
                <a:gd name="connsiteY66" fmla="*/ 0 h 285750"/>
                <a:gd name="connsiteX67" fmla="*/ 305064 w 338137"/>
                <a:gd name="connsiteY67" fmla="*/ 0 h 285750"/>
                <a:gd name="connsiteX68" fmla="*/ 338137 w 338137"/>
                <a:gd name="connsiteY68" fmla="*/ 34237 h 285750"/>
                <a:gd name="connsiteX69" fmla="*/ 338137 w 338137"/>
                <a:gd name="connsiteY69" fmla="*/ 188305 h 285750"/>
                <a:gd name="connsiteX70" fmla="*/ 305064 w 338137"/>
                <a:gd name="connsiteY70" fmla="*/ 221226 h 285750"/>
                <a:gd name="connsiteX71" fmla="*/ 233627 w 338137"/>
                <a:gd name="connsiteY71" fmla="*/ 221226 h 285750"/>
                <a:gd name="connsiteX72" fmla="*/ 233627 w 338137"/>
                <a:gd name="connsiteY72" fmla="*/ 243612 h 285750"/>
                <a:gd name="connsiteX73" fmla="*/ 265377 w 338137"/>
                <a:gd name="connsiteY73" fmla="*/ 243612 h 285750"/>
                <a:gd name="connsiteX74" fmla="*/ 277283 w 338137"/>
                <a:gd name="connsiteY74" fmla="*/ 256780 h 285750"/>
                <a:gd name="connsiteX75" fmla="*/ 277283 w 338137"/>
                <a:gd name="connsiteY75" fmla="*/ 272582 h 285750"/>
                <a:gd name="connsiteX76" fmla="*/ 265377 w 338137"/>
                <a:gd name="connsiteY76" fmla="*/ 285750 h 285750"/>
                <a:gd name="connsiteX77" fmla="*/ 204523 w 338137"/>
                <a:gd name="connsiteY77" fmla="*/ 285750 h 285750"/>
                <a:gd name="connsiteX78" fmla="*/ 209814 w 338137"/>
                <a:gd name="connsiteY78" fmla="*/ 269948 h 285750"/>
                <a:gd name="connsiteX79" fmla="*/ 209814 w 338137"/>
                <a:gd name="connsiteY79" fmla="*/ 213325 h 285750"/>
                <a:gd name="connsiteX80" fmla="*/ 209814 w 338137"/>
                <a:gd name="connsiteY80" fmla="*/ 172504 h 285750"/>
                <a:gd name="connsiteX81" fmla="*/ 295804 w 338137"/>
                <a:gd name="connsiteY81" fmla="*/ 172504 h 285750"/>
                <a:gd name="connsiteX82" fmla="*/ 309033 w 338137"/>
                <a:gd name="connsiteY82" fmla="*/ 159335 h 285750"/>
                <a:gd name="connsiteX83" fmla="*/ 309033 w 338137"/>
                <a:gd name="connsiteY83" fmla="*/ 39504 h 285750"/>
                <a:gd name="connsiteX84" fmla="*/ 295804 w 338137"/>
                <a:gd name="connsiteY84" fmla="*/ 27653 h 285750"/>
                <a:gd name="connsiteX85" fmla="*/ 109272 w 338137"/>
                <a:gd name="connsiteY85" fmla="*/ 27653 h 285750"/>
                <a:gd name="connsiteX86" fmla="*/ 97366 w 338137"/>
                <a:gd name="connsiteY86" fmla="*/ 39504 h 285750"/>
                <a:gd name="connsiteX87" fmla="*/ 97366 w 338137"/>
                <a:gd name="connsiteY87" fmla="*/ 65841 h 285750"/>
                <a:gd name="connsiteX88" fmla="*/ 68262 w 338137"/>
                <a:gd name="connsiteY88" fmla="*/ 65841 h 285750"/>
                <a:gd name="connsiteX89" fmla="*/ 68262 w 338137"/>
                <a:gd name="connsiteY89" fmla="*/ 34237 h 285750"/>
                <a:gd name="connsiteX90" fmla="*/ 101335 w 338137"/>
                <a:gd name="connsiteY90" fmla="*/ 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38137" h="285750">
                  <a:moveTo>
                    <a:pt x="46038" y="261937"/>
                  </a:moveTo>
                  <a:cubicBezTo>
                    <a:pt x="41654" y="261937"/>
                    <a:pt x="38100" y="265491"/>
                    <a:pt x="38100" y="269875"/>
                  </a:cubicBezTo>
                  <a:cubicBezTo>
                    <a:pt x="38100" y="274259"/>
                    <a:pt x="41654" y="277813"/>
                    <a:pt x="46038" y="277813"/>
                  </a:cubicBezTo>
                  <a:cubicBezTo>
                    <a:pt x="50422" y="277813"/>
                    <a:pt x="53976" y="274259"/>
                    <a:pt x="53976" y="269875"/>
                  </a:cubicBezTo>
                  <a:cubicBezTo>
                    <a:pt x="53976" y="265491"/>
                    <a:pt x="50422" y="261937"/>
                    <a:pt x="46038" y="261937"/>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3512"/>
                  </a:moveTo>
                  <a:lnTo>
                    <a:pt x="19050" y="242887"/>
                  </a:lnTo>
                  <a:lnTo>
                    <a:pt x="73025" y="242887"/>
                  </a:lnTo>
                  <a:lnTo>
                    <a:pt x="73025" y="163512"/>
                  </a:lnTo>
                  <a:close/>
                  <a:moveTo>
                    <a:pt x="12010" y="139700"/>
                  </a:moveTo>
                  <a:cubicBezTo>
                    <a:pt x="12010" y="139700"/>
                    <a:pt x="12010" y="139700"/>
                    <a:pt x="81400" y="139700"/>
                  </a:cubicBezTo>
                  <a:cubicBezTo>
                    <a:pt x="86737" y="139700"/>
                    <a:pt x="92075" y="145011"/>
                    <a:pt x="92075" y="151650"/>
                  </a:cubicBezTo>
                  <a:cubicBezTo>
                    <a:pt x="92075" y="151650"/>
                    <a:pt x="92075" y="151650"/>
                    <a:pt x="92075" y="273801"/>
                  </a:cubicBezTo>
                  <a:cubicBezTo>
                    <a:pt x="92075" y="280439"/>
                    <a:pt x="86737" y="285750"/>
                    <a:pt x="81400" y="285750"/>
                  </a:cubicBezTo>
                  <a:cubicBezTo>
                    <a:pt x="81400" y="285750"/>
                    <a:pt x="81400" y="285750"/>
                    <a:pt x="12010" y="285750"/>
                  </a:cubicBezTo>
                  <a:cubicBezTo>
                    <a:pt x="5338" y="285750"/>
                    <a:pt x="0" y="280439"/>
                    <a:pt x="0" y="273801"/>
                  </a:cubicBezTo>
                  <a:cubicBezTo>
                    <a:pt x="0" y="273801"/>
                    <a:pt x="0" y="273801"/>
                    <a:pt x="0" y="151650"/>
                  </a:cubicBezTo>
                  <a:cubicBezTo>
                    <a:pt x="0" y="145011"/>
                    <a:pt x="5338" y="139700"/>
                    <a:pt x="12010" y="139700"/>
                  </a:cubicBezTo>
                  <a:close/>
                  <a:moveTo>
                    <a:pt x="177849" y="131762"/>
                  </a:moveTo>
                  <a:cubicBezTo>
                    <a:pt x="177849" y="131762"/>
                    <a:pt x="177849" y="131762"/>
                    <a:pt x="179144" y="134394"/>
                  </a:cubicBezTo>
                  <a:cubicBezTo>
                    <a:pt x="181733" y="138343"/>
                    <a:pt x="186910" y="142291"/>
                    <a:pt x="192088" y="142291"/>
                  </a:cubicBezTo>
                  <a:cubicBezTo>
                    <a:pt x="192088" y="142291"/>
                    <a:pt x="192088" y="142291"/>
                    <a:pt x="192088" y="268640"/>
                  </a:cubicBezTo>
                  <a:cubicBezTo>
                    <a:pt x="192088" y="277853"/>
                    <a:pt x="184322" y="285750"/>
                    <a:pt x="173966" y="285750"/>
                  </a:cubicBezTo>
                  <a:cubicBezTo>
                    <a:pt x="173966" y="285750"/>
                    <a:pt x="173966" y="285750"/>
                    <a:pt x="107950" y="285750"/>
                  </a:cubicBezTo>
                  <a:cubicBezTo>
                    <a:pt x="109244" y="283118"/>
                    <a:pt x="109244" y="279169"/>
                    <a:pt x="109244" y="276537"/>
                  </a:cubicBezTo>
                  <a:cubicBezTo>
                    <a:pt x="109244" y="276537"/>
                    <a:pt x="109244" y="276537"/>
                    <a:pt x="109244" y="273905"/>
                  </a:cubicBezTo>
                  <a:cubicBezTo>
                    <a:pt x="110539" y="273905"/>
                    <a:pt x="113128" y="275221"/>
                    <a:pt x="115716" y="275221"/>
                  </a:cubicBezTo>
                  <a:cubicBezTo>
                    <a:pt x="120894" y="275221"/>
                    <a:pt x="124778" y="271273"/>
                    <a:pt x="124778" y="264692"/>
                  </a:cubicBezTo>
                  <a:cubicBezTo>
                    <a:pt x="124778" y="259427"/>
                    <a:pt x="120894" y="254163"/>
                    <a:pt x="115716" y="254163"/>
                  </a:cubicBezTo>
                  <a:cubicBezTo>
                    <a:pt x="113128" y="254163"/>
                    <a:pt x="110539" y="255479"/>
                    <a:pt x="109244" y="256795"/>
                  </a:cubicBezTo>
                  <a:cubicBezTo>
                    <a:pt x="109244" y="256795"/>
                    <a:pt x="109244" y="256795"/>
                    <a:pt x="109244" y="235737"/>
                  </a:cubicBezTo>
                  <a:cubicBezTo>
                    <a:pt x="109244" y="235737"/>
                    <a:pt x="109244" y="235737"/>
                    <a:pt x="167494" y="235737"/>
                  </a:cubicBezTo>
                  <a:cubicBezTo>
                    <a:pt x="167494" y="235737"/>
                    <a:pt x="167494" y="235737"/>
                    <a:pt x="167494" y="142291"/>
                  </a:cubicBezTo>
                  <a:cubicBezTo>
                    <a:pt x="167494" y="142291"/>
                    <a:pt x="167494" y="142291"/>
                    <a:pt x="177849" y="131762"/>
                  </a:cubicBezTo>
                  <a:close/>
                  <a:moveTo>
                    <a:pt x="54988" y="82550"/>
                  </a:moveTo>
                  <a:cubicBezTo>
                    <a:pt x="54988" y="82550"/>
                    <a:pt x="54988" y="82550"/>
                    <a:pt x="136812" y="82550"/>
                  </a:cubicBezTo>
                  <a:cubicBezTo>
                    <a:pt x="135492" y="89045"/>
                    <a:pt x="138132" y="94240"/>
                    <a:pt x="143411" y="96838"/>
                  </a:cubicBezTo>
                  <a:cubicBezTo>
                    <a:pt x="143411" y="96838"/>
                    <a:pt x="143411" y="96838"/>
                    <a:pt x="146050" y="98137"/>
                  </a:cubicBezTo>
                  <a:cubicBezTo>
                    <a:pt x="146050" y="98137"/>
                    <a:pt x="146050" y="98137"/>
                    <a:pt x="134173" y="109827"/>
                  </a:cubicBezTo>
                  <a:cubicBezTo>
                    <a:pt x="134173" y="109827"/>
                    <a:pt x="134173" y="109827"/>
                    <a:pt x="61587" y="109827"/>
                  </a:cubicBezTo>
                  <a:lnTo>
                    <a:pt x="61587" y="125413"/>
                  </a:lnTo>
                  <a:cubicBezTo>
                    <a:pt x="61587" y="125413"/>
                    <a:pt x="61587" y="125413"/>
                    <a:pt x="36512" y="125413"/>
                  </a:cubicBezTo>
                  <a:cubicBezTo>
                    <a:pt x="36512" y="125413"/>
                    <a:pt x="36512" y="125413"/>
                    <a:pt x="36512" y="99436"/>
                  </a:cubicBezTo>
                  <a:cubicBezTo>
                    <a:pt x="36512" y="90343"/>
                    <a:pt x="45750" y="82550"/>
                    <a:pt x="54988" y="82550"/>
                  </a:cubicBezTo>
                  <a:close/>
                  <a:moveTo>
                    <a:pt x="208756" y="63500"/>
                  </a:moveTo>
                  <a:cubicBezTo>
                    <a:pt x="208756" y="63500"/>
                    <a:pt x="210079" y="63500"/>
                    <a:pt x="210079" y="63500"/>
                  </a:cubicBezTo>
                  <a:cubicBezTo>
                    <a:pt x="211402" y="63500"/>
                    <a:pt x="211402" y="63500"/>
                    <a:pt x="212725" y="64819"/>
                  </a:cubicBezTo>
                  <a:cubicBezTo>
                    <a:pt x="212725" y="64819"/>
                    <a:pt x="212725" y="66139"/>
                    <a:pt x="212725" y="67458"/>
                  </a:cubicBezTo>
                  <a:cubicBezTo>
                    <a:pt x="212725" y="67458"/>
                    <a:pt x="212725" y="67458"/>
                    <a:pt x="195527" y="126822"/>
                  </a:cubicBezTo>
                  <a:cubicBezTo>
                    <a:pt x="195527" y="128141"/>
                    <a:pt x="194204" y="129460"/>
                    <a:pt x="192881" y="129460"/>
                  </a:cubicBezTo>
                  <a:cubicBezTo>
                    <a:pt x="191558" y="129460"/>
                    <a:pt x="190236" y="129460"/>
                    <a:pt x="188913" y="128141"/>
                  </a:cubicBezTo>
                  <a:cubicBezTo>
                    <a:pt x="188913" y="128141"/>
                    <a:pt x="188913" y="128141"/>
                    <a:pt x="180975" y="112310"/>
                  </a:cubicBezTo>
                  <a:cubicBezTo>
                    <a:pt x="180975" y="112310"/>
                    <a:pt x="180975" y="112310"/>
                    <a:pt x="137319" y="154525"/>
                  </a:cubicBezTo>
                  <a:cubicBezTo>
                    <a:pt x="135996" y="157163"/>
                    <a:pt x="133350" y="157163"/>
                    <a:pt x="129381" y="157163"/>
                  </a:cubicBezTo>
                  <a:cubicBezTo>
                    <a:pt x="126736" y="157163"/>
                    <a:pt x="124090" y="157163"/>
                    <a:pt x="121444" y="154525"/>
                  </a:cubicBezTo>
                  <a:cubicBezTo>
                    <a:pt x="117475" y="150567"/>
                    <a:pt x="117475" y="142652"/>
                    <a:pt x="121444" y="138694"/>
                  </a:cubicBezTo>
                  <a:cubicBezTo>
                    <a:pt x="121444" y="138694"/>
                    <a:pt x="121444" y="138694"/>
                    <a:pt x="165100" y="95161"/>
                  </a:cubicBezTo>
                  <a:cubicBezTo>
                    <a:pt x="165100" y="95161"/>
                    <a:pt x="165100" y="95161"/>
                    <a:pt x="147902" y="87246"/>
                  </a:cubicBezTo>
                  <a:cubicBezTo>
                    <a:pt x="147902" y="85926"/>
                    <a:pt x="146579" y="84607"/>
                    <a:pt x="146579" y="83288"/>
                  </a:cubicBezTo>
                  <a:cubicBezTo>
                    <a:pt x="146579" y="81969"/>
                    <a:pt x="147902" y="81969"/>
                    <a:pt x="149225" y="80650"/>
                  </a:cubicBezTo>
                  <a:cubicBezTo>
                    <a:pt x="149225" y="80650"/>
                    <a:pt x="149225" y="80650"/>
                    <a:pt x="208756" y="63500"/>
                  </a:cubicBezTo>
                  <a:close/>
                  <a:moveTo>
                    <a:pt x="101335" y="0"/>
                  </a:moveTo>
                  <a:cubicBezTo>
                    <a:pt x="101335" y="0"/>
                    <a:pt x="101335" y="0"/>
                    <a:pt x="305064" y="0"/>
                  </a:cubicBezTo>
                  <a:cubicBezTo>
                    <a:pt x="323585" y="0"/>
                    <a:pt x="338137" y="15802"/>
                    <a:pt x="338137" y="34237"/>
                  </a:cubicBezTo>
                  <a:cubicBezTo>
                    <a:pt x="338137" y="34237"/>
                    <a:pt x="338137" y="34237"/>
                    <a:pt x="338137" y="188305"/>
                  </a:cubicBezTo>
                  <a:cubicBezTo>
                    <a:pt x="338137" y="206741"/>
                    <a:pt x="323585" y="221226"/>
                    <a:pt x="305064" y="221226"/>
                  </a:cubicBezTo>
                  <a:cubicBezTo>
                    <a:pt x="305064" y="221226"/>
                    <a:pt x="305064" y="221226"/>
                    <a:pt x="233627" y="221226"/>
                  </a:cubicBezTo>
                  <a:cubicBezTo>
                    <a:pt x="233627" y="221226"/>
                    <a:pt x="233627" y="221226"/>
                    <a:pt x="233627" y="243612"/>
                  </a:cubicBezTo>
                  <a:cubicBezTo>
                    <a:pt x="233627" y="243612"/>
                    <a:pt x="233627" y="243612"/>
                    <a:pt x="265377" y="243612"/>
                  </a:cubicBezTo>
                  <a:cubicBezTo>
                    <a:pt x="271991" y="243612"/>
                    <a:pt x="277283" y="250196"/>
                    <a:pt x="277283" y="256780"/>
                  </a:cubicBezTo>
                  <a:cubicBezTo>
                    <a:pt x="277283" y="256780"/>
                    <a:pt x="277283" y="256780"/>
                    <a:pt x="277283" y="272582"/>
                  </a:cubicBezTo>
                  <a:cubicBezTo>
                    <a:pt x="277283" y="280483"/>
                    <a:pt x="271991" y="285750"/>
                    <a:pt x="265377" y="285750"/>
                  </a:cubicBezTo>
                  <a:cubicBezTo>
                    <a:pt x="265377" y="285750"/>
                    <a:pt x="265377" y="285750"/>
                    <a:pt x="204523" y="285750"/>
                  </a:cubicBezTo>
                  <a:cubicBezTo>
                    <a:pt x="207168" y="280483"/>
                    <a:pt x="208491" y="275216"/>
                    <a:pt x="209814" y="269948"/>
                  </a:cubicBezTo>
                  <a:cubicBezTo>
                    <a:pt x="209814" y="268631"/>
                    <a:pt x="209814" y="213325"/>
                    <a:pt x="209814" y="213325"/>
                  </a:cubicBezTo>
                  <a:cubicBezTo>
                    <a:pt x="209814" y="213325"/>
                    <a:pt x="209814" y="213325"/>
                    <a:pt x="209814" y="172504"/>
                  </a:cubicBezTo>
                  <a:cubicBezTo>
                    <a:pt x="209814" y="172504"/>
                    <a:pt x="209814" y="172504"/>
                    <a:pt x="295804" y="172504"/>
                  </a:cubicBezTo>
                  <a:cubicBezTo>
                    <a:pt x="303741" y="172504"/>
                    <a:pt x="309033" y="165919"/>
                    <a:pt x="309033" y="159335"/>
                  </a:cubicBezTo>
                  <a:cubicBezTo>
                    <a:pt x="309033" y="159335"/>
                    <a:pt x="309033" y="159335"/>
                    <a:pt x="309033" y="39504"/>
                  </a:cubicBezTo>
                  <a:cubicBezTo>
                    <a:pt x="309033" y="32920"/>
                    <a:pt x="303741" y="27653"/>
                    <a:pt x="295804" y="27653"/>
                  </a:cubicBezTo>
                  <a:cubicBezTo>
                    <a:pt x="295804" y="27653"/>
                    <a:pt x="295804" y="27653"/>
                    <a:pt x="109272" y="27653"/>
                  </a:cubicBezTo>
                  <a:cubicBezTo>
                    <a:pt x="102658" y="27653"/>
                    <a:pt x="97366" y="32920"/>
                    <a:pt x="97366" y="39504"/>
                  </a:cubicBezTo>
                  <a:cubicBezTo>
                    <a:pt x="97366" y="39504"/>
                    <a:pt x="97366" y="39504"/>
                    <a:pt x="97366" y="65841"/>
                  </a:cubicBezTo>
                  <a:cubicBezTo>
                    <a:pt x="97366" y="65841"/>
                    <a:pt x="97366" y="65841"/>
                    <a:pt x="68262" y="65841"/>
                  </a:cubicBezTo>
                  <a:cubicBezTo>
                    <a:pt x="68262" y="65841"/>
                    <a:pt x="68262" y="65841"/>
                    <a:pt x="68262" y="34237"/>
                  </a:cubicBezTo>
                  <a:cubicBezTo>
                    <a:pt x="68262" y="15802"/>
                    <a:pt x="82814" y="0"/>
                    <a:pt x="101335" y="0"/>
                  </a:cubicBezTo>
                  <a:close/>
                </a:path>
              </a:pathLst>
            </a:custGeom>
            <a:solidFill>
              <a:schemeClr val="bg1"/>
            </a:solidFill>
            <a:ln>
              <a:noFill/>
            </a:ln>
          </p:spPr>
          <p:txBody>
            <a:bodyPr anchor="ctr"/>
            <a:lstStyle/>
            <a:p>
              <a:pPr algn="ctr"/>
              <a:endParaRPr sz="1015" dirty="0">
                <a:solidFill>
                  <a:schemeClr val="accent1"/>
                </a:solidFill>
                <a:latin typeface="+mn-lt"/>
                <a:ea typeface="思源黑体" panose="020B0500000000000000" pitchFamily="34" charset="-122"/>
                <a:cs typeface="+mn-ea"/>
                <a:sym typeface="+mn-lt"/>
              </a:endParaRPr>
            </a:p>
          </p:txBody>
        </p:sp>
      </p:grpSp>
      <p:sp>
        <p:nvSpPr>
          <p:cNvPr id="21" name="文本框 20"/>
          <p:cNvSpPr txBox="1"/>
          <p:nvPr/>
        </p:nvSpPr>
        <p:spPr>
          <a:xfrm>
            <a:off x="1296526" y="2202729"/>
            <a:ext cx="850501" cy="430887"/>
          </a:xfrm>
          <a:prstGeom prst="rect">
            <a:avLst/>
          </a:prstGeom>
          <a:noFill/>
          <a:effectLst/>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sz="1400" dirty="0"/>
              <a:t>作者亲身经历</a:t>
            </a:r>
          </a:p>
        </p:txBody>
      </p:sp>
      <p:grpSp>
        <p:nvGrpSpPr>
          <p:cNvPr id="14" name="204d17ab-7561-4d60-a13c-877649a5fe7d" descr="VwcAAB+LCAAAAAAABADVVM9PwjAY/V+q3qbZdjHsBhrMDooJix4Mh7oWVtw60nUGQ/jfbdd2P1iBcTJul/H6Xr/3vn5lB675zwaDAMwzyPgjgSsGs5DjDDggRCCgZZo6YEIoInT1xPJyU4DgY1fL2ivvhCdvMC2x1FLCCUzVz6DHN7RnQklWZprm3rkCgtsW5LkKJAiluE0LKcfsu67gSaz6nnMmCkxzlkEuCu7c/Q3QSyAYCe1eihHeio0cEClbxo+2JxtgzSkXZMwxWpcFzzDljegVitZh4cqSt69r2LUd/7AftyNLR/x7lUHvPE/gBr+IraRf3QEJgUUdrmNW1BUfndh756jfCG8vTCgV7Wy24zjpvirZmNcObLYXFuP1ID7kac7OD6Kh9dZnyyWJcZTgDBtORCgfUyQ8IzOFE0ZWCae4KDQw+1zjmLdkgSdZZZGIPa+mU7d6gInn7m3TaAoOncYD/pBjqiTtcxJ5C8zHcSzarJ2rQBXey6mcehfNobHZOUsFnhjBPwvnXzKm/yzb0T+QCYy/KsQfGO7kJQzjnJ6/gxXLdg+0fOg16NKHNFMqGt6xnkjW4SzrWp2OqBwL8f4CP/ZiSlcHAAA="/>
          <p:cNvGrpSpPr>
            <a:grpSpLocks noChangeAspect="1"/>
          </p:cNvGrpSpPr>
          <p:nvPr/>
        </p:nvGrpSpPr>
        <p:grpSpPr>
          <a:xfrm>
            <a:off x="2972723" y="1708448"/>
            <a:ext cx="1295919" cy="1468702"/>
            <a:chOff x="1274962" y="2057401"/>
            <a:chExt cx="2420482" cy="2743200"/>
          </a:xfrm>
        </p:grpSpPr>
        <p:sp>
          <p:nvSpPr>
            <p:cNvPr id="15" name="BackShape1"/>
            <p:cNvSpPr/>
            <p:nvPr/>
          </p:nvSpPr>
          <p:spPr>
            <a:xfrm>
              <a:off x="1274962" y="2057401"/>
              <a:ext cx="2420482" cy="2420484"/>
            </a:xfrm>
            <a:prstGeom prst="ellipse">
              <a:avLst/>
            </a:prstGeom>
            <a:noFill/>
            <a:ln w="1270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015" dirty="0">
                <a:solidFill>
                  <a:schemeClr val="accent1"/>
                </a:solidFill>
                <a:ea typeface="思源黑体" panose="020B0500000000000000" pitchFamily="34" charset="-122"/>
                <a:cs typeface="+mn-ea"/>
                <a:sym typeface="+mn-lt"/>
              </a:endParaRPr>
            </a:p>
          </p:txBody>
        </p:sp>
        <p:sp>
          <p:nvSpPr>
            <p:cNvPr id="16" name="BackShape2"/>
            <p:cNvSpPr/>
            <p:nvPr/>
          </p:nvSpPr>
          <p:spPr>
            <a:xfrm>
              <a:off x="2131440" y="4093076"/>
              <a:ext cx="707526" cy="707525"/>
            </a:xfrm>
            <a:prstGeom prst="ellipse">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015" dirty="0">
                <a:solidFill>
                  <a:schemeClr val="accent1"/>
                </a:solidFill>
                <a:ea typeface="思源黑体" panose="020B0500000000000000" pitchFamily="34" charset="-122"/>
                <a:cs typeface="+mn-ea"/>
                <a:sym typeface="+mn-lt"/>
              </a:endParaRPr>
            </a:p>
          </p:txBody>
        </p:sp>
        <p:sp>
          <p:nvSpPr>
            <p:cNvPr id="17" name="IconShape"/>
            <p:cNvSpPr>
              <a:spLocks noChangeAspect="1"/>
            </p:cNvSpPr>
            <p:nvPr/>
          </p:nvSpPr>
          <p:spPr bwMode="auto">
            <a:xfrm>
              <a:off x="2270672" y="4265543"/>
              <a:ext cx="429062" cy="362588"/>
            </a:xfrm>
            <a:custGeom>
              <a:avLst/>
              <a:gdLst>
                <a:gd name="connsiteX0" fmla="*/ 46038 w 338137"/>
                <a:gd name="connsiteY0" fmla="*/ 261937 h 285750"/>
                <a:gd name="connsiteX1" fmla="*/ 38100 w 338137"/>
                <a:gd name="connsiteY1" fmla="*/ 269875 h 285750"/>
                <a:gd name="connsiteX2" fmla="*/ 46038 w 338137"/>
                <a:gd name="connsiteY2" fmla="*/ 277813 h 285750"/>
                <a:gd name="connsiteX3" fmla="*/ 53976 w 338137"/>
                <a:gd name="connsiteY3" fmla="*/ 269875 h 285750"/>
                <a:gd name="connsiteX4" fmla="*/ 46038 w 338137"/>
                <a:gd name="connsiteY4" fmla="*/ 261937 h 285750"/>
                <a:gd name="connsiteX5" fmla="*/ 288131 w 338137"/>
                <a:gd name="connsiteY5" fmla="*/ 184150 h 285750"/>
                <a:gd name="connsiteX6" fmla="*/ 277812 w 338137"/>
                <a:gd name="connsiteY6" fmla="*/ 194469 h 285750"/>
                <a:gd name="connsiteX7" fmla="*/ 288131 w 338137"/>
                <a:gd name="connsiteY7" fmla="*/ 204788 h 285750"/>
                <a:gd name="connsiteX8" fmla="*/ 298450 w 338137"/>
                <a:gd name="connsiteY8" fmla="*/ 194469 h 285750"/>
                <a:gd name="connsiteX9" fmla="*/ 288131 w 338137"/>
                <a:gd name="connsiteY9" fmla="*/ 184150 h 285750"/>
                <a:gd name="connsiteX10" fmla="*/ 19050 w 338137"/>
                <a:gd name="connsiteY10" fmla="*/ 163512 h 285750"/>
                <a:gd name="connsiteX11" fmla="*/ 19050 w 338137"/>
                <a:gd name="connsiteY11" fmla="*/ 242887 h 285750"/>
                <a:gd name="connsiteX12" fmla="*/ 73025 w 338137"/>
                <a:gd name="connsiteY12" fmla="*/ 242887 h 285750"/>
                <a:gd name="connsiteX13" fmla="*/ 73025 w 338137"/>
                <a:gd name="connsiteY13" fmla="*/ 163512 h 285750"/>
                <a:gd name="connsiteX14" fmla="*/ 12010 w 338137"/>
                <a:gd name="connsiteY14" fmla="*/ 139700 h 285750"/>
                <a:gd name="connsiteX15" fmla="*/ 81400 w 338137"/>
                <a:gd name="connsiteY15" fmla="*/ 139700 h 285750"/>
                <a:gd name="connsiteX16" fmla="*/ 92075 w 338137"/>
                <a:gd name="connsiteY16" fmla="*/ 151650 h 285750"/>
                <a:gd name="connsiteX17" fmla="*/ 92075 w 338137"/>
                <a:gd name="connsiteY17" fmla="*/ 273801 h 285750"/>
                <a:gd name="connsiteX18" fmla="*/ 81400 w 338137"/>
                <a:gd name="connsiteY18" fmla="*/ 285750 h 285750"/>
                <a:gd name="connsiteX19" fmla="*/ 12010 w 338137"/>
                <a:gd name="connsiteY19" fmla="*/ 285750 h 285750"/>
                <a:gd name="connsiteX20" fmla="*/ 0 w 338137"/>
                <a:gd name="connsiteY20" fmla="*/ 273801 h 285750"/>
                <a:gd name="connsiteX21" fmla="*/ 0 w 338137"/>
                <a:gd name="connsiteY21" fmla="*/ 151650 h 285750"/>
                <a:gd name="connsiteX22" fmla="*/ 12010 w 338137"/>
                <a:gd name="connsiteY22" fmla="*/ 139700 h 285750"/>
                <a:gd name="connsiteX23" fmla="*/ 177849 w 338137"/>
                <a:gd name="connsiteY23" fmla="*/ 131762 h 285750"/>
                <a:gd name="connsiteX24" fmla="*/ 179144 w 338137"/>
                <a:gd name="connsiteY24" fmla="*/ 134394 h 285750"/>
                <a:gd name="connsiteX25" fmla="*/ 192088 w 338137"/>
                <a:gd name="connsiteY25" fmla="*/ 142291 h 285750"/>
                <a:gd name="connsiteX26" fmla="*/ 192088 w 338137"/>
                <a:gd name="connsiteY26" fmla="*/ 268640 h 285750"/>
                <a:gd name="connsiteX27" fmla="*/ 173966 w 338137"/>
                <a:gd name="connsiteY27" fmla="*/ 285750 h 285750"/>
                <a:gd name="connsiteX28" fmla="*/ 107950 w 338137"/>
                <a:gd name="connsiteY28" fmla="*/ 285750 h 285750"/>
                <a:gd name="connsiteX29" fmla="*/ 109244 w 338137"/>
                <a:gd name="connsiteY29" fmla="*/ 276537 h 285750"/>
                <a:gd name="connsiteX30" fmla="*/ 109244 w 338137"/>
                <a:gd name="connsiteY30" fmla="*/ 273905 h 285750"/>
                <a:gd name="connsiteX31" fmla="*/ 115716 w 338137"/>
                <a:gd name="connsiteY31" fmla="*/ 275221 h 285750"/>
                <a:gd name="connsiteX32" fmla="*/ 124778 w 338137"/>
                <a:gd name="connsiteY32" fmla="*/ 264692 h 285750"/>
                <a:gd name="connsiteX33" fmla="*/ 115716 w 338137"/>
                <a:gd name="connsiteY33" fmla="*/ 254163 h 285750"/>
                <a:gd name="connsiteX34" fmla="*/ 109244 w 338137"/>
                <a:gd name="connsiteY34" fmla="*/ 256795 h 285750"/>
                <a:gd name="connsiteX35" fmla="*/ 109244 w 338137"/>
                <a:gd name="connsiteY35" fmla="*/ 235737 h 285750"/>
                <a:gd name="connsiteX36" fmla="*/ 167494 w 338137"/>
                <a:gd name="connsiteY36" fmla="*/ 235737 h 285750"/>
                <a:gd name="connsiteX37" fmla="*/ 167494 w 338137"/>
                <a:gd name="connsiteY37" fmla="*/ 142291 h 285750"/>
                <a:gd name="connsiteX38" fmla="*/ 177849 w 338137"/>
                <a:gd name="connsiteY38" fmla="*/ 131762 h 285750"/>
                <a:gd name="connsiteX39" fmla="*/ 54988 w 338137"/>
                <a:gd name="connsiteY39" fmla="*/ 82550 h 285750"/>
                <a:gd name="connsiteX40" fmla="*/ 136812 w 338137"/>
                <a:gd name="connsiteY40" fmla="*/ 82550 h 285750"/>
                <a:gd name="connsiteX41" fmla="*/ 143411 w 338137"/>
                <a:gd name="connsiteY41" fmla="*/ 96838 h 285750"/>
                <a:gd name="connsiteX42" fmla="*/ 146050 w 338137"/>
                <a:gd name="connsiteY42" fmla="*/ 98137 h 285750"/>
                <a:gd name="connsiteX43" fmla="*/ 134173 w 338137"/>
                <a:gd name="connsiteY43" fmla="*/ 109827 h 285750"/>
                <a:gd name="connsiteX44" fmla="*/ 61587 w 338137"/>
                <a:gd name="connsiteY44" fmla="*/ 109827 h 285750"/>
                <a:gd name="connsiteX45" fmla="*/ 61587 w 338137"/>
                <a:gd name="connsiteY45" fmla="*/ 125413 h 285750"/>
                <a:gd name="connsiteX46" fmla="*/ 36512 w 338137"/>
                <a:gd name="connsiteY46" fmla="*/ 125413 h 285750"/>
                <a:gd name="connsiteX47" fmla="*/ 36512 w 338137"/>
                <a:gd name="connsiteY47" fmla="*/ 99436 h 285750"/>
                <a:gd name="connsiteX48" fmla="*/ 54988 w 338137"/>
                <a:gd name="connsiteY48" fmla="*/ 82550 h 285750"/>
                <a:gd name="connsiteX49" fmla="*/ 208756 w 338137"/>
                <a:gd name="connsiteY49" fmla="*/ 63500 h 285750"/>
                <a:gd name="connsiteX50" fmla="*/ 210079 w 338137"/>
                <a:gd name="connsiteY50" fmla="*/ 63500 h 285750"/>
                <a:gd name="connsiteX51" fmla="*/ 212725 w 338137"/>
                <a:gd name="connsiteY51" fmla="*/ 64819 h 285750"/>
                <a:gd name="connsiteX52" fmla="*/ 212725 w 338137"/>
                <a:gd name="connsiteY52" fmla="*/ 67458 h 285750"/>
                <a:gd name="connsiteX53" fmla="*/ 195527 w 338137"/>
                <a:gd name="connsiteY53" fmla="*/ 126822 h 285750"/>
                <a:gd name="connsiteX54" fmla="*/ 192881 w 338137"/>
                <a:gd name="connsiteY54" fmla="*/ 129460 h 285750"/>
                <a:gd name="connsiteX55" fmla="*/ 188913 w 338137"/>
                <a:gd name="connsiteY55" fmla="*/ 128141 h 285750"/>
                <a:gd name="connsiteX56" fmla="*/ 180975 w 338137"/>
                <a:gd name="connsiteY56" fmla="*/ 112310 h 285750"/>
                <a:gd name="connsiteX57" fmla="*/ 137319 w 338137"/>
                <a:gd name="connsiteY57" fmla="*/ 154525 h 285750"/>
                <a:gd name="connsiteX58" fmla="*/ 129381 w 338137"/>
                <a:gd name="connsiteY58" fmla="*/ 157163 h 285750"/>
                <a:gd name="connsiteX59" fmla="*/ 121444 w 338137"/>
                <a:gd name="connsiteY59" fmla="*/ 154525 h 285750"/>
                <a:gd name="connsiteX60" fmla="*/ 121444 w 338137"/>
                <a:gd name="connsiteY60" fmla="*/ 138694 h 285750"/>
                <a:gd name="connsiteX61" fmla="*/ 165100 w 338137"/>
                <a:gd name="connsiteY61" fmla="*/ 95161 h 285750"/>
                <a:gd name="connsiteX62" fmla="*/ 147902 w 338137"/>
                <a:gd name="connsiteY62" fmla="*/ 87246 h 285750"/>
                <a:gd name="connsiteX63" fmla="*/ 146579 w 338137"/>
                <a:gd name="connsiteY63" fmla="*/ 83288 h 285750"/>
                <a:gd name="connsiteX64" fmla="*/ 149225 w 338137"/>
                <a:gd name="connsiteY64" fmla="*/ 80650 h 285750"/>
                <a:gd name="connsiteX65" fmla="*/ 208756 w 338137"/>
                <a:gd name="connsiteY65" fmla="*/ 63500 h 285750"/>
                <a:gd name="connsiteX66" fmla="*/ 101335 w 338137"/>
                <a:gd name="connsiteY66" fmla="*/ 0 h 285750"/>
                <a:gd name="connsiteX67" fmla="*/ 305064 w 338137"/>
                <a:gd name="connsiteY67" fmla="*/ 0 h 285750"/>
                <a:gd name="connsiteX68" fmla="*/ 338137 w 338137"/>
                <a:gd name="connsiteY68" fmla="*/ 34237 h 285750"/>
                <a:gd name="connsiteX69" fmla="*/ 338137 w 338137"/>
                <a:gd name="connsiteY69" fmla="*/ 188305 h 285750"/>
                <a:gd name="connsiteX70" fmla="*/ 305064 w 338137"/>
                <a:gd name="connsiteY70" fmla="*/ 221226 h 285750"/>
                <a:gd name="connsiteX71" fmla="*/ 233627 w 338137"/>
                <a:gd name="connsiteY71" fmla="*/ 221226 h 285750"/>
                <a:gd name="connsiteX72" fmla="*/ 233627 w 338137"/>
                <a:gd name="connsiteY72" fmla="*/ 243612 h 285750"/>
                <a:gd name="connsiteX73" fmla="*/ 265377 w 338137"/>
                <a:gd name="connsiteY73" fmla="*/ 243612 h 285750"/>
                <a:gd name="connsiteX74" fmla="*/ 277283 w 338137"/>
                <a:gd name="connsiteY74" fmla="*/ 256780 h 285750"/>
                <a:gd name="connsiteX75" fmla="*/ 277283 w 338137"/>
                <a:gd name="connsiteY75" fmla="*/ 272582 h 285750"/>
                <a:gd name="connsiteX76" fmla="*/ 265377 w 338137"/>
                <a:gd name="connsiteY76" fmla="*/ 285750 h 285750"/>
                <a:gd name="connsiteX77" fmla="*/ 204523 w 338137"/>
                <a:gd name="connsiteY77" fmla="*/ 285750 h 285750"/>
                <a:gd name="connsiteX78" fmla="*/ 209814 w 338137"/>
                <a:gd name="connsiteY78" fmla="*/ 269948 h 285750"/>
                <a:gd name="connsiteX79" fmla="*/ 209814 w 338137"/>
                <a:gd name="connsiteY79" fmla="*/ 213325 h 285750"/>
                <a:gd name="connsiteX80" fmla="*/ 209814 w 338137"/>
                <a:gd name="connsiteY80" fmla="*/ 172504 h 285750"/>
                <a:gd name="connsiteX81" fmla="*/ 295804 w 338137"/>
                <a:gd name="connsiteY81" fmla="*/ 172504 h 285750"/>
                <a:gd name="connsiteX82" fmla="*/ 309033 w 338137"/>
                <a:gd name="connsiteY82" fmla="*/ 159335 h 285750"/>
                <a:gd name="connsiteX83" fmla="*/ 309033 w 338137"/>
                <a:gd name="connsiteY83" fmla="*/ 39504 h 285750"/>
                <a:gd name="connsiteX84" fmla="*/ 295804 w 338137"/>
                <a:gd name="connsiteY84" fmla="*/ 27653 h 285750"/>
                <a:gd name="connsiteX85" fmla="*/ 109272 w 338137"/>
                <a:gd name="connsiteY85" fmla="*/ 27653 h 285750"/>
                <a:gd name="connsiteX86" fmla="*/ 97366 w 338137"/>
                <a:gd name="connsiteY86" fmla="*/ 39504 h 285750"/>
                <a:gd name="connsiteX87" fmla="*/ 97366 w 338137"/>
                <a:gd name="connsiteY87" fmla="*/ 65841 h 285750"/>
                <a:gd name="connsiteX88" fmla="*/ 68262 w 338137"/>
                <a:gd name="connsiteY88" fmla="*/ 65841 h 285750"/>
                <a:gd name="connsiteX89" fmla="*/ 68262 w 338137"/>
                <a:gd name="connsiteY89" fmla="*/ 34237 h 285750"/>
                <a:gd name="connsiteX90" fmla="*/ 101335 w 338137"/>
                <a:gd name="connsiteY90" fmla="*/ 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38137" h="285750">
                  <a:moveTo>
                    <a:pt x="46038" y="261937"/>
                  </a:moveTo>
                  <a:cubicBezTo>
                    <a:pt x="41654" y="261937"/>
                    <a:pt x="38100" y="265491"/>
                    <a:pt x="38100" y="269875"/>
                  </a:cubicBezTo>
                  <a:cubicBezTo>
                    <a:pt x="38100" y="274259"/>
                    <a:pt x="41654" y="277813"/>
                    <a:pt x="46038" y="277813"/>
                  </a:cubicBezTo>
                  <a:cubicBezTo>
                    <a:pt x="50422" y="277813"/>
                    <a:pt x="53976" y="274259"/>
                    <a:pt x="53976" y="269875"/>
                  </a:cubicBezTo>
                  <a:cubicBezTo>
                    <a:pt x="53976" y="265491"/>
                    <a:pt x="50422" y="261937"/>
                    <a:pt x="46038" y="261937"/>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3512"/>
                  </a:moveTo>
                  <a:lnTo>
                    <a:pt x="19050" y="242887"/>
                  </a:lnTo>
                  <a:lnTo>
                    <a:pt x="73025" y="242887"/>
                  </a:lnTo>
                  <a:lnTo>
                    <a:pt x="73025" y="163512"/>
                  </a:lnTo>
                  <a:close/>
                  <a:moveTo>
                    <a:pt x="12010" y="139700"/>
                  </a:moveTo>
                  <a:cubicBezTo>
                    <a:pt x="12010" y="139700"/>
                    <a:pt x="12010" y="139700"/>
                    <a:pt x="81400" y="139700"/>
                  </a:cubicBezTo>
                  <a:cubicBezTo>
                    <a:pt x="86737" y="139700"/>
                    <a:pt x="92075" y="145011"/>
                    <a:pt x="92075" y="151650"/>
                  </a:cubicBezTo>
                  <a:cubicBezTo>
                    <a:pt x="92075" y="151650"/>
                    <a:pt x="92075" y="151650"/>
                    <a:pt x="92075" y="273801"/>
                  </a:cubicBezTo>
                  <a:cubicBezTo>
                    <a:pt x="92075" y="280439"/>
                    <a:pt x="86737" y="285750"/>
                    <a:pt x="81400" y="285750"/>
                  </a:cubicBezTo>
                  <a:cubicBezTo>
                    <a:pt x="81400" y="285750"/>
                    <a:pt x="81400" y="285750"/>
                    <a:pt x="12010" y="285750"/>
                  </a:cubicBezTo>
                  <a:cubicBezTo>
                    <a:pt x="5338" y="285750"/>
                    <a:pt x="0" y="280439"/>
                    <a:pt x="0" y="273801"/>
                  </a:cubicBezTo>
                  <a:cubicBezTo>
                    <a:pt x="0" y="273801"/>
                    <a:pt x="0" y="273801"/>
                    <a:pt x="0" y="151650"/>
                  </a:cubicBezTo>
                  <a:cubicBezTo>
                    <a:pt x="0" y="145011"/>
                    <a:pt x="5338" y="139700"/>
                    <a:pt x="12010" y="139700"/>
                  </a:cubicBezTo>
                  <a:close/>
                  <a:moveTo>
                    <a:pt x="177849" y="131762"/>
                  </a:moveTo>
                  <a:cubicBezTo>
                    <a:pt x="177849" y="131762"/>
                    <a:pt x="177849" y="131762"/>
                    <a:pt x="179144" y="134394"/>
                  </a:cubicBezTo>
                  <a:cubicBezTo>
                    <a:pt x="181733" y="138343"/>
                    <a:pt x="186910" y="142291"/>
                    <a:pt x="192088" y="142291"/>
                  </a:cubicBezTo>
                  <a:cubicBezTo>
                    <a:pt x="192088" y="142291"/>
                    <a:pt x="192088" y="142291"/>
                    <a:pt x="192088" y="268640"/>
                  </a:cubicBezTo>
                  <a:cubicBezTo>
                    <a:pt x="192088" y="277853"/>
                    <a:pt x="184322" y="285750"/>
                    <a:pt x="173966" y="285750"/>
                  </a:cubicBezTo>
                  <a:cubicBezTo>
                    <a:pt x="173966" y="285750"/>
                    <a:pt x="173966" y="285750"/>
                    <a:pt x="107950" y="285750"/>
                  </a:cubicBezTo>
                  <a:cubicBezTo>
                    <a:pt x="109244" y="283118"/>
                    <a:pt x="109244" y="279169"/>
                    <a:pt x="109244" y="276537"/>
                  </a:cubicBezTo>
                  <a:cubicBezTo>
                    <a:pt x="109244" y="276537"/>
                    <a:pt x="109244" y="276537"/>
                    <a:pt x="109244" y="273905"/>
                  </a:cubicBezTo>
                  <a:cubicBezTo>
                    <a:pt x="110539" y="273905"/>
                    <a:pt x="113128" y="275221"/>
                    <a:pt x="115716" y="275221"/>
                  </a:cubicBezTo>
                  <a:cubicBezTo>
                    <a:pt x="120894" y="275221"/>
                    <a:pt x="124778" y="271273"/>
                    <a:pt x="124778" y="264692"/>
                  </a:cubicBezTo>
                  <a:cubicBezTo>
                    <a:pt x="124778" y="259427"/>
                    <a:pt x="120894" y="254163"/>
                    <a:pt x="115716" y="254163"/>
                  </a:cubicBezTo>
                  <a:cubicBezTo>
                    <a:pt x="113128" y="254163"/>
                    <a:pt x="110539" y="255479"/>
                    <a:pt x="109244" y="256795"/>
                  </a:cubicBezTo>
                  <a:cubicBezTo>
                    <a:pt x="109244" y="256795"/>
                    <a:pt x="109244" y="256795"/>
                    <a:pt x="109244" y="235737"/>
                  </a:cubicBezTo>
                  <a:cubicBezTo>
                    <a:pt x="109244" y="235737"/>
                    <a:pt x="109244" y="235737"/>
                    <a:pt x="167494" y="235737"/>
                  </a:cubicBezTo>
                  <a:cubicBezTo>
                    <a:pt x="167494" y="235737"/>
                    <a:pt x="167494" y="235737"/>
                    <a:pt x="167494" y="142291"/>
                  </a:cubicBezTo>
                  <a:cubicBezTo>
                    <a:pt x="167494" y="142291"/>
                    <a:pt x="167494" y="142291"/>
                    <a:pt x="177849" y="131762"/>
                  </a:cubicBezTo>
                  <a:close/>
                  <a:moveTo>
                    <a:pt x="54988" y="82550"/>
                  </a:moveTo>
                  <a:cubicBezTo>
                    <a:pt x="54988" y="82550"/>
                    <a:pt x="54988" y="82550"/>
                    <a:pt x="136812" y="82550"/>
                  </a:cubicBezTo>
                  <a:cubicBezTo>
                    <a:pt x="135492" y="89045"/>
                    <a:pt x="138132" y="94240"/>
                    <a:pt x="143411" y="96838"/>
                  </a:cubicBezTo>
                  <a:cubicBezTo>
                    <a:pt x="143411" y="96838"/>
                    <a:pt x="143411" y="96838"/>
                    <a:pt x="146050" y="98137"/>
                  </a:cubicBezTo>
                  <a:cubicBezTo>
                    <a:pt x="146050" y="98137"/>
                    <a:pt x="146050" y="98137"/>
                    <a:pt x="134173" y="109827"/>
                  </a:cubicBezTo>
                  <a:cubicBezTo>
                    <a:pt x="134173" y="109827"/>
                    <a:pt x="134173" y="109827"/>
                    <a:pt x="61587" y="109827"/>
                  </a:cubicBezTo>
                  <a:lnTo>
                    <a:pt x="61587" y="125413"/>
                  </a:lnTo>
                  <a:cubicBezTo>
                    <a:pt x="61587" y="125413"/>
                    <a:pt x="61587" y="125413"/>
                    <a:pt x="36512" y="125413"/>
                  </a:cubicBezTo>
                  <a:cubicBezTo>
                    <a:pt x="36512" y="125413"/>
                    <a:pt x="36512" y="125413"/>
                    <a:pt x="36512" y="99436"/>
                  </a:cubicBezTo>
                  <a:cubicBezTo>
                    <a:pt x="36512" y="90343"/>
                    <a:pt x="45750" y="82550"/>
                    <a:pt x="54988" y="82550"/>
                  </a:cubicBezTo>
                  <a:close/>
                  <a:moveTo>
                    <a:pt x="208756" y="63500"/>
                  </a:moveTo>
                  <a:cubicBezTo>
                    <a:pt x="208756" y="63500"/>
                    <a:pt x="210079" y="63500"/>
                    <a:pt x="210079" y="63500"/>
                  </a:cubicBezTo>
                  <a:cubicBezTo>
                    <a:pt x="211402" y="63500"/>
                    <a:pt x="211402" y="63500"/>
                    <a:pt x="212725" y="64819"/>
                  </a:cubicBezTo>
                  <a:cubicBezTo>
                    <a:pt x="212725" y="64819"/>
                    <a:pt x="212725" y="66139"/>
                    <a:pt x="212725" y="67458"/>
                  </a:cubicBezTo>
                  <a:cubicBezTo>
                    <a:pt x="212725" y="67458"/>
                    <a:pt x="212725" y="67458"/>
                    <a:pt x="195527" y="126822"/>
                  </a:cubicBezTo>
                  <a:cubicBezTo>
                    <a:pt x="195527" y="128141"/>
                    <a:pt x="194204" y="129460"/>
                    <a:pt x="192881" y="129460"/>
                  </a:cubicBezTo>
                  <a:cubicBezTo>
                    <a:pt x="191558" y="129460"/>
                    <a:pt x="190236" y="129460"/>
                    <a:pt x="188913" y="128141"/>
                  </a:cubicBezTo>
                  <a:cubicBezTo>
                    <a:pt x="188913" y="128141"/>
                    <a:pt x="188913" y="128141"/>
                    <a:pt x="180975" y="112310"/>
                  </a:cubicBezTo>
                  <a:cubicBezTo>
                    <a:pt x="180975" y="112310"/>
                    <a:pt x="180975" y="112310"/>
                    <a:pt x="137319" y="154525"/>
                  </a:cubicBezTo>
                  <a:cubicBezTo>
                    <a:pt x="135996" y="157163"/>
                    <a:pt x="133350" y="157163"/>
                    <a:pt x="129381" y="157163"/>
                  </a:cubicBezTo>
                  <a:cubicBezTo>
                    <a:pt x="126736" y="157163"/>
                    <a:pt x="124090" y="157163"/>
                    <a:pt x="121444" y="154525"/>
                  </a:cubicBezTo>
                  <a:cubicBezTo>
                    <a:pt x="117475" y="150567"/>
                    <a:pt x="117475" y="142652"/>
                    <a:pt x="121444" y="138694"/>
                  </a:cubicBezTo>
                  <a:cubicBezTo>
                    <a:pt x="121444" y="138694"/>
                    <a:pt x="121444" y="138694"/>
                    <a:pt x="165100" y="95161"/>
                  </a:cubicBezTo>
                  <a:cubicBezTo>
                    <a:pt x="165100" y="95161"/>
                    <a:pt x="165100" y="95161"/>
                    <a:pt x="147902" y="87246"/>
                  </a:cubicBezTo>
                  <a:cubicBezTo>
                    <a:pt x="147902" y="85926"/>
                    <a:pt x="146579" y="84607"/>
                    <a:pt x="146579" y="83288"/>
                  </a:cubicBezTo>
                  <a:cubicBezTo>
                    <a:pt x="146579" y="81969"/>
                    <a:pt x="147902" y="81969"/>
                    <a:pt x="149225" y="80650"/>
                  </a:cubicBezTo>
                  <a:cubicBezTo>
                    <a:pt x="149225" y="80650"/>
                    <a:pt x="149225" y="80650"/>
                    <a:pt x="208756" y="63500"/>
                  </a:cubicBezTo>
                  <a:close/>
                  <a:moveTo>
                    <a:pt x="101335" y="0"/>
                  </a:moveTo>
                  <a:cubicBezTo>
                    <a:pt x="101335" y="0"/>
                    <a:pt x="101335" y="0"/>
                    <a:pt x="305064" y="0"/>
                  </a:cubicBezTo>
                  <a:cubicBezTo>
                    <a:pt x="323585" y="0"/>
                    <a:pt x="338137" y="15802"/>
                    <a:pt x="338137" y="34237"/>
                  </a:cubicBezTo>
                  <a:cubicBezTo>
                    <a:pt x="338137" y="34237"/>
                    <a:pt x="338137" y="34237"/>
                    <a:pt x="338137" y="188305"/>
                  </a:cubicBezTo>
                  <a:cubicBezTo>
                    <a:pt x="338137" y="206741"/>
                    <a:pt x="323585" y="221226"/>
                    <a:pt x="305064" y="221226"/>
                  </a:cubicBezTo>
                  <a:cubicBezTo>
                    <a:pt x="305064" y="221226"/>
                    <a:pt x="305064" y="221226"/>
                    <a:pt x="233627" y="221226"/>
                  </a:cubicBezTo>
                  <a:cubicBezTo>
                    <a:pt x="233627" y="221226"/>
                    <a:pt x="233627" y="221226"/>
                    <a:pt x="233627" y="243612"/>
                  </a:cubicBezTo>
                  <a:cubicBezTo>
                    <a:pt x="233627" y="243612"/>
                    <a:pt x="233627" y="243612"/>
                    <a:pt x="265377" y="243612"/>
                  </a:cubicBezTo>
                  <a:cubicBezTo>
                    <a:pt x="271991" y="243612"/>
                    <a:pt x="277283" y="250196"/>
                    <a:pt x="277283" y="256780"/>
                  </a:cubicBezTo>
                  <a:cubicBezTo>
                    <a:pt x="277283" y="256780"/>
                    <a:pt x="277283" y="256780"/>
                    <a:pt x="277283" y="272582"/>
                  </a:cubicBezTo>
                  <a:cubicBezTo>
                    <a:pt x="277283" y="280483"/>
                    <a:pt x="271991" y="285750"/>
                    <a:pt x="265377" y="285750"/>
                  </a:cubicBezTo>
                  <a:cubicBezTo>
                    <a:pt x="265377" y="285750"/>
                    <a:pt x="265377" y="285750"/>
                    <a:pt x="204523" y="285750"/>
                  </a:cubicBezTo>
                  <a:cubicBezTo>
                    <a:pt x="207168" y="280483"/>
                    <a:pt x="208491" y="275216"/>
                    <a:pt x="209814" y="269948"/>
                  </a:cubicBezTo>
                  <a:cubicBezTo>
                    <a:pt x="209814" y="268631"/>
                    <a:pt x="209814" y="213325"/>
                    <a:pt x="209814" y="213325"/>
                  </a:cubicBezTo>
                  <a:cubicBezTo>
                    <a:pt x="209814" y="213325"/>
                    <a:pt x="209814" y="213325"/>
                    <a:pt x="209814" y="172504"/>
                  </a:cubicBezTo>
                  <a:cubicBezTo>
                    <a:pt x="209814" y="172504"/>
                    <a:pt x="209814" y="172504"/>
                    <a:pt x="295804" y="172504"/>
                  </a:cubicBezTo>
                  <a:cubicBezTo>
                    <a:pt x="303741" y="172504"/>
                    <a:pt x="309033" y="165919"/>
                    <a:pt x="309033" y="159335"/>
                  </a:cubicBezTo>
                  <a:cubicBezTo>
                    <a:pt x="309033" y="159335"/>
                    <a:pt x="309033" y="159335"/>
                    <a:pt x="309033" y="39504"/>
                  </a:cubicBezTo>
                  <a:cubicBezTo>
                    <a:pt x="309033" y="32920"/>
                    <a:pt x="303741" y="27653"/>
                    <a:pt x="295804" y="27653"/>
                  </a:cubicBezTo>
                  <a:cubicBezTo>
                    <a:pt x="295804" y="27653"/>
                    <a:pt x="295804" y="27653"/>
                    <a:pt x="109272" y="27653"/>
                  </a:cubicBezTo>
                  <a:cubicBezTo>
                    <a:pt x="102658" y="27653"/>
                    <a:pt x="97366" y="32920"/>
                    <a:pt x="97366" y="39504"/>
                  </a:cubicBezTo>
                  <a:cubicBezTo>
                    <a:pt x="97366" y="39504"/>
                    <a:pt x="97366" y="39504"/>
                    <a:pt x="97366" y="65841"/>
                  </a:cubicBezTo>
                  <a:cubicBezTo>
                    <a:pt x="97366" y="65841"/>
                    <a:pt x="97366" y="65841"/>
                    <a:pt x="68262" y="65841"/>
                  </a:cubicBezTo>
                  <a:cubicBezTo>
                    <a:pt x="68262" y="65841"/>
                    <a:pt x="68262" y="65841"/>
                    <a:pt x="68262" y="34237"/>
                  </a:cubicBezTo>
                  <a:cubicBezTo>
                    <a:pt x="68262" y="15802"/>
                    <a:pt x="82814" y="0"/>
                    <a:pt x="101335" y="0"/>
                  </a:cubicBezTo>
                  <a:close/>
                </a:path>
              </a:pathLst>
            </a:custGeom>
            <a:solidFill>
              <a:schemeClr val="bg1"/>
            </a:solidFill>
            <a:ln>
              <a:noFill/>
            </a:ln>
          </p:spPr>
          <p:txBody>
            <a:bodyPr anchor="ctr"/>
            <a:lstStyle/>
            <a:p>
              <a:pPr algn="ctr"/>
              <a:endParaRPr sz="1015" dirty="0">
                <a:solidFill>
                  <a:schemeClr val="accent1"/>
                </a:solidFill>
                <a:latin typeface="+mn-lt"/>
                <a:ea typeface="思源黑体" panose="020B0500000000000000" pitchFamily="34" charset="-122"/>
                <a:cs typeface="+mn-ea"/>
                <a:sym typeface="+mn-lt"/>
              </a:endParaRPr>
            </a:p>
          </p:txBody>
        </p:sp>
      </p:grpSp>
      <p:sp>
        <p:nvSpPr>
          <p:cNvPr id="18" name="ValueShape"/>
          <p:cNvSpPr/>
          <p:nvPr/>
        </p:nvSpPr>
        <p:spPr>
          <a:xfrm>
            <a:off x="2972723" y="1852687"/>
            <a:ext cx="1295919" cy="1295921"/>
          </a:xfrm>
          <a:prstGeom prst="arc">
            <a:avLst>
              <a:gd name="adj1" fmla="val 14085282"/>
              <a:gd name="adj2" fmla="val 14040000"/>
            </a:avLst>
          </a:prstGeom>
          <a:noFill/>
          <a:ln w="127000" cap="rnd">
            <a:solidFill>
              <a:srgbClr val="FF92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015" dirty="0">
              <a:solidFill>
                <a:schemeClr val="accent1"/>
              </a:solidFill>
              <a:ea typeface="思源黑体" panose="020B0500000000000000" pitchFamily="34" charset="-122"/>
              <a:cs typeface="+mn-ea"/>
              <a:sym typeface="+mn-lt"/>
            </a:endParaRPr>
          </a:p>
        </p:txBody>
      </p:sp>
      <p:sp>
        <p:nvSpPr>
          <p:cNvPr id="22" name="文本框 21"/>
          <p:cNvSpPr txBox="1"/>
          <p:nvPr/>
        </p:nvSpPr>
        <p:spPr>
          <a:xfrm>
            <a:off x="3195431" y="2202729"/>
            <a:ext cx="850501" cy="430887"/>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sz="1400" dirty="0"/>
              <a:t>大学</a:t>
            </a:r>
            <a:endParaRPr lang="en-US" altLang="zh-CN" sz="1400" dirty="0"/>
          </a:p>
          <a:p>
            <a:r>
              <a:rPr lang="zh-CN" altLang="en-US" sz="1400" dirty="0"/>
              <a:t>研讨班</a:t>
            </a:r>
          </a:p>
        </p:txBody>
      </p:sp>
      <p:grpSp>
        <p:nvGrpSpPr>
          <p:cNvPr id="10" name="204d17ab-7561-4d60-a13c-877649a5fe7d" descr="VwcAAB+LCAAAAAAABADVVM9PgzAY/V+q3nABDi5y2zQzHHQmI3owO1TajU4oCxQzs/C/25aWH6Pb2MkIF/b6Xr/3vn7dHlyzny0GHlgkMGOPBK4zmPgMJ8ACPgIeLeLYAlNCEaHrpywttjnwPva1rL3yTlj0BuMCCy0ljMC4+un1+Jr2TChJikTR7JHNIbhrQY5dgQShGLdpPmU4+64rOAKT3wuW8QKzNEsg4wX3dnkD1BLw7sYjuxRihHd8IwsElS3tR9kTDTDmFAsi5gRtipwlmLJG9Ap56zB3Zcjb1zXs2o572I/be0NH3LEtM6idFxHc4he+lfCrOiAgsKzDdczyuvyjE7u0jvoN8O7ChELRzmY6jpPuZcnGvHJgsr00GK8H8SGN0+z8IGpab32+WpEQBxFOsOYEhLIJRdwz0lM4zcg6YhTnuQLmnxscspbMcwSryCO+59VsZssH6Hh2aZpGXXDoNB7whxyTlLTPiefNMZuEIW+zcl4FkngvZ+XUuWgOtc3OWVbgiRH8s3DuJWP6z7Id/QOZwvBLIu7AcCcvoR+m9PwdlCzTPVDyodegSx/STKFoeMd6IliHs6xqdTpS5Vjy9xcVR9bnVwcAAA=="/>
          <p:cNvGrpSpPr>
            <a:grpSpLocks noChangeAspect="1"/>
          </p:cNvGrpSpPr>
          <p:nvPr/>
        </p:nvGrpSpPr>
        <p:grpSpPr>
          <a:xfrm>
            <a:off x="4871626" y="1708448"/>
            <a:ext cx="1295919" cy="1468702"/>
            <a:chOff x="1274962" y="2057401"/>
            <a:chExt cx="2420482" cy="2743200"/>
          </a:xfrm>
        </p:grpSpPr>
        <p:sp>
          <p:nvSpPr>
            <p:cNvPr id="11" name="BackShape1"/>
            <p:cNvSpPr/>
            <p:nvPr/>
          </p:nvSpPr>
          <p:spPr>
            <a:xfrm>
              <a:off x="1274962" y="2057401"/>
              <a:ext cx="2420482" cy="2420484"/>
            </a:xfrm>
            <a:prstGeom prst="ellipse">
              <a:avLst/>
            </a:prstGeom>
            <a:noFill/>
            <a:ln w="1270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015" dirty="0">
                <a:solidFill>
                  <a:schemeClr val="accent1"/>
                </a:solidFill>
                <a:ea typeface="思源黑体" panose="020B0500000000000000" pitchFamily="34" charset="-122"/>
                <a:cs typeface="+mn-ea"/>
                <a:sym typeface="+mn-lt"/>
              </a:endParaRPr>
            </a:p>
          </p:txBody>
        </p:sp>
        <p:sp>
          <p:nvSpPr>
            <p:cNvPr id="12" name="BackShape2"/>
            <p:cNvSpPr/>
            <p:nvPr/>
          </p:nvSpPr>
          <p:spPr>
            <a:xfrm>
              <a:off x="2131440" y="4093076"/>
              <a:ext cx="707526" cy="707525"/>
            </a:xfrm>
            <a:prstGeom prst="ellipse">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015" dirty="0">
                <a:solidFill>
                  <a:schemeClr val="accent1"/>
                </a:solidFill>
                <a:ea typeface="思源黑体" panose="020B0500000000000000" pitchFamily="34" charset="-122"/>
                <a:cs typeface="+mn-ea"/>
                <a:sym typeface="+mn-lt"/>
              </a:endParaRPr>
            </a:p>
          </p:txBody>
        </p:sp>
        <p:sp>
          <p:nvSpPr>
            <p:cNvPr id="13" name="IconShape"/>
            <p:cNvSpPr>
              <a:spLocks noChangeAspect="1"/>
            </p:cNvSpPr>
            <p:nvPr/>
          </p:nvSpPr>
          <p:spPr bwMode="auto">
            <a:xfrm>
              <a:off x="2270672" y="4265543"/>
              <a:ext cx="429062" cy="362588"/>
            </a:xfrm>
            <a:custGeom>
              <a:avLst/>
              <a:gdLst>
                <a:gd name="connsiteX0" fmla="*/ 46038 w 338137"/>
                <a:gd name="connsiteY0" fmla="*/ 261937 h 285750"/>
                <a:gd name="connsiteX1" fmla="*/ 38100 w 338137"/>
                <a:gd name="connsiteY1" fmla="*/ 269875 h 285750"/>
                <a:gd name="connsiteX2" fmla="*/ 46038 w 338137"/>
                <a:gd name="connsiteY2" fmla="*/ 277813 h 285750"/>
                <a:gd name="connsiteX3" fmla="*/ 53976 w 338137"/>
                <a:gd name="connsiteY3" fmla="*/ 269875 h 285750"/>
                <a:gd name="connsiteX4" fmla="*/ 46038 w 338137"/>
                <a:gd name="connsiteY4" fmla="*/ 261937 h 285750"/>
                <a:gd name="connsiteX5" fmla="*/ 288131 w 338137"/>
                <a:gd name="connsiteY5" fmla="*/ 184150 h 285750"/>
                <a:gd name="connsiteX6" fmla="*/ 277812 w 338137"/>
                <a:gd name="connsiteY6" fmla="*/ 194469 h 285750"/>
                <a:gd name="connsiteX7" fmla="*/ 288131 w 338137"/>
                <a:gd name="connsiteY7" fmla="*/ 204788 h 285750"/>
                <a:gd name="connsiteX8" fmla="*/ 298450 w 338137"/>
                <a:gd name="connsiteY8" fmla="*/ 194469 h 285750"/>
                <a:gd name="connsiteX9" fmla="*/ 288131 w 338137"/>
                <a:gd name="connsiteY9" fmla="*/ 184150 h 285750"/>
                <a:gd name="connsiteX10" fmla="*/ 19050 w 338137"/>
                <a:gd name="connsiteY10" fmla="*/ 163512 h 285750"/>
                <a:gd name="connsiteX11" fmla="*/ 19050 w 338137"/>
                <a:gd name="connsiteY11" fmla="*/ 242887 h 285750"/>
                <a:gd name="connsiteX12" fmla="*/ 73025 w 338137"/>
                <a:gd name="connsiteY12" fmla="*/ 242887 h 285750"/>
                <a:gd name="connsiteX13" fmla="*/ 73025 w 338137"/>
                <a:gd name="connsiteY13" fmla="*/ 163512 h 285750"/>
                <a:gd name="connsiteX14" fmla="*/ 12010 w 338137"/>
                <a:gd name="connsiteY14" fmla="*/ 139700 h 285750"/>
                <a:gd name="connsiteX15" fmla="*/ 81400 w 338137"/>
                <a:gd name="connsiteY15" fmla="*/ 139700 h 285750"/>
                <a:gd name="connsiteX16" fmla="*/ 92075 w 338137"/>
                <a:gd name="connsiteY16" fmla="*/ 151650 h 285750"/>
                <a:gd name="connsiteX17" fmla="*/ 92075 w 338137"/>
                <a:gd name="connsiteY17" fmla="*/ 273801 h 285750"/>
                <a:gd name="connsiteX18" fmla="*/ 81400 w 338137"/>
                <a:gd name="connsiteY18" fmla="*/ 285750 h 285750"/>
                <a:gd name="connsiteX19" fmla="*/ 12010 w 338137"/>
                <a:gd name="connsiteY19" fmla="*/ 285750 h 285750"/>
                <a:gd name="connsiteX20" fmla="*/ 0 w 338137"/>
                <a:gd name="connsiteY20" fmla="*/ 273801 h 285750"/>
                <a:gd name="connsiteX21" fmla="*/ 0 w 338137"/>
                <a:gd name="connsiteY21" fmla="*/ 151650 h 285750"/>
                <a:gd name="connsiteX22" fmla="*/ 12010 w 338137"/>
                <a:gd name="connsiteY22" fmla="*/ 139700 h 285750"/>
                <a:gd name="connsiteX23" fmla="*/ 177849 w 338137"/>
                <a:gd name="connsiteY23" fmla="*/ 131762 h 285750"/>
                <a:gd name="connsiteX24" fmla="*/ 179144 w 338137"/>
                <a:gd name="connsiteY24" fmla="*/ 134394 h 285750"/>
                <a:gd name="connsiteX25" fmla="*/ 192088 w 338137"/>
                <a:gd name="connsiteY25" fmla="*/ 142291 h 285750"/>
                <a:gd name="connsiteX26" fmla="*/ 192088 w 338137"/>
                <a:gd name="connsiteY26" fmla="*/ 268640 h 285750"/>
                <a:gd name="connsiteX27" fmla="*/ 173966 w 338137"/>
                <a:gd name="connsiteY27" fmla="*/ 285750 h 285750"/>
                <a:gd name="connsiteX28" fmla="*/ 107950 w 338137"/>
                <a:gd name="connsiteY28" fmla="*/ 285750 h 285750"/>
                <a:gd name="connsiteX29" fmla="*/ 109244 w 338137"/>
                <a:gd name="connsiteY29" fmla="*/ 276537 h 285750"/>
                <a:gd name="connsiteX30" fmla="*/ 109244 w 338137"/>
                <a:gd name="connsiteY30" fmla="*/ 273905 h 285750"/>
                <a:gd name="connsiteX31" fmla="*/ 115716 w 338137"/>
                <a:gd name="connsiteY31" fmla="*/ 275221 h 285750"/>
                <a:gd name="connsiteX32" fmla="*/ 124778 w 338137"/>
                <a:gd name="connsiteY32" fmla="*/ 264692 h 285750"/>
                <a:gd name="connsiteX33" fmla="*/ 115716 w 338137"/>
                <a:gd name="connsiteY33" fmla="*/ 254163 h 285750"/>
                <a:gd name="connsiteX34" fmla="*/ 109244 w 338137"/>
                <a:gd name="connsiteY34" fmla="*/ 256795 h 285750"/>
                <a:gd name="connsiteX35" fmla="*/ 109244 w 338137"/>
                <a:gd name="connsiteY35" fmla="*/ 235737 h 285750"/>
                <a:gd name="connsiteX36" fmla="*/ 167494 w 338137"/>
                <a:gd name="connsiteY36" fmla="*/ 235737 h 285750"/>
                <a:gd name="connsiteX37" fmla="*/ 167494 w 338137"/>
                <a:gd name="connsiteY37" fmla="*/ 142291 h 285750"/>
                <a:gd name="connsiteX38" fmla="*/ 177849 w 338137"/>
                <a:gd name="connsiteY38" fmla="*/ 131762 h 285750"/>
                <a:gd name="connsiteX39" fmla="*/ 54988 w 338137"/>
                <a:gd name="connsiteY39" fmla="*/ 82550 h 285750"/>
                <a:gd name="connsiteX40" fmla="*/ 136812 w 338137"/>
                <a:gd name="connsiteY40" fmla="*/ 82550 h 285750"/>
                <a:gd name="connsiteX41" fmla="*/ 143411 w 338137"/>
                <a:gd name="connsiteY41" fmla="*/ 96838 h 285750"/>
                <a:gd name="connsiteX42" fmla="*/ 146050 w 338137"/>
                <a:gd name="connsiteY42" fmla="*/ 98137 h 285750"/>
                <a:gd name="connsiteX43" fmla="*/ 134173 w 338137"/>
                <a:gd name="connsiteY43" fmla="*/ 109827 h 285750"/>
                <a:gd name="connsiteX44" fmla="*/ 61587 w 338137"/>
                <a:gd name="connsiteY44" fmla="*/ 109827 h 285750"/>
                <a:gd name="connsiteX45" fmla="*/ 61587 w 338137"/>
                <a:gd name="connsiteY45" fmla="*/ 125413 h 285750"/>
                <a:gd name="connsiteX46" fmla="*/ 36512 w 338137"/>
                <a:gd name="connsiteY46" fmla="*/ 125413 h 285750"/>
                <a:gd name="connsiteX47" fmla="*/ 36512 w 338137"/>
                <a:gd name="connsiteY47" fmla="*/ 99436 h 285750"/>
                <a:gd name="connsiteX48" fmla="*/ 54988 w 338137"/>
                <a:gd name="connsiteY48" fmla="*/ 82550 h 285750"/>
                <a:gd name="connsiteX49" fmla="*/ 208756 w 338137"/>
                <a:gd name="connsiteY49" fmla="*/ 63500 h 285750"/>
                <a:gd name="connsiteX50" fmla="*/ 210079 w 338137"/>
                <a:gd name="connsiteY50" fmla="*/ 63500 h 285750"/>
                <a:gd name="connsiteX51" fmla="*/ 212725 w 338137"/>
                <a:gd name="connsiteY51" fmla="*/ 64819 h 285750"/>
                <a:gd name="connsiteX52" fmla="*/ 212725 w 338137"/>
                <a:gd name="connsiteY52" fmla="*/ 67458 h 285750"/>
                <a:gd name="connsiteX53" fmla="*/ 195527 w 338137"/>
                <a:gd name="connsiteY53" fmla="*/ 126822 h 285750"/>
                <a:gd name="connsiteX54" fmla="*/ 192881 w 338137"/>
                <a:gd name="connsiteY54" fmla="*/ 129460 h 285750"/>
                <a:gd name="connsiteX55" fmla="*/ 188913 w 338137"/>
                <a:gd name="connsiteY55" fmla="*/ 128141 h 285750"/>
                <a:gd name="connsiteX56" fmla="*/ 180975 w 338137"/>
                <a:gd name="connsiteY56" fmla="*/ 112310 h 285750"/>
                <a:gd name="connsiteX57" fmla="*/ 137319 w 338137"/>
                <a:gd name="connsiteY57" fmla="*/ 154525 h 285750"/>
                <a:gd name="connsiteX58" fmla="*/ 129381 w 338137"/>
                <a:gd name="connsiteY58" fmla="*/ 157163 h 285750"/>
                <a:gd name="connsiteX59" fmla="*/ 121444 w 338137"/>
                <a:gd name="connsiteY59" fmla="*/ 154525 h 285750"/>
                <a:gd name="connsiteX60" fmla="*/ 121444 w 338137"/>
                <a:gd name="connsiteY60" fmla="*/ 138694 h 285750"/>
                <a:gd name="connsiteX61" fmla="*/ 165100 w 338137"/>
                <a:gd name="connsiteY61" fmla="*/ 95161 h 285750"/>
                <a:gd name="connsiteX62" fmla="*/ 147902 w 338137"/>
                <a:gd name="connsiteY62" fmla="*/ 87246 h 285750"/>
                <a:gd name="connsiteX63" fmla="*/ 146579 w 338137"/>
                <a:gd name="connsiteY63" fmla="*/ 83288 h 285750"/>
                <a:gd name="connsiteX64" fmla="*/ 149225 w 338137"/>
                <a:gd name="connsiteY64" fmla="*/ 80650 h 285750"/>
                <a:gd name="connsiteX65" fmla="*/ 208756 w 338137"/>
                <a:gd name="connsiteY65" fmla="*/ 63500 h 285750"/>
                <a:gd name="connsiteX66" fmla="*/ 101335 w 338137"/>
                <a:gd name="connsiteY66" fmla="*/ 0 h 285750"/>
                <a:gd name="connsiteX67" fmla="*/ 305064 w 338137"/>
                <a:gd name="connsiteY67" fmla="*/ 0 h 285750"/>
                <a:gd name="connsiteX68" fmla="*/ 338137 w 338137"/>
                <a:gd name="connsiteY68" fmla="*/ 34237 h 285750"/>
                <a:gd name="connsiteX69" fmla="*/ 338137 w 338137"/>
                <a:gd name="connsiteY69" fmla="*/ 188305 h 285750"/>
                <a:gd name="connsiteX70" fmla="*/ 305064 w 338137"/>
                <a:gd name="connsiteY70" fmla="*/ 221226 h 285750"/>
                <a:gd name="connsiteX71" fmla="*/ 233627 w 338137"/>
                <a:gd name="connsiteY71" fmla="*/ 221226 h 285750"/>
                <a:gd name="connsiteX72" fmla="*/ 233627 w 338137"/>
                <a:gd name="connsiteY72" fmla="*/ 243612 h 285750"/>
                <a:gd name="connsiteX73" fmla="*/ 265377 w 338137"/>
                <a:gd name="connsiteY73" fmla="*/ 243612 h 285750"/>
                <a:gd name="connsiteX74" fmla="*/ 277283 w 338137"/>
                <a:gd name="connsiteY74" fmla="*/ 256780 h 285750"/>
                <a:gd name="connsiteX75" fmla="*/ 277283 w 338137"/>
                <a:gd name="connsiteY75" fmla="*/ 272582 h 285750"/>
                <a:gd name="connsiteX76" fmla="*/ 265377 w 338137"/>
                <a:gd name="connsiteY76" fmla="*/ 285750 h 285750"/>
                <a:gd name="connsiteX77" fmla="*/ 204523 w 338137"/>
                <a:gd name="connsiteY77" fmla="*/ 285750 h 285750"/>
                <a:gd name="connsiteX78" fmla="*/ 209814 w 338137"/>
                <a:gd name="connsiteY78" fmla="*/ 269948 h 285750"/>
                <a:gd name="connsiteX79" fmla="*/ 209814 w 338137"/>
                <a:gd name="connsiteY79" fmla="*/ 213325 h 285750"/>
                <a:gd name="connsiteX80" fmla="*/ 209814 w 338137"/>
                <a:gd name="connsiteY80" fmla="*/ 172504 h 285750"/>
                <a:gd name="connsiteX81" fmla="*/ 295804 w 338137"/>
                <a:gd name="connsiteY81" fmla="*/ 172504 h 285750"/>
                <a:gd name="connsiteX82" fmla="*/ 309033 w 338137"/>
                <a:gd name="connsiteY82" fmla="*/ 159335 h 285750"/>
                <a:gd name="connsiteX83" fmla="*/ 309033 w 338137"/>
                <a:gd name="connsiteY83" fmla="*/ 39504 h 285750"/>
                <a:gd name="connsiteX84" fmla="*/ 295804 w 338137"/>
                <a:gd name="connsiteY84" fmla="*/ 27653 h 285750"/>
                <a:gd name="connsiteX85" fmla="*/ 109272 w 338137"/>
                <a:gd name="connsiteY85" fmla="*/ 27653 h 285750"/>
                <a:gd name="connsiteX86" fmla="*/ 97366 w 338137"/>
                <a:gd name="connsiteY86" fmla="*/ 39504 h 285750"/>
                <a:gd name="connsiteX87" fmla="*/ 97366 w 338137"/>
                <a:gd name="connsiteY87" fmla="*/ 65841 h 285750"/>
                <a:gd name="connsiteX88" fmla="*/ 68262 w 338137"/>
                <a:gd name="connsiteY88" fmla="*/ 65841 h 285750"/>
                <a:gd name="connsiteX89" fmla="*/ 68262 w 338137"/>
                <a:gd name="connsiteY89" fmla="*/ 34237 h 285750"/>
                <a:gd name="connsiteX90" fmla="*/ 101335 w 338137"/>
                <a:gd name="connsiteY90" fmla="*/ 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38137" h="285750">
                  <a:moveTo>
                    <a:pt x="46038" y="261937"/>
                  </a:moveTo>
                  <a:cubicBezTo>
                    <a:pt x="41654" y="261937"/>
                    <a:pt x="38100" y="265491"/>
                    <a:pt x="38100" y="269875"/>
                  </a:cubicBezTo>
                  <a:cubicBezTo>
                    <a:pt x="38100" y="274259"/>
                    <a:pt x="41654" y="277813"/>
                    <a:pt x="46038" y="277813"/>
                  </a:cubicBezTo>
                  <a:cubicBezTo>
                    <a:pt x="50422" y="277813"/>
                    <a:pt x="53976" y="274259"/>
                    <a:pt x="53976" y="269875"/>
                  </a:cubicBezTo>
                  <a:cubicBezTo>
                    <a:pt x="53976" y="265491"/>
                    <a:pt x="50422" y="261937"/>
                    <a:pt x="46038" y="261937"/>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3512"/>
                  </a:moveTo>
                  <a:lnTo>
                    <a:pt x="19050" y="242887"/>
                  </a:lnTo>
                  <a:lnTo>
                    <a:pt x="73025" y="242887"/>
                  </a:lnTo>
                  <a:lnTo>
                    <a:pt x="73025" y="163512"/>
                  </a:lnTo>
                  <a:close/>
                  <a:moveTo>
                    <a:pt x="12010" y="139700"/>
                  </a:moveTo>
                  <a:cubicBezTo>
                    <a:pt x="12010" y="139700"/>
                    <a:pt x="12010" y="139700"/>
                    <a:pt x="81400" y="139700"/>
                  </a:cubicBezTo>
                  <a:cubicBezTo>
                    <a:pt x="86737" y="139700"/>
                    <a:pt x="92075" y="145011"/>
                    <a:pt x="92075" y="151650"/>
                  </a:cubicBezTo>
                  <a:cubicBezTo>
                    <a:pt x="92075" y="151650"/>
                    <a:pt x="92075" y="151650"/>
                    <a:pt x="92075" y="273801"/>
                  </a:cubicBezTo>
                  <a:cubicBezTo>
                    <a:pt x="92075" y="280439"/>
                    <a:pt x="86737" y="285750"/>
                    <a:pt x="81400" y="285750"/>
                  </a:cubicBezTo>
                  <a:cubicBezTo>
                    <a:pt x="81400" y="285750"/>
                    <a:pt x="81400" y="285750"/>
                    <a:pt x="12010" y="285750"/>
                  </a:cubicBezTo>
                  <a:cubicBezTo>
                    <a:pt x="5338" y="285750"/>
                    <a:pt x="0" y="280439"/>
                    <a:pt x="0" y="273801"/>
                  </a:cubicBezTo>
                  <a:cubicBezTo>
                    <a:pt x="0" y="273801"/>
                    <a:pt x="0" y="273801"/>
                    <a:pt x="0" y="151650"/>
                  </a:cubicBezTo>
                  <a:cubicBezTo>
                    <a:pt x="0" y="145011"/>
                    <a:pt x="5338" y="139700"/>
                    <a:pt x="12010" y="139700"/>
                  </a:cubicBezTo>
                  <a:close/>
                  <a:moveTo>
                    <a:pt x="177849" y="131762"/>
                  </a:moveTo>
                  <a:cubicBezTo>
                    <a:pt x="177849" y="131762"/>
                    <a:pt x="177849" y="131762"/>
                    <a:pt x="179144" y="134394"/>
                  </a:cubicBezTo>
                  <a:cubicBezTo>
                    <a:pt x="181733" y="138343"/>
                    <a:pt x="186910" y="142291"/>
                    <a:pt x="192088" y="142291"/>
                  </a:cubicBezTo>
                  <a:cubicBezTo>
                    <a:pt x="192088" y="142291"/>
                    <a:pt x="192088" y="142291"/>
                    <a:pt x="192088" y="268640"/>
                  </a:cubicBezTo>
                  <a:cubicBezTo>
                    <a:pt x="192088" y="277853"/>
                    <a:pt x="184322" y="285750"/>
                    <a:pt x="173966" y="285750"/>
                  </a:cubicBezTo>
                  <a:cubicBezTo>
                    <a:pt x="173966" y="285750"/>
                    <a:pt x="173966" y="285750"/>
                    <a:pt x="107950" y="285750"/>
                  </a:cubicBezTo>
                  <a:cubicBezTo>
                    <a:pt x="109244" y="283118"/>
                    <a:pt x="109244" y="279169"/>
                    <a:pt x="109244" y="276537"/>
                  </a:cubicBezTo>
                  <a:cubicBezTo>
                    <a:pt x="109244" y="276537"/>
                    <a:pt x="109244" y="276537"/>
                    <a:pt x="109244" y="273905"/>
                  </a:cubicBezTo>
                  <a:cubicBezTo>
                    <a:pt x="110539" y="273905"/>
                    <a:pt x="113128" y="275221"/>
                    <a:pt x="115716" y="275221"/>
                  </a:cubicBezTo>
                  <a:cubicBezTo>
                    <a:pt x="120894" y="275221"/>
                    <a:pt x="124778" y="271273"/>
                    <a:pt x="124778" y="264692"/>
                  </a:cubicBezTo>
                  <a:cubicBezTo>
                    <a:pt x="124778" y="259427"/>
                    <a:pt x="120894" y="254163"/>
                    <a:pt x="115716" y="254163"/>
                  </a:cubicBezTo>
                  <a:cubicBezTo>
                    <a:pt x="113128" y="254163"/>
                    <a:pt x="110539" y="255479"/>
                    <a:pt x="109244" y="256795"/>
                  </a:cubicBezTo>
                  <a:cubicBezTo>
                    <a:pt x="109244" y="256795"/>
                    <a:pt x="109244" y="256795"/>
                    <a:pt x="109244" y="235737"/>
                  </a:cubicBezTo>
                  <a:cubicBezTo>
                    <a:pt x="109244" y="235737"/>
                    <a:pt x="109244" y="235737"/>
                    <a:pt x="167494" y="235737"/>
                  </a:cubicBezTo>
                  <a:cubicBezTo>
                    <a:pt x="167494" y="235737"/>
                    <a:pt x="167494" y="235737"/>
                    <a:pt x="167494" y="142291"/>
                  </a:cubicBezTo>
                  <a:cubicBezTo>
                    <a:pt x="167494" y="142291"/>
                    <a:pt x="167494" y="142291"/>
                    <a:pt x="177849" y="131762"/>
                  </a:cubicBezTo>
                  <a:close/>
                  <a:moveTo>
                    <a:pt x="54988" y="82550"/>
                  </a:moveTo>
                  <a:cubicBezTo>
                    <a:pt x="54988" y="82550"/>
                    <a:pt x="54988" y="82550"/>
                    <a:pt x="136812" y="82550"/>
                  </a:cubicBezTo>
                  <a:cubicBezTo>
                    <a:pt x="135492" y="89045"/>
                    <a:pt x="138132" y="94240"/>
                    <a:pt x="143411" y="96838"/>
                  </a:cubicBezTo>
                  <a:cubicBezTo>
                    <a:pt x="143411" y="96838"/>
                    <a:pt x="143411" y="96838"/>
                    <a:pt x="146050" y="98137"/>
                  </a:cubicBezTo>
                  <a:cubicBezTo>
                    <a:pt x="146050" y="98137"/>
                    <a:pt x="146050" y="98137"/>
                    <a:pt x="134173" y="109827"/>
                  </a:cubicBezTo>
                  <a:cubicBezTo>
                    <a:pt x="134173" y="109827"/>
                    <a:pt x="134173" y="109827"/>
                    <a:pt x="61587" y="109827"/>
                  </a:cubicBezTo>
                  <a:lnTo>
                    <a:pt x="61587" y="125413"/>
                  </a:lnTo>
                  <a:cubicBezTo>
                    <a:pt x="61587" y="125413"/>
                    <a:pt x="61587" y="125413"/>
                    <a:pt x="36512" y="125413"/>
                  </a:cubicBezTo>
                  <a:cubicBezTo>
                    <a:pt x="36512" y="125413"/>
                    <a:pt x="36512" y="125413"/>
                    <a:pt x="36512" y="99436"/>
                  </a:cubicBezTo>
                  <a:cubicBezTo>
                    <a:pt x="36512" y="90343"/>
                    <a:pt x="45750" y="82550"/>
                    <a:pt x="54988" y="82550"/>
                  </a:cubicBezTo>
                  <a:close/>
                  <a:moveTo>
                    <a:pt x="208756" y="63500"/>
                  </a:moveTo>
                  <a:cubicBezTo>
                    <a:pt x="208756" y="63500"/>
                    <a:pt x="210079" y="63500"/>
                    <a:pt x="210079" y="63500"/>
                  </a:cubicBezTo>
                  <a:cubicBezTo>
                    <a:pt x="211402" y="63500"/>
                    <a:pt x="211402" y="63500"/>
                    <a:pt x="212725" y="64819"/>
                  </a:cubicBezTo>
                  <a:cubicBezTo>
                    <a:pt x="212725" y="64819"/>
                    <a:pt x="212725" y="66139"/>
                    <a:pt x="212725" y="67458"/>
                  </a:cubicBezTo>
                  <a:cubicBezTo>
                    <a:pt x="212725" y="67458"/>
                    <a:pt x="212725" y="67458"/>
                    <a:pt x="195527" y="126822"/>
                  </a:cubicBezTo>
                  <a:cubicBezTo>
                    <a:pt x="195527" y="128141"/>
                    <a:pt x="194204" y="129460"/>
                    <a:pt x="192881" y="129460"/>
                  </a:cubicBezTo>
                  <a:cubicBezTo>
                    <a:pt x="191558" y="129460"/>
                    <a:pt x="190236" y="129460"/>
                    <a:pt x="188913" y="128141"/>
                  </a:cubicBezTo>
                  <a:cubicBezTo>
                    <a:pt x="188913" y="128141"/>
                    <a:pt x="188913" y="128141"/>
                    <a:pt x="180975" y="112310"/>
                  </a:cubicBezTo>
                  <a:cubicBezTo>
                    <a:pt x="180975" y="112310"/>
                    <a:pt x="180975" y="112310"/>
                    <a:pt x="137319" y="154525"/>
                  </a:cubicBezTo>
                  <a:cubicBezTo>
                    <a:pt x="135996" y="157163"/>
                    <a:pt x="133350" y="157163"/>
                    <a:pt x="129381" y="157163"/>
                  </a:cubicBezTo>
                  <a:cubicBezTo>
                    <a:pt x="126736" y="157163"/>
                    <a:pt x="124090" y="157163"/>
                    <a:pt x="121444" y="154525"/>
                  </a:cubicBezTo>
                  <a:cubicBezTo>
                    <a:pt x="117475" y="150567"/>
                    <a:pt x="117475" y="142652"/>
                    <a:pt x="121444" y="138694"/>
                  </a:cubicBezTo>
                  <a:cubicBezTo>
                    <a:pt x="121444" y="138694"/>
                    <a:pt x="121444" y="138694"/>
                    <a:pt x="165100" y="95161"/>
                  </a:cubicBezTo>
                  <a:cubicBezTo>
                    <a:pt x="165100" y="95161"/>
                    <a:pt x="165100" y="95161"/>
                    <a:pt x="147902" y="87246"/>
                  </a:cubicBezTo>
                  <a:cubicBezTo>
                    <a:pt x="147902" y="85926"/>
                    <a:pt x="146579" y="84607"/>
                    <a:pt x="146579" y="83288"/>
                  </a:cubicBezTo>
                  <a:cubicBezTo>
                    <a:pt x="146579" y="81969"/>
                    <a:pt x="147902" y="81969"/>
                    <a:pt x="149225" y="80650"/>
                  </a:cubicBezTo>
                  <a:cubicBezTo>
                    <a:pt x="149225" y="80650"/>
                    <a:pt x="149225" y="80650"/>
                    <a:pt x="208756" y="63500"/>
                  </a:cubicBezTo>
                  <a:close/>
                  <a:moveTo>
                    <a:pt x="101335" y="0"/>
                  </a:moveTo>
                  <a:cubicBezTo>
                    <a:pt x="101335" y="0"/>
                    <a:pt x="101335" y="0"/>
                    <a:pt x="305064" y="0"/>
                  </a:cubicBezTo>
                  <a:cubicBezTo>
                    <a:pt x="323585" y="0"/>
                    <a:pt x="338137" y="15802"/>
                    <a:pt x="338137" y="34237"/>
                  </a:cubicBezTo>
                  <a:cubicBezTo>
                    <a:pt x="338137" y="34237"/>
                    <a:pt x="338137" y="34237"/>
                    <a:pt x="338137" y="188305"/>
                  </a:cubicBezTo>
                  <a:cubicBezTo>
                    <a:pt x="338137" y="206741"/>
                    <a:pt x="323585" y="221226"/>
                    <a:pt x="305064" y="221226"/>
                  </a:cubicBezTo>
                  <a:cubicBezTo>
                    <a:pt x="305064" y="221226"/>
                    <a:pt x="305064" y="221226"/>
                    <a:pt x="233627" y="221226"/>
                  </a:cubicBezTo>
                  <a:cubicBezTo>
                    <a:pt x="233627" y="221226"/>
                    <a:pt x="233627" y="221226"/>
                    <a:pt x="233627" y="243612"/>
                  </a:cubicBezTo>
                  <a:cubicBezTo>
                    <a:pt x="233627" y="243612"/>
                    <a:pt x="233627" y="243612"/>
                    <a:pt x="265377" y="243612"/>
                  </a:cubicBezTo>
                  <a:cubicBezTo>
                    <a:pt x="271991" y="243612"/>
                    <a:pt x="277283" y="250196"/>
                    <a:pt x="277283" y="256780"/>
                  </a:cubicBezTo>
                  <a:cubicBezTo>
                    <a:pt x="277283" y="256780"/>
                    <a:pt x="277283" y="256780"/>
                    <a:pt x="277283" y="272582"/>
                  </a:cubicBezTo>
                  <a:cubicBezTo>
                    <a:pt x="277283" y="280483"/>
                    <a:pt x="271991" y="285750"/>
                    <a:pt x="265377" y="285750"/>
                  </a:cubicBezTo>
                  <a:cubicBezTo>
                    <a:pt x="265377" y="285750"/>
                    <a:pt x="265377" y="285750"/>
                    <a:pt x="204523" y="285750"/>
                  </a:cubicBezTo>
                  <a:cubicBezTo>
                    <a:pt x="207168" y="280483"/>
                    <a:pt x="208491" y="275216"/>
                    <a:pt x="209814" y="269948"/>
                  </a:cubicBezTo>
                  <a:cubicBezTo>
                    <a:pt x="209814" y="268631"/>
                    <a:pt x="209814" y="213325"/>
                    <a:pt x="209814" y="213325"/>
                  </a:cubicBezTo>
                  <a:cubicBezTo>
                    <a:pt x="209814" y="213325"/>
                    <a:pt x="209814" y="213325"/>
                    <a:pt x="209814" y="172504"/>
                  </a:cubicBezTo>
                  <a:cubicBezTo>
                    <a:pt x="209814" y="172504"/>
                    <a:pt x="209814" y="172504"/>
                    <a:pt x="295804" y="172504"/>
                  </a:cubicBezTo>
                  <a:cubicBezTo>
                    <a:pt x="303741" y="172504"/>
                    <a:pt x="309033" y="165919"/>
                    <a:pt x="309033" y="159335"/>
                  </a:cubicBezTo>
                  <a:cubicBezTo>
                    <a:pt x="309033" y="159335"/>
                    <a:pt x="309033" y="159335"/>
                    <a:pt x="309033" y="39504"/>
                  </a:cubicBezTo>
                  <a:cubicBezTo>
                    <a:pt x="309033" y="32920"/>
                    <a:pt x="303741" y="27653"/>
                    <a:pt x="295804" y="27653"/>
                  </a:cubicBezTo>
                  <a:cubicBezTo>
                    <a:pt x="295804" y="27653"/>
                    <a:pt x="295804" y="27653"/>
                    <a:pt x="109272" y="27653"/>
                  </a:cubicBezTo>
                  <a:cubicBezTo>
                    <a:pt x="102658" y="27653"/>
                    <a:pt x="97366" y="32920"/>
                    <a:pt x="97366" y="39504"/>
                  </a:cubicBezTo>
                  <a:cubicBezTo>
                    <a:pt x="97366" y="39504"/>
                    <a:pt x="97366" y="39504"/>
                    <a:pt x="97366" y="65841"/>
                  </a:cubicBezTo>
                  <a:cubicBezTo>
                    <a:pt x="97366" y="65841"/>
                    <a:pt x="97366" y="65841"/>
                    <a:pt x="68262" y="65841"/>
                  </a:cubicBezTo>
                  <a:cubicBezTo>
                    <a:pt x="68262" y="65841"/>
                    <a:pt x="68262" y="65841"/>
                    <a:pt x="68262" y="34237"/>
                  </a:cubicBezTo>
                  <a:cubicBezTo>
                    <a:pt x="68262" y="15802"/>
                    <a:pt x="82814" y="0"/>
                    <a:pt x="101335" y="0"/>
                  </a:cubicBezTo>
                  <a:close/>
                </a:path>
              </a:pathLst>
            </a:custGeom>
            <a:solidFill>
              <a:schemeClr val="bg1"/>
            </a:solidFill>
            <a:ln>
              <a:noFill/>
            </a:ln>
          </p:spPr>
          <p:txBody>
            <a:bodyPr anchor="ctr"/>
            <a:lstStyle/>
            <a:p>
              <a:pPr algn="ctr"/>
              <a:endParaRPr sz="1015" dirty="0">
                <a:solidFill>
                  <a:schemeClr val="accent1"/>
                </a:solidFill>
                <a:latin typeface="+mn-lt"/>
                <a:ea typeface="思源黑体" panose="020B0500000000000000" pitchFamily="34" charset="-122"/>
                <a:cs typeface="+mn-ea"/>
                <a:sym typeface="+mn-lt"/>
              </a:endParaRPr>
            </a:p>
          </p:txBody>
        </p:sp>
      </p:grpSp>
      <p:sp>
        <p:nvSpPr>
          <p:cNvPr id="19" name="ValueShape"/>
          <p:cNvSpPr/>
          <p:nvPr/>
        </p:nvSpPr>
        <p:spPr>
          <a:xfrm>
            <a:off x="4876948" y="1852687"/>
            <a:ext cx="1295919" cy="1295921"/>
          </a:xfrm>
          <a:prstGeom prst="arc">
            <a:avLst>
              <a:gd name="adj1" fmla="val 2946026"/>
              <a:gd name="adj2" fmla="val 2808000"/>
            </a:avLst>
          </a:prstGeom>
          <a:noFill/>
          <a:ln w="127000" cap="rnd">
            <a:solidFill>
              <a:srgbClr val="1E74A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015" dirty="0">
              <a:solidFill>
                <a:schemeClr val="accent1"/>
              </a:solidFill>
              <a:ea typeface="思源黑体" panose="020B0500000000000000" pitchFamily="34" charset="-122"/>
              <a:cs typeface="+mn-ea"/>
              <a:sym typeface="+mn-lt"/>
            </a:endParaRPr>
          </a:p>
        </p:txBody>
      </p:sp>
      <p:sp>
        <p:nvSpPr>
          <p:cNvPr id="23" name="文本框 22"/>
          <p:cNvSpPr txBox="1"/>
          <p:nvPr/>
        </p:nvSpPr>
        <p:spPr>
          <a:xfrm>
            <a:off x="5094334" y="2198182"/>
            <a:ext cx="850501" cy="430887"/>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sz="1400" dirty="0"/>
              <a:t>其他特殊</a:t>
            </a:r>
            <a:endParaRPr lang="en-US" altLang="zh-CN" sz="1400" dirty="0"/>
          </a:p>
          <a:p>
            <a:r>
              <a:rPr lang="zh-CN" altLang="en-US" sz="1400" dirty="0"/>
              <a:t>职业</a:t>
            </a:r>
            <a:endParaRPr lang="en-US" altLang="zh-CN" sz="1400" dirty="0"/>
          </a:p>
        </p:txBody>
      </p:sp>
      <p:sp>
        <p:nvSpPr>
          <p:cNvPr id="25" name="BackShape1"/>
          <p:cNvSpPr/>
          <p:nvPr/>
        </p:nvSpPr>
        <p:spPr>
          <a:xfrm>
            <a:off x="6775850" y="1708448"/>
            <a:ext cx="1295919" cy="1295921"/>
          </a:xfrm>
          <a:prstGeom prst="ellipse">
            <a:avLst/>
          </a:prstGeom>
          <a:noFill/>
          <a:ln w="1270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015" dirty="0">
              <a:solidFill>
                <a:schemeClr val="accent1"/>
              </a:solidFill>
              <a:ea typeface="思源黑体" panose="020B0500000000000000" pitchFamily="34" charset="-122"/>
              <a:cs typeface="+mn-ea"/>
              <a:sym typeface="+mn-lt"/>
            </a:endParaRPr>
          </a:p>
        </p:txBody>
      </p:sp>
      <p:sp>
        <p:nvSpPr>
          <p:cNvPr id="26" name="BackShape2"/>
          <p:cNvSpPr/>
          <p:nvPr/>
        </p:nvSpPr>
        <p:spPr>
          <a:xfrm>
            <a:off x="7234406" y="2798343"/>
            <a:ext cx="378807" cy="378807"/>
          </a:xfrm>
          <a:prstGeom prst="ellipse">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015" dirty="0">
              <a:solidFill>
                <a:schemeClr val="accent1"/>
              </a:solidFill>
              <a:ea typeface="思源黑体" panose="020B0500000000000000" pitchFamily="34" charset="-122"/>
              <a:cs typeface="+mn-ea"/>
              <a:sym typeface="+mn-lt"/>
            </a:endParaRPr>
          </a:p>
        </p:txBody>
      </p:sp>
      <p:sp>
        <p:nvSpPr>
          <p:cNvPr id="28" name="文本框 27"/>
          <p:cNvSpPr txBox="1"/>
          <p:nvPr/>
        </p:nvSpPr>
        <p:spPr>
          <a:xfrm>
            <a:off x="6998558" y="2202729"/>
            <a:ext cx="850501" cy="430887"/>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sz="1400" dirty="0"/>
              <a:t>家庭成员</a:t>
            </a:r>
            <a:endParaRPr lang="en-US" altLang="zh-CN" sz="1400" dirty="0"/>
          </a:p>
          <a:p>
            <a:r>
              <a:rPr lang="zh-CN" altLang="en-US" sz="1400" dirty="0"/>
              <a:t>情感</a:t>
            </a:r>
            <a:endParaRPr lang="en-US" altLang="zh-CN" sz="1400" dirty="0"/>
          </a:p>
        </p:txBody>
      </p:sp>
      <p:sp>
        <p:nvSpPr>
          <p:cNvPr id="29" name="IconShape"/>
          <p:cNvSpPr>
            <a:spLocks noChangeAspect="1"/>
          </p:cNvSpPr>
          <p:nvPr/>
        </p:nvSpPr>
        <p:spPr bwMode="auto">
          <a:xfrm>
            <a:off x="7308948" y="2890681"/>
            <a:ext cx="229719" cy="194129"/>
          </a:xfrm>
          <a:custGeom>
            <a:avLst/>
            <a:gdLst>
              <a:gd name="connsiteX0" fmla="*/ 46038 w 338137"/>
              <a:gd name="connsiteY0" fmla="*/ 261937 h 285750"/>
              <a:gd name="connsiteX1" fmla="*/ 38100 w 338137"/>
              <a:gd name="connsiteY1" fmla="*/ 269875 h 285750"/>
              <a:gd name="connsiteX2" fmla="*/ 46038 w 338137"/>
              <a:gd name="connsiteY2" fmla="*/ 277813 h 285750"/>
              <a:gd name="connsiteX3" fmla="*/ 53976 w 338137"/>
              <a:gd name="connsiteY3" fmla="*/ 269875 h 285750"/>
              <a:gd name="connsiteX4" fmla="*/ 46038 w 338137"/>
              <a:gd name="connsiteY4" fmla="*/ 261937 h 285750"/>
              <a:gd name="connsiteX5" fmla="*/ 288131 w 338137"/>
              <a:gd name="connsiteY5" fmla="*/ 184150 h 285750"/>
              <a:gd name="connsiteX6" fmla="*/ 277812 w 338137"/>
              <a:gd name="connsiteY6" fmla="*/ 194469 h 285750"/>
              <a:gd name="connsiteX7" fmla="*/ 288131 w 338137"/>
              <a:gd name="connsiteY7" fmla="*/ 204788 h 285750"/>
              <a:gd name="connsiteX8" fmla="*/ 298450 w 338137"/>
              <a:gd name="connsiteY8" fmla="*/ 194469 h 285750"/>
              <a:gd name="connsiteX9" fmla="*/ 288131 w 338137"/>
              <a:gd name="connsiteY9" fmla="*/ 184150 h 285750"/>
              <a:gd name="connsiteX10" fmla="*/ 19050 w 338137"/>
              <a:gd name="connsiteY10" fmla="*/ 163512 h 285750"/>
              <a:gd name="connsiteX11" fmla="*/ 19050 w 338137"/>
              <a:gd name="connsiteY11" fmla="*/ 242887 h 285750"/>
              <a:gd name="connsiteX12" fmla="*/ 73025 w 338137"/>
              <a:gd name="connsiteY12" fmla="*/ 242887 h 285750"/>
              <a:gd name="connsiteX13" fmla="*/ 73025 w 338137"/>
              <a:gd name="connsiteY13" fmla="*/ 163512 h 285750"/>
              <a:gd name="connsiteX14" fmla="*/ 12010 w 338137"/>
              <a:gd name="connsiteY14" fmla="*/ 139700 h 285750"/>
              <a:gd name="connsiteX15" fmla="*/ 81400 w 338137"/>
              <a:gd name="connsiteY15" fmla="*/ 139700 h 285750"/>
              <a:gd name="connsiteX16" fmla="*/ 92075 w 338137"/>
              <a:gd name="connsiteY16" fmla="*/ 151650 h 285750"/>
              <a:gd name="connsiteX17" fmla="*/ 92075 w 338137"/>
              <a:gd name="connsiteY17" fmla="*/ 273801 h 285750"/>
              <a:gd name="connsiteX18" fmla="*/ 81400 w 338137"/>
              <a:gd name="connsiteY18" fmla="*/ 285750 h 285750"/>
              <a:gd name="connsiteX19" fmla="*/ 12010 w 338137"/>
              <a:gd name="connsiteY19" fmla="*/ 285750 h 285750"/>
              <a:gd name="connsiteX20" fmla="*/ 0 w 338137"/>
              <a:gd name="connsiteY20" fmla="*/ 273801 h 285750"/>
              <a:gd name="connsiteX21" fmla="*/ 0 w 338137"/>
              <a:gd name="connsiteY21" fmla="*/ 151650 h 285750"/>
              <a:gd name="connsiteX22" fmla="*/ 12010 w 338137"/>
              <a:gd name="connsiteY22" fmla="*/ 139700 h 285750"/>
              <a:gd name="connsiteX23" fmla="*/ 177849 w 338137"/>
              <a:gd name="connsiteY23" fmla="*/ 131762 h 285750"/>
              <a:gd name="connsiteX24" fmla="*/ 179144 w 338137"/>
              <a:gd name="connsiteY24" fmla="*/ 134394 h 285750"/>
              <a:gd name="connsiteX25" fmla="*/ 192088 w 338137"/>
              <a:gd name="connsiteY25" fmla="*/ 142291 h 285750"/>
              <a:gd name="connsiteX26" fmla="*/ 192088 w 338137"/>
              <a:gd name="connsiteY26" fmla="*/ 268640 h 285750"/>
              <a:gd name="connsiteX27" fmla="*/ 173966 w 338137"/>
              <a:gd name="connsiteY27" fmla="*/ 285750 h 285750"/>
              <a:gd name="connsiteX28" fmla="*/ 107950 w 338137"/>
              <a:gd name="connsiteY28" fmla="*/ 285750 h 285750"/>
              <a:gd name="connsiteX29" fmla="*/ 109244 w 338137"/>
              <a:gd name="connsiteY29" fmla="*/ 276537 h 285750"/>
              <a:gd name="connsiteX30" fmla="*/ 109244 w 338137"/>
              <a:gd name="connsiteY30" fmla="*/ 273905 h 285750"/>
              <a:gd name="connsiteX31" fmla="*/ 115716 w 338137"/>
              <a:gd name="connsiteY31" fmla="*/ 275221 h 285750"/>
              <a:gd name="connsiteX32" fmla="*/ 124778 w 338137"/>
              <a:gd name="connsiteY32" fmla="*/ 264692 h 285750"/>
              <a:gd name="connsiteX33" fmla="*/ 115716 w 338137"/>
              <a:gd name="connsiteY33" fmla="*/ 254163 h 285750"/>
              <a:gd name="connsiteX34" fmla="*/ 109244 w 338137"/>
              <a:gd name="connsiteY34" fmla="*/ 256795 h 285750"/>
              <a:gd name="connsiteX35" fmla="*/ 109244 w 338137"/>
              <a:gd name="connsiteY35" fmla="*/ 235737 h 285750"/>
              <a:gd name="connsiteX36" fmla="*/ 167494 w 338137"/>
              <a:gd name="connsiteY36" fmla="*/ 235737 h 285750"/>
              <a:gd name="connsiteX37" fmla="*/ 167494 w 338137"/>
              <a:gd name="connsiteY37" fmla="*/ 142291 h 285750"/>
              <a:gd name="connsiteX38" fmla="*/ 177849 w 338137"/>
              <a:gd name="connsiteY38" fmla="*/ 131762 h 285750"/>
              <a:gd name="connsiteX39" fmla="*/ 54988 w 338137"/>
              <a:gd name="connsiteY39" fmla="*/ 82550 h 285750"/>
              <a:gd name="connsiteX40" fmla="*/ 136812 w 338137"/>
              <a:gd name="connsiteY40" fmla="*/ 82550 h 285750"/>
              <a:gd name="connsiteX41" fmla="*/ 143411 w 338137"/>
              <a:gd name="connsiteY41" fmla="*/ 96838 h 285750"/>
              <a:gd name="connsiteX42" fmla="*/ 146050 w 338137"/>
              <a:gd name="connsiteY42" fmla="*/ 98137 h 285750"/>
              <a:gd name="connsiteX43" fmla="*/ 134173 w 338137"/>
              <a:gd name="connsiteY43" fmla="*/ 109827 h 285750"/>
              <a:gd name="connsiteX44" fmla="*/ 61587 w 338137"/>
              <a:gd name="connsiteY44" fmla="*/ 109827 h 285750"/>
              <a:gd name="connsiteX45" fmla="*/ 61587 w 338137"/>
              <a:gd name="connsiteY45" fmla="*/ 125413 h 285750"/>
              <a:gd name="connsiteX46" fmla="*/ 36512 w 338137"/>
              <a:gd name="connsiteY46" fmla="*/ 125413 h 285750"/>
              <a:gd name="connsiteX47" fmla="*/ 36512 w 338137"/>
              <a:gd name="connsiteY47" fmla="*/ 99436 h 285750"/>
              <a:gd name="connsiteX48" fmla="*/ 54988 w 338137"/>
              <a:gd name="connsiteY48" fmla="*/ 82550 h 285750"/>
              <a:gd name="connsiteX49" fmla="*/ 208756 w 338137"/>
              <a:gd name="connsiteY49" fmla="*/ 63500 h 285750"/>
              <a:gd name="connsiteX50" fmla="*/ 210079 w 338137"/>
              <a:gd name="connsiteY50" fmla="*/ 63500 h 285750"/>
              <a:gd name="connsiteX51" fmla="*/ 212725 w 338137"/>
              <a:gd name="connsiteY51" fmla="*/ 64819 h 285750"/>
              <a:gd name="connsiteX52" fmla="*/ 212725 w 338137"/>
              <a:gd name="connsiteY52" fmla="*/ 67458 h 285750"/>
              <a:gd name="connsiteX53" fmla="*/ 195527 w 338137"/>
              <a:gd name="connsiteY53" fmla="*/ 126822 h 285750"/>
              <a:gd name="connsiteX54" fmla="*/ 192881 w 338137"/>
              <a:gd name="connsiteY54" fmla="*/ 129460 h 285750"/>
              <a:gd name="connsiteX55" fmla="*/ 188913 w 338137"/>
              <a:gd name="connsiteY55" fmla="*/ 128141 h 285750"/>
              <a:gd name="connsiteX56" fmla="*/ 180975 w 338137"/>
              <a:gd name="connsiteY56" fmla="*/ 112310 h 285750"/>
              <a:gd name="connsiteX57" fmla="*/ 137319 w 338137"/>
              <a:gd name="connsiteY57" fmla="*/ 154525 h 285750"/>
              <a:gd name="connsiteX58" fmla="*/ 129381 w 338137"/>
              <a:gd name="connsiteY58" fmla="*/ 157163 h 285750"/>
              <a:gd name="connsiteX59" fmla="*/ 121444 w 338137"/>
              <a:gd name="connsiteY59" fmla="*/ 154525 h 285750"/>
              <a:gd name="connsiteX60" fmla="*/ 121444 w 338137"/>
              <a:gd name="connsiteY60" fmla="*/ 138694 h 285750"/>
              <a:gd name="connsiteX61" fmla="*/ 165100 w 338137"/>
              <a:gd name="connsiteY61" fmla="*/ 95161 h 285750"/>
              <a:gd name="connsiteX62" fmla="*/ 147902 w 338137"/>
              <a:gd name="connsiteY62" fmla="*/ 87246 h 285750"/>
              <a:gd name="connsiteX63" fmla="*/ 146579 w 338137"/>
              <a:gd name="connsiteY63" fmla="*/ 83288 h 285750"/>
              <a:gd name="connsiteX64" fmla="*/ 149225 w 338137"/>
              <a:gd name="connsiteY64" fmla="*/ 80650 h 285750"/>
              <a:gd name="connsiteX65" fmla="*/ 208756 w 338137"/>
              <a:gd name="connsiteY65" fmla="*/ 63500 h 285750"/>
              <a:gd name="connsiteX66" fmla="*/ 101335 w 338137"/>
              <a:gd name="connsiteY66" fmla="*/ 0 h 285750"/>
              <a:gd name="connsiteX67" fmla="*/ 305064 w 338137"/>
              <a:gd name="connsiteY67" fmla="*/ 0 h 285750"/>
              <a:gd name="connsiteX68" fmla="*/ 338137 w 338137"/>
              <a:gd name="connsiteY68" fmla="*/ 34237 h 285750"/>
              <a:gd name="connsiteX69" fmla="*/ 338137 w 338137"/>
              <a:gd name="connsiteY69" fmla="*/ 188305 h 285750"/>
              <a:gd name="connsiteX70" fmla="*/ 305064 w 338137"/>
              <a:gd name="connsiteY70" fmla="*/ 221226 h 285750"/>
              <a:gd name="connsiteX71" fmla="*/ 233627 w 338137"/>
              <a:gd name="connsiteY71" fmla="*/ 221226 h 285750"/>
              <a:gd name="connsiteX72" fmla="*/ 233627 w 338137"/>
              <a:gd name="connsiteY72" fmla="*/ 243612 h 285750"/>
              <a:gd name="connsiteX73" fmla="*/ 265377 w 338137"/>
              <a:gd name="connsiteY73" fmla="*/ 243612 h 285750"/>
              <a:gd name="connsiteX74" fmla="*/ 277283 w 338137"/>
              <a:gd name="connsiteY74" fmla="*/ 256780 h 285750"/>
              <a:gd name="connsiteX75" fmla="*/ 277283 w 338137"/>
              <a:gd name="connsiteY75" fmla="*/ 272582 h 285750"/>
              <a:gd name="connsiteX76" fmla="*/ 265377 w 338137"/>
              <a:gd name="connsiteY76" fmla="*/ 285750 h 285750"/>
              <a:gd name="connsiteX77" fmla="*/ 204523 w 338137"/>
              <a:gd name="connsiteY77" fmla="*/ 285750 h 285750"/>
              <a:gd name="connsiteX78" fmla="*/ 209814 w 338137"/>
              <a:gd name="connsiteY78" fmla="*/ 269948 h 285750"/>
              <a:gd name="connsiteX79" fmla="*/ 209814 w 338137"/>
              <a:gd name="connsiteY79" fmla="*/ 213325 h 285750"/>
              <a:gd name="connsiteX80" fmla="*/ 209814 w 338137"/>
              <a:gd name="connsiteY80" fmla="*/ 172504 h 285750"/>
              <a:gd name="connsiteX81" fmla="*/ 295804 w 338137"/>
              <a:gd name="connsiteY81" fmla="*/ 172504 h 285750"/>
              <a:gd name="connsiteX82" fmla="*/ 309033 w 338137"/>
              <a:gd name="connsiteY82" fmla="*/ 159335 h 285750"/>
              <a:gd name="connsiteX83" fmla="*/ 309033 w 338137"/>
              <a:gd name="connsiteY83" fmla="*/ 39504 h 285750"/>
              <a:gd name="connsiteX84" fmla="*/ 295804 w 338137"/>
              <a:gd name="connsiteY84" fmla="*/ 27653 h 285750"/>
              <a:gd name="connsiteX85" fmla="*/ 109272 w 338137"/>
              <a:gd name="connsiteY85" fmla="*/ 27653 h 285750"/>
              <a:gd name="connsiteX86" fmla="*/ 97366 w 338137"/>
              <a:gd name="connsiteY86" fmla="*/ 39504 h 285750"/>
              <a:gd name="connsiteX87" fmla="*/ 97366 w 338137"/>
              <a:gd name="connsiteY87" fmla="*/ 65841 h 285750"/>
              <a:gd name="connsiteX88" fmla="*/ 68262 w 338137"/>
              <a:gd name="connsiteY88" fmla="*/ 65841 h 285750"/>
              <a:gd name="connsiteX89" fmla="*/ 68262 w 338137"/>
              <a:gd name="connsiteY89" fmla="*/ 34237 h 285750"/>
              <a:gd name="connsiteX90" fmla="*/ 101335 w 338137"/>
              <a:gd name="connsiteY90" fmla="*/ 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38137" h="285750">
                <a:moveTo>
                  <a:pt x="46038" y="261937"/>
                </a:moveTo>
                <a:cubicBezTo>
                  <a:pt x="41654" y="261937"/>
                  <a:pt x="38100" y="265491"/>
                  <a:pt x="38100" y="269875"/>
                </a:cubicBezTo>
                <a:cubicBezTo>
                  <a:pt x="38100" y="274259"/>
                  <a:pt x="41654" y="277813"/>
                  <a:pt x="46038" y="277813"/>
                </a:cubicBezTo>
                <a:cubicBezTo>
                  <a:pt x="50422" y="277813"/>
                  <a:pt x="53976" y="274259"/>
                  <a:pt x="53976" y="269875"/>
                </a:cubicBezTo>
                <a:cubicBezTo>
                  <a:pt x="53976" y="265491"/>
                  <a:pt x="50422" y="261937"/>
                  <a:pt x="46038" y="261937"/>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3512"/>
                </a:moveTo>
                <a:lnTo>
                  <a:pt x="19050" y="242887"/>
                </a:lnTo>
                <a:lnTo>
                  <a:pt x="73025" y="242887"/>
                </a:lnTo>
                <a:lnTo>
                  <a:pt x="73025" y="163512"/>
                </a:lnTo>
                <a:close/>
                <a:moveTo>
                  <a:pt x="12010" y="139700"/>
                </a:moveTo>
                <a:cubicBezTo>
                  <a:pt x="12010" y="139700"/>
                  <a:pt x="12010" y="139700"/>
                  <a:pt x="81400" y="139700"/>
                </a:cubicBezTo>
                <a:cubicBezTo>
                  <a:pt x="86737" y="139700"/>
                  <a:pt x="92075" y="145011"/>
                  <a:pt x="92075" y="151650"/>
                </a:cubicBezTo>
                <a:cubicBezTo>
                  <a:pt x="92075" y="151650"/>
                  <a:pt x="92075" y="151650"/>
                  <a:pt x="92075" y="273801"/>
                </a:cubicBezTo>
                <a:cubicBezTo>
                  <a:pt x="92075" y="280439"/>
                  <a:pt x="86737" y="285750"/>
                  <a:pt x="81400" y="285750"/>
                </a:cubicBezTo>
                <a:cubicBezTo>
                  <a:pt x="81400" y="285750"/>
                  <a:pt x="81400" y="285750"/>
                  <a:pt x="12010" y="285750"/>
                </a:cubicBezTo>
                <a:cubicBezTo>
                  <a:pt x="5338" y="285750"/>
                  <a:pt x="0" y="280439"/>
                  <a:pt x="0" y="273801"/>
                </a:cubicBezTo>
                <a:cubicBezTo>
                  <a:pt x="0" y="273801"/>
                  <a:pt x="0" y="273801"/>
                  <a:pt x="0" y="151650"/>
                </a:cubicBezTo>
                <a:cubicBezTo>
                  <a:pt x="0" y="145011"/>
                  <a:pt x="5338" y="139700"/>
                  <a:pt x="12010" y="139700"/>
                </a:cubicBezTo>
                <a:close/>
                <a:moveTo>
                  <a:pt x="177849" y="131762"/>
                </a:moveTo>
                <a:cubicBezTo>
                  <a:pt x="177849" y="131762"/>
                  <a:pt x="177849" y="131762"/>
                  <a:pt x="179144" y="134394"/>
                </a:cubicBezTo>
                <a:cubicBezTo>
                  <a:pt x="181733" y="138343"/>
                  <a:pt x="186910" y="142291"/>
                  <a:pt x="192088" y="142291"/>
                </a:cubicBezTo>
                <a:cubicBezTo>
                  <a:pt x="192088" y="142291"/>
                  <a:pt x="192088" y="142291"/>
                  <a:pt x="192088" y="268640"/>
                </a:cubicBezTo>
                <a:cubicBezTo>
                  <a:pt x="192088" y="277853"/>
                  <a:pt x="184322" y="285750"/>
                  <a:pt x="173966" y="285750"/>
                </a:cubicBezTo>
                <a:cubicBezTo>
                  <a:pt x="173966" y="285750"/>
                  <a:pt x="173966" y="285750"/>
                  <a:pt x="107950" y="285750"/>
                </a:cubicBezTo>
                <a:cubicBezTo>
                  <a:pt x="109244" y="283118"/>
                  <a:pt x="109244" y="279169"/>
                  <a:pt x="109244" y="276537"/>
                </a:cubicBezTo>
                <a:cubicBezTo>
                  <a:pt x="109244" y="276537"/>
                  <a:pt x="109244" y="276537"/>
                  <a:pt x="109244" y="273905"/>
                </a:cubicBezTo>
                <a:cubicBezTo>
                  <a:pt x="110539" y="273905"/>
                  <a:pt x="113128" y="275221"/>
                  <a:pt x="115716" y="275221"/>
                </a:cubicBezTo>
                <a:cubicBezTo>
                  <a:pt x="120894" y="275221"/>
                  <a:pt x="124778" y="271273"/>
                  <a:pt x="124778" y="264692"/>
                </a:cubicBezTo>
                <a:cubicBezTo>
                  <a:pt x="124778" y="259427"/>
                  <a:pt x="120894" y="254163"/>
                  <a:pt x="115716" y="254163"/>
                </a:cubicBezTo>
                <a:cubicBezTo>
                  <a:pt x="113128" y="254163"/>
                  <a:pt x="110539" y="255479"/>
                  <a:pt x="109244" y="256795"/>
                </a:cubicBezTo>
                <a:cubicBezTo>
                  <a:pt x="109244" y="256795"/>
                  <a:pt x="109244" y="256795"/>
                  <a:pt x="109244" y="235737"/>
                </a:cubicBezTo>
                <a:cubicBezTo>
                  <a:pt x="109244" y="235737"/>
                  <a:pt x="109244" y="235737"/>
                  <a:pt x="167494" y="235737"/>
                </a:cubicBezTo>
                <a:cubicBezTo>
                  <a:pt x="167494" y="235737"/>
                  <a:pt x="167494" y="235737"/>
                  <a:pt x="167494" y="142291"/>
                </a:cubicBezTo>
                <a:cubicBezTo>
                  <a:pt x="167494" y="142291"/>
                  <a:pt x="167494" y="142291"/>
                  <a:pt x="177849" y="131762"/>
                </a:cubicBezTo>
                <a:close/>
                <a:moveTo>
                  <a:pt x="54988" y="82550"/>
                </a:moveTo>
                <a:cubicBezTo>
                  <a:pt x="54988" y="82550"/>
                  <a:pt x="54988" y="82550"/>
                  <a:pt x="136812" y="82550"/>
                </a:cubicBezTo>
                <a:cubicBezTo>
                  <a:pt x="135492" y="89045"/>
                  <a:pt x="138132" y="94240"/>
                  <a:pt x="143411" y="96838"/>
                </a:cubicBezTo>
                <a:cubicBezTo>
                  <a:pt x="143411" y="96838"/>
                  <a:pt x="143411" y="96838"/>
                  <a:pt x="146050" y="98137"/>
                </a:cubicBezTo>
                <a:cubicBezTo>
                  <a:pt x="146050" y="98137"/>
                  <a:pt x="146050" y="98137"/>
                  <a:pt x="134173" y="109827"/>
                </a:cubicBezTo>
                <a:cubicBezTo>
                  <a:pt x="134173" y="109827"/>
                  <a:pt x="134173" y="109827"/>
                  <a:pt x="61587" y="109827"/>
                </a:cubicBezTo>
                <a:lnTo>
                  <a:pt x="61587" y="125413"/>
                </a:lnTo>
                <a:cubicBezTo>
                  <a:pt x="61587" y="125413"/>
                  <a:pt x="61587" y="125413"/>
                  <a:pt x="36512" y="125413"/>
                </a:cubicBezTo>
                <a:cubicBezTo>
                  <a:pt x="36512" y="125413"/>
                  <a:pt x="36512" y="125413"/>
                  <a:pt x="36512" y="99436"/>
                </a:cubicBezTo>
                <a:cubicBezTo>
                  <a:pt x="36512" y="90343"/>
                  <a:pt x="45750" y="82550"/>
                  <a:pt x="54988" y="82550"/>
                </a:cubicBezTo>
                <a:close/>
                <a:moveTo>
                  <a:pt x="208756" y="63500"/>
                </a:moveTo>
                <a:cubicBezTo>
                  <a:pt x="208756" y="63500"/>
                  <a:pt x="210079" y="63500"/>
                  <a:pt x="210079" y="63500"/>
                </a:cubicBezTo>
                <a:cubicBezTo>
                  <a:pt x="211402" y="63500"/>
                  <a:pt x="211402" y="63500"/>
                  <a:pt x="212725" y="64819"/>
                </a:cubicBezTo>
                <a:cubicBezTo>
                  <a:pt x="212725" y="64819"/>
                  <a:pt x="212725" y="66139"/>
                  <a:pt x="212725" y="67458"/>
                </a:cubicBezTo>
                <a:cubicBezTo>
                  <a:pt x="212725" y="67458"/>
                  <a:pt x="212725" y="67458"/>
                  <a:pt x="195527" y="126822"/>
                </a:cubicBezTo>
                <a:cubicBezTo>
                  <a:pt x="195527" y="128141"/>
                  <a:pt x="194204" y="129460"/>
                  <a:pt x="192881" y="129460"/>
                </a:cubicBezTo>
                <a:cubicBezTo>
                  <a:pt x="191558" y="129460"/>
                  <a:pt x="190236" y="129460"/>
                  <a:pt x="188913" y="128141"/>
                </a:cubicBezTo>
                <a:cubicBezTo>
                  <a:pt x="188913" y="128141"/>
                  <a:pt x="188913" y="128141"/>
                  <a:pt x="180975" y="112310"/>
                </a:cubicBezTo>
                <a:cubicBezTo>
                  <a:pt x="180975" y="112310"/>
                  <a:pt x="180975" y="112310"/>
                  <a:pt x="137319" y="154525"/>
                </a:cubicBezTo>
                <a:cubicBezTo>
                  <a:pt x="135996" y="157163"/>
                  <a:pt x="133350" y="157163"/>
                  <a:pt x="129381" y="157163"/>
                </a:cubicBezTo>
                <a:cubicBezTo>
                  <a:pt x="126736" y="157163"/>
                  <a:pt x="124090" y="157163"/>
                  <a:pt x="121444" y="154525"/>
                </a:cubicBezTo>
                <a:cubicBezTo>
                  <a:pt x="117475" y="150567"/>
                  <a:pt x="117475" y="142652"/>
                  <a:pt x="121444" y="138694"/>
                </a:cubicBezTo>
                <a:cubicBezTo>
                  <a:pt x="121444" y="138694"/>
                  <a:pt x="121444" y="138694"/>
                  <a:pt x="165100" y="95161"/>
                </a:cubicBezTo>
                <a:cubicBezTo>
                  <a:pt x="165100" y="95161"/>
                  <a:pt x="165100" y="95161"/>
                  <a:pt x="147902" y="87246"/>
                </a:cubicBezTo>
                <a:cubicBezTo>
                  <a:pt x="147902" y="85926"/>
                  <a:pt x="146579" y="84607"/>
                  <a:pt x="146579" y="83288"/>
                </a:cubicBezTo>
                <a:cubicBezTo>
                  <a:pt x="146579" y="81969"/>
                  <a:pt x="147902" y="81969"/>
                  <a:pt x="149225" y="80650"/>
                </a:cubicBezTo>
                <a:cubicBezTo>
                  <a:pt x="149225" y="80650"/>
                  <a:pt x="149225" y="80650"/>
                  <a:pt x="208756" y="63500"/>
                </a:cubicBezTo>
                <a:close/>
                <a:moveTo>
                  <a:pt x="101335" y="0"/>
                </a:moveTo>
                <a:cubicBezTo>
                  <a:pt x="101335" y="0"/>
                  <a:pt x="101335" y="0"/>
                  <a:pt x="305064" y="0"/>
                </a:cubicBezTo>
                <a:cubicBezTo>
                  <a:pt x="323585" y="0"/>
                  <a:pt x="338137" y="15802"/>
                  <a:pt x="338137" y="34237"/>
                </a:cubicBezTo>
                <a:cubicBezTo>
                  <a:pt x="338137" y="34237"/>
                  <a:pt x="338137" y="34237"/>
                  <a:pt x="338137" y="188305"/>
                </a:cubicBezTo>
                <a:cubicBezTo>
                  <a:pt x="338137" y="206741"/>
                  <a:pt x="323585" y="221226"/>
                  <a:pt x="305064" y="221226"/>
                </a:cubicBezTo>
                <a:cubicBezTo>
                  <a:pt x="305064" y="221226"/>
                  <a:pt x="305064" y="221226"/>
                  <a:pt x="233627" y="221226"/>
                </a:cubicBezTo>
                <a:cubicBezTo>
                  <a:pt x="233627" y="221226"/>
                  <a:pt x="233627" y="221226"/>
                  <a:pt x="233627" y="243612"/>
                </a:cubicBezTo>
                <a:cubicBezTo>
                  <a:pt x="233627" y="243612"/>
                  <a:pt x="233627" y="243612"/>
                  <a:pt x="265377" y="243612"/>
                </a:cubicBezTo>
                <a:cubicBezTo>
                  <a:pt x="271991" y="243612"/>
                  <a:pt x="277283" y="250196"/>
                  <a:pt x="277283" y="256780"/>
                </a:cubicBezTo>
                <a:cubicBezTo>
                  <a:pt x="277283" y="256780"/>
                  <a:pt x="277283" y="256780"/>
                  <a:pt x="277283" y="272582"/>
                </a:cubicBezTo>
                <a:cubicBezTo>
                  <a:pt x="277283" y="280483"/>
                  <a:pt x="271991" y="285750"/>
                  <a:pt x="265377" y="285750"/>
                </a:cubicBezTo>
                <a:cubicBezTo>
                  <a:pt x="265377" y="285750"/>
                  <a:pt x="265377" y="285750"/>
                  <a:pt x="204523" y="285750"/>
                </a:cubicBezTo>
                <a:cubicBezTo>
                  <a:pt x="207168" y="280483"/>
                  <a:pt x="208491" y="275216"/>
                  <a:pt x="209814" y="269948"/>
                </a:cubicBezTo>
                <a:cubicBezTo>
                  <a:pt x="209814" y="268631"/>
                  <a:pt x="209814" y="213325"/>
                  <a:pt x="209814" y="213325"/>
                </a:cubicBezTo>
                <a:cubicBezTo>
                  <a:pt x="209814" y="213325"/>
                  <a:pt x="209814" y="213325"/>
                  <a:pt x="209814" y="172504"/>
                </a:cubicBezTo>
                <a:cubicBezTo>
                  <a:pt x="209814" y="172504"/>
                  <a:pt x="209814" y="172504"/>
                  <a:pt x="295804" y="172504"/>
                </a:cubicBezTo>
                <a:cubicBezTo>
                  <a:pt x="303741" y="172504"/>
                  <a:pt x="309033" y="165919"/>
                  <a:pt x="309033" y="159335"/>
                </a:cubicBezTo>
                <a:cubicBezTo>
                  <a:pt x="309033" y="159335"/>
                  <a:pt x="309033" y="159335"/>
                  <a:pt x="309033" y="39504"/>
                </a:cubicBezTo>
                <a:cubicBezTo>
                  <a:pt x="309033" y="32920"/>
                  <a:pt x="303741" y="27653"/>
                  <a:pt x="295804" y="27653"/>
                </a:cubicBezTo>
                <a:cubicBezTo>
                  <a:pt x="295804" y="27653"/>
                  <a:pt x="295804" y="27653"/>
                  <a:pt x="109272" y="27653"/>
                </a:cubicBezTo>
                <a:cubicBezTo>
                  <a:pt x="102658" y="27653"/>
                  <a:pt x="97366" y="32920"/>
                  <a:pt x="97366" y="39504"/>
                </a:cubicBezTo>
                <a:cubicBezTo>
                  <a:pt x="97366" y="39504"/>
                  <a:pt x="97366" y="39504"/>
                  <a:pt x="97366" y="65841"/>
                </a:cubicBezTo>
                <a:cubicBezTo>
                  <a:pt x="97366" y="65841"/>
                  <a:pt x="97366" y="65841"/>
                  <a:pt x="68262" y="65841"/>
                </a:cubicBezTo>
                <a:cubicBezTo>
                  <a:pt x="68262" y="65841"/>
                  <a:pt x="68262" y="65841"/>
                  <a:pt x="68262" y="34237"/>
                </a:cubicBezTo>
                <a:cubicBezTo>
                  <a:pt x="68262" y="15802"/>
                  <a:pt x="82814" y="0"/>
                  <a:pt x="101335" y="0"/>
                </a:cubicBezTo>
                <a:close/>
              </a:path>
            </a:pathLst>
          </a:custGeom>
          <a:solidFill>
            <a:schemeClr val="bg1"/>
          </a:solidFill>
          <a:ln>
            <a:noFill/>
          </a:ln>
        </p:spPr>
        <p:txBody>
          <a:bodyPr anchor="ctr"/>
          <a:lstStyle/>
          <a:p>
            <a:pPr algn="ctr"/>
            <a:endParaRPr sz="1015" dirty="0">
              <a:solidFill>
                <a:schemeClr val="accent1"/>
              </a:solidFill>
              <a:latin typeface="+mn-lt"/>
              <a:ea typeface="思源黑体" panose="020B0500000000000000" pitchFamily="34" charset="-122"/>
              <a:cs typeface="+mn-ea"/>
              <a:sym typeface="+mn-lt"/>
            </a:endParaRPr>
          </a:p>
        </p:txBody>
      </p:sp>
      <p:sp>
        <p:nvSpPr>
          <p:cNvPr id="27" name="ValueShape"/>
          <p:cNvSpPr/>
          <p:nvPr/>
        </p:nvSpPr>
        <p:spPr>
          <a:xfrm>
            <a:off x="6775850" y="1852687"/>
            <a:ext cx="1295919" cy="1295921"/>
          </a:xfrm>
          <a:prstGeom prst="arc">
            <a:avLst>
              <a:gd name="adj1" fmla="val 14085282"/>
              <a:gd name="adj2" fmla="val 14040000"/>
            </a:avLst>
          </a:prstGeom>
          <a:noFill/>
          <a:ln w="127000" cap="rnd">
            <a:solidFill>
              <a:srgbClr val="FF92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015" dirty="0">
              <a:solidFill>
                <a:schemeClr val="accent1"/>
              </a:solidFill>
              <a:ea typeface="思源黑体" panose="020B0500000000000000" pitchFamily="34" charset="-122"/>
              <a:cs typeface="+mn-ea"/>
              <a:sym typeface="+mn-lt"/>
            </a:endParaRPr>
          </a:p>
        </p:txBody>
      </p:sp>
      <p:sp>
        <p:nvSpPr>
          <p:cNvPr id="34" name="文本框 33"/>
          <p:cNvSpPr txBox="1"/>
          <p:nvPr/>
        </p:nvSpPr>
        <p:spPr>
          <a:xfrm>
            <a:off x="800323" y="3220616"/>
            <a:ext cx="1842906" cy="1683602"/>
          </a:xfrm>
          <a:prstGeom prst="rect">
            <a:avLst/>
          </a:prstGeom>
          <a:noFill/>
        </p:spPr>
        <p:txBody>
          <a:bodyPr wrap="square">
            <a:spAutoFit/>
          </a:bodyPr>
          <a:lstStyle>
            <a:defPPr>
              <a:defRPr lang="zh-CN"/>
            </a:defPPr>
            <a:lvl1pPr marL="171450" indent="-171450" algn="r">
              <a:lnSpc>
                <a:spcPct val="150000"/>
              </a:lnSpc>
              <a:buFont typeface="Arial" panose="020B0604020202020204" pitchFamily="34" charset="0"/>
              <a:buChar char="•"/>
              <a:defRPr sz="1000">
                <a:solidFill>
                  <a:schemeClr val="tx1">
                    <a:lumMod val="65000"/>
                    <a:lumOff val="35000"/>
                  </a:schemeClr>
                </a:solidFill>
                <a:ea typeface="思源黑体" panose="020B0500000000000000" pitchFamily="34" charset="-122"/>
              </a:defRPr>
            </a:lvl1pPr>
          </a:lstStyle>
          <a:p>
            <a:pPr marL="0" indent="0" algn="just">
              <a:buNone/>
            </a:pPr>
            <a:r>
              <a:rPr lang="zh-CN" altLang="en-US" dirty="0"/>
              <a:t>我曾经作为运动员，我的感受非常微不足道。教练们特别看重运动员“全力以赴”的精神——即使身体经受着剧痛，也要继续比赛。有一次，我的手腕骨折了，没有接受任何治疗，忍痛打了一个月的棒球。</a:t>
            </a:r>
          </a:p>
        </p:txBody>
      </p:sp>
      <p:sp>
        <p:nvSpPr>
          <p:cNvPr id="35" name="文本框 34"/>
          <p:cNvSpPr txBox="1"/>
          <p:nvPr/>
        </p:nvSpPr>
        <p:spPr>
          <a:xfrm>
            <a:off x="2699228" y="3212970"/>
            <a:ext cx="1842906" cy="1683602"/>
          </a:xfrm>
          <a:prstGeom prst="rect">
            <a:avLst/>
          </a:prstGeom>
          <a:noFill/>
        </p:spPr>
        <p:txBody>
          <a:bodyPr wrap="square">
            <a:spAutoFit/>
          </a:bodyPr>
          <a:lstStyle>
            <a:defPPr>
              <a:defRPr lang="zh-CN"/>
            </a:defPPr>
            <a:lvl1pPr marL="171450" indent="-171450" algn="r">
              <a:lnSpc>
                <a:spcPct val="150000"/>
              </a:lnSpc>
              <a:buFont typeface="Arial" panose="020B0604020202020204" pitchFamily="34" charset="0"/>
              <a:buChar char="•"/>
              <a:defRPr sz="1000">
                <a:solidFill>
                  <a:schemeClr val="tx1">
                    <a:lumMod val="65000"/>
                    <a:lumOff val="35000"/>
                  </a:schemeClr>
                </a:solidFill>
                <a:ea typeface="思源黑体" panose="020B0500000000000000" pitchFamily="34" charset="-122"/>
              </a:defRPr>
            </a:lvl1pPr>
          </a:lstStyle>
          <a:p>
            <a:pPr marL="0" indent="0" algn="just">
              <a:buNone/>
            </a:pPr>
            <a:r>
              <a:rPr lang="zh-CN" altLang="en-US" dirty="0"/>
              <a:t>在一次研讨班中，一位大学生说，室友将音响的声音放得很大，他怎么也睡不着。我询问他当时的感受，可他表达的都是对这件事的看法。其实，他有强烈的感受。不幸的是，他体会不到。</a:t>
            </a:r>
          </a:p>
        </p:txBody>
      </p:sp>
      <p:sp>
        <p:nvSpPr>
          <p:cNvPr id="36" name="文本框 35"/>
          <p:cNvSpPr txBox="1"/>
          <p:nvPr/>
        </p:nvSpPr>
        <p:spPr>
          <a:xfrm>
            <a:off x="4623349" y="3212970"/>
            <a:ext cx="1842906" cy="991105"/>
          </a:xfrm>
          <a:prstGeom prst="rect">
            <a:avLst/>
          </a:prstGeom>
          <a:noFill/>
        </p:spPr>
        <p:txBody>
          <a:bodyPr wrap="square">
            <a:spAutoFit/>
          </a:bodyPr>
          <a:lstStyle>
            <a:defPPr>
              <a:defRPr lang="zh-CN"/>
            </a:defPPr>
            <a:lvl1pPr marL="171450" indent="-171450" algn="r">
              <a:lnSpc>
                <a:spcPct val="150000"/>
              </a:lnSpc>
              <a:buFont typeface="Arial" panose="020B0604020202020204" pitchFamily="34" charset="0"/>
              <a:buChar char="•"/>
              <a:defRPr sz="1000">
                <a:solidFill>
                  <a:schemeClr val="tx1">
                    <a:lumMod val="65000"/>
                    <a:lumOff val="35000"/>
                  </a:schemeClr>
                </a:solidFill>
                <a:ea typeface="思源黑体" panose="020B0500000000000000" pitchFamily="34" charset="-122"/>
              </a:defRPr>
            </a:lvl1pPr>
          </a:lstStyle>
          <a:p>
            <a:pPr marL="0" indent="0" algn="just">
              <a:buNone/>
            </a:pPr>
            <a:r>
              <a:rPr lang="zh-CN" altLang="en-US" dirty="0"/>
              <a:t>对于从事律师、工程师、警察、经理等职业的人来说，尤为困难</a:t>
            </a:r>
            <a:r>
              <a:rPr lang="en-US" altLang="zh-CN" dirty="0"/>
              <a:t>——</a:t>
            </a:r>
            <a:r>
              <a:rPr lang="zh-CN" altLang="en-US" dirty="0"/>
              <a:t>表达感受与他们的职业形象相冲突。</a:t>
            </a:r>
          </a:p>
        </p:txBody>
      </p:sp>
      <p:sp>
        <p:nvSpPr>
          <p:cNvPr id="41" name="文本框 40"/>
          <p:cNvSpPr txBox="1"/>
          <p:nvPr/>
        </p:nvSpPr>
        <p:spPr>
          <a:xfrm>
            <a:off x="6502359" y="3220616"/>
            <a:ext cx="1842906" cy="1914435"/>
          </a:xfrm>
          <a:prstGeom prst="rect">
            <a:avLst/>
          </a:prstGeom>
          <a:noFill/>
        </p:spPr>
        <p:txBody>
          <a:bodyPr wrap="square">
            <a:spAutoFit/>
          </a:bodyPr>
          <a:lstStyle>
            <a:defPPr>
              <a:defRPr lang="zh-CN"/>
            </a:defPPr>
            <a:lvl1pPr marL="171450" indent="-171450" algn="r">
              <a:lnSpc>
                <a:spcPct val="150000"/>
              </a:lnSpc>
              <a:buFont typeface="Arial" panose="020B0604020202020204" pitchFamily="34" charset="0"/>
              <a:buChar char="•"/>
              <a:defRPr sz="1000">
                <a:solidFill>
                  <a:schemeClr val="tx1">
                    <a:lumMod val="65000"/>
                    <a:lumOff val="35000"/>
                  </a:schemeClr>
                </a:solidFill>
                <a:ea typeface="思源黑体" panose="020B0500000000000000" pitchFamily="34" charset="-122"/>
              </a:defRPr>
            </a:lvl1pPr>
          </a:lstStyle>
          <a:p>
            <a:pPr marL="0" indent="0" algn="just">
              <a:buNone/>
            </a:pPr>
            <a:r>
              <a:rPr lang="zh-CN" altLang="en-US" dirty="0"/>
              <a:t>在家庭中，如果家庭成员无法表达情感，那是很悲哀的。西部乡村音乐的代表人物瑞芭</a:t>
            </a:r>
            <a:r>
              <a:rPr lang="en-US" altLang="zh-CN" dirty="0"/>
              <a:t>·</a:t>
            </a:r>
            <a:r>
              <a:rPr lang="zh-CN" altLang="en-US" dirty="0"/>
              <a:t>麦克英特尔在她父亲去世后写了一首歌：</a:t>
            </a:r>
            <a:r>
              <a:rPr lang="en-US" altLang="zh-CN" dirty="0"/>
              <a:t>《</a:t>
            </a:r>
            <a:r>
              <a:rPr lang="zh-CN" altLang="en-US" dirty="0"/>
              <a:t>我所不知道的最伟大的人</a:t>
            </a:r>
            <a:r>
              <a:rPr lang="en-US" altLang="zh-CN" dirty="0"/>
              <a:t>》</a:t>
            </a:r>
            <a:r>
              <a:rPr lang="zh-CN" altLang="en-US" dirty="0"/>
              <a:t>，这首歌引起许多人的共鸣</a:t>
            </a:r>
            <a:r>
              <a:rPr lang="en-US" altLang="zh-CN" dirty="0"/>
              <a:t>——</a:t>
            </a:r>
            <a:r>
              <a:rPr lang="zh-CN" altLang="en-US" dirty="0"/>
              <a:t>他们渴望与父亲沟通情感，却又做不到。</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3024336"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被压抑的心灵</a:t>
            </a:r>
          </a:p>
        </p:txBody>
      </p:sp>
      <p:sp>
        <p:nvSpPr>
          <p:cNvPr id="3" name="文本框 2"/>
          <p:cNvSpPr txBox="1"/>
          <p:nvPr/>
        </p:nvSpPr>
        <p:spPr>
          <a:xfrm>
            <a:off x="2916610" y="1253626"/>
            <a:ext cx="3312368" cy="246221"/>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案例：表达感受的重要性</a:t>
            </a:r>
          </a:p>
        </p:txBody>
      </p:sp>
      <p:sp>
        <p:nvSpPr>
          <p:cNvPr id="4" name="文本框 3"/>
          <p:cNvSpPr txBox="1"/>
          <p:nvPr/>
        </p:nvSpPr>
        <p:spPr>
          <a:xfrm>
            <a:off x="1044402" y="659595"/>
            <a:ext cx="7344816" cy="184666"/>
          </a:xfrm>
          <a:prstGeom prst="rect">
            <a:avLst/>
          </a:prstGeom>
          <a:noFill/>
        </p:spPr>
        <p:txBody>
          <a:bodyPr wrap="square" lIns="0" tIns="0" rIns="0" bIns="0" rtlCol="0">
            <a:spAutoFit/>
          </a:bodyPr>
          <a:lstStyle/>
          <a:p>
            <a:pPr algn="just"/>
            <a:r>
              <a:rPr lang="zh-CN" altLang="en-US" sz="1200" dirty="0">
                <a:solidFill>
                  <a:schemeClr val="accent6"/>
                </a:solidFill>
                <a:ea typeface="思源黑体" panose="020B0500000000000000" pitchFamily="34" charset="-122"/>
              </a:rPr>
              <a:t>表达内心的感受，不仅可以促进亲情，还可以改善工作、有助于解决冲突。</a:t>
            </a:r>
          </a:p>
        </p:txBody>
      </p:sp>
      <p:pic>
        <p:nvPicPr>
          <p:cNvPr id="5" name="图片 4"/>
          <p:cNvPicPr>
            <a:picLocks noChangeAspect="1"/>
          </p:cNvPicPr>
          <p:nvPr/>
        </p:nvPicPr>
        <p:blipFill rotWithShape="1">
          <a:blip r:embed="rId3"/>
          <a:srcRect b="23161"/>
          <a:stretch>
            <a:fillRect/>
          </a:stretch>
        </p:blipFill>
        <p:spPr>
          <a:xfrm>
            <a:off x="229982" y="1564432"/>
            <a:ext cx="2686628" cy="1791085"/>
          </a:xfrm>
          <a:prstGeom prst="rect">
            <a:avLst/>
          </a:prstGeom>
          <a:effectLst>
            <a:outerShdw blurRad="50800" dist="38100" dir="2700000" algn="tl" rotWithShape="0">
              <a:prstClr val="black">
                <a:alpha val="40000"/>
              </a:prstClr>
            </a:outerShdw>
          </a:effectLst>
        </p:spPr>
      </p:pic>
      <p:pic>
        <p:nvPicPr>
          <p:cNvPr id="6" name="图片 5"/>
          <p:cNvPicPr>
            <a:picLocks noChangeAspect="1"/>
          </p:cNvPicPr>
          <p:nvPr/>
        </p:nvPicPr>
        <p:blipFill>
          <a:blip r:embed="rId4"/>
          <a:stretch>
            <a:fillRect/>
          </a:stretch>
        </p:blipFill>
        <p:spPr>
          <a:xfrm>
            <a:off x="6222504" y="3148608"/>
            <a:ext cx="2686628" cy="1791085"/>
          </a:xfrm>
          <a:prstGeom prst="rect">
            <a:avLst/>
          </a:prstGeom>
          <a:effectLst>
            <a:outerShdw blurRad="50800" dist="38100" dir="2700000" algn="tl" rotWithShape="0">
              <a:prstClr val="black">
                <a:alpha val="40000"/>
              </a:prstClr>
            </a:outerShdw>
          </a:effectLst>
        </p:spPr>
      </p:pic>
      <p:sp>
        <p:nvSpPr>
          <p:cNvPr id="7" name="文本框 6"/>
          <p:cNvSpPr txBox="1"/>
          <p:nvPr/>
        </p:nvSpPr>
        <p:spPr>
          <a:xfrm>
            <a:off x="3060626" y="1709003"/>
            <a:ext cx="864096" cy="215444"/>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sz="1400" dirty="0"/>
              <a:t>促进亲情</a:t>
            </a:r>
          </a:p>
        </p:txBody>
      </p:sp>
      <p:sp>
        <p:nvSpPr>
          <p:cNvPr id="8" name="文本框 7"/>
          <p:cNvSpPr txBox="1"/>
          <p:nvPr/>
        </p:nvSpPr>
        <p:spPr>
          <a:xfrm>
            <a:off x="3067100" y="1924472"/>
            <a:ext cx="5842032" cy="1126975"/>
          </a:xfrm>
          <a:prstGeom prst="rect">
            <a:avLst/>
          </a:prstGeom>
          <a:noFill/>
        </p:spPr>
        <p:txBody>
          <a:bodyPr wrap="square">
            <a:spAutoFit/>
          </a:bodyPr>
          <a:lstStyle>
            <a:defPPr>
              <a:defRPr lang="zh-CN"/>
            </a:defPPr>
            <a:lvl1pPr marL="0" indent="0" algn="just">
              <a:lnSpc>
                <a:spcPct val="150000"/>
              </a:lnSpc>
              <a:buFont typeface="Arial" panose="020B0604020202020204" pitchFamily="34" charset="0"/>
              <a:buNone/>
              <a:defRPr sz="1000">
                <a:solidFill>
                  <a:schemeClr val="tx1">
                    <a:lumMod val="65000"/>
                    <a:lumOff val="35000"/>
                  </a:schemeClr>
                </a:solidFill>
                <a:ea typeface="思源黑体" panose="020B0500000000000000" pitchFamily="34" charset="-122"/>
              </a:defRPr>
            </a:lvl1pPr>
          </a:lstStyle>
          <a:p>
            <a:r>
              <a:rPr lang="zh-CN" altLang="en-US" dirty="0"/>
              <a:t>有一次，一对夫妻一起参加了一个研讨班，期间，太太对先生说：“我觉得我嫁给了一堵墙。”先生的反应真的就像一堵墙：他坐在那里一动不动。太太气坏了，转向我，嚷道：“看！他总是这样。坐在一边，闷声不响。和他过日子，就像对着一堵墙。”“你是不是感到孤单，希望先生多体贴你呢？”我问道。在她表示认同后，我试图说明，“我觉得我嫁给了一堵墙”这种话很难提醒她先生留意她的愿望。一旦认为自己受到了指责，他很可能就会觉得委屈并退缩，这样，双方的关系甚至会更加疏远。</a:t>
            </a:r>
          </a:p>
        </p:txBody>
      </p:sp>
      <p:sp>
        <p:nvSpPr>
          <p:cNvPr id="9" name="文本框 8"/>
          <p:cNvSpPr txBox="1"/>
          <p:nvPr/>
        </p:nvSpPr>
        <p:spPr>
          <a:xfrm>
            <a:off x="5220866" y="3509228"/>
            <a:ext cx="864096" cy="215444"/>
          </a:xfrm>
          <a:prstGeom prst="rect">
            <a:avLst/>
          </a:prstGeom>
          <a:noFill/>
        </p:spPr>
        <p:txBody>
          <a:bodyPr wrap="square" lIns="0" tIns="0" rIns="0" bIns="0" rtlCol="0">
            <a:spAutoFit/>
          </a:bodyPr>
          <a:lstStyle>
            <a:defPPr>
              <a:defRPr lang="zh-CN"/>
            </a:defPPr>
            <a:lvl1pPr algn="ctr">
              <a:defRPr sz="14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改善工作</a:t>
            </a:r>
          </a:p>
        </p:txBody>
      </p:sp>
      <p:sp>
        <p:nvSpPr>
          <p:cNvPr id="10" name="文本框 9"/>
          <p:cNvSpPr txBox="1"/>
          <p:nvPr/>
        </p:nvSpPr>
        <p:spPr>
          <a:xfrm>
            <a:off x="229982" y="3724672"/>
            <a:ext cx="5854980" cy="760273"/>
          </a:xfrm>
          <a:prstGeom prst="rect">
            <a:avLst/>
          </a:prstGeom>
          <a:noFill/>
        </p:spPr>
        <p:txBody>
          <a:bodyPr wrap="square">
            <a:spAutoFit/>
          </a:bodyPr>
          <a:lstStyle>
            <a:defPPr>
              <a:defRPr lang="zh-CN"/>
            </a:defPPr>
            <a:lvl1pPr marL="0" indent="0" algn="just">
              <a:lnSpc>
                <a:spcPct val="150000"/>
              </a:lnSpc>
              <a:buFont typeface="Arial" panose="020B0604020202020204" pitchFamily="34" charset="0"/>
              <a:buNone/>
              <a:defRPr sz="1000">
                <a:solidFill>
                  <a:schemeClr val="tx1">
                    <a:lumMod val="65000"/>
                    <a:lumOff val="35000"/>
                  </a:schemeClr>
                </a:solidFill>
                <a:ea typeface="思源黑体" panose="020B0500000000000000" pitchFamily="34" charset="-122"/>
              </a:defRPr>
            </a:lvl1pPr>
          </a:lstStyle>
          <a:p>
            <a:r>
              <a:rPr lang="zh-CN" altLang="en-US" dirty="0"/>
              <a:t>有一次，瑞士一家大公司的技术部门找到了我。他们面临的难题是，其他部门的人不愿和他们打交道。其他部门的职员在接受调查时说：“我们不喜欢请教他们。那就像和一堆机器说话。”了解到这个情况后，我鼓励技术部门的职员更经常地表达感受。后来，情况有了好转。</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3024336"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被压抑的心灵</a:t>
            </a:r>
          </a:p>
        </p:txBody>
      </p:sp>
      <p:sp>
        <p:nvSpPr>
          <p:cNvPr id="3" name="文本框 2"/>
          <p:cNvSpPr txBox="1"/>
          <p:nvPr/>
        </p:nvSpPr>
        <p:spPr>
          <a:xfrm>
            <a:off x="2916610" y="1253626"/>
            <a:ext cx="3312368" cy="246221"/>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案例：示弱有助于解决冲突</a:t>
            </a:r>
          </a:p>
        </p:txBody>
      </p:sp>
      <p:sp>
        <p:nvSpPr>
          <p:cNvPr id="4" name="文本框 3"/>
          <p:cNvSpPr txBox="1"/>
          <p:nvPr/>
        </p:nvSpPr>
        <p:spPr>
          <a:xfrm>
            <a:off x="1044402" y="659595"/>
            <a:ext cx="7344816" cy="184666"/>
          </a:xfrm>
          <a:prstGeom prst="rect">
            <a:avLst/>
          </a:prstGeom>
          <a:noFill/>
        </p:spPr>
        <p:txBody>
          <a:bodyPr wrap="square" lIns="0" tIns="0" rIns="0" bIns="0" rtlCol="0">
            <a:spAutoFit/>
          </a:bodyPr>
          <a:lstStyle/>
          <a:p>
            <a:pPr algn="just"/>
            <a:r>
              <a:rPr lang="zh-CN" altLang="en-US" sz="1200" dirty="0">
                <a:solidFill>
                  <a:schemeClr val="accent6"/>
                </a:solidFill>
                <a:ea typeface="思源黑体" panose="020B0500000000000000" pitchFamily="34" charset="-122"/>
              </a:rPr>
              <a:t>通过两个案例：作者协助一所医院的管理层、给学生讲解非暴力沟通，来阐述示弱对于解决问题的重要性。</a:t>
            </a:r>
          </a:p>
        </p:txBody>
      </p:sp>
      <p:sp>
        <p:nvSpPr>
          <p:cNvPr id="5" name="文本框 4"/>
          <p:cNvSpPr txBox="1"/>
          <p:nvPr/>
        </p:nvSpPr>
        <p:spPr>
          <a:xfrm>
            <a:off x="218880" y="1585918"/>
            <a:ext cx="3993872" cy="184666"/>
          </a:xfrm>
          <a:prstGeom prst="rect">
            <a:avLst/>
          </a:prstGeom>
          <a:noFill/>
        </p:spPr>
        <p:txBody>
          <a:bodyPr wrap="square" lIns="0" tIns="0" rIns="0" bIns="0" rtlCol="0">
            <a:spAutoFit/>
          </a:bodyPr>
          <a:lstStyle/>
          <a:p>
            <a:pPr algn="just"/>
            <a:r>
              <a:rPr lang="zh-CN" altLang="en-US" sz="1200" b="1" dirty="0">
                <a:solidFill>
                  <a:schemeClr val="tx1">
                    <a:lumMod val="75000"/>
                    <a:lumOff val="25000"/>
                  </a:schemeClr>
                </a:solidFill>
                <a:ea typeface="思源黑体" panose="020B0500000000000000" pitchFamily="34" charset="-122"/>
              </a:rPr>
              <a:t>案例一：通过示弱协助医院管理层在项目上取得医生的支持。</a:t>
            </a:r>
          </a:p>
        </p:txBody>
      </p:sp>
      <p:sp>
        <p:nvSpPr>
          <p:cNvPr id="8" name="对话气泡: 圆角矩形 7"/>
          <p:cNvSpPr/>
          <p:nvPr/>
        </p:nvSpPr>
        <p:spPr>
          <a:xfrm>
            <a:off x="222238" y="2157527"/>
            <a:ext cx="2766380" cy="414512"/>
          </a:xfrm>
          <a:prstGeom prst="wedgeRoundRectCallout">
            <a:avLst>
              <a:gd name="adj1" fmla="val -33473"/>
              <a:gd name="adj2" fmla="val 83664"/>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solidFill>
                  <a:schemeClr val="bg1"/>
                </a:solidFill>
                <a:latin typeface="Calibri" panose="020F0502020204030204" pitchFamily="34" charset="0"/>
                <a:ea typeface="思源黑体" panose="020B0500000000000000" pitchFamily="34" charset="-122"/>
              </a:rPr>
              <a:t>我：“再一次提到这个项目，我忐忑不安。”</a:t>
            </a:r>
          </a:p>
        </p:txBody>
      </p:sp>
      <p:sp>
        <p:nvSpPr>
          <p:cNvPr id="10" name="文本框 9"/>
          <p:cNvSpPr txBox="1"/>
          <p:nvPr/>
        </p:nvSpPr>
        <p:spPr>
          <a:xfrm>
            <a:off x="720364" y="1822366"/>
            <a:ext cx="3600400" cy="246221"/>
          </a:xfrm>
          <a:prstGeom prst="rect">
            <a:avLst/>
          </a:prstGeom>
          <a:noFill/>
        </p:spPr>
        <p:txBody>
          <a:bodyPr wrap="square">
            <a:spAutoFit/>
          </a:bodyPr>
          <a:lstStyle/>
          <a:p>
            <a:pPr algn="just"/>
            <a:r>
              <a:rPr lang="zh-CN" altLang="en-US" sz="1000" dirty="0">
                <a:solidFill>
                  <a:schemeClr val="tx1">
                    <a:lumMod val="65000"/>
                    <a:lumOff val="35000"/>
                  </a:schemeClr>
                </a:solidFill>
                <a:latin typeface="Calibri" panose="020F0502020204030204" pitchFamily="34" charset="0"/>
                <a:ea typeface="思源黑体" panose="020B0500000000000000" pitchFamily="34" charset="-122"/>
              </a:rPr>
              <a:t>在模拟管理层与医生的对话时，我扮演的是管理人员的角色。</a:t>
            </a:r>
            <a:endParaRPr lang="zh-CN" altLang="en-US" sz="1000" dirty="0">
              <a:solidFill>
                <a:schemeClr val="tx1">
                  <a:lumMod val="65000"/>
                  <a:lumOff val="35000"/>
                </a:schemeClr>
              </a:solidFill>
            </a:endParaRPr>
          </a:p>
        </p:txBody>
      </p:sp>
      <p:sp>
        <p:nvSpPr>
          <p:cNvPr id="11" name="对话气泡: 圆角矩形 10"/>
          <p:cNvSpPr/>
          <p:nvPr/>
        </p:nvSpPr>
        <p:spPr>
          <a:xfrm>
            <a:off x="1675448" y="2612812"/>
            <a:ext cx="2537305" cy="414512"/>
          </a:xfrm>
          <a:prstGeom prst="wedgeRoundRectCallout">
            <a:avLst>
              <a:gd name="adj1" fmla="val 46343"/>
              <a:gd name="adj2" fmla="val 91917"/>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solidFill>
                  <a:schemeClr val="bg1"/>
                </a:solidFill>
                <a:latin typeface="Calibri" panose="020F0502020204030204" pitchFamily="34" charset="0"/>
                <a:ea typeface="思源黑体" panose="020B0500000000000000" pitchFamily="34" charset="-122"/>
              </a:rPr>
              <a:t>一位管理层：“你太不现实了！我们决不能告诉医生我们感到不安。”</a:t>
            </a:r>
          </a:p>
        </p:txBody>
      </p:sp>
      <p:sp>
        <p:nvSpPr>
          <p:cNvPr id="12" name="对话气泡: 圆角矩形 11"/>
          <p:cNvSpPr/>
          <p:nvPr/>
        </p:nvSpPr>
        <p:spPr>
          <a:xfrm>
            <a:off x="218880" y="3068097"/>
            <a:ext cx="1545602" cy="414512"/>
          </a:xfrm>
          <a:prstGeom prst="wedgeRoundRectCallout">
            <a:avLst>
              <a:gd name="adj1" fmla="val -33473"/>
              <a:gd name="adj2" fmla="val 83664"/>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bg1"/>
                </a:solidFill>
                <a:latin typeface="Calibri" panose="020F0502020204030204" pitchFamily="34" charset="0"/>
                <a:ea typeface="思源黑体" panose="020B0500000000000000" pitchFamily="34" charset="-122"/>
              </a:rPr>
              <a:t>我：“为什么不可能？”</a:t>
            </a:r>
          </a:p>
        </p:txBody>
      </p:sp>
      <p:sp>
        <p:nvSpPr>
          <p:cNvPr id="13" name="对话气泡: 圆角矩形 12"/>
          <p:cNvSpPr/>
          <p:nvPr/>
        </p:nvSpPr>
        <p:spPr>
          <a:xfrm>
            <a:off x="828377" y="3543479"/>
            <a:ext cx="3384375" cy="414512"/>
          </a:xfrm>
          <a:prstGeom prst="wedgeRoundRectCallout">
            <a:avLst>
              <a:gd name="adj1" fmla="val 46343"/>
              <a:gd name="adj2" fmla="val 91917"/>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solidFill>
                  <a:schemeClr val="bg1"/>
                </a:solidFill>
                <a:latin typeface="Calibri" panose="020F0502020204030204" pitchFamily="34" charset="0"/>
                <a:ea typeface="思源黑体" panose="020B0500000000000000" pitchFamily="34" charset="-122"/>
              </a:rPr>
              <a:t>管理层：“一旦我们示弱，他们会更加盛气凌人。”</a:t>
            </a:r>
          </a:p>
        </p:txBody>
      </p:sp>
      <p:sp>
        <p:nvSpPr>
          <p:cNvPr id="15" name="矩形: 圆角 14"/>
          <p:cNvSpPr/>
          <p:nvPr/>
        </p:nvSpPr>
        <p:spPr>
          <a:xfrm>
            <a:off x="218880" y="4228728"/>
            <a:ext cx="3993872" cy="790544"/>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solidFill>
                  <a:schemeClr val="bg1"/>
                </a:solidFill>
                <a:latin typeface="Calibri" panose="020F0502020204030204" pitchFamily="34" charset="0"/>
                <a:ea typeface="思源黑体" panose="020B0500000000000000" pitchFamily="34" charset="-122"/>
              </a:rPr>
              <a:t>然而，有位负责人还是决定试一试。这次，他不像平时那样面无表情地陈述观点</a:t>
            </a:r>
            <a:r>
              <a:rPr lang="en-US" altLang="zh-CN" sz="1000" dirty="0">
                <a:solidFill>
                  <a:schemeClr val="bg1"/>
                </a:solidFill>
                <a:latin typeface="Calibri" panose="020F0502020204030204" pitchFamily="34" charset="0"/>
                <a:ea typeface="思源黑体" panose="020B0500000000000000" pitchFamily="34" charset="-122"/>
              </a:rPr>
              <a:t>——</a:t>
            </a:r>
            <a:r>
              <a:rPr lang="zh-CN" altLang="en-US" sz="1000" dirty="0">
                <a:solidFill>
                  <a:schemeClr val="bg1"/>
                </a:solidFill>
                <a:latin typeface="Calibri" panose="020F0502020204030204" pitchFamily="34" charset="0"/>
                <a:ea typeface="思源黑体" panose="020B0500000000000000" pitchFamily="34" charset="-122"/>
              </a:rPr>
              <a:t>他不仅解释了医生改变立场的重要意义，而且还表达了内心的感受。医生的反应十分不同。他们非但没有“盛气凌人”，而且还通过了项目。</a:t>
            </a:r>
          </a:p>
        </p:txBody>
      </p:sp>
      <p:sp>
        <p:nvSpPr>
          <p:cNvPr id="16" name="文本框 15"/>
          <p:cNvSpPr txBox="1"/>
          <p:nvPr/>
        </p:nvSpPr>
        <p:spPr>
          <a:xfrm>
            <a:off x="4999261" y="1573910"/>
            <a:ext cx="3323530" cy="184666"/>
          </a:xfrm>
          <a:prstGeom prst="rect">
            <a:avLst/>
          </a:prstGeom>
          <a:noFill/>
        </p:spPr>
        <p:txBody>
          <a:bodyPr wrap="square" lIns="0" tIns="0" rIns="0" bIns="0" rtlCol="0">
            <a:spAutoFit/>
          </a:bodyPr>
          <a:lstStyle/>
          <a:p>
            <a:pPr algn="just"/>
            <a:r>
              <a:rPr lang="zh-CN" altLang="en-US" sz="1200" b="1" dirty="0">
                <a:solidFill>
                  <a:schemeClr val="tx1">
                    <a:lumMod val="75000"/>
                    <a:lumOff val="25000"/>
                  </a:schemeClr>
                </a:solidFill>
                <a:ea typeface="思源黑体" panose="020B0500000000000000" pitchFamily="34" charset="-122"/>
              </a:rPr>
              <a:t>案例二：给学生讲非暴力沟通解决了种族冲突。</a:t>
            </a:r>
          </a:p>
        </p:txBody>
      </p:sp>
      <p:sp>
        <p:nvSpPr>
          <p:cNvPr id="17" name="文本框 16"/>
          <p:cNvSpPr txBox="1"/>
          <p:nvPr/>
        </p:nvSpPr>
        <p:spPr>
          <a:xfrm>
            <a:off x="4932834" y="1819446"/>
            <a:ext cx="3600400" cy="246221"/>
          </a:xfrm>
          <a:prstGeom prst="rect">
            <a:avLst/>
          </a:prstGeom>
          <a:noFill/>
        </p:spPr>
        <p:txBody>
          <a:bodyPr wrap="square">
            <a:spAutoFit/>
          </a:bodyPr>
          <a:lstStyle/>
          <a:p>
            <a:pPr algn="just"/>
            <a:r>
              <a:rPr lang="zh-CN" altLang="en-US" sz="1000" dirty="0">
                <a:solidFill>
                  <a:schemeClr val="tx1">
                    <a:lumMod val="65000"/>
                    <a:lumOff val="35000"/>
                  </a:schemeClr>
                </a:solidFill>
                <a:latin typeface="Calibri" panose="020F0502020204030204" pitchFamily="34" charset="0"/>
                <a:ea typeface="思源黑体" panose="020B0500000000000000" pitchFamily="34" charset="-122"/>
              </a:rPr>
              <a:t>在上课的过程中，学生拒绝听课，并遇到了种族冲突。</a:t>
            </a:r>
            <a:endParaRPr lang="zh-CN" altLang="en-US" sz="1000" dirty="0">
              <a:solidFill>
                <a:schemeClr val="tx1">
                  <a:lumMod val="65000"/>
                  <a:lumOff val="35000"/>
                </a:schemeClr>
              </a:solidFill>
            </a:endParaRPr>
          </a:p>
        </p:txBody>
      </p:sp>
      <p:sp>
        <p:nvSpPr>
          <p:cNvPr id="18" name="对话气泡: 圆角矩形 17"/>
          <p:cNvSpPr/>
          <p:nvPr/>
        </p:nvSpPr>
        <p:spPr>
          <a:xfrm>
            <a:off x="4932836" y="2157527"/>
            <a:ext cx="2766380" cy="414512"/>
          </a:xfrm>
          <a:prstGeom prst="wedgeRoundRectCallout">
            <a:avLst>
              <a:gd name="adj1" fmla="val -33473"/>
              <a:gd name="adj2" fmla="val 83664"/>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solidFill>
                  <a:schemeClr val="bg1"/>
                </a:solidFill>
                <a:latin typeface="Calibri" panose="020F0502020204030204" pitchFamily="34" charset="0"/>
                <a:ea typeface="思源黑体" panose="020B0500000000000000" pitchFamily="34" charset="-122"/>
              </a:rPr>
              <a:t>我：“早上好。今天我们将学习一种新的沟通模式。我希望它能促进你们家庭和友谊和谐。”</a:t>
            </a:r>
          </a:p>
        </p:txBody>
      </p:sp>
      <p:sp>
        <p:nvSpPr>
          <p:cNvPr id="19" name="对话气泡: 圆角矩形 18"/>
          <p:cNvSpPr/>
          <p:nvPr/>
        </p:nvSpPr>
        <p:spPr>
          <a:xfrm>
            <a:off x="6386046" y="2612812"/>
            <a:ext cx="2537305" cy="414512"/>
          </a:xfrm>
          <a:prstGeom prst="wedgeRoundRectCallout">
            <a:avLst>
              <a:gd name="adj1" fmla="val 46343"/>
              <a:gd name="adj2" fmla="val 91917"/>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000" dirty="0">
                <a:solidFill>
                  <a:schemeClr val="bg1"/>
                </a:solidFill>
                <a:latin typeface="Calibri" panose="020F0502020204030204" pitchFamily="34" charset="0"/>
                <a:ea typeface="思源黑体" panose="020B0500000000000000" pitchFamily="34" charset="-122"/>
              </a:rPr>
              <a:t>……</a:t>
            </a:r>
            <a:r>
              <a:rPr lang="zh-CN" altLang="en-US" sz="1000" dirty="0">
                <a:solidFill>
                  <a:schemeClr val="bg1"/>
                </a:solidFill>
                <a:latin typeface="Calibri" panose="020F0502020204030204" pitchFamily="34" charset="0"/>
                <a:ea typeface="思源黑体" panose="020B0500000000000000" pitchFamily="34" charset="-122"/>
              </a:rPr>
              <a:t>没有学生理会我，并且他们用各种小动作表示抗拒我上课。</a:t>
            </a:r>
          </a:p>
        </p:txBody>
      </p:sp>
      <p:sp>
        <p:nvSpPr>
          <p:cNvPr id="20" name="对话气泡: 圆角矩形 19"/>
          <p:cNvSpPr/>
          <p:nvPr/>
        </p:nvSpPr>
        <p:spPr>
          <a:xfrm>
            <a:off x="4932834" y="3652664"/>
            <a:ext cx="3312368" cy="414512"/>
          </a:xfrm>
          <a:prstGeom prst="wedgeRoundRectCallout">
            <a:avLst>
              <a:gd name="adj1" fmla="val -33473"/>
              <a:gd name="adj2" fmla="val 83664"/>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solidFill>
                  <a:schemeClr val="bg1"/>
                </a:solidFill>
                <a:latin typeface="Calibri" panose="020F0502020204030204" pitchFamily="34" charset="0"/>
                <a:ea typeface="思源黑体" panose="020B0500000000000000" pitchFamily="34" charset="-122"/>
              </a:rPr>
              <a:t>我：“我很紧张，但不是因为你的肤色。而是因为我和大家是初次见面，我希望得到肯定。”</a:t>
            </a:r>
          </a:p>
        </p:txBody>
      </p:sp>
      <p:sp>
        <p:nvSpPr>
          <p:cNvPr id="21" name="对话气泡: 圆角矩形 20"/>
          <p:cNvSpPr/>
          <p:nvPr/>
        </p:nvSpPr>
        <p:spPr>
          <a:xfrm>
            <a:off x="6084962" y="3148608"/>
            <a:ext cx="2838389" cy="414512"/>
          </a:xfrm>
          <a:prstGeom prst="wedgeRoundRectCallout">
            <a:avLst>
              <a:gd name="adj1" fmla="val 46343"/>
              <a:gd name="adj2" fmla="val 91917"/>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solidFill>
                  <a:schemeClr val="bg1"/>
                </a:solidFill>
                <a:latin typeface="Calibri" panose="020F0502020204030204" pitchFamily="34" charset="0"/>
                <a:ea typeface="思源黑体" panose="020B0500000000000000" pitchFamily="34" charset="-122"/>
              </a:rPr>
              <a:t>一个学生插话：“你讨厌黑人，不是吗？”</a:t>
            </a:r>
          </a:p>
        </p:txBody>
      </p:sp>
      <p:sp>
        <p:nvSpPr>
          <p:cNvPr id="22" name="矩形: 圆角 21"/>
          <p:cNvSpPr/>
          <p:nvPr/>
        </p:nvSpPr>
        <p:spPr>
          <a:xfrm>
            <a:off x="4929479" y="4229888"/>
            <a:ext cx="3993872" cy="790544"/>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solidFill>
                  <a:schemeClr val="bg1"/>
                </a:solidFill>
                <a:latin typeface="Calibri" panose="020F0502020204030204" pitchFamily="34" charset="0"/>
                <a:ea typeface="思源黑体" panose="020B0500000000000000" pitchFamily="34" charset="-122"/>
              </a:rPr>
              <a:t>示弱产生了积极影响。他们开始了解我、介绍他们自己，并询问有关非暴力沟通的问题。</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3024336"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区分感受和想法</a:t>
            </a:r>
          </a:p>
        </p:txBody>
      </p:sp>
      <p:sp>
        <p:nvSpPr>
          <p:cNvPr id="3" name="文本框 2"/>
          <p:cNvSpPr txBox="1"/>
          <p:nvPr/>
        </p:nvSpPr>
        <p:spPr>
          <a:xfrm>
            <a:off x="2916610" y="1253626"/>
            <a:ext cx="3312368" cy="246221"/>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区分感受和想法</a:t>
            </a:r>
          </a:p>
        </p:txBody>
      </p:sp>
      <p:sp>
        <p:nvSpPr>
          <p:cNvPr id="4" name="文本框 3"/>
          <p:cNvSpPr txBox="1"/>
          <p:nvPr/>
        </p:nvSpPr>
        <p:spPr>
          <a:xfrm>
            <a:off x="1044402" y="659595"/>
            <a:ext cx="7344816" cy="184666"/>
          </a:xfrm>
          <a:prstGeom prst="rect">
            <a:avLst/>
          </a:prstGeom>
          <a:noFill/>
        </p:spPr>
        <p:txBody>
          <a:bodyPr wrap="square" lIns="0" tIns="0" rIns="0" bIns="0" rtlCol="0">
            <a:spAutoFit/>
          </a:bodyPr>
          <a:lstStyle/>
          <a:p>
            <a:pPr algn="just"/>
            <a:r>
              <a:rPr lang="zh-CN" altLang="en-US" sz="1200" dirty="0">
                <a:solidFill>
                  <a:schemeClr val="accent6"/>
                </a:solidFill>
                <a:ea typeface="思源黑体" panose="020B0500000000000000" pitchFamily="34" charset="-122"/>
              </a:rPr>
              <a:t>在非暴力沟通中，我们要注意区分感受和想法。</a:t>
            </a:r>
          </a:p>
        </p:txBody>
      </p:sp>
      <p:grpSp>
        <p:nvGrpSpPr>
          <p:cNvPr id="15" name="组合 14"/>
          <p:cNvGrpSpPr/>
          <p:nvPr/>
        </p:nvGrpSpPr>
        <p:grpSpPr>
          <a:xfrm>
            <a:off x="684362" y="1724962"/>
            <a:ext cx="5328593" cy="1118392"/>
            <a:chOff x="1260426" y="1852464"/>
            <a:chExt cx="1386884" cy="1118392"/>
          </a:xfrm>
        </p:grpSpPr>
        <p:sp>
          <p:nvSpPr>
            <p:cNvPr id="5" name="任意多边形: 形状 13"/>
            <p:cNvSpPr/>
            <p:nvPr/>
          </p:nvSpPr>
          <p:spPr>
            <a:xfrm>
              <a:off x="1260426" y="1852464"/>
              <a:ext cx="1386884" cy="628943"/>
            </a:xfrm>
            <a:custGeom>
              <a:avLst/>
              <a:gdLst>
                <a:gd name="connsiteX0" fmla="*/ 419919 w 2519464"/>
                <a:gd name="connsiteY0" fmla="*/ 0 h 1142561"/>
                <a:gd name="connsiteX1" fmla="*/ 2099545 w 2519464"/>
                <a:gd name="connsiteY1" fmla="*/ 0 h 1142561"/>
                <a:gd name="connsiteX2" fmla="*/ 2519464 w 2519464"/>
                <a:gd name="connsiteY2" fmla="*/ 419919 h 1142561"/>
                <a:gd name="connsiteX3" fmla="*/ 2519464 w 2519464"/>
                <a:gd name="connsiteY3" fmla="*/ 1142561 h 1142561"/>
                <a:gd name="connsiteX4" fmla="*/ 0 w 2519464"/>
                <a:gd name="connsiteY4" fmla="*/ 1142561 h 1142561"/>
                <a:gd name="connsiteX5" fmla="*/ 0 w 2519464"/>
                <a:gd name="connsiteY5" fmla="*/ 419919 h 1142561"/>
                <a:gd name="connsiteX6" fmla="*/ 419919 w 2519464"/>
                <a:gd name="connsiteY6" fmla="*/ 0 h 114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9464" h="1142561">
                  <a:moveTo>
                    <a:pt x="419919" y="0"/>
                  </a:moveTo>
                  <a:lnTo>
                    <a:pt x="2099545" y="0"/>
                  </a:lnTo>
                  <a:cubicBezTo>
                    <a:pt x="2331460" y="0"/>
                    <a:pt x="2519464" y="188004"/>
                    <a:pt x="2519464" y="419919"/>
                  </a:cubicBezTo>
                  <a:lnTo>
                    <a:pt x="2519464" y="1142561"/>
                  </a:lnTo>
                  <a:lnTo>
                    <a:pt x="0" y="1142561"/>
                  </a:lnTo>
                  <a:lnTo>
                    <a:pt x="0" y="419919"/>
                  </a:lnTo>
                  <a:cubicBezTo>
                    <a:pt x="0" y="188004"/>
                    <a:pt x="188004" y="0"/>
                    <a:pt x="419919" y="0"/>
                  </a:cubicBezTo>
                  <a:close/>
                </a:path>
              </a:pathLst>
            </a:custGeom>
            <a:solidFill>
              <a:srgbClr val="FF9216"/>
            </a:solidFill>
            <a:ln w="38100">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dirty="0">
                <a:ea typeface="思源黑体" panose="020B0500000000000000" pitchFamily="34" charset="-122"/>
              </a:endParaRPr>
            </a:p>
          </p:txBody>
        </p:sp>
        <p:sp>
          <p:nvSpPr>
            <p:cNvPr id="6" name="矩形: 圆角 1"/>
            <p:cNvSpPr/>
            <p:nvPr/>
          </p:nvSpPr>
          <p:spPr>
            <a:xfrm>
              <a:off x="1260426" y="2085702"/>
              <a:ext cx="1386884" cy="885154"/>
            </a:xfrm>
            <a:prstGeom prst="roundRect">
              <a:avLst/>
            </a:prstGeom>
            <a:noFill/>
            <a:ln w="19050">
              <a:solidFill>
                <a:srgbClr val="FF921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dirty="0">
                <a:ea typeface="思源黑体" panose="020B0500000000000000" pitchFamily="34" charset="-122"/>
              </a:endParaRPr>
            </a:p>
          </p:txBody>
        </p:sp>
        <p:sp>
          <p:nvSpPr>
            <p:cNvPr id="10" name="矩形 9"/>
            <p:cNvSpPr/>
            <p:nvPr/>
          </p:nvSpPr>
          <p:spPr>
            <a:xfrm>
              <a:off x="1299401" y="2572544"/>
              <a:ext cx="1308932" cy="3290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b="1" dirty="0">
                  <a:solidFill>
                    <a:schemeClr val="tx1">
                      <a:lumMod val="75000"/>
                      <a:lumOff val="25000"/>
                    </a:schemeClr>
                  </a:solidFill>
                  <a:latin typeface="思源黑体" panose="020B0500000000000000" pitchFamily="34" charset="-122"/>
                  <a:ea typeface="思源黑体" panose="020B0500000000000000" pitchFamily="34" charset="-122"/>
                </a:rPr>
                <a:t>想法</a:t>
              </a:r>
            </a:p>
          </p:txBody>
        </p:sp>
        <p:pic>
          <p:nvPicPr>
            <p:cNvPr id="12" name="图形 11" descr="有想法的人"/>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80489" y="1922270"/>
              <a:ext cx="146756" cy="499360"/>
            </a:xfrm>
            <a:prstGeom prst="rect">
              <a:avLst/>
            </a:prstGeom>
          </p:spPr>
        </p:pic>
      </p:grpSp>
      <p:grpSp>
        <p:nvGrpSpPr>
          <p:cNvPr id="16" name="组合 15"/>
          <p:cNvGrpSpPr/>
          <p:nvPr/>
        </p:nvGrpSpPr>
        <p:grpSpPr>
          <a:xfrm>
            <a:off x="6228978" y="1724962"/>
            <a:ext cx="2232248" cy="1118392"/>
            <a:chOff x="3111536" y="1852464"/>
            <a:chExt cx="1386884" cy="1118400"/>
          </a:xfrm>
        </p:grpSpPr>
        <p:sp>
          <p:nvSpPr>
            <p:cNvPr id="7" name="任意多边形: 形状 14"/>
            <p:cNvSpPr/>
            <p:nvPr/>
          </p:nvSpPr>
          <p:spPr>
            <a:xfrm>
              <a:off x="3111536" y="1852464"/>
              <a:ext cx="1386884" cy="628943"/>
            </a:xfrm>
            <a:custGeom>
              <a:avLst/>
              <a:gdLst>
                <a:gd name="connsiteX0" fmla="*/ 419919 w 2519464"/>
                <a:gd name="connsiteY0" fmla="*/ 0 h 1142561"/>
                <a:gd name="connsiteX1" fmla="*/ 2099545 w 2519464"/>
                <a:gd name="connsiteY1" fmla="*/ 0 h 1142561"/>
                <a:gd name="connsiteX2" fmla="*/ 2519464 w 2519464"/>
                <a:gd name="connsiteY2" fmla="*/ 419919 h 1142561"/>
                <a:gd name="connsiteX3" fmla="*/ 2519464 w 2519464"/>
                <a:gd name="connsiteY3" fmla="*/ 1142561 h 1142561"/>
                <a:gd name="connsiteX4" fmla="*/ 0 w 2519464"/>
                <a:gd name="connsiteY4" fmla="*/ 1142561 h 1142561"/>
                <a:gd name="connsiteX5" fmla="*/ 0 w 2519464"/>
                <a:gd name="connsiteY5" fmla="*/ 419919 h 1142561"/>
                <a:gd name="connsiteX6" fmla="*/ 419919 w 2519464"/>
                <a:gd name="connsiteY6" fmla="*/ 0 h 114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9464" h="1142561">
                  <a:moveTo>
                    <a:pt x="419919" y="0"/>
                  </a:moveTo>
                  <a:lnTo>
                    <a:pt x="2099545" y="0"/>
                  </a:lnTo>
                  <a:cubicBezTo>
                    <a:pt x="2331460" y="0"/>
                    <a:pt x="2519464" y="188004"/>
                    <a:pt x="2519464" y="419919"/>
                  </a:cubicBezTo>
                  <a:lnTo>
                    <a:pt x="2519464" y="1142561"/>
                  </a:lnTo>
                  <a:lnTo>
                    <a:pt x="0" y="1142561"/>
                  </a:lnTo>
                  <a:lnTo>
                    <a:pt x="0" y="419919"/>
                  </a:lnTo>
                  <a:cubicBezTo>
                    <a:pt x="0" y="188004"/>
                    <a:pt x="188004" y="0"/>
                    <a:pt x="419919" y="0"/>
                  </a:cubicBezTo>
                  <a:close/>
                </a:path>
              </a:pathLst>
            </a:custGeom>
            <a:solidFill>
              <a:srgbClr val="1E74AE"/>
            </a:solidFill>
            <a:ln w="38100">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dirty="0">
                <a:ea typeface="思源黑体" panose="020B0500000000000000" pitchFamily="34" charset="-122"/>
              </a:endParaRPr>
            </a:p>
          </p:txBody>
        </p:sp>
        <p:sp>
          <p:nvSpPr>
            <p:cNvPr id="8" name="矩形: 圆角 2"/>
            <p:cNvSpPr/>
            <p:nvPr/>
          </p:nvSpPr>
          <p:spPr>
            <a:xfrm>
              <a:off x="3111536" y="1852464"/>
              <a:ext cx="1386884" cy="1118400"/>
            </a:xfrm>
            <a:prstGeom prst="roundRect">
              <a:avLst/>
            </a:prstGeom>
            <a:noFill/>
            <a:ln w="19050">
              <a:solidFill>
                <a:srgbClr val="1E74A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dirty="0">
                <a:ea typeface="思源黑体" panose="020B0500000000000000" pitchFamily="34" charset="-122"/>
              </a:endParaRPr>
            </a:p>
          </p:txBody>
        </p:sp>
        <p:sp>
          <p:nvSpPr>
            <p:cNvPr id="9" name="矩形 8"/>
            <p:cNvSpPr/>
            <p:nvPr/>
          </p:nvSpPr>
          <p:spPr>
            <a:xfrm>
              <a:off x="3156334" y="2572544"/>
              <a:ext cx="1308932" cy="3290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b="1" dirty="0">
                  <a:solidFill>
                    <a:schemeClr val="tx1">
                      <a:lumMod val="75000"/>
                      <a:lumOff val="25000"/>
                    </a:schemeClr>
                  </a:solidFill>
                  <a:latin typeface="思源黑体" panose="020B0500000000000000" pitchFamily="34" charset="-122"/>
                  <a:ea typeface="思源黑体" panose="020B0500000000000000" pitchFamily="34" charset="-122"/>
                </a:rPr>
                <a:t>感受</a:t>
              </a:r>
            </a:p>
          </p:txBody>
        </p:sp>
        <p:pic>
          <p:nvPicPr>
            <p:cNvPr id="14" name="图形 13" descr="实心填充的滑稽表情"/>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45410" y="1914907"/>
              <a:ext cx="319136" cy="504056"/>
            </a:xfrm>
            <a:prstGeom prst="rect">
              <a:avLst/>
            </a:prstGeom>
          </p:spPr>
        </p:pic>
      </p:grpSp>
      <p:sp>
        <p:nvSpPr>
          <p:cNvPr id="18" name="文本框 17"/>
          <p:cNvSpPr txBox="1"/>
          <p:nvPr/>
        </p:nvSpPr>
        <p:spPr>
          <a:xfrm>
            <a:off x="526312" y="2932584"/>
            <a:ext cx="1944216" cy="246221"/>
          </a:xfrm>
          <a:prstGeom prst="rect">
            <a:avLst/>
          </a:prstGeom>
          <a:noFill/>
        </p:spPr>
        <p:txBody>
          <a:bodyPr wrap="square">
            <a:spAutoFit/>
          </a:bodyPr>
          <a:lstStyle>
            <a:defPPr>
              <a:defRPr lang="zh-CN"/>
            </a:defPPr>
            <a:lvl1pPr algn="just">
              <a:defRPr sz="1000">
                <a:solidFill>
                  <a:schemeClr val="tx1">
                    <a:lumMod val="65000"/>
                    <a:lumOff val="35000"/>
                  </a:schemeClr>
                </a:solidFill>
                <a:ea typeface="思源黑体" panose="020B0500000000000000" pitchFamily="34" charset="-122"/>
              </a:defRPr>
            </a:lvl1pPr>
          </a:lstStyle>
          <a:p>
            <a:pPr marL="171450" indent="-171450" algn="ctr">
              <a:buFont typeface="Arial" panose="020B0604020202020204" pitchFamily="34" charset="0"/>
              <a:buChar char="•"/>
            </a:pPr>
            <a:r>
              <a:rPr lang="zh-CN" altLang="en-US" b="1" dirty="0"/>
              <a:t>我觉得我的吉他弹得不好。</a:t>
            </a:r>
          </a:p>
        </p:txBody>
      </p:sp>
      <p:sp>
        <p:nvSpPr>
          <p:cNvPr id="19" name="文本框 18"/>
          <p:cNvSpPr txBox="1"/>
          <p:nvPr/>
        </p:nvSpPr>
        <p:spPr>
          <a:xfrm>
            <a:off x="526312" y="3178805"/>
            <a:ext cx="1944215" cy="760273"/>
          </a:xfrm>
          <a:prstGeom prst="rect">
            <a:avLst/>
          </a:prstGeom>
          <a:noFill/>
        </p:spPr>
        <p:txBody>
          <a:bodyPr wrap="square">
            <a:spAutoFit/>
          </a:bodyPr>
          <a:lstStyle>
            <a:defPPr>
              <a:defRPr lang="zh-CN"/>
            </a:defPPr>
            <a:lvl1pPr algn="just">
              <a:defRPr sz="1000">
                <a:solidFill>
                  <a:schemeClr val="tx1">
                    <a:lumMod val="65000"/>
                    <a:lumOff val="35000"/>
                  </a:schemeClr>
                </a:solidFill>
                <a:ea typeface="思源黑体" panose="020B0500000000000000" pitchFamily="34" charset="-122"/>
              </a:defRPr>
            </a:lvl1pPr>
          </a:lstStyle>
          <a:p>
            <a:pPr>
              <a:lnSpc>
                <a:spcPct val="150000"/>
              </a:lnSpc>
            </a:pPr>
            <a:r>
              <a:rPr lang="zh-CN" altLang="en-US" dirty="0"/>
              <a:t>在这个句子中，我评价自己吉他弹得好不好，而没有表达感受。</a:t>
            </a:r>
            <a:endParaRPr lang="en-US" altLang="zh-CN" dirty="0"/>
          </a:p>
        </p:txBody>
      </p:sp>
      <p:sp>
        <p:nvSpPr>
          <p:cNvPr id="20" name="文本框 19"/>
          <p:cNvSpPr txBox="1"/>
          <p:nvPr/>
        </p:nvSpPr>
        <p:spPr>
          <a:xfrm>
            <a:off x="4528181" y="3146703"/>
            <a:ext cx="1484774" cy="1914435"/>
          </a:xfrm>
          <a:prstGeom prst="rect">
            <a:avLst/>
          </a:prstGeom>
          <a:noFill/>
        </p:spPr>
        <p:txBody>
          <a:bodyPr wrap="square">
            <a:spAutoFit/>
          </a:bodyPr>
          <a:lstStyle>
            <a:defPPr>
              <a:defRPr lang="zh-CN"/>
            </a:defPPr>
            <a:lvl1pPr algn="just">
              <a:defRPr sz="1000">
                <a:solidFill>
                  <a:schemeClr val="tx1">
                    <a:lumMod val="65000"/>
                    <a:lumOff val="35000"/>
                  </a:schemeClr>
                </a:solidFill>
                <a:ea typeface="思源黑体" panose="020B0500000000000000" pitchFamily="34" charset="-122"/>
              </a:defRPr>
            </a:lvl1pPr>
          </a:lstStyle>
          <a:p>
            <a:pPr>
              <a:lnSpc>
                <a:spcPct val="150000"/>
              </a:lnSpc>
            </a:pPr>
            <a:r>
              <a:rPr lang="zh-CN" altLang="en-US" dirty="0"/>
              <a:t>还有些词表达的是想法，而非感受。例如：被抛弃、被羞辱、被虐待、被打扰、被拒绝、不受重视、被束缚、被欺负、无人理睬、得不到支持、无人赏识、被利用、被贬低。</a:t>
            </a:r>
          </a:p>
        </p:txBody>
      </p:sp>
      <p:sp>
        <p:nvSpPr>
          <p:cNvPr id="22" name="文本框 21"/>
          <p:cNvSpPr txBox="1"/>
          <p:nvPr/>
        </p:nvSpPr>
        <p:spPr>
          <a:xfrm>
            <a:off x="2851282" y="3146703"/>
            <a:ext cx="1296144" cy="1683602"/>
          </a:xfrm>
          <a:prstGeom prst="rect">
            <a:avLst/>
          </a:prstGeom>
          <a:noFill/>
        </p:spPr>
        <p:txBody>
          <a:bodyPr wrap="square">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r>
              <a:rPr lang="zh-CN" altLang="en-US" dirty="0"/>
              <a:t>当我们说“我觉得”，我们常常并不是在表达感受，而是在表达想法。在这句话中，“我觉得”换成“我认为”也许更恰当。</a:t>
            </a:r>
          </a:p>
        </p:txBody>
      </p:sp>
      <p:sp>
        <p:nvSpPr>
          <p:cNvPr id="23" name="文本框 22"/>
          <p:cNvSpPr txBox="1"/>
          <p:nvPr/>
        </p:nvSpPr>
        <p:spPr>
          <a:xfrm>
            <a:off x="2556570" y="2932584"/>
            <a:ext cx="1944216" cy="246221"/>
          </a:xfrm>
          <a:prstGeom prst="rect">
            <a:avLst/>
          </a:prstGeom>
          <a:noFill/>
        </p:spPr>
        <p:txBody>
          <a:bodyPr wrap="square">
            <a:spAutoFit/>
          </a:bodyPr>
          <a:lstStyle>
            <a:defPPr>
              <a:defRPr lang="zh-CN"/>
            </a:defPPr>
            <a:lvl1pPr algn="just">
              <a:defRPr sz="1000">
                <a:solidFill>
                  <a:schemeClr val="tx1">
                    <a:lumMod val="65000"/>
                    <a:lumOff val="35000"/>
                  </a:schemeClr>
                </a:solidFill>
                <a:ea typeface="思源黑体" panose="020B0500000000000000" pitchFamily="34" charset="-122"/>
              </a:defRPr>
            </a:lvl1pPr>
          </a:lstStyle>
          <a:p>
            <a:pPr marL="171450" indent="-171450" algn="ctr">
              <a:buFont typeface="Arial" panose="020B0604020202020204" pitchFamily="34" charset="0"/>
              <a:buChar char="•"/>
            </a:pPr>
            <a:r>
              <a:rPr lang="zh-CN" altLang="en-US" b="1" dirty="0"/>
              <a:t>我觉得这不公平。</a:t>
            </a:r>
          </a:p>
        </p:txBody>
      </p:sp>
      <p:sp>
        <p:nvSpPr>
          <p:cNvPr id="24" name="文本框 23"/>
          <p:cNvSpPr txBox="1"/>
          <p:nvPr/>
        </p:nvSpPr>
        <p:spPr>
          <a:xfrm>
            <a:off x="4302324" y="2932584"/>
            <a:ext cx="1944216" cy="246221"/>
          </a:xfrm>
          <a:prstGeom prst="rect">
            <a:avLst/>
          </a:prstGeom>
          <a:noFill/>
        </p:spPr>
        <p:txBody>
          <a:bodyPr wrap="square">
            <a:spAutoFit/>
          </a:bodyPr>
          <a:lstStyle>
            <a:defPPr>
              <a:defRPr lang="zh-CN"/>
            </a:defPPr>
            <a:lvl1pPr algn="just">
              <a:defRPr sz="1000">
                <a:solidFill>
                  <a:schemeClr val="tx1">
                    <a:lumMod val="65000"/>
                    <a:lumOff val="35000"/>
                  </a:schemeClr>
                </a:solidFill>
                <a:ea typeface="思源黑体" panose="020B0500000000000000" pitchFamily="34" charset="-122"/>
              </a:defRPr>
            </a:lvl1pPr>
          </a:lstStyle>
          <a:p>
            <a:pPr marL="171450" indent="-171450" algn="ctr">
              <a:buFont typeface="Arial" panose="020B0604020202020204" pitchFamily="34" charset="0"/>
              <a:buChar char="•"/>
            </a:pPr>
            <a:r>
              <a:rPr lang="zh-CN" altLang="en-US" b="1" dirty="0"/>
              <a:t>我觉得我被忽略了。</a:t>
            </a:r>
          </a:p>
        </p:txBody>
      </p:sp>
      <p:sp>
        <p:nvSpPr>
          <p:cNvPr id="25" name="文本框 24"/>
          <p:cNvSpPr txBox="1"/>
          <p:nvPr/>
        </p:nvSpPr>
        <p:spPr>
          <a:xfrm>
            <a:off x="6228978" y="2932584"/>
            <a:ext cx="2232248" cy="400110"/>
          </a:xfrm>
          <a:prstGeom prst="rect">
            <a:avLst/>
          </a:prstGeom>
          <a:noFill/>
        </p:spPr>
        <p:txBody>
          <a:bodyPr wrap="square">
            <a:spAutoFit/>
          </a:bodyPr>
          <a:lstStyle>
            <a:defPPr>
              <a:defRPr lang="zh-CN"/>
            </a:defPPr>
            <a:lvl1pPr algn="just">
              <a:defRPr sz="1000">
                <a:solidFill>
                  <a:schemeClr val="tx1">
                    <a:lumMod val="65000"/>
                    <a:lumOff val="35000"/>
                  </a:schemeClr>
                </a:solidFill>
                <a:ea typeface="思源黑体" panose="020B0500000000000000" pitchFamily="34" charset="-122"/>
              </a:defRPr>
            </a:lvl1pPr>
          </a:lstStyle>
          <a:p>
            <a:pPr marL="171450" indent="-171450" algn="ctr">
              <a:buFont typeface="Arial" panose="020B0604020202020204" pitchFamily="34" charset="0"/>
              <a:buChar char="•"/>
            </a:pPr>
            <a:r>
              <a:rPr lang="zh-CN" altLang="en-US" b="1" dirty="0"/>
              <a:t>作为吉他手，我有些失落、郁闷、烦透了。</a:t>
            </a:r>
          </a:p>
        </p:txBody>
      </p:sp>
      <p:sp>
        <p:nvSpPr>
          <p:cNvPr id="26" name="文本框 25"/>
          <p:cNvSpPr txBox="1"/>
          <p:nvPr/>
        </p:nvSpPr>
        <p:spPr>
          <a:xfrm>
            <a:off x="6228978" y="3332694"/>
            <a:ext cx="2232248" cy="530145"/>
          </a:xfrm>
          <a:prstGeom prst="rect">
            <a:avLst/>
          </a:prstGeom>
          <a:noFill/>
        </p:spPr>
        <p:txBody>
          <a:bodyPr wrap="square">
            <a:spAutoFit/>
          </a:bodyPr>
          <a:lstStyle>
            <a:defPPr>
              <a:defRPr lang="zh-CN"/>
            </a:defPPr>
            <a:lvl1pPr algn="just">
              <a:defRPr sz="1000">
                <a:solidFill>
                  <a:schemeClr val="tx1">
                    <a:lumMod val="65000"/>
                    <a:lumOff val="35000"/>
                  </a:schemeClr>
                </a:solidFill>
                <a:ea typeface="思源黑体" panose="020B0500000000000000" pitchFamily="34" charset="-122"/>
              </a:defRPr>
            </a:lvl1pPr>
          </a:lstStyle>
          <a:p>
            <a:pPr>
              <a:lnSpc>
                <a:spcPct val="150000"/>
              </a:lnSpc>
            </a:pPr>
            <a:r>
              <a:rPr lang="zh-CN" altLang="en-US" dirty="0"/>
              <a:t>如果认为自己吉他弹得不好，我可能会失落、郁闷或厌烦。</a:t>
            </a:r>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3312368"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建立表达感受的词汇表</a:t>
            </a:r>
          </a:p>
        </p:txBody>
      </p:sp>
      <p:sp>
        <p:nvSpPr>
          <p:cNvPr id="3" name="文本框 2"/>
          <p:cNvSpPr txBox="1"/>
          <p:nvPr/>
        </p:nvSpPr>
        <p:spPr>
          <a:xfrm>
            <a:off x="2916610" y="1253626"/>
            <a:ext cx="3312368" cy="246221"/>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表达感受词汇表</a:t>
            </a:r>
          </a:p>
        </p:txBody>
      </p:sp>
      <p:sp>
        <p:nvSpPr>
          <p:cNvPr id="4" name="文本框 3"/>
          <p:cNvSpPr txBox="1"/>
          <p:nvPr/>
        </p:nvSpPr>
        <p:spPr>
          <a:xfrm>
            <a:off x="1044402" y="659595"/>
            <a:ext cx="7344816" cy="369332"/>
          </a:xfrm>
          <a:prstGeom prst="rect">
            <a:avLst/>
          </a:prstGeom>
          <a:noFill/>
        </p:spPr>
        <p:txBody>
          <a:bodyPr wrap="square" lIns="0" tIns="0" rIns="0" bIns="0" rtlCol="0">
            <a:spAutoFit/>
          </a:bodyPr>
          <a:lstStyle/>
          <a:p>
            <a:pPr algn="just"/>
            <a:r>
              <a:rPr lang="zh-CN" altLang="en-US" sz="1200" dirty="0">
                <a:solidFill>
                  <a:schemeClr val="accent6"/>
                </a:solidFill>
                <a:ea typeface="思源黑体" panose="020B0500000000000000" pitchFamily="34" charset="-122"/>
              </a:rPr>
              <a:t>清楚地表达感受需要丰富的词汇。“很好”或“很差”这样的词语很难让人明白我们实际的状况。为了更好地沟通情感，非暴力沟通主张使用具体的语言。</a:t>
            </a:r>
          </a:p>
        </p:txBody>
      </p:sp>
      <p:graphicFrame>
        <p:nvGraphicFramePr>
          <p:cNvPr id="5" name="图示 4"/>
          <p:cNvGraphicFramePr/>
          <p:nvPr/>
        </p:nvGraphicFramePr>
        <p:xfrm>
          <a:off x="684362" y="1852464"/>
          <a:ext cx="4104455" cy="288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文本框 6"/>
          <p:cNvSpPr txBox="1"/>
          <p:nvPr/>
        </p:nvSpPr>
        <p:spPr>
          <a:xfrm>
            <a:off x="5042580" y="1996480"/>
            <a:ext cx="3384376" cy="991105"/>
          </a:xfrm>
          <a:prstGeom prst="rect">
            <a:avLst/>
          </a:prstGeom>
          <a:noFill/>
        </p:spPr>
        <p:txBody>
          <a:bodyPr wrap="square">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pPr marL="171450" indent="-171450">
              <a:buFont typeface="Arial" panose="020B0604020202020204" pitchFamily="34" charset="0"/>
              <a:buChar char="•"/>
            </a:pPr>
            <a:r>
              <a:rPr lang="zh-CN" altLang="en-US" dirty="0"/>
              <a:t>兴奋 喜悦 欣喜 甜蜜 精力充沛 兴高采烈</a:t>
            </a:r>
            <a:endParaRPr lang="en-US" altLang="zh-CN" dirty="0"/>
          </a:p>
          <a:p>
            <a:pPr marL="171450" indent="-171450">
              <a:buFont typeface="Arial" panose="020B0604020202020204" pitchFamily="34" charset="0"/>
              <a:buChar char="•"/>
            </a:pPr>
            <a:r>
              <a:rPr lang="zh-CN" altLang="en-US" dirty="0"/>
              <a:t>感激 感动 乐观 自信 振作 振奋 开心</a:t>
            </a:r>
            <a:endParaRPr lang="en-US" altLang="zh-CN" dirty="0"/>
          </a:p>
          <a:p>
            <a:pPr marL="171450" indent="-171450">
              <a:buFont typeface="Arial" panose="020B0604020202020204" pitchFamily="34" charset="0"/>
              <a:buChar char="•"/>
            </a:pPr>
            <a:r>
              <a:rPr lang="zh-CN" altLang="en-US" dirty="0"/>
              <a:t>高兴 快乐 愉快 幸福 陶醉 满足 欣慰 心旷神怡喜出望</a:t>
            </a:r>
            <a:endParaRPr lang="en-US" altLang="zh-CN" dirty="0"/>
          </a:p>
          <a:p>
            <a:pPr marL="171450" indent="-171450">
              <a:buFont typeface="Arial" panose="020B0604020202020204" pitchFamily="34" charset="0"/>
              <a:buChar char="•"/>
            </a:pPr>
            <a:r>
              <a:rPr lang="zh-CN" altLang="en-US" dirty="0"/>
              <a:t>平静 自在 舒适 放松 踏实 安全 温暖 放心 无忧无虑</a:t>
            </a:r>
          </a:p>
        </p:txBody>
      </p:sp>
      <p:sp>
        <p:nvSpPr>
          <p:cNvPr id="8" name="文本框 7"/>
          <p:cNvSpPr txBox="1"/>
          <p:nvPr/>
        </p:nvSpPr>
        <p:spPr>
          <a:xfrm>
            <a:off x="5037262" y="3280014"/>
            <a:ext cx="3711996" cy="1452770"/>
          </a:xfrm>
          <a:prstGeom prst="rect">
            <a:avLst/>
          </a:prstGeom>
          <a:noFill/>
        </p:spPr>
        <p:txBody>
          <a:bodyPr wrap="square">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pPr marL="171450" indent="-171450">
              <a:buFont typeface="Arial" panose="020B0604020202020204" pitchFamily="34" charset="0"/>
              <a:buChar char="•"/>
            </a:pPr>
            <a:r>
              <a:rPr lang="zh-CN" altLang="en-US" dirty="0"/>
              <a:t>害怕 担心 焦虑 忧虑 着急 紧张 心神不宁 心烦意乱</a:t>
            </a:r>
            <a:endParaRPr lang="en-US" altLang="zh-CN" dirty="0"/>
          </a:p>
          <a:p>
            <a:pPr marL="171450" indent="-171450">
              <a:buFont typeface="Arial" panose="020B0604020202020204" pitchFamily="34" charset="0"/>
              <a:buChar char="•"/>
            </a:pPr>
            <a:r>
              <a:rPr lang="zh-CN" altLang="en-US" dirty="0"/>
              <a:t>忧伤 沮丧 灰心 气馁 泄气 绝望 伤感 凄凉 悲伤</a:t>
            </a:r>
            <a:endParaRPr lang="en-US" altLang="zh-CN" dirty="0"/>
          </a:p>
          <a:p>
            <a:pPr marL="171450" indent="-171450">
              <a:buFont typeface="Arial" panose="020B0604020202020204" pitchFamily="34" charset="0"/>
              <a:buChar char="•"/>
            </a:pPr>
            <a:r>
              <a:rPr lang="zh-CN" altLang="en-US" dirty="0"/>
              <a:t>恼怒 愤怒 烦恼 苦恼 生气 厌烦 不满 不快 不耐烦不高兴</a:t>
            </a:r>
            <a:endParaRPr lang="en-US" altLang="zh-CN" dirty="0"/>
          </a:p>
          <a:p>
            <a:pPr marL="171450" indent="-171450">
              <a:buFont typeface="Arial" panose="020B0604020202020204" pitchFamily="34" charset="0"/>
              <a:buChar char="•"/>
            </a:pPr>
            <a:r>
              <a:rPr lang="zh-CN" altLang="en-US" dirty="0"/>
              <a:t>震惊 失望 困惑 茫然 寂寞 孤独 郁闷 难过 悲观</a:t>
            </a:r>
            <a:endParaRPr lang="en-US" altLang="zh-CN" dirty="0"/>
          </a:p>
          <a:p>
            <a:pPr marL="171450" indent="-171450">
              <a:buFont typeface="Arial" panose="020B0604020202020204" pitchFamily="34" charset="0"/>
              <a:buChar char="•"/>
            </a:pPr>
            <a:r>
              <a:rPr lang="zh-CN" altLang="en-US" dirty="0"/>
              <a:t>沉重 麻木 精疲力尽 委靡不振 疲惫不堪 昏昏欲睡无精打采</a:t>
            </a:r>
            <a:endParaRPr lang="en-US" altLang="zh-CN" dirty="0"/>
          </a:p>
          <a:p>
            <a:pPr marL="171450" indent="-171450">
              <a:buFont typeface="Arial" panose="020B0604020202020204" pitchFamily="34" charset="0"/>
              <a:buChar char="•"/>
            </a:pPr>
            <a:r>
              <a:rPr lang="zh-CN" altLang="en-US" dirty="0"/>
              <a:t>尴尬 惭愧 内疚 妒忌 遗憾 不舒服</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3312368"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练习二：表达感受</a:t>
            </a:r>
          </a:p>
        </p:txBody>
      </p:sp>
      <p:sp>
        <p:nvSpPr>
          <p:cNvPr id="3" name="文本框 2"/>
          <p:cNvSpPr txBox="1"/>
          <p:nvPr/>
        </p:nvSpPr>
        <p:spPr>
          <a:xfrm>
            <a:off x="1044402" y="659595"/>
            <a:ext cx="7344816" cy="184666"/>
          </a:xfrm>
          <a:prstGeom prst="rect">
            <a:avLst/>
          </a:prstGeom>
          <a:noFill/>
        </p:spPr>
        <p:txBody>
          <a:bodyPr wrap="square" lIns="0" tIns="0" rIns="0" bIns="0" rtlCol="0">
            <a:spAutoFit/>
          </a:bodyPr>
          <a:lstStyle/>
          <a:p>
            <a:pPr algn="just"/>
            <a:r>
              <a:rPr lang="zh-CN" altLang="en-US" sz="1200" dirty="0">
                <a:solidFill>
                  <a:schemeClr val="accent6"/>
                </a:solidFill>
                <a:ea typeface="思源黑体" panose="020B0500000000000000" pitchFamily="34" charset="-122"/>
              </a:rPr>
              <a:t>完成以下练习，看看以下句子是否表达了感受。</a:t>
            </a:r>
            <a:endParaRPr lang="zh-CN" altLang="en-US" sz="1200" dirty="0"/>
          </a:p>
        </p:txBody>
      </p:sp>
      <p:graphicFrame>
        <p:nvGraphicFramePr>
          <p:cNvPr id="4" name="表格 2"/>
          <p:cNvGraphicFramePr>
            <a:graphicFrameLocks noGrp="1"/>
          </p:cNvGraphicFramePr>
          <p:nvPr>
            <p:custDataLst>
              <p:tags r:id="rId1"/>
            </p:custDataLst>
          </p:nvPr>
        </p:nvGraphicFramePr>
        <p:xfrm>
          <a:off x="468338" y="916360"/>
          <a:ext cx="8208912" cy="4097970"/>
        </p:xfrm>
        <a:graphic>
          <a:graphicData uri="http://schemas.openxmlformats.org/drawingml/2006/table">
            <a:tbl>
              <a:tblPr firstRow="1" bandRow="1">
                <a:tableStyleId>{5C22544A-7EE6-4342-B048-85BDC9FD1C3A}</a:tableStyleId>
              </a:tblPr>
              <a:tblGrid>
                <a:gridCol w="1512168">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409797">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“我觉得你不爱我。”</a:t>
                      </a:r>
                    </a:p>
                  </a:txBody>
                  <a:tcPr anchor="ctr">
                    <a:solidFill>
                      <a:srgbClr val="1E74AE"/>
                    </a:solidFill>
                  </a:tcPr>
                </a:tc>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这句是想法。我不认为“你不爱我”是感受。对我来说，它是对他人生活感受的判断。以下例句表达了感受：“我很伤心”或“我十分痛苦”。</a:t>
                      </a:r>
                    </a:p>
                  </a:txBody>
                  <a:tcPr anchor="ctr">
                    <a:solidFill>
                      <a:srgbClr val="1E74AE"/>
                    </a:solidFill>
                  </a:tcPr>
                </a:tc>
                <a:extLst>
                  <a:ext uri="{0D108BD9-81ED-4DB2-BD59-A6C34878D82A}">
                    <a16:rowId xmlns:a16="http://schemas.microsoft.com/office/drawing/2014/main" val="10000"/>
                  </a:ext>
                </a:extLst>
              </a:tr>
              <a:tr h="409797">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“你要离开，我很难过。”</a:t>
                      </a:r>
                    </a:p>
                  </a:txBody>
                  <a:tcPr anchor="ctr">
                    <a:solidFill>
                      <a:srgbClr val="FF9216"/>
                    </a:solidFill>
                  </a:tcPr>
                </a:tc>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这一句是感受。</a:t>
                      </a:r>
                    </a:p>
                  </a:txBody>
                  <a:tcPr anchor="ctr">
                    <a:solidFill>
                      <a:srgbClr val="FF9216"/>
                    </a:solidFill>
                  </a:tcPr>
                </a:tc>
                <a:extLst>
                  <a:ext uri="{0D108BD9-81ED-4DB2-BD59-A6C34878D82A}">
                    <a16:rowId xmlns:a16="http://schemas.microsoft.com/office/drawing/2014/main" val="10001"/>
                  </a:ext>
                </a:extLst>
              </a:tr>
              <a:tr h="409797">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“当你说那句话时，我感到害怕。”</a:t>
                      </a:r>
                    </a:p>
                  </a:txBody>
                  <a:tcPr anchor="ctr">
                    <a:solidFill>
                      <a:srgbClr val="1E74AE"/>
                    </a:solidFill>
                  </a:tcPr>
                </a:tc>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这一句是感受。</a:t>
                      </a:r>
                    </a:p>
                  </a:txBody>
                  <a:tcPr anchor="ctr">
                    <a:solidFill>
                      <a:srgbClr val="1E74AE"/>
                    </a:solidFill>
                  </a:tcPr>
                </a:tc>
                <a:extLst>
                  <a:ext uri="{0D108BD9-81ED-4DB2-BD59-A6C34878D82A}">
                    <a16:rowId xmlns:a16="http://schemas.microsoft.com/office/drawing/2014/main" val="10002"/>
                  </a:ext>
                </a:extLst>
              </a:tr>
              <a:tr h="409797">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“如果你不和我打招呼，我会觉得你不在乎我。”</a:t>
                      </a:r>
                    </a:p>
                  </a:txBody>
                  <a:tcPr anchor="ctr">
                    <a:solidFill>
                      <a:srgbClr val="FF9216"/>
                    </a:solidFill>
                  </a:tcPr>
                </a:tc>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这句是想法。我不认为“你不在乎我”是感受。对我来说，它是对他人态度的判断。以下例句表达了感受：“我进来的时候，你没和我打招呼，我感到孤单。”</a:t>
                      </a:r>
                    </a:p>
                  </a:txBody>
                  <a:tcPr anchor="ctr">
                    <a:solidFill>
                      <a:srgbClr val="FF9216"/>
                    </a:solidFill>
                  </a:tcPr>
                </a:tc>
                <a:extLst>
                  <a:ext uri="{0D108BD9-81ED-4DB2-BD59-A6C34878D82A}">
                    <a16:rowId xmlns:a16="http://schemas.microsoft.com/office/drawing/2014/main" val="10003"/>
                  </a:ext>
                </a:extLst>
              </a:tr>
              <a:tr h="409797">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“你能来，我很高兴。”</a:t>
                      </a:r>
                    </a:p>
                  </a:txBody>
                  <a:tcPr anchor="ctr">
                    <a:solidFill>
                      <a:srgbClr val="1E74AE"/>
                    </a:solidFill>
                  </a:tcPr>
                </a:tc>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这一句是感受。</a:t>
                      </a:r>
                    </a:p>
                  </a:txBody>
                  <a:tcPr anchor="ctr">
                    <a:solidFill>
                      <a:srgbClr val="1E74AE"/>
                    </a:solidFill>
                  </a:tcPr>
                </a:tc>
                <a:extLst>
                  <a:ext uri="{0D108BD9-81ED-4DB2-BD59-A6C34878D82A}">
                    <a16:rowId xmlns:a16="http://schemas.microsoft.com/office/drawing/2014/main" val="10004"/>
                  </a:ext>
                </a:extLst>
              </a:tr>
              <a:tr h="409797">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“你真可恶。”</a:t>
                      </a:r>
                    </a:p>
                  </a:txBody>
                  <a:tcPr anchor="ctr">
                    <a:solidFill>
                      <a:srgbClr val="FF9216"/>
                    </a:solidFill>
                  </a:tcPr>
                </a:tc>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这句是想法。我不认为“可恶”是感受。对我来说，它是评价。以下例句表达了感受：“我有些烦躁。”</a:t>
                      </a:r>
                    </a:p>
                  </a:txBody>
                  <a:tcPr anchor="ctr">
                    <a:solidFill>
                      <a:srgbClr val="FF9216"/>
                    </a:solidFill>
                  </a:tcPr>
                </a:tc>
                <a:extLst>
                  <a:ext uri="{0D108BD9-81ED-4DB2-BD59-A6C34878D82A}">
                    <a16:rowId xmlns:a16="http://schemas.microsoft.com/office/drawing/2014/main" val="10005"/>
                  </a:ext>
                </a:extLst>
              </a:tr>
              <a:tr h="409797">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“你真可恶。”</a:t>
                      </a:r>
                    </a:p>
                  </a:txBody>
                  <a:tcPr anchor="ctr">
                    <a:solidFill>
                      <a:srgbClr val="1E74AE"/>
                    </a:solidFill>
                  </a:tcPr>
                </a:tc>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这句是想法。我不认为“想打你”是感受。对我来说，它表达的是想法。以下例句表达了感受：“想到你，我就火冒三丈。”</a:t>
                      </a:r>
                    </a:p>
                  </a:txBody>
                  <a:tcPr anchor="ctr">
                    <a:solidFill>
                      <a:srgbClr val="1E74AE"/>
                    </a:solidFill>
                  </a:tcPr>
                </a:tc>
                <a:extLst>
                  <a:ext uri="{0D108BD9-81ED-4DB2-BD59-A6C34878D82A}">
                    <a16:rowId xmlns:a16="http://schemas.microsoft.com/office/drawing/2014/main" val="10006"/>
                  </a:ext>
                </a:extLst>
              </a:tr>
              <a:tr h="409797">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“我觉得我被人误解了。”</a:t>
                      </a:r>
                    </a:p>
                  </a:txBody>
                  <a:tcPr anchor="ctr">
                    <a:solidFill>
                      <a:srgbClr val="FF9216"/>
                    </a:solidFill>
                  </a:tcPr>
                </a:tc>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这句是想法。我不认为“被人误解”是感受。对我来说，它是对他人观点的判断。以下例句表达了感受：“我感到郁闷”或“我很灰心”。</a:t>
                      </a:r>
                    </a:p>
                  </a:txBody>
                  <a:tcPr anchor="ctr">
                    <a:solidFill>
                      <a:srgbClr val="FF9216"/>
                    </a:solidFill>
                  </a:tcPr>
                </a:tc>
                <a:extLst>
                  <a:ext uri="{0D108BD9-81ED-4DB2-BD59-A6C34878D82A}">
                    <a16:rowId xmlns:a16="http://schemas.microsoft.com/office/drawing/2014/main" val="10007"/>
                  </a:ext>
                </a:extLst>
              </a:tr>
              <a:tr h="409797">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“你帮我的忙，我很开心。”</a:t>
                      </a:r>
                    </a:p>
                  </a:txBody>
                  <a:tcPr anchor="ctr">
                    <a:solidFill>
                      <a:srgbClr val="1E74AE"/>
                    </a:solidFill>
                  </a:tcPr>
                </a:tc>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这一句是感受。然而，“开心”这个词含义较为模糊。我们可以借助其他词语更清楚地表达自己。在这个例子中，发言者的感受可能是：“欣慰”、“满足”或“鼓舞”。</a:t>
                      </a:r>
                    </a:p>
                  </a:txBody>
                  <a:tcPr anchor="ctr">
                    <a:solidFill>
                      <a:srgbClr val="1E74AE"/>
                    </a:solidFill>
                  </a:tcPr>
                </a:tc>
                <a:extLst>
                  <a:ext uri="{0D108BD9-81ED-4DB2-BD59-A6C34878D82A}">
                    <a16:rowId xmlns:a16="http://schemas.microsoft.com/office/drawing/2014/main" val="10008"/>
                  </a:ext>
                </a:extLst>
              </a:tr>
              <a:tr h="409797">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“我是个没用的人。”</a:t>
                      </a:r>
                    </a:p>
                  </a:txBody>
                  <a:tcPr anchor="ctr">
                    <a:solidFill>
                      <a:srgbClr val="FF9216"/>
                    </a:solidFill>
                  </a:tcPr>
                </a:tc>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这句是想法。我不认为“没用的人”是感受。对我来说，它是发言者的自我评价。以下例句表达了感受：“我很沮丧”或“我十分伤心”。</a:t>
                      </a:r>
                    </a:p>
                  </a:txBody>
                  <a:tcPr anchor="ctr">
                    <a:solidFill>
                      <a:srgbClr val="FF9216"/>
                    </a:solidFill>
                  </a:tcPr>
                </a:tc>
                <a:extLst>
                  <a:ext uri="{0D108BD9-81ED-4DB2-BD59-A6C34878D82A}">
                    <a16:rowId xmlns:a16="http://schemas.microsoft.com/office/drawing/2014/main" val="10009"/>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3312368"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小结</a:t>
            </a:r>
          </a:p>
        </p:txBody>
      </p:sp>
      <p:sp>
        <p:nvSpPr>
          <p:cNvPr id="3" name="文本框 2"/>
          <p:cNvSpPr txBox="1"/>
          <p:nvPr/>
        </p:nvSpPr>
        <p:spPr>
          <a:xfrm>
            <a:off x="1801459" y="1897262"/>
            <a:ext cx="5542670" cy="1350563"/>
          </a:xfrm>
          <a:prstGeom prst="rect">
            <a:avLst/>
          </a:prstGeom>
          <a:noFill/>
        </p:spPr>
        <p:txBody>
          <a:bodyPr wrap="square">
            <a:spAutoFit/>
          </a:bodyPr>
          <a:lstStyle/>
          <a:p>
            <a:pPr algn="just">
              <a:lnSpc>
                <a:spcPct val="150000"/>
              </a:lnSpc>
            </a:pPr>
            <a:r>
              <a:rPr lang="zh-CN" altLang="en-US" sz="1400" dirty="0">
                <a:solidFill>
                  <a:schemeClr val="tx1">
                    <a:lumMod val="65000"/>
                    <a:lumOff val="35000"/>
                  </a:schemeClr>
                </a:solidFill>
                <a:ea typeface="思源黑体" panose="020B0500000000000000" pitchFamily="34" charset="-122"/>
              </a:rPr>
              <a:t>非暴力沟通的第二个要素是感受。通过建立表达感受的词汇表，我们可以更清楚地表达感受，从而使沟通更为顺畅。在表达感受时，示弱有助于解决冲突。此外，非暴力沟通还对表达具体感受的词语与陈述想法、评论以及观点的词语作了区分。</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rot="2662275" flipH="1">
            <a:off x="244310" y="4147384"/>
            <a:ext cx="323797" cy="2374511"/>
          </a:xfrm>
          <a:prstGeom prst="roundRect">
            <a:avLst>
              <a:gd name="adj" fmla="val 50000"/>
            </a:avLst>
          </a:prstGeom>
          <a:solidFill>
            <a:srgbClr val="1E74AE"/>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6" name="椭圆 5"/>
          <p:cNvSpPr/>
          <p:nvPr/>
        </p:nvSpPr>
        <p:spPr>
          <a:xfrm>
            <a:off x="289153" y="4319175"/>
            <a:ext cx="316898" cy="316898"/>
          </a:xfrm>
          <a:prstGeom prst="ellipse">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7" name="圆角矩形 6"/>
          <p:cNvSpPr/>
          <p:nvPr/>
        </p:nvSpPr>
        <p:spPr>
          <a:xfrm rot="2662275" flipH="1">
            <a:off x="-376609" y="4467442"/>
            <a:ext cx="323797" cy="1355291"/>
          </a:xfrm>
          <a:prstGeom prst="roundRect">
            <a:avLst>
              <a:gd name="adj" fmla="val 50000"/>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16" name="矩形 15"/>
          <p:cNvSpPr/>
          <p:nvPr/>
        </p:nvSpPr>
        <p:spPr>
          <a:xfrm>
            <a:off x="884631" y="2622847"/>
            <a:ext cx="4248472" cy="64633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3600" b="1" kern="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感受的根源</a:t>
            </a:r>
          </a:p>
        </p:txBody>
      </p:sp>
      <p:sp>
        <p:nvSpPr>
          <p:cNvPr id="17" name="文本框 9"/>
          <p:cNvSpPr txBox="1"/>
          <p:nvPr/>
        </p:nvSpPr>
        <p:spPr>
          <a:xfrm>
            <a:off x="989501" y="3375100"/>
            <a:ext cx="2333664" cy="215444"/>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听到不中听的话：四种选择 </a:t>
            </a:r>
          </a:p>
        </p:txBody>
      </p:sp>
      <p:sp>
        <p:nvSpPr>
          <p:cNvPr id="18" name="文本框 9"/>
          <p:cNvSpPr txBox="1"/>
          <p:nvPr/>
        </p:nvSpPr>
        <p:spPr>
          <a:xfrm>
            <a:off x="989500" y="3940696"/>
            <a:ext cx="1976719" cy="215444"/>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难以承受的痛苦</a:t>
            </a:r>
          </a:p>
        </p:txBody>
      </p:sp>
      <p:sp>
        <p:nvSpPr>
          <p:cNvPr id="19" name="文本框 9"/>
          <p:cNvSpPr txBox="1"/>
          <p:nvPr/>
        </p:nvSpPr>
        <p:spPr>
          <a:xfrm>
            <a:off x="989500" y="3653129"/>
            <a:ext cx="3367270" cy="215444"/>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非暴力沟通需要：生命健康成长的要素 </a:t>
            </a:r>
          </a:p>
        </p:txBody>
      </p:sp>
      <p:grpSp>
        <p:nvGrpSpPr>
          <p:cNvPr id="4" name="组合 3"/>
          <p:cNvGrpSpPr/>
          <p:nvPr/>
        </p:nvGrpSpPr>
        <p:grpSpPr>
          <a:xfrm>
            <a:off x="5761276" y="-1422211"/>
            <a:ext cx="2576315" cy="4979765"/>
            <a:chOff x="5761276" y="-1422211"/>
            <a:chExt cx="2576315" cy="4979765"/>
          </a:xfrm>
          <a:effectLst>
            <a:outerShdw blurRad="190500" dist="38100" dir="2700000" algn="tl" rotWithShape="0">
              <a:prstClr val="black">
                <a:alpha val="30000"/>
              </a:prstClr>
            </a:outerShdw>
          </a:effectLst>
        </p:grpSpPr>
        <p:sp>
          <p:nvSpPr>
            <p:cNvPr id="3" name="任意多边形 2"/>
            <p:cNvSpPr/>
            <p:nvPr/>
          </p:nvSpPr>
          <p:spPr>
            <a:xfrm rot="2662275" flipH="1">
              <a:off x="7420057" y="152549"/>
              <a:ext cx="917534" cy="3405005"/>
            </a:xfrm>
            <a:custGeom>
              <a:avLst/>
              <a:gdLst>
                <a:gd name="connsiteX0" fmla="*/ 868039 w 1113249"/>
                <a:gd name="connsiteY0" fmla="*/ 50346 h 3405005"/>
                <a:gd name="connsiteX1" fmla="*/ 918385 w 1113249"/>
                <a:gd name="connsiteY1" fmla="*/ 171893 h 3405005"/>
                <a:gd name="connsiteX2" fmla="*/ 918385 w 1113249"/>
                <a:gd name="connsiteY2" fmla="*/ 375080 h 3405005"/>
                <a:gd name="connsiteX3" fmla="*/ 941356 w 1113249"/>
                <a:gd name="connsiteY3" fmla="*/ 370442 h 3405005"/>
                <a:gd name="connsiteX4" fmla="*/ 1113249 w 1113249"/>
                <a:gd name="connsiteY4" fmla="*/ 542335 h 3405005"/>
                <a:gd name="connsiteX5" fmla="*/ 1113249 w 1113249"/>
                <a:gd name="connsiteY5" fmla="*/ 2719647 h 3405005"/>
                <a:gd name="connsiteX6" fmla="*/ 941356 w 1113249"/>
                <a:gd name="connsiteY6" fmla="*/ 2891540 h 3405005"/>
                <a:gd name="connsiteX7" fmla="*/ 918385 w 1113249"/>
                <a:gd name="connsiteY7" fmla="*/ 2886903 h 3405005"/>
                <a:gd name="connsiteX8" fmla="*/ 918385 w 1113249"/>
                <a:gd name="connsiteY8" fmla="*/ 3233112 h 3405005"/>
                <a:gd name="connsiteX9" fmla="*/ 746492 w 1113249"/>
                <a:gd name="connsiteY9" fmla="*/ 3405005 h 3405005"/>
                <a:gd name="connsiteX10" fmla="*/ 574599 w 1113249"/>
                <a:gd name="connsiteY10" fmla="*/ 3233112 h 3405005"/>
                <a:gd name="connsiteX11" fmla="*/ 574599 w 1113249"/>
                <a:gd name="connsiteY11" fmla="*/ 3165303 h 3405005"/>
                <a:gd name="connsiteX12" fmla="*/ 531296 w 1113249"/>
                <a:gd name="connsiteY12" fmla="*/ 3136108 h 3405005"/>
                <a:gd name="connsiteX13" fmla="*/ 480950 w 1113249"/>
                <a:gd name="connsiteY13" fmla="*/ 3014561 h 3405005"/>
                <a:gd name="connsiteX14" fmla="*/ 480950 w 1113249"/>
                <a:gd name="connsiteY14" fmla="*/ 2751638 h 3405005"/>
                <a:gd name="connsiteX15" fmla="*/ 418640 w 1113249"/>
                <a:gd name="connsiteY15" fmla="*/ 2764218 h 3405005"/>
                <a:gd name="connsiteX16" fmla="*/ 246747 w 1113249"/>
                <a:gd name="connsiteY16" fmla="*/ 2592326 h 3405005"/>
                <a:gd name="connsiteX17" fmla="*/ 246747 w 1113249"/>
                <a:gd name="connsiteY17" fmla="*/ 2416989 h 3405005"/>
                <a:gd name="connsiteX18" fmla="*/ 217777 w 1113249"/>
                <a:gd name="connsiteY18" fmla="*/ 2436521 h 3405005"/>
                <a:gd name="connsiteX19" fmla="*/ 156759 w 1113249"/>
                <a:gd name="connsiteY19" fmla="*/ 2448840 h 3405005"/>
                <a:gd name="connsiteX20" fmla="*/ 0 w 1113249"/>
                <a:gd name="connsiteY20" fmla="*/ 2292081 h 3405005"/>
                <a:gd name="connsiteX21" fmla="*/ 0 w 1113249"/>
                <a:gd name="connsiteY21" fmla="*/ 306468 h 3405005"/>
                <a:gd name="connsiteX22" fmla="*/ 156759 w 1113249"/>
                <a:gd name="connsiteY22" fmla="*/ 149709 h 3405005"/>
                <a:gd name="connsiteX23" fmla="*/ 267605 w 1113249"/>
                <a:gd name="connsiteY23" fmla="*/ 195623 h 3405005"/>
                <a:gd name="connsiteX24" fmla="*/ 301199 w 1113249"/>
                <a:gd name="connsiteY24" fmla="*/ 245450 h 3405005"/>
                <a:gd name="connsiteX25" fmla="*/ 313499 w 1113249"/>
                <a:gd name="connsiteY25" fmla="*/ 306375 h 3405005"/>
                <a:gd name="connsiteX26" fmla="*/ 313499 w 1113249"/>
                <a:gd name="connsiteY26" fmla="*/ 702135 h 3405005"/>
                <a:gd name="connsiteX27" fmla="*/ 454732 w 1113249"/>
                <a:gd name="connsiteY27" fmla="*/ 843368 h 3405005"/>
                <a:gd name="connsiteX28" fmla="*/ 595965 w 1113249"/>
                <a:gd name="connsiteY28" fmla="*/ 702135 h 3405005"/>
                <a:gd name="connsiteX29" fmla="*/ 595965 w 1113249"/>
                <a:gd name="connsiteY29" fmla="*/ 93330 h 3405005"/>
                <a:gd name="connsiteX30" fmla="*/ 624945 w 1113249"/>
                <a:gd name="connsiteY30" fmla="*/ 50346 h 3405005"/>
                <a:gd name="connsiteX31" fmla="*/ 746492 w 1113249"/>
                <a:gd name="connsiteY31" fmla="*/ 0 h 3405005"/>
                <a:gd name="connsiteX32" fmla="*/ 868039 w 1113249"/>
                <a:gd name="connsiteY32" fmla="*/ 50346 h 3405005"/>
                <a:gd name="connsiteX0-1" fmla="*/ 868039 w 1113249"/>
                <a:gd name="connsiteY0-2" fmla="*/ 50346 h 3405005"/>
                <a:gd name="connsiteX1-3" fmla="*/ 918385 w 1113249"/>
                <a:gd name="connsiteY1-4" fmla="*/ 171893 h 3405005"/>
                <a:gd name="connsiteX2-5" fmla="*/ 918385 w 1113249"/>
                <a:gd name="connsiteY2-6" fmla="*/ 375080 h 3405005"/>
                <a:gd name="connsiteX3-7" fmla="*/ 941356 w 1113249"/>
                <a:gd name="connsiteY3-8" fmla="*/ 370442 h 3405005"/>
                <a:gd name="connsiteX4-9" fmla="*/ 1113249 w 1113249"/>
                <a:gd name="connsiteY4-10" fmla="*/ 542335 h 3405005"/>
                <a:gd name="connsiteX5-11" fmla="*/ 1113249 w 1113249"/>
                <a:gd name="connsiteY5-12" fmla="*/ 2719647 h 3405005"/>
                <a:gd name="connsiteX6-13" fmla="*/ 941356 w 1113249"/>
                <a:gd name="connsiteY6-14" fmla="*/ 2891540 h 3405005"/>
                <a:gd name="connsiteX7-15" fmla="*/ 918385 w 1113249"/>
                <a:gd name="connsiteY7-16" fmla="*/ 2886903 h 3405005"/>
                <a:gd name="connsiteX8-17" fmla="*/ 918385 w 1113249"/>
                <a:gd name="connsiteY8-18" fmla="*/ 3233112 h 3405005"/>
                <a:gd name="connsiteX9-19" fmla="*/ 746492 w 1113249"/>
                <a:gd name="connsiteY9-20" fmla="*/ 3405005 h 3405005"/>
                <a:gd name="connsiteX10-21" fmla="*/ 574599 w 1113249"/>
                <a:gd name="connsiteY10-22" fmla="*/ 3233112 h 3405005"/>
                <a:gd name="connsiteX11-23" fmla="*/ 574599 w 1113249"/>
                <a:gd name="connsiteY11-24" fmla="*/ 3165303 h 3405005"/>
                <a:gd name="connsiteX12-25" fmla="*/ 531296 w 1113249"/>
                <a:gd name="connsiteY12-26" fmla="*/ 3136108 h 3405005"/>
                <a:gd name="connsiteX13-27" fmla="*/ 480950 w 1113249"/>
                <a:gd name="connsiteY13-28" fmla="*/ 3014561 h 3405005"/>
                <a:gd name="connsiteX14-29" fmla="*/ 480950 w 1113249"/>
                <a:gd name="connsiteY14-30" fmla="*/ 2751638 h 3405005"/>
                <a:gd name="connsiteX15-31" fmla="*/ 418640 w 1113249"/>
                <a:gd name="connsiteY15-32" fmla="*/ 2764218 h 3405005"/>
                <a:gd name="connsiteX16-33" fmla="*/ 246747 w 1113249"/>
                <a:gd name="connsiteY16-34" fmla="*/ 2592326 h 3405005"/>
                <a:gd name="connsiteX17-35" fmla="*/ 246747 w 1113249"/>
                <a:gd name="connsiteY17-36" fmla="*/ 2416989 h 3405005"/>
                <a:gd name="connsiteX18-37" fmla="*/ 156759 w 1113249"/>
                <a:gd name="connsiteY18-38" fmla="*/ 2448840 h 3405005"/>
                <a:gd name="connsiteX19-39" fmla="*/ 0 w 1113249"/>
                <a:gd name="connsiteY19-40" fmla="*/ 2292081 h 3405005"/>
                <a:gd name="connsiteX20-41" fmla="*/ 0 w 1113249"/>
                <a:gd name="connsiteY20-42" fmla="*/ 306468 h 3405005"/>
                <a:gd name="connsiteX21-43" fmla="*/ 156759 w 1113249"/>
                <a:gd name="connsiteY21-44" fmla="*/ 149709 h 3405005"/>
                <a:gd name="connsiteX22-45" fmla="*/ 267605 w 1113249"/>
                <a:gd name="connsiteY22-46" fmla="*/ 195623 h 3405005"/>
                <a:gd name="connsiteX23-47" fmla="*/ 301199 w 1113249"/>
                <a:gd name="connsiteY23-48" fmla="*/ 245450 h 3405005"/>
                <a:gd name="connsiteX24-49" fmla="*/ 313499 w 1113249"/>
                <a:gd name="connsiteY24-50" fmla="*/ 306375 h 3405005"/>
                <a:gd name="connsiteX25-51" fmla="*/ 313499 w 1113249"/>
                <a:gd name="connsiteY25-52" fmla="*/ 702135 h 3405005"/>
                <a:gd name="connsiteX26-53" fmla="*/ 454732 w 1113249"/>
                <a:gd name="connsiteY26-54" fmla="*/ 843368 h 3405005"/>
                <a:gd name="connsiteX27-55" fmla="*/ 595965 w 1113249"/>
                <a:gd name="connsiteY27-56" fmla="*/ 702135 h 3405005"/>
                <a:gd name="connsiteX28-57" fmla="*/ 595965 w 1113249"/>
                <a:gd name="connsiteY28-58" fmla="*/ 93330 h 3405005"/>
                <a:gd name="connsiteX29-59" fmla="*/ 624945 w 1113249"/>
                <a:gd name="connsiteY29-60" fmla="*/ 50346 h 3405005"/>
                <a:gd name="connsiteX30-61" fmla="*/ 746492 w 1113249"/>
                <a:gd name="connsiteY30-62" fmla="*/ 0 h 3405005"/>
                <a:gd name="connsiteX31-63" fmla="*/ 868039 w 1113249"/>
                <a:gd name="connsiteY31-64" fmla="*/ 50346 h 3405005"/>
                <a:gd name="connsiteX0-65" fmla="*/ 868039 w 1113249"/>
                <a:gd name="connsiteY0-66" fmla="*/ 50346 h 3405005"/>
                <a:gd name="connsiteX1-67" fmla="*/ 918385 w 1113249"/>
                <a:gd name="connsiteY1-68" fmla="*/ 171893 h 3405005"/>
                <a:gd name="connsiteX2-69" fmla="*/ 918385 w 1113249"/>
                <a:gd name="connsiteY2-70" fmla="*/ 375080 h 3405005"/>
                <a:gd name="connsiteX3-71" fmla="*/ 941356 w 1113249"/>
                <a:gd name="connsiteY3-72" fmla="*/ 370442 h 3405005"/>
                <a:gd name="connsiteX4-73" fmla="*/ 1113249 w 1113249"/>
                <a:gd name="connsiteY4-74" fmla="*/ 542335 h 3405005"/>
                <a:gd name="connsiteX5-75" fmla="*/ 1113249 w 1113249"/>
                <a:gd name="connsiteY5-76" fmla="*/ 2719647 h 3405005"/>
                <a:gd name="connsiteX6-77" fmla="*/ 941356 w 1113249"/>
                <a:gd name="connsiteY6-78" fmla="*/ 2891540 h 3405005"/>
                <a:gd name="connsiteX7-79" fmla="*/ 918385 w 1113249"/>
                <a:gd name="connsiteY7-80" fmla="*/ 2886903 h 3405005"/>
                <a:gd name="connsiteX8-81" fmla="*/ 918385 w 1113249"/>
                <a:gd name="connsiteY8-82" fmla="*/ 3233112 h 3405005"/>
                <a:gd name="connsiteX9-83" fmla="*/ 746492 w 1113249"/>
                <a:gd name="connsiteY9-84" fmla="*/ 3405005 h 3405005"/>
                <a:gd name="connsiteX10-85" fmla="*/ 574599 w 1113249"/>
                <a:gd name="connsiteY10-86" fmla="*/ 3233112 h 3405005"/>
                <a:gd name="connsiteX11-87" fmla="*/ 574599 w 1113249"/>
                <a:gd name="connsiteY11-88" fmla="*/ 3165303 h 3405005"/>
                <a:gd name="connsiteX12-89" fmla="*/ 531296 w 1113249"/>
                <a:gd name="connsiteY12-90" fmla="*/ 3136108 h 3405005"/>
                <a:gd name="connsiteX13-91" fmla="*/ 480950 w 1113249"/>
                <a:gd name="connsiteY13-92" fmla="*/ 3014561 h 3405005"/>
                <a:gd name="connsiteX14-93" fmla="*/ 480950 w 1113249"/>
                <a:gd name="connsiteY14-94" fmla="*/ 2751638 h 3405005"/>
                <a:gd name="connsiteX15-95" fmla="*/ 418640 w 1113249"/>
                <a:gd name="connsiteY15-96" fmla="*/ 2764218 h 3405005"/>
                <a:gd name="connsiteX16-97" fmla="*/ 246747 w 1113249"/>
                <a:gd name="connsiteY16-98" fmla="*/ 2592326 h 3405005"/>
                <a:gd name="connsiteX17-99" fmla="*/ 156759 w 1113249"/>
                <a:gd name="connsiteY17-100" fmla="*/ 2448840 h 3405005"/>
                <a:gd name="connsiteX18-101" fmla="*/ 0 w 1113249"/>
                <a:gd name="connsiteY18-102" fmla="*/ 2292081 h 3405005"/>
                <a:gd name="connsiteX19-103" fmla="*/ 0 w 1113249"/>
                <a:gd name="connsiteY19-104" fmla="*/ 306468 h 3405005"/>
                <a:gd name="connsiteX20-105" fmla="*/ 156759 w 1113249"/>
                <a:gd name="connsiteY20-106" fmla="*/ 149709 h 3405005"/>
                <a:gd name="connsiteX21-107" fmla="*/ 267605 w 1113249"/>
                <a:gd name="connsiteY21-108" fmla="*/ 195623 h 3405005"/>
                <a:gd name="connsiteX22-109" fmla="*/ 301199 w 1113249"/>
                <a:gd name="connsiteY22-110" fmla="*/ 245450 h 3405005"/>
                <a:gd name="connsiteX23-111" fmla="*/ 313499 w 1113249"/>
                <a:gd name="connsiteY23-112" fmla="*/ 306375 h 3405005"/>
                <a:gd name="connsiteX24-113" fmla="*/ 313499 w 1113249"/>
                <a:gd name="connsiteY24-114" fmla="*/ 702135 h 3405005"/>
                <a:gd name="connsiteX25-115" fmla="*/ 454732 w 1113249"/>
                <a:gd name="connsiteY25-116" fmla="*/ 843368 h 3405005"/>
                <a:gd name="connsiteX26-117" fmla="*/ 595965 w 1113249"/>
                <a:gd name="connsiteY26-118" fmla="*/ 702135 h 3405005"/>
                <a:gd name="connsiteX27-119" fmla="*/ 595965 w 1113249"/>
                <a:gd name="connsiteY27-120" fmla="*/ 93330 h 3405005"/>
                <a:gd name="connsiteX28-121" fmla="*/ 624945 w 1113249"/>
                <a:gd name="connsiteY28-122" fmla="*/ 50346 h 3405005"/>
                <a:gd name="connsiteX29-123" fmla="*/ 746492 w 1113249"/>
                <a:gd name="connsiteY29-124" fmla="*/ 0 h 3405005"/>
                <a:gd name="connsiteX30-125" fmla="*/ 868039 w 1113249"/>
                <a:gd name="connsiteY30-126" fmla="*/ 50346 h 3405005"/>
                <a:gd name="connsiteX0-127" fmla="*/ 868039 w 1113249"/>
                <a:gd name="connsiteY0-128" fmla="*/ 50346 h 3405005"/>
                <a:gd name="connsiteX1-129" fmla="*/ 918385 w 1113249"/>
                <a:gd name="connsiteY1-130" fmla="*/ 171893 h 3405005"/>
                <a:gd name="connsiteX2-131" fmla="*/ 918385 w 1113249"/>
                <a:gd name="connsiteY2-132" fmla="*/ 375080 h 3405005"/>
                <a:gd name="connsiteX3-133" fmla="*/ 941356 w 1113249"/>
                <a:gd name="connsiteY3-134" fmla="*/ 370442 h 3405005"/>
                <a:gd name="connsiteX4-135" fmla="*/ 1113249 w 1113249"/>
                <a:gd name="connsiteY4-136" fmla="*/ 542335 h 3405005"/>
                <a:gd name="connsiteX5-137" fmla="*/ 1113249 w 1113249"/>
                <a:gd name="connsiteY5-138" fmla="*/ 2719647 h 3405005"/>
                <a:gd name="connsiteX6-139" fmla="*/ 941356 w 1113249"/>
                <a:gd name="connsiteY6-140" fmla="*/ 2891540 h 3405005"/>
                <a:gd name="connsiteX7-141" fmla="*/ 918385 w 1113249"/>
                <a:gd name="connsiteY7-142" fmla="*/ 2886903 h 3405005"/>
                <a:gd name="connsiteX8-143" fmla="*/ 918385 w 1113249"/>
                <a:gd name="connsiteY8-144" fmla="*/ 3233112 h 3405005"/>
                <a:gd name="connsiteX9-145" fmla="*/ 746492 w 1113249"/>
                <a:gd name="connsiteY9-146" fmla="*/ 3405005 h 3405005"/>
                <a:gd name="connsiteX10-147" fmla="*/ 574599 w 1113249"/>
                <a:gd name="connsiteY10-148" fmla="*/ 3233112 h 3405005"/>
                <a:gd name="connsiteX11-149" fmla="*/ 574599 w 1113249"/>
                <a:gd name="connsiteY11-150" fmla="*/ 3165303 h 3405005"/>
                <a:gd name="connsiteX12-151" fmla="*/ 531296 w 1113249"/>
                <a:gd name="connsiteY12-152" fmla="*/ 3136108 h 3405005"/>
                <a:gd name="connsiteX13-153" fmla="*/ 480950 w 1113249"/>
                <a:gd name="connsiteY13-154" fmla="*/ 3014561 h 3405005"/>
                <a:gd name="connsiteX14-155" fmla="*/ 480950 w 1113249"/>
                <a:gd name="connsiteY14-156" fmla="*/ 2751638 h 3405005"/>
                <a:gd name="connsiteX15-157" fmla="*/ 418640 w 1113249"/>
                <a:gd name="connsiteY15-158" fmla="*/ 2764218 h 3405005"/>
                <a:gd name="connsiteX16-159" fmla="*/ 246747 w 1113249"/>
                <a:gd name="connsiteY16-160" fmla="*/ 2592326 h 3405005"/>
                <a:gd name="connsiteX17-161" fmla="*/ 156759 w 1113249"/>
                <a:gd name="connsiteY17-162" fmla="*/ 2448840 h 3405005"/>
                <a:gd name="connsiteX18-163" fmla="*/ 0 w 1113249"/>
                <a:gd name="connsiteY18-164" fmla="*/ 2292081 h 3405005"/>
                <a:gd name="connsiteX19-165" fmla="*/ 0 w 1113249"/>
                <a:gd name="connsiteY19-166" fmla="*/ 306468 h 3405005"/>
                <a:gd name="connsiteX20-167" fmla="*/ 156759 w 1113249"/>
                <a:gd name="connsiteY20-168" fmla="*/ 149709 h 3405005"/>
                <a:gd name="connsiteX21-169" fmla="*/ 267605 w 1113249"/>
                <a:gd name="connsiteY21-170" fmla="*/ 195623 h 3405005"/>
                <a:gd name="connsiteX22-171" fmla="*/ 301199 w 1113249"/>
                <a:gd name="connsiteY22-172" fmla="*/ 245450 h 3405005"/>
                <a:gd name="connsiteX23-173" fmla="*/ 313499 w 1113249"/>
                <a:gd name="connsiteY23-174" fmla="*/ 306375 h 3405005"/>
                <a:gd name="connsiteX24-175" fmla="*/ 313499 w 1113249"/>
                <a:gd name="connsiteY24-176" fmla="*/ 702135 h 3405005"/>
                <a:gd name="connsiteX25-177" fmla="*/ 454732 w 1113249"/>
                <a:gd name="connsiteY25-178" fmla="*/ 843368 h 3405005"/>
                <a:gd name="connsiteX26-179" fmla="*/ 595965 w 1113249"/>
                <a:gd name="connsiteY26-180" fmla="*/ 702135 h 3405005"/>
                <a:gd name="connsiteX27-181" fmla="*/ 595965 w 1113249"/>
                <a:gd name="connsiteY27-182" fmla="*/ 93330 h 3405005"/>
                <a:gd name="connsiteX28-183" fmla="*/ 624945 w 1113249"/>
                <a:gd name="connsiteY28-184" fmla="*/ 50346 h 3405005"/>
                <a:gd name="connsiteX29-185" fmla="*/ 746492 w 1113249"/>
                <a:gd name="connsiteY29-186" fmla="*/ 0 h 3405005"/>
                <a:gd name="connsiteX30-187" fmla="*/ 868039 w 1113249"/>
                <a:gd name="connsiteY30-188" fmla="*/ 50346 h 3405005"/>
                <a:gd name="connsiteX0-189" fmla="*/ 868039 w 1113249"/>
                <a:gd name="connsiteY0-190" fmla="*/ 50346 h 3405005"/>
                <a:gd name="connsiteX1-191" fmla="*/ 918385 w 1113249"/>
                <a:gd name="connsiteY1-192" fmla="*/ 171893 h 3405005"/>
                <a:gd name="connsiteX2-193" fmla="*/ 918385 w 1113249"/>
                <a:gd name="connsiteY2-194" fmla="*/ 375080 h 3405005"/>
                <a:gd name="connsiteX3-195" fmla="*/ 941356 w 1113249"/>
                <a:gd name="connsiteY3-196" fmla="*/ 370442 h 3405005"/>
                <a:gd name="connsiteX4-197" fmla="*/ 1113249 w 1113249"/>
                <a:gd name="connsiteY4-198" fmla="*/ 542335 h 3405005"/>
                <a:gd name="connsiteX5-199" fmla="*/ 1113249 w 1113249"/>
                <a:gd name="connsiteY5-200" fmla="*/ 2719647 h 3405005"/>
                <a:gd name="connsiteX6-201" fmla="*/ 941356 w 1113249"/>
                <a:gd name="connsiteY6-202" fmla="*/ 2891540 h 3405005"/>
                <a:gd name="connsiteX7-203" fmla="*/ 918385 w 1113249"/>
                <a:gd name="connsiteY7-204" fmla="*/ 2886903 h 3405005"/>
                <a:gd name="connsiteX8-205" fmla="*/ 918385 w 1113249"/>
                <a:gd name="connsiteY8-206" fmla="*/ 3233112 h 3405005"/>
                <a:gd name="connsiteX9-207" fmla="*/ 746492 w 1113249"/>
                <a:gd name="connsiteY9-208" fmla="*/ 3405005 h 3405005"/>
                <a:gd name="connsiteX10-209" fmla="*/ 574599 w 1113249"/>
                <a:gd name="connsiteY10-210" fmla="*/ 3233112 h 3405005"/>
                <a:gd name="connsiteX11-211" fmla="*/ 574599 w 1113249"/>
                <a:gd name="connsiteY11-212" fmla="*/ 3165303 h 3405005"/>
                <a:gd name="connsiteX12-213" fmla="*/ 531296 w 1113249"/>
                <a:gd name="connsiteY12-214" fmla="*/ 3136108 h 3405005"/>
                <a:gd name="connsiteX13-215" fmla="*/ 480950 w 1113249"/>
                <a:gd name="connsiteY13-216" fmla="*/ 3014561 h 3405005"/>
                <a:gd name="connsiteX14-217" fmla="*/ 418640 w 1113249"/>
                <a:gd name="connsiteY14-218" fmla="*/ 2764218 h 3405005"/>
                <a:gd name="connsiteX15-219" fmla="*/ 246747 w 1113249"/>
                <a:gd name="connsiteY15-220" fmla="*/ 2592326 h 3405005"/>
                <a:gd name="connsiteX16-221" fmla="*/ 156759 w 1113249"/>
                <a:gd name="connsiteY16-222" fmla="*/ 2448840 h 3405005"/>
                <a:gd name="connsiteX17-223" fmla="*/ 0 w 1113249"/>
                <a:gd name="connsiteY17-224" fmla="*/ 2292081 h 3405005"/>
                <a:gd name="connsiteX18-225" fmla="*/ 0 w 1113249"/>
                <a:gd name="connsiteY18-226" fmla="*/ 306468 h 3405005"/>
                <a:gd name="connsiteX19-227" fmla="*/ 156759 w 1113249"/>
                <a:gd name="connsiteY19-228" fmla="*/ 149709 h 3405005"/>
                <a:gd name="connsiteX20-229" fmla="*/ 267605 w 1113249"/>
                <a:gd name="connsiteY20-230" fmla="*/ 195623 h 3405005"/>
                <a:gd name="connsiteX21-231" fmla="*/ 301199 w 1113249"/>
                <a:gd name="connsiteY21-232" fmla="*/ 245450 h 3405005"/>
                <a:gd name="connsiteX22-233" fmla="*/ 313499 w 1113249"/>
                <a:gd name="connsiteY22-234" fmla="*/ 306375 h 3405005"/>
                <a:gd name="connsiteX23-235" fmla="*/ 313499 w 1113249"/>
                <a:gd name="connsiteY23-236" fmla="*/ 702135 h 3405005"/>
                <a:gd name="connsiteX24-237" fmla="*/ 454732 w 1113249"/>
                <a:gd name="connsiteY24-238" fmla="*/ 843368 h 3405005"/>
                <a:gd name="connsiteX25-239" fmla="*/ 595965 w 1113249"/>
                <a:gd name="connsiteY25-240" fmla="*/ 702135 h 3405005"/>
                <a:gd name="connsiteX26-241" fmla="*/ 595965 w 1113249"/>
                <a:gd name="connsiteY26-242" fmla="*/ 93330 h 3405005"/>
                <a:gd name="connsiteX27-243" fmla="*/ 624945 w 1113249"/>
                <a:gd name="connsiteY27-244" fmla="*/ 50346 h 3405005"/>
                <a:gd name="connsiteX28-245" fmla="*/ 746492 w 1113249"/>
                <a:gd name="connsiteY28-246" fmla="*/ 0 h 3405005"/>
                <a:gd name="connsiteX29-247" fmla="*/ 868039 w 1113249"/>
                <a:gd name="connsiteY29-248" fmla="*/ 50346 h 3405005"/>
                <a:gd name="connsiteX0-249" fmla="*/ 868039 w 1113249"/>
                <a:gd name="connsiteY0-250" fmla="*/ 50346 h 3405005"/>
                <a:gd name="connsiteX1-251" fmla="*/ 918385 w 1113249"/>
                <a:gd name="connsiteY1-252" fmla="*/ 171893 h 3405005"/>
                <a:gd name="connsiteX2-253" fmla="*/ 918385 w 1113249"/>
                <a:gd name="connsiteY2-254" fmla="*/ 375080 h 3405005"/>
                <a:gd name="connsiteX3-255" fmla="*/ 941356 w 1113249"/>
                <a:gd name="connsiteY3-256" fmla="*/ 370442 h 3405005"/>
                <a:gd name="connsiteX4-257" fmla="*/ 1113249 w 1113249"/>
                <a:gd name="connsiteY4-258" fmla="*/ 542335 h 3405005"/>
                <a:gd name="connsiteX5-259" fmla="*/ 1113249 w 1113249"/>
                <a:gd name="connsiteY5-260" fmla="*/ 2719647 h 3405005"/>
                <a:gd name="connsiteX6-261" fmla="*/ 941356 w 1113249"/>
                <a:gd name="connsiteY6-262" fmla="*/ 2891540 h 3405005"/>
                <a:gd name="connsiteX7-263" fmla="*/ 918385 w 1113249"/>
                <a:gd name="connsiteY7-264" fmla="*/ 2886903 h 3405005"/>
                <a:gd name="connsiteX8-265" fmla="*/ 918385 w 1113249"/>
                <a:gd name="connsiteY8-266" fmla="*/ 3233112 h 3405005"/>
                <a:gd name="connsiteX9-267" fmla="*/ 746492 w 1113249"/>
                <a:gd name="connsiteY9-268" fmla="*/ 3405005 h 3405005"/>
                <a:gd name="connsiteX10-269" fmla="*/ 574599 w 1113249"/>
                <a:gd name="connsiteY10-270" fmla="*/ 3233112 h 3405005"/>
                <a:gd name="connsiteX11-271" fmla="*/ 574599 w 1113249"/>
                <a:gd name="connsiteY11-272" fmla="*/ 3165303 h 3405005"/>
                <a:gd name="connsiteX12-273" fmla="*/ 531296 w 1113249"/>
                <a:gd name="connsiteY12-274" fmla="*/ 3136108 h 3405005"/>
                <a:gd name="connsiteX13-275" fmla="*/ 480950 w 1113249"/>
                <a:gd name="connsiteY13-276" fmla="*/ 3014561 h 3405005"/>
                <a:gd name="connsiteX14-277" fmla="*/ 418640 w 1113249"/>
                <a:gd name="connsiteY14-278" fmla="*/ 2764218 h 3405005"/>
                <a:gd name="connsiteX15-279" fmla="*/ 246747 w 1113249"/>
                <a:gd name="connsiteY15-280" fmla="*/ 2592326 h 3405005"/>
                <a:gd name="connsiteX16-281" fmla="*/ 156759 w 1113249"/>
                <a:gd name="connsiteY16-282" fmla="*/ 2448840 h 3405005"/>
                <a:gd name="connsiteX17-283" fmla="*/ 0 w 1113249"/>
                <a:gd name="connsiteY17-284" fmla="*/ 2292081 h 3405005"/>
                <a:gd name="connsiteX18-285" fmla="*/ 0 w 1113249"/>
                <a:gd name="connsiteY18-286" fmla="*/ 306468 h 3405005"/>
                <a:gd name="connsiteX19-287" fmla="*/ 156759 w 1113249"/>
                <a:gd name="connsiteY19-288" fmla="*/ 149709 h 3405005"/>
                <a:gd name="connsiteX20-289" fmla="*/ 267605 w 1113249"/>
                <a:gd name="connsiteY20-290" fmla="*/ 195623 h 3405005"/>
                <a:gd name="connsiteX21-291" fmla="*/ 301199 w 1113249"/>
                <a:gd name="connsiteY21-292" fmla="*/ 245450 h 3405005"/>
                <a:gd name="connsiteX22-293" fmla="*/ 313499 w 1113249"/>
                <a:gd name="connsiteY22-294" fmla="*/ 306375 h 3405005"/>
                <a:gd name="connsiteX23-295" fmla="*/ 313499 w 1113249"/>
                <a:gd name="connsiteY23-296" fmla="*/ 702135 h 3405005"/>
                <a:gd name="connsiteX24-297" fmla="*/ 454732 w 1113249"/>
                <a:gd name="connsiteY24-298" fmla="*/ 843368 h 3405005"/>
                <a:gd name="connsiteX25-299" fmla="*/ 595965 w 1113249"/>
                <a:gd name="connsiteY25-300" fmla="*/ 702135 h 3405005"/>
                <a:gd name="connsiteX26-301" fmla="*/ 595965 w 1113249"/>
                <a:gd name="connsiteY26-302" fmla="*/ 93330 h 3405005"/>
                <a:gd name="connsiteX27-303" fmla="*/ 624945 w 1113249"/>
                <a:gd name="connsiteY27-304" fmla="*/ 50346 h 3405005"/>
                <a:gd name="connsiteX28-305" fmla="*/ 746492 w 1113249"/>
                <a:gd name="connsiteY28-306" fmla="*/ 0 h 3405005"/>
                <a:gd name="connsiteX29-307" fmla="*/ 868039 w 1113249"/>
                <a:gd name="connsiteY29-308" fmla="*/ 50346 h 3405005"/>
                <a:gd name="connsiteX0-309" fmla="*/ 868039 w 1113249"/>
                <a:gd name="connsiteY0-310" fmla="*/ 50346 h 3405005"/>
                <a:gd name="connsiteX1-311" fmla="*/ 918385 w 1113249"/>
                <a:gd name="connsiteY1-312" fmla="*/ 171893 h 3405005"/>
                <a:gd name="connsiteX2-313" fmla="*/ 918385 w 1113249"/>
                <a:gd name="connsiteY2-314" fmla="*/ 375080 h 3405005"/>
                <a:gd name="connsiteX3-315" fmla="*/ 941356 w 1113249"/>
                <a:gd name="connsiteY3-316" fmla="*/ 370442 h 3405005"/>
                <a:gd name="connsiteX4-317" fmla="*/ 1113249 w 1113249"/>
                <a:gd name="connsiteY4-318" fmla="*/ 542335 h 3405005"/>
                <a:gd name="connsiteX5-319" fmla="*/ 1113249 w 1113249"/>
                <a:gd name="connsiteY5-320" fmla="*/ 2719647 h 3405005"/>
                <a:gd name="connsiteX6-321" fmla="*/ 941356 w 1113249"/>
                <a:gd name="connsiteY6-322" fmla="*/ 2891540 h 3405005"/>
                <a:gd name="connsiteX7-323" fmla="*/ 918385 w 1113249"/>
                <a:gd name="connsiteY7-324" fmla="*/ 2886903 h 3405005"/>
                <a:gd name="connsiteX8-325" fmla="*/ 918385 w 1113249"/>
                <a:gd name="connsiteY8-326" fmla="*/ 3233112 h 3405005"/>
                <a:gd name="connsiteX9-327" fmla="*/ 746492 w 1113249"/>
                <a:gd name="connsiteY9-328" fmla="*/ 3405005 h 3405005"/>
                <a:gd name="connsiteX10-329" fmla="*/ 574599 w 1113249"/>
                <a:gd name="connsiteY10-330" fmla="*/ 3233112 h 3405005"/>
                <a:gd name="connsiteX11-331" fmla="*/ 574599 w 1113249"/>
                <a:gd name="connsiteY11-332" fmla="*/ 3165303 h 3405005"/>
                <a:gd name="connsiteX12-333" fmla="*/ 531296 w 1113249"/>
                <a:gd name="connsiteY12-334" fmla="*/ 3136108 h 3405005"/>
                <a:gd name="connsiteX13-335" fmla="*/ 480950 w 1113249"/>
                <a:gd name="connsiteY13-336" fmla="*/ 3014561 h 3405005"/>
                <a:gd name="connsiteX14-337" fmla="*/ 246747 w 1113249"/>
                <a:gd name="connsiteY14-338" fmla="*/ 2592326 h 3405005"/>
                <a:gd name="connsiteX15-339" fmla="*/ 156759 w 1113249"/>
                <a:gd name="connsiteY15-340" fmla="*/ 2448840 h 3405005"/>
                <a:gd name="connsiteX16-341" fmla="*/ 0 w 1113249"/>
                <a:gd name="connsiteY16-342" fmla="*/ 2292081 h 3405005"/>
                <a:gd name="connsiteX17-343" fmla="*/ 0 w 1113249"/>
                <a:gd name="connsiteY17-344" fmla="*/ 306468 h 3405005"/>
                <a:gd name="connsiteX18-345" fmla="*/ 156759 w 1113249"/>
                <a:gd name="connsiteY18-346" fmla="*/ 149709 h 3405005"/>
                <a:gd name="connsiteX19-347" fmla="*/ 267605 w 1113249"/>
                <a:gd name="connsiteY19-348" fmla="*/ 195623 h 3405005"/>
                <a:gd name="connsiteX20-349" fmla="*/ 301199 w 1113249"/>
                <a:gd name="connsiteY20-350" fmla="*/ 245450 h 3405005"/>
                <a:gd name="connsiteX21-351" fmla="*/ 313499 w 1113249"/>
                <a:gd name="connsiteY21-352" fmla="*/ 306375 h 3405005"/>
                <a:gd name="connsiteX22-353" fmla="*/ 313499 w 1113249"/>
                <a:gd name="connsiteY22-354" fmla="*/ 702135 h 3405005"/>
                <a:gd name="connsiteX23-355" fmla="*/ 454732 w 1113249"/>
                <a:gd name="connsiteY23-356" fmla="*/ 843368 h 3405005"/>
                <a:gd name="connsiteX24-357" fmla="*/ 595965 w 1113249"/>
                <a:gd name="connsiteY24-358" fmla="*/ 702135 h 3405005"/>
                <a:gd name="connsiteX25-359" fmla="*/ 595965 w 1113249"/>
                <a:gd name="connsiteY25-360" fmla="*/ 93330 h 3405005"/>
                <a:gd name="connsiteX26-361" fmla="*/ 624945 w 1113249"/>
                <a:gd name="connsiteY26-362" fmla="*/ 50346 h 3405005"/>
                <a:gd name="connsiteX27-363" fmla="*/ 746492 w 1113249"/>
                <a:gd name="connsiteY27-364" fmla="*/ 0 h 3405005"/>
                <a:gd name="connsiteX28-365" fmla="*/ 868039 w 1113249"/>
                <a:gd name="connsiteY28-366" fmla="*/ 50346 h 3405005"/>
                <a:gd name="connsiteX0-367" fmla="*/ 868039 w 1113249"/>
                <a:gd name="connsiteY0-368" fmla="*/ 50346 h 3405005"/>
                <a:gd name="connsiteX1-369" fmla="*/ 918385 w 1113249"/>
                <a:gd name="connsiteY1-370" fmla="*/ 171893 h 3405005"/>
                <a:gd name="connsiteX2-371" fmla="*/ 918385 w 1113249"/>
                <a:gd name="connsiteY2-372" fmla="*/ 375080 h 3405005"/>
                <a:gd name="connsiteX3-373" fmla="*/ 941356 w 1113249"/>
                <a:gd name="connsiteY3-374" fmla="*/ 370442 h 3405005"/>
                <a:gd name="connsiteX4-375" fmla="*/ 1113249 w 1113249"/>
                <a:gd name="connsiteY4-376" fmla="*/ 542335 h 3405005"/>
                <a:gd name="connsiteX5-377" fmla="*/ 1113249 w 1113249"/>
                <a:gd name="connsiteY5-378" fmla="*/ 2719647 h 3405005"/>
                <a:gd name="connsiteX6-379" fmla="*/ 941356 w 1113249"/>
                <a:gd name="connsiteY6-380" fmla="*/ 2891540 h 3405005"/>
                <a:gd name="connsiteX7-381" fmla="*/ 918385 w 1113249"/>
                <a:gd name="connsiteY7-382" fmla="*/ 2886903 h 3405005"/>
                <a:gd name="connsiteX8-383" fmla="*/ 918385 w 1113249"/>
                <a:gd name="connsiteY8-384" fmla="*/ 3233112 h 3405005"/>
                <a:gd name="connsiteX9-385" fmla="*/ 746492 w 1113249"/>
                <a:gd name="connsiteY9-386" fmla="*/ 3405005 h 3405005"/>
                <a:gd name="connsiteX10-387" fmla="*/ 574599 w 1113249"/>
                <a:gd name="connsiteY10-388" fmla="*/ 3233112 h 3405005"/>
                <a:gd name="connsiteX11-389" fmla="*/ 574599 w 1113249"/>
                <a:gd name="connsiteY11-390" fmla="*/ 3165303 h 3405005"/>
                <a:gd name="connsiteX12-391" fmla="*/ 531296 w 1113249"/>
                <a:gd name="connsiteY12-392" fmla="*/ 3136108 h 3405005"/>
                <a:gd name="connsiteX13-393" fmla="*/ 480950 w 1113249"/>
                <a:gd name="connsiteY13-394" fmla="*/ 3014561 h 3405005"/>
                <a:gd name="connsiteX14-395" fmla="*/ 246747 w 1113249"/>
                <a:gd name="connsiteY14-396" fmla="*/ 2592326 h 3405005"/>
                <a:gd name="connsiteX15-397" fmla="*/ 156759 w 1113249"/>
                <a:gd name="connsiteY15-398" fmla="*/ 2448840 h 3405005"/>
                <a:gd name="connsiteX16-399" fmla="*/ 0 w 1113249"/>
                <a:gd name="connsiteY16-400" fmla="*/ 2292081 h 3405005"/>
                <a:gd name="connsiteX17-401" fmla="*/ 0 w 1113249"/>
                <a:gd name="connsiteY17-402" fmla="*/ 306468 h 3405005"/>
                <a:gd name="connsiteX18-403" fmla="*/ 156759 w 1113249"/>
                <a:gd name="connsiteY18-404" fmla="*/ 149709 h 3405005"/>
                <a:gd name="connsiteX19-405" fmla="*/ 267605 w 1113249"/>
                <a:gd name="connsiteY19-406" fmla="*/ 195623 h 3405005"/>
                <a:gd name="connsiteX20-407" fmla="*/ 301199 w 1113249"/>
                <a:gd name="connsiteY20-408" fmla="*/ 245450 h 3405005"/>
                <a:gd name="connsiteX21-409" fmla="*/ 313499 w 1113249"/>
                <a:gd name="connsiteY21-410" fmla="*/ 306375 h 3405005"/>
                <a:gd name="connsiteX22-411" fmla="*/ 313499 w 1113249"/>
                <a:gd name="connsiteY22-412" fmla="*/ 702135 h 3405005"/>
                <a:gd name="connsiteX23-413" fmla="*/ 454732 w 1113249"/>
                <a:gd name="connsiteY23-414" fmla="*/ 843368 h 3405005"/>
                <a:gd name="connsiteX24-415" fmla="*/ 595965 w 1113249"/>
                <a:gd name="connsiteY24-416" fmla="*/ 702135 h 3405005"/>
                <a:gd name="connsiteX25-417" fmla="*/ 595965 w 1113249"/>
                <a:gd name="connsiteY25-418" fmla="*/ 93330 h 3405005"/>
                <a:gd name="connsiteX26-419" fmla="*/ 624945 w 1113249"/>
                <a:gd name="connsiteY26-420" fmla="*/ 50346 h 3405005"/>
                <a:gd name="connsiteX27-421" fmla="*/ 746492 w 1113249"/>
                <a:gd name="connsiteY27-422" fmla="*/ 0 h 3405005"/>
                <a:gd name="connsiteX28-423" fmla="*/ 868039 w 1113249"/>
                <a:gd name="connsiteY28-424" fmla="*/ 50346 h 3405005"/>
                <a:gd name="connsiteX0-425" fmla="*/ 868039 w 1113249"/>
                <a:gd name="connsiteY0-426" fmla="*/ 50346 h 3405005"/>
                <a:gd name="connsiteX1-427" fmla="*/ 918385 w 1113249"/>
                <a:gd name="connsiteY1-428" fmla="*/ 171893 h 3405005"/>
                <a:gd name="connsiteX2-429" fmla="*/ 918385 w 1113249"/>
                <a:gd name="connsiteY2-430" fmla="*/ 375080 h 3405005"/>
                <a:gd name="connsiteX3-431" fmla="*/ 941356 w 1113249"/>
                <a:gd name="connsiteY3-432" fmla="*/ 370442 h 3405005"/>
                <a:gd name="connsiteX4-433" fmla="*/ 1113249 w 1113249"/>
                <a:gd name="connsiteY4-434" fmla="*/ 542335 h 3405005"/>
                <a:gd name="connsiteX5-435" fmla="*/ 1113249 w 1113249"/>
                <a:gd name="connsiteY5-436" fmla="*/ 2719647 h 3405005"/>
                <a:gd name="connsiteX6-437" fmla="*/ 941356 w 1113249"/>
                <a:gd name="connsiteY6-438" fmla="*/ 2891540 h 3405005"/>
                <a:gd name="connsiteX7-439" fmla="*/ 918385 w 1113249"/>
                <a:gd name="connsiteY7-440" fmla="*/ 2886903 h 3405005"/>
                <a:gd name="connsiteX8-441" fmla="*/ 918385 w 1113249"/>
                <a:gd name="connsiteY8-442" fmla="*/ 3233112 h 3405005"/>
                <a:gd name="connsiteX9-443" fmla="*/ 746492 w 1113249"/>
                <a:gd name="connsiteY9-444" fmla="*/ 3405005 h 3405005"/>
                <a:gd name="connsiteX10-445" fmla="*/ 574599 w 1113249"/>
                <a:gd name="connsiteY10-446" fmla="*/ 3233112 h 3405005"/>
                <a:gd name="connsiteX11-447" fmla="*/ 574599 w 1113249"/>
                <a:gd name="connsiteY11-448" fmla="*/ 3165303 h 3405005"/>
                <a:gd name="connsiteX12-449" fmla="*/ 531296 w 1113249"/>
                <a:gd name="connsiteY12-450" fmla="*/ 3136108 h 3405005"/>
                <a:gd name="connsiteX13-451" fmla="*/ 480950 w 1113249"/>
                <a:gd name="connsiteY13-452" fmla="*/ 3014561 h 3405005"/>
                <a:gd name="connsiteX14-453" fmla="*/ 246747 w 1113249"/>
                <a:gd name="connsiteY14-454" fmla="*/ 2592326 h 3405005"/>
                <a:gd name="connsiteX15-455" fmla="*/ 156759 w 1113249"/>
                <a:gd name="connsiteY15-456" fmla="*/ 2448840 h 3405005"/>
                <a:gd name="connsiteX16-457" fmla="*/ 0 w 1113249"/>
                <a:gd name="connsiteY16-458" fmla="*/ 2292081 h 3405005"/>
                <a:gd name="connsiteX17-459" fmla="*/ 0 w 1113249"/>
                <a:gd name="connsiteY17-460" fmla="*/ 306468 h 3405005"/>
                <a:gd name="connsiteX18-461" fmla="*/ 156759 w 1113249"/>
                <a:gd name="connsiteY18-462" fmla="*/ 149709 h 3405005"/>
                <a:gd name="connsiteX19-463" fmla="*/ 267605 w 1113249"/>
                <a:gd name="connsiteY19-464" fmla="*/ 195623 h 3405005"/>
                <a:gd name="connsiteX20-465" fmla="*/ 301199 w 1113249"/>
                <a:gd name="connsiteY20-466" fmla="*/ 245450 h 3405005"/>
                <a:gd name="connsiteX21-467" fmla="*/ 313499 w 1113249"/>
                <a:gd name="connsiteY21-468" fmla="*/ 306375 h 3405005"/>
                <a:gd name="connsiteX22-469" fmla="*/ 313499 w 1113249"/>
                <a:gd name="connsiteY22-470" fmla="*/ 702135 h 3405005"/>
                <a:gd name="connsiteX23-471" fmla="*/ 454732 w 1113249"/>
                <a:gd name="connsiteY23-472" fmla="*/ 843368 h 3405005"/>
                <a:gd name="connsiteX24-473" fmla="*/ 595965 w 1113249"/>
                <a:gd name="connsiteY24-474" fmla="*/ 702135 h 3405005"/>
                <a:gd name="connsiteX25-475" fmla="*/ 595965 w 1113249"/>
                <a:gd name="connsiteY25-476" fmla="*/ 93330 h 3405005"/>
                <a:gd name="connsiteX26-477" fmla="*/ 624945 w 1113249"/>
                <a:gd name="connsiteY26-478" fmla="*/ 50346 h 3405005"/>
                <a:gd name="connsiteX27-479" fmla="*/ 746492 w 1113249"/>
                <a:gd name="connsiteY27-480" fmla="*/ 0 h 3405005"/>
                <a:gd name="connsiteX28-481" fmla="*/ 868039 w 1113249"/>
                <a:gd name="connsiteY28-482" fmla="*/ 50346 h 340500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Lst>
              <a:rect l="l" t="t" r="r" b="b"/>
              <a:pathLst>
                <a:path w="1113249" h="3405005">
                  <a:moveTo>
                    <a:pt x="868039" y="50346"/>
                  </a:moveTo>
                  <a:cubicBezTo>
                    <a:pt x="899145" y="81453"/>
                    <a:pt x="918385" y="124426"/>
                    <a:pt x="918385" y="171893"/>
                  </a:cubicBezTo>
                  <a:lnTo>
                    <a:pt x="918385" y="375080"/>
                  </a:lnTo>
                  <a:lnTo>
                    <a:pt x="941356" y="370442"/>
                  </a:lnTo>
                  <a:cubicBezTo>
                    <a:pt x="1036290" y="370442"/>
                    <a:pt x="1113249" y="447401"/>
                    <a:pt x="1113249" y="542335"/>
                  </a:cubicBezTo>
                  <a:lnTo>
                    <a:pt x="1113249" y="2719647"/>
                  </a:lnTo>
                  <a:cubicBezTo>
                    <a:pt x="1113249" y="2814581"/>
                    <a:pt x="1036290" y="2891540"/>
                    <a:pt x="941356" y="2891540"/>
                  </a:cubicBezTo>
                  <a:lnTo>
                    <a:pt x="918385" y="2886903"/>
                  </a:lnTo>
                  <a:lnTo>
                    <a:pt x="918385" y="3233112"/>
                  </a:lnTo>
                  <a:cubicBezTo>
                    <a:pt x="918384" y="3328046"/>
                    <a:pt x="841426" y="3405005"/>
                    <a:pt x="746492" y="3405005"/>
                  </a:cubicBezTo>
                  <a:cubicBezTo>
                    <a:pt x="651558" y="3405005"/>
                    <a:pt x="574599" y="3328046"/>
                    <a:pt x="574599" y="3233112"/>
                  </a:cubicBezTo>
                  <a:lnTo>
                    <a:pt x="574599" y="3165303"/>
                  </a:lnTo>
                  <a:lnTo>
                    <a:pt x="531296" y="3136108"/>
                  </a:lnTo>
                  <a:cubicBezTo>
                    <a:pt x="500190" y="3105002"/>
                    <a:pt x="480950" y="3062028"/>
                    <a:pt x="480950" y="3014561"/>
                  </a:cubicBezTo>
                  <a:cubicBezTo>
                    <a:pt x="432395" y="2596947"/>
                    <a:pt x="271114" y="2895922"/>
                    <a:pt x="246747" y="2592326"/>
                  </a:cubicBezTo>
                  <a:cubicBezTo>
                    <a:pt x="235070" y="2421366"/>
                    <a:pt x="186755" y="2496669"/>
                    <a:pt x="156759" y="2448840"/>
                  </a:cubicBezTo>
                  <a:cubicBezTo>
                    <a:pt x="70183" y="2448840"/>
                    <a:pt x="0" y="2378657"/>
                    <a:pt x="0" y="2292081"/>
                  </a:cubicBezTo>
                  <a:lnTo>
                    <a:pt x="0" y="306468"/>
                  </a:lnTo>
                  <a:cubicBezTo>
                    <a:pt x="0" y="219892"/>
                    <a:pt x="70183" y="149709"/>
                    <a:pt x="156759" y="149709"/>
                  </a:cubicBezTo>
                  <a:cubicBezTo>
                    <a:pt x="200047" y="149709"/>
                    <a:pt x="239237" y="167255"/>
                    <a:pt x="267605" y="195623"/>
                  </a:cubicBezTo>
                  <a:cubicBezTo>
                    <a:pt x="281789" y="209807"/>
                    <a:pt x="293267" y="226696"/>
                    <a:pt x="301199" y="245450"/>
                  </a:cubicBezTo>
                  <a:lnTo>
                    <a:pt x="313499" y="306375"/>
                  </a:lnTo>
                  <a:lnTo>
                    <a:pt x="313499" y="702135"/>
                  </a:lnTo>
                  <a:cubicBezTo>
                    <a:pt x="313499" y="780136"/>
                    <a:pt x="376731" y="843368"/>
                    <a:pt x="454732" y="843368"/>
                  </a:cubicBezTo>
                  <a:cubicBezTo>
                    <a:pt x="532733" y="843368"/>
                    <a:pt x="595965" y="780136"/>
                    <a:pt x="595965" y="702135"/>
                  </a:cubicBezTo>
                  <a:lnTo>
                    <a:pt x="595965" y="93330"/>
                  </a:lnTo>
                  <a:lnTo>
                    <a:pt x="624945" y="50346"/>
                  </a:lnTo>
                  <a:cubicBezTo>
                    <a:pt x="656052" y="19240"/>
                    <a:pt x="699025" y="0"/>
                    <a:pt x="746492" y="0"/>
                  </a:cubicBezTo>
                  <a:cubicBezTo>
                    <a:pt x="793959" y="0"/>
                    <a:pt x="836932" y="19240"/>
                    <a:pt x="868039" y="50346"/>
                  </a:cubicBezTo>
                  <a:close/>
                </a:path>
              </a:pathLst>
            </a:cu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14" name="任意多边形 13"/>
            <p:cNvSpPr/>
            <p:nvPr/>
          </p:nvSpPr>
          <p:spPr>
            <a:xfrm rot="2662275" flipH="1">
              <a:off x="6966124" y="-1422211"/>
              <a:ext cx="744277" cy="4590800"/>
            </a:xfrm>
            <a:custGeom>
              <a:avLst/>
              <a:gdLst>
                <a:gd name="connsiteX0" fmla="*/ 319140 w 744277"/>
                <a:gd name="connsiteY0" fmla="*/ 54756 h 4590800"/>
                <a:gd name="connsiteX1" fmla="*/ 373896 w 744277"/>
                <a:gd name="connsiteY1" fmla="*/ 186948 h 4590800"/>
                <a:gd name="connsiteX2" fmla="*/ 373896 w 744277"/>
                <a:gd name="connsiteY2" fmla="*/ 1076399 h 4590800"/>
                <a:gd name="connsiteX3" fmla="*/ 385072 w 744277"/>
                <a:gd name="connsiteY3" fmla="*/ 1021041 h 4590800"/>
                <a:gd name="connsiteX4" fmla="*/ 557329 w 744277"/>
                <a:gd name="connsiteY4" fmla="*/ 906862 h 4590800"/>
                <a:gd name="connsiteX5" fmla="*/ 744277 w 744277"/>
                <a:gd name="connsiteY5" fmla="*/ 1093810 h 4590800"/>
                <a:gd name="connsiteX6" fmla="*/ 744277 w 744277"/>
                <a:gd name="connsiteY6" fmla="*/ 3897602 h 4590800"/>
                <a:gd name="connsiteX7" fmla="*/ 689521 w 744277"/>
                <a:gd name="connsiteY7" fmla="*/ 4029794 h 4590800"/>
                <a:gd name="connsiteX8" fmla="*/ 683361 w 744277"/>
                <a:gd name="connsiteY8" fmla="*/ 4033948 h 4590800"/>
                <a:gd name="connsiteX9" fmla="*/ 683362 w 744277"/>
                <a:gd name="connsiteY9" fmla="*/ 4009469 h 4590800"/>
                <a:gd name="connsiteX10" fmla="*/ 521462 w 744277"/>
                <a:gd name="connsiteY10" fmla="*/ 3847570 h 4590800"/>
                <a:gd name="connsiteX11" fmla="*/ 406983 w 744277"/>
                <a:gd name="connsiteY11" fmla="*/ 3894989 h 4590800"/>
                <a:gd name="connsiteX12" fmla="*/ 378409 w 744277"/>
                <a:gd name="connsiteY12" fmla="*/ 3937369 h 4590800"/>
                <a:gd name="connsiteX13" fmla="*/ 373896 w 744277"/>
                <a:gd name="connsiteY13" fmla="*/ 3915013 h 4590800"/>
                <a:gd name="connsiteX14" fmla="*/ 373896 w 744277"/>
                <a:gd name="connsiteY14" fmla="*/ 3944063 h 4590800"/>
                <a:gd name="connsiteX15" fmla="*/ 372286 w 744277"/>
                <a:gd name="connsiteY15" fmla="*/ 3946451 h 4590800"/>
                <a:gd name="connsiteX16" fmla="*/ 359563 w 744277"/>
                <a:gd name="connsiteY16" fmla="*/ 4009469 h 4590800"/>
                <a:gd name="connsiteX17" fmla="*/ 359564 w 744277"/>
                <a:gd name="connsiteY17" fmla="*/ 4474848 h 4590800"/>
                <a:gd name="connsiteX18" fmla="*/ 359206 w 744277"/>
                <a:gd name="connsiteY18" fmla="*/ 4476621 h 4590800"/>
                <a:gd name="connsiteX19" fmla="*/ 186948 w 744277"/>
                <a:gd name="connsiteY19" fmla="*/ 4590800 h 4590800"/>
                <a:gd name="connsiteX20" fmla="*/ 0 w 744277"/>
                <a:gd name="connsiteY20" fmla="*/ 4403852 h 4590800"/>
                <a:gd name="connsiteX21" fmla="*/ 0 w 744277"/>
                <a:gd name="connsiteY21" fmla="*/ 186948 h 4590800"/>
                <a:gd name="connsiteX22" fmla="*/ 186948 w 744277"/>
                <a:gd name="connsiteY22" fmla="*/ 0 h 4590800"/>
                <a:gd name="connsiteX23" fmla="*/ 319140 w 744277"/>
                <a:gd name="connsiteY23" fmla="*/ 54756 h 4590800"/>
                <a:gd name="connsiteX0-1" fmla="*/ 319140 w 744277"/>
                <a:gd name="connsiteY0-2" fmla="*/ 54756 h 4590800"/>
                <a:gd name="connsiteX1-3" fmla="*/ 373896 w 744277"/>
                <a:gd name="connsiteY1-4" fmla="*/ 186948 h 4590800"/>
                <a:gd name="connsiteX2-5" fmla="*/ 385072 w 744277"/>
                <a:gd name="connsiteY2-6" fmla="*/ 1021041 h 4590800"/>
                <a:gd name="connsiteX3-7" fmla="*/ 557329 w 744277"/>
                <a:gd name="connsiteY3-8" fmla="*/ 906862 h 4590800"/>
                <a:gd name="connsiteX4-9" fmla="*/ 744277 w 744277"/>
                <a:gd name="connsiteY4-10" fmla="*/ 1093810 h 4590800"/>
                <a:gd name="connsiteX5-11" fmla="*/ 744277 w 744277"/>
                <a:gd name="connsiteY5-12" fmla="*/ 3897602 h 4590800"/>
                <a:gd name="connsiteX6-13" fmla="*/ 689521 w 744277"/>
                <a:gd name="connsiteY6-14" fmla="*/ 4029794 h 4590800"/>
                <a:gd name="connsiteX7-15" fmla="*/ 683361 w 744277"/>
                <a:gd name="connsiteY7-16" fmla="*/ 4033948 h 4590800"/>
                <a:gd name="connsiteX8-17" fmla="*/ 683362 w 744277"/>
                <a:gd name="connsiteY8-18" fmla="*/ 4009469 h 4590800"/>
                <a:gd name="connsiteX9-19" fmla="*/ 521462 w 744277"/>
                <a:gd name="connsiteY9-20" fmla="*/ 3847570 h 4590800"/>
                <a:gd name="connsiteX10-21" fmla="*/ 406983 w 744277"/>
                <a:gd name="connsiteY10-22" fmla="*/ 3894989 h 4590800"/>
                <a:gd name="connsiteX11-23" fmla="*/ 378409 w 744277"/>
                <a:gd name="connsiteY11-24" fmla="*/ 3937369 h 4590800"/>
                <a:gd name="connsiteX12-25" fmla="*/ 373896 w 744277"/>
                <a:gd name="connsiteY12-26" fmla="*/ 3915013 h 4590800"/>
                <a:gd name="connsiteX13-27" fmla="*/ 373896 w 744277"/>
                <a:gd name="connsiteY13-28" fmla="*/ 3944063 h 4590800"/>
                <a:gd name="connsiteX14-29" fmla="*/ 372286 w 744277"/>
                <a:gd name="connsiteY14-30" fmla="*/ 3946451 h 4590800"/>
                <a:gd name="connsiteX15-31" fmla="*/ 359563 w 744277"/>
                <a:gd name="connsiteY15-32" fmla="*/ 4009469 h 4590800"/>
                <a:gd name="connsiteX16-33" fmla="*/ 359564 w 744277"/>
                <a:gd name="connsiteY16-34" fmla="*/ 4474848 h 4590800"/>
                <a:gd name="connsiteX17-35" fmla="*/ 359206 w 744277"/>
                <a:gd name="connsiteY17-36" fmla="*/ 4476621 h 4590800"/>
                <a:gd name="connsiteX18-37" fmla="*/ 186948 w 744277"/>
                <a:gd name="connsiteY18-38" fmla="*/ 4590800 h 4590800"/>
                <a:gd name="connsiteX19-39" fmla="*/ 0 w 744277"/>
                <a:gd name="connsiteY19-40" fmla="*/ 4403852 h 4590800"/>
                <a:gd name="connsiteX20-41" fmla="*/ 0 w 744277"/>
                <a:gd name="connsiteY20-42" fmla="*/ 186948 h 4590800"/>
                <a:gd name="connsiteX21-43" fmla="*/ 186948 w 744277"/>
                <a:gd name="connsiteY21-44" fmla="*/ 0 h 4590800"/>
                <a:gd name="connsiteX22-45" fmla="*/ 319140 w 744277"/>
                <a:gd name="connsiteY22-46" fmla="*/ 54756 h 4590800"/>
                <a:gd name="connsiteX0-47" fmla="*/ 319140 w 744277"/>
                <a:gd name="connsiteY0-48" fmla="*/ 54756 h 4590800"/>
                <a:gd name="connsiteX1-49" fmla="*/ 373896 w 744277"/>
                <a:gd name="connsiteY1-50" fmla="*/ 186948 h 4590800"/>
                <a:gd name="connsiteX2-51" fmla="*/ 385060 w 744277"/>
                <a:gd name="connsiteY2-52" fmla="*/ 847283 h 4590800"/>
                <a:gd name="connsiteX3-53" fmla="*/ 385072 w 744277"/>
                <a:gd name="connsiteY3-54" fmla="*/ 1021041 h 4590800"/>
                <a:gd name="connsiteX4-55" fmla="*/ 557329 w 744277"/>
                <a:gd name="connsiteY4-56" fmla="*/ 906862 h 4590800"/>
                <a:gd name="connsiteX5-57" fmla="*/ 744277 w 744277"/>
                <a:gd name="connsiteY5-58" fmla="*/ 1093810 h 4590800"/>
                <a:gd name="connsiteX6-59" fmla="*/ 744277 w 744277"/>
                <a:gd name="connsiteY6-60" fmla="*/ 3897602 h 4590800"/>
                <a:gd name="connsiteX7-61" fmla="*/ 689521 w 744277"/>
                <a:gd name="connsiteY7-62" fmla="*/ 4029794 h 4590800"/>
                <a:gd name="connsiteX8-63" fmla="*/ 683361 w 744277"/>
                <a:gd name="connsiteY8-64" fmla="*/ 4033948 h 4590800"/>
                <a:gd name="connsiteX9-65" fmla="*/ 683362 w 744277"/>
                <a:gd name="connsiteY9-66" fmla="*/ 4009469 h 4590800"/>
                <a:gd name="connsiteX10-67" fmla="*/ 521462 w 744277"/>
                <a:gd name="connsiteY10-68" fmla="*/ 3847570 h 4590800"/>
                <a:gd name="connsiteX11-69" fmla="*/ 406983 w 744277"/>
                <a:gd name="connsiteY11-70" fmla="*/ 3894989 h 4590800"/>
                <a:gd name="connsiteX12-71" fmla="*/ 378409 w 744277"/>
                <a:gd name="connsiteY12-72" fmla="*/ 3937369 h 4590800"/>
                <a:gd name="connsiteX13-73" fmla="*/ 373896 w 744277"/>
                <a:gd name="connsiteY13-74" fmla="*/ 3915013 h 4590800"/>
                <a:gd name="connsiteX14-75" fmla="*/ 373896 w 744277"/>
                <a:gd name="connsiteY14-76" fmla="*/ 3944063 h 4590800"/>
                <a:gd name="connsiteX15-77" fmla="*/ 372286 w 744277"/>
                <a:gd name="connsiteY15-78" fmla="*/ 3946451 h 4590800"/>
                <a:gd name="connsiteX16-79" fmla="*/ 359563 w 744277"/>
                <a:gd name="connsiteY16-80" fmla="*/ 4009469 h 4590800"/>
                <a:gd name="connsiteX17-81" fmla="*/ 359564 w 744277"/>
                <a:gd name="connsiteY17-82" fmla="*/ 4474848 h 4590800"/>
                <a:gd name="connsiteX18-83" fmla="*/ 359206 w 744277"/>
                <a:gd name="connsiteY18-84" fmla="*/ 4476621 h 4590800"/>
                <a:gd name="connsiteX19-85" fmla="*/ 186948 w 744277"/>
                <a:gd name="connsiteY19-86" fmla="*/ 4590800 h 4590800"/>
                <a:gd name="connsiteX20-87" fmla="*/ 0 w 744277"/>
                <a:gd name="connsiteY20-88" fmla="*/ 4403852 h 4590800"/>
                <a:gd name="connsiteX21-89" fmla="*/ 0 w 744277"/>
                <a:gd name="connsiteY21-90" fmla="*/ 186948 h 4590800"/>
                <a:gd name="connsiteX22-91" fmla="*/ 186948 w 744277"/>
                <a:gd name="connsiteY22-92" fmla="*/ 0 h 4590800"/>
                <a:gd name="connsiteX23-93" fmla="*/ 319140 w 744277"/>
                <a:gd name="connsiteY23-94" fmla="*/ 54756 h 4590800"/>
                <a:gd name="connsiteX0-95" fmla="*/ 319140 w 744277"/>
                <a:gd name="connsiteY0-96" fmla="*/ 54756 h 4590800"/>
                <a:gd name="connsiteX1-97" fmla="*/ 373896 w 744277"/>
                <a:gd name="connsiteY1-98" fmla="*/ 186948 h 4590800"/>
                <a:gd name="connsiteX2-99" fmla="*/ 385060 w 744277"/>
                <a:gd name="connsiteY2-100" fmla="*/ 847283 h 4590800"/>
                <a:gd name="connsiteX3-101" fmla="*/ 557329 w 744277"/>
                <a:gd name="connsiteY3-102" fmla="*/ 906862 h 4590800"/>
                <a:gd name="connsiteX4-103" fmla="*/ 744277 w 744277"/>
                <a:gd name="connsiteY4-104" fmla="*/ 1093810 h 4590800"/>
                <a:gd name="connsiteX5-105" fmla="*/ 744277 w 744277"/>
                <a:gd name="connsiteY5-106" fmla="*/ 3897602 h 4590800"/>
                <a:gd name="connsiteX6-107" fmla="*/ 689521 w 744277"/>
                <a:gd name="connsiteY6-108" fmla="*/ 4029794 h 4590800"/>
                <a:gd name="connsiteX7-109" fmla="*/ 683361 w 744277"/>
                <a:gd name="connsiteY7-110" fmla="*/ 4033948 h 4590800"/>
                <a:gd name="connsiteX8-111" fmla="*/ 683362 w 744277"/>
                <a:gd name="connsiteY8-112" fmla="*/ 4009469 h 4590800"/>
                <a:gd name="connsiteX9-113" fmla="*/ 521462 w 744277"/>
                <a:gd name="connsiteY9-114" fmla="*/ 3847570 h 4590800"/>
                <a:gd name="connsiteX10-115" fmla="*/ 406983 w 744277"/>
                <a:gd name="connsiteY10-116" fmla="*/ 3894989 h 4590800"/>
                <a:gd name="connsiteX11-117" fmla="*/ 378409 w 744277"/>
                <a:gd name="connsiteY11-118" fmla="*/ 3937369 h 4590800"/>
                <a:gd name="connsiteX12-119" fmla="*/ 373896 w 744277"/>
                <a:gd name="connsiteY12-120" fmla="*/ 3915013 h 4590800"/>
                <a:gd name="connsiteX13-121" fmla="*/ 373896 w 744277"/>
                <a:gd name="connsiteY13-122" fmla="*/ 3944063 h 4590800"/>
                <a:gd name="connsiteX14-123" fmla="*/ 372286 w 744277"/>
                <a:gd name="connsiteY14-124" fmla="*/ 3946451 h 4590800"/>
                <a:gd name="connsiteX15-125" fmla="*/ 359563 w 744277"/>
                <a:gd name="connsiteY15-126" fmla="*/ 4009469 h 4590800"/>
                <a:gd name="connsiteX16-127" fmla="*/ 359564 w 744277"/>
                <a:gd name="connsiteY16-128" fmla="*/ 4474848 h 4590800"/>
                <a:gd name="connsiteX17-129" fmla="*/ 359206 w 744277"/>
                <a:gd name="connsiteY17-130" fmla="*/ 4476621 h 4590800"/>
                <a:gd name="connsiteX18-131" fmla="*/ 186948 w 744277"/>
                <a:gd name="connsiteY18-132" fmla="*/ 4590800 h 4590800"/>
                <a:gd name="connsiteX19-133" fmla="*/ 0 w 744277"/>
                <a:gd name="connsiteY19-134" fmla="*/ 4403852 h 4590800"/>
                <a:gd name="connsiteX20-135" fmla="*/ 0 w 744277"/>
                <a:gd name="connsiteY20-136" fmla="*/ 186948 h 4590800"/>
                <a:gd name="connsiteX21-137" fmla="*/ 186948 w 744277"/>
                <a:gd name="connsiteY21-138" fmla="*/ 0 h 4590800"/>
                <a:gd name="connsiteX22-139" fmla="*/ 319140 w 744277"/>
                <a:gd name="connsiteY22-140" fmla="*/ 54756 h 4590800"/>
                <a:gd name="connsiteX0-141" fmla="*/ 319140 w 744277"/>
                <a:gd name="connsiteY0-142" fmla="*/ 54756 h 4590800"/>
                <a:gd name="connsiteX1-143" fmla="*/ 373896 w 744277"/>
                <a:gd name="connsiteY1-144" fmla="*/ 186948 h 4590800"/>
                <a:gd name="connsiteX2-145" fmla="*/ 385060 w 744277"/>
                <a:gd name="connsiteY2-146" fmla="*/ 847283 h 4590800"/>
                <a:gd name="connsiteX3-147" fmla="*/ 557329 w 744277"/>
                <a:gd name="connsiteY3-148" fmla="*/ 906862 h 4590800"/>
                <a:gd name="connsiteX4-149" fmla="*/ 744277 w 744277"/>
                <a:gd name="connsiteY4-150" fmla="*/ 1093810 h 4590800"/>
                <a:gd name="connsiteX5-151" fmla="*/ 744277 w 744277"/>
                <a:gd name="connsiteY5-152" fmla="*/ 3897602 h 4590800"/>
                <a:gd name="connsiteX6-153" fmla="*/ 689521 w 744277"/>
                <a:gd name="connsiteY6-154" fmla="*/ 4029794 h 4590800"/>
                <a:gd name="connsiteX7-155" fmla="*/ 683361 w 744277"/>
                <a:gd name="connsiteY7-156" fmla="*/ 4033948 h 4590800"/>
                <a:gd name="connsiteX8-157" fmla="*/ 683362 w 744277"/>
                <a:gd name="connsiteY8-158" fmla="*/ 4009469 h 4590800"/>
                <a:gd name="connsiteX9-159" fmla="*/ 521462 w 744277"/>
                <a:gd name="connsiteY9-160" fmla="*/ 3847570 h 4590800"/>
                <a:gd name="connsiteX10-161" fmla="*/ 406983 w 744277"/>
                <a:gd name="connsiteY10-162" fmla="*/ 3894989 h 4590800"/>
                <a:gd name="connsiteX11-163" fmla="*/ 378409 w 744277"/>
                <a:gd name="connsiteY11-164" fmla="*/ 3937369 h 4590800"/>
                <a:gd name="connsiteX12-165" fmla="*/ 373896 w 744277"/>
                <a:gd name="connsiteY12-166" fmla="*/ 3915013 h 4590800"/>
                <a:gd name="connsiteX13-167" fmla="*/ 373896 w 744277"/>
                <a:gd name="connsiteY13-168" fmla="*/ 3944063 h 4590800"/>
                <a:gd name="connsiteX14-169" fmla="*/ 372286 w 744277"/>
                <a:gd name="connsiteY14-170" fmla="*/ 3946451 h 4590800"/>
                <a:gd name="connsiteX15-171" fmla="*/ 359563 w 744277"/>
                <a:gd name="connsiteY15-172" fmla="*/ 4009469 h 4590800"/>
                <a:gd name="connsiteX16-173" fmla="*/ 359564 w 744277"/>
                <a:gd name="connsiteY16-174" fmla="*/ 4474848 h 4590800"/>
                <a:gd name="connsiteX17-175" fmla="*/ 359206 w 744277"/>
                <a:gd name="connsiteY17-176" fmla="*/ 4476621 h 4590800"/>
                <a:gd name="connsiteX18-177" fmla="*/ 186948 w 744277"/>
                <a:gd name="connsiteY18-178" fmla="*/ 4590800 h 4590800"/>
                <a:gd name="connsiteX19-179" fmla="*/ 0 w 744277"/>
                <a:gd name="connsiteY19-180" fmla="*/ 4403852 h 4590800"/>
                <a:gd name="connsiteX20-181" fmla="*/ 0 w 744277"/>
                <a:gd name="connsiteY20-182" fmla="*/ 186948 h 4590800"/>
                <a:gd name="connsiteX21-183" fmla="*/ 186948 w 744277"/>
                <a:gd name="connsiteY21-184" fmla="*/ 0 h 4590800"/>
                <a:gd name="connsiteX22-185" fmla="*/ 319140 w 744277"/>
                <a:gd name="connsiteY22-186" fmla="*/ 54756 h 4590800"/>
                <a:gd name="connsiteX0-187" fmla="*/ 319140 w 744277"/>
                <a:gd name="connsiteY0-188" fmla="*/ 54756 h 4590800"/>
                <a:gd name="connsiteX1-189" fmla="*/ 373896 w 744277"/>
                <a:gd name="connsiteY1-190" fmla="*/ 186948 h 4590800"/>
                <a:gd name="connsiteX2-191" fmla="*/ 385060 w 744277"/>
                <a:gd name="connsiteY2-192" fmla="*/ 847283 h 4590800"/>
                <a:gd name="connsiteX3-193" fmla="*/ 557329 w 744277"/>
                <a:gd name="connsiteY3-194" fmla="*/ 906862 h 4590800"/>
                <a:gd name="connsiteX4-195" fmla="*/ 744277 w 744277"/>
                <a:gd name="connsiteY4-196" fmla="*/ 1093810 h 4590800"/>
                <a:gd name="connsiteX5-197" fmla="*/ 744277 w 744277"/>
                <a:gd name="connsiteY5-198" fmla="*/ 3897602 h 4590800"/>
                <a:gd name="connsiteX6-199" fmla="*/ 689521 w 744277"/>
                <a:gd name="connsiteY6-200" fmla="*/ 4029794 h 4590800"/>
                <a:gd name="connsiteX7-201" fmla="*/ 683361 w 744277"/>
                <a:gd name="connsiteY7-202" fmla="*/ 4033948 h 4590800"/>
                <a:gd name="connsiteX8-203" fmla="*/ 683362 w 744277"/>
                <a:gd name="connsiteY8-204" fmla="*/ 4009469 h 4590800"/>
                <a:gd name="connsiteX9-205" fmla="*/ 521462 w 744277"/>
                <a:gd name="connsiteY9-206" fmla="*/ 3847570 h 4590800"/>
                <a:gd name="connsiteX10-207" fmla="*/ 406983 w 744277"/>
                <a:gd name="connsiteY10-208" fmla="*/ 3894989 h 4590800"/>
                <a:gd name="connsiteX11-209" fmla="*/ 378409 w 744277"/>
                <a:gd name="connsiteY11-210" fmla="*/ 3937369 h 4590800"/>
                <a:gd name="connsiteX12-211" fmla="*/ 373896 w 744277"/>
                <a:gd name="connsiteY12-212" fmla="*/ 3915013 h 4590800"/>
                <a:gd name="connsiteX13-213" fmla="*/ 373896 w 744277"/>
                <a:gd name="connsiteY13-214" fmla="*/ 3944063 h 4590800"/>
                <a:gd name="connsiteX14-215" fmla="*/ 372286 w 744277"/>
                <a:gd name="connsiteY14-216" fmla="*/ 3946451 h 4590800"/>
                <a:gd name="connsiteX15-217" fmla="*/ 359563 w 744277"/>
                <a:gd name="connsiteY15-218" fmla="*/ 4009469 h 4590800"/>
                <a:gd name="connsiteX16-219" fmla="*/ 359564 w 744277"/>
                <a:gd name="connsiteY16-220" fmla="*/ 4474848 h 4590800"/>
                <a:gd name="connsiteX17-221" fmla="*/ 359206 w 744277"/>
                <a:gd name="connsiteY17-222" fmla="*/ 4476621 h 4590800"/>
                <a:gd name="connsiteX18-223" fmla="*/ 186948 w 744277"/>
                <a:gd name="connsiteY18-224" fmla="*/ 4590800 h 4590800"/>
                <a:gd name="connsiteX19-225" fmla="*/ 0 w 744277"/>
                <a:gd name="connsiteY19-226" fmla="*/ 4403852 h 4590800"/>
                <a:gd name="connsiteX20-227" fmla="*/ 0 w 744277"/>
                <a:gd name="connsiteY20-228" fmla="*/ 186948 h 4590800"/>
                <a:gd name="connsiteX21-229" fmla="*/ 186948 w 744277"/>
                <a:gd name="connsiteY21-230" fmla="*/ 0 h 4590800"/>
                <a:gd name="connsiteX22-231" fmla="*/ 319140 w 744277"/>
                <a:gd name="connsiteY22-232" fmla="*/ 54756 h 45908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Lst>
              <a:rect l="l" t="t" r="r" b="b"/>
              <a:pathLst>
                <a:path w="744277" h="4590800">
                  <a:moveTo>
                    <a:pt x="319140" y="54756"/>
                  </a:moveTo>
                  <a:cubicBezTo>
                    <a:pt x="352971" y="88587"/>
                    <a:pt x="373896" y="135324"/>
                    <a:pt x="373896" y="186948"/>
                  </a:cubicBezTo>
                  <a:lnTo>
                    <a:pt x="385060" y="847283"/>
                  </a:lnTo>
                  <a:cubicBezTo>
                    <a:pt x="415632" y="967269"/>
                    <a:pt x="485242" y="898139"/>
                    <a:pt x="557329" y="906862"/>
                  </a:cubicBezTo>
                  <a:cubicBezTo>
                    <a:pt x="646802" y="917689"/>
                    <a:pt x="744277" y="990561"/>
                    <a:pt x="744277" y="1093810"/>
                  </a:cubicBezTo>
                  <a:lnTo>
                    <a:pt x="744277" y="3897602"/>
                  </a:lnTo>
                  <a:cubicBezTo>
                    <a:pt x="744277" y="3949226"/>
                    <a:pt x="723352" y="3995964"/>
                    <a:pt x="689521" y="4029794"/>
                  </a:cubicBezTo>
                  <a:lnTo>
                    <a:pt x="683361" y="4033948"/>
                  </a:lnTo>
                  <a:cubicBezTo>
                    <a:pt x="683361" y="4025788"/>
                    <a:pt x="683362" y="4017629"/>
                    <a:pt x="683362" y="4009469"/>
                  </a:cubicBezTo>
                  <a:cubicBezTo>
                    <a:pt x="683362" y="3920055"/>
                    <a:pt x="610876" y="3847570"/>
                    <a:pt x="521462" y="3847570"/>
                  </a:cubicBezTo>
                  <a:cubicBezTo>
                    <a:pt x="476755" y="3847570"/>
                    <a:pt x="436281" y="3865691"/>
                    <a:pt x="406983" y="3894989"/>
                  </a:cubicBezTo>
                  <a:lnTo>
                    <a:pt x="378409" y="3937369"/>
                  </a:lnTo>
                  <a:lnTo>
                    <a:pt x="373896" y="3915013"/>
                  </a:lnTo>
                  <a:lnTo>
                    <a:pt x="373896" y="3944063"/>
                  </a:lnTo>
                  <a:lnTo>
                    <a:pt x="372286" y="3946451"/>
                  </a:lnTo>
                  <a:cubicBezTo>
                    <a:pt x="364094" y="3965820"/>
                    <a:pt x="359563" y="3987115"/>
                    <a:pt x="359563" y="4009469"/>
                  </a:cubicBezTo>
                  <a:cubicBezTo>
                    <a:pt x="359563" y="4164595"/>
                    <a:pt x="359564" y="4319722"/>
                    <a:pt x="359564" y="4474848"/>
                  </a:cubicBezTo>
                  <a:cubicBezTo>
                    <a:pt x="359445" y="4475439"/>
                    <a:pt x="359325" y="4476030"/>
                    <a:pt x="359206" y="4476621"/>
                  </a:cubicBezTo>
                  <a:cubicBezTo>
                    <a:pt x="330825" y="4543720"/>
                    <a:pt x="264385" y="4590801"/>
                    <a:pt x="186948" y="4590800"/>
                  </a:cubicBezTo>
                  <a:cubicBezTo>
                    <a:pt x="83699" y="4590800"/>
                    <a:pt x="0" y="4507101"/>
                    <a:pt x="0" y="4403852"/>
                  </a:cubicBezTo>
                  <a:lnTo>
                    <a:pt x="0" y="186948"/>
                  </a:lnTo>
                  <a:cubicBezTo>
                    <a:pt x="0" y="83699"/>
                    <a:pt x="83699" y="0"/>
                    <a:pt x="186948" y="0"/>
                  </a:cubicBezTo>
                  <a:cubicBezTo>
                    <a:pt x="238573" y="0"/>
                    <a:pt x="285310" y="20925"/>
                    <a:pt x="319140" y="54756"/>
                  </a:cubicBezTo>
                  <a:close/>
                </a:path>
              </a:pathLst>
            </a:cu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10" name="圆角矩形 9"/>
            <p:cNvSpPr/>
            <p:nvPr/>
          </p:nvSpPr>
          <p:spPr>
            <a:xfrm rot="2662275" flipH="1">
              <a:off x="6412660" y="441189"/>
              <a:ext cx="260300" cy="1356513"/>
            </a:xfrm>
            <a:prstGeom prst="roundRect">
              <a:avLst>
                <a:gd name="adj" fmla="val 50000"/>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11" name="椭圆 10"/>
            <p:cNvSpPr/>
            <p:nvPr/>
          </p:nvSpPr>
          <p:spPr>
            <a:xfrm flipH="1">
              <a:off x="5761276" y="1666522"/>
              <a:ext cx="246866" cy="246866"/>
            </a:xfrm>
            <a:prstGeom prst="ellipse">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22" name="圆角矩形 21"/>
            <p:cNvSpPr/>
            <p:nvPr/>
          </p:nvSpPr>
          <p:spPr>
            <a:xfrm rot="2662275" flipH="1">
              <a:off x="7682219" y="371941"/>
              <a:ext cx="260300" cy="1668842"/>
            </a:xfrm>
            <a:prstGeom prst="roundRect">
              <a:avLst>
                <a:gd name="adj" fmla="val 50000"/>
              </a:avLst>
            </a:prstGeom>
            <a:solidFill>
              <a:srgbClr val="1E74AE"/>
            </a:solidFill>
            <a:ln>
              <a:solidFill>
                <a:srgbClr val="EBA4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24" name="圆角矩形 23"/>
            <p:cNvSpPr/>
            <p:nvPr/>
          </p:nvSpPr>
          <p:spPr>
            <a:xfrm rot="2662275" flipH="1">
              <a:off x="7720535" y="748876"/>
              <a:ext cx="272289" cy="2057032"/>
            </a:xfrm>
            <a:prstGeom prst="roundRect">
              <a:avLst>
                <a:gd name="adj" fmla="val 50000"/>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grpSp>
      <p:sp>
        <p:nvSpPr>
          <p:cNvPr id="15" name="矩形 14"/>
          <p:cNvSpPr/>
          <p:nvPr/>
        </p:nvSpPr>
        <p:spPr>
          <a:xfrm>
            <a:off x="6178310" y="579891"/>
            <a:ext cx="2471908" cy="164660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sz="10100" kern="0" dirty="0">
                <a:solidFill>
                  <a:schemeClr val="bg1"/>
                </a:solidFill>
                <a:effectLst>
                  <a:outerShdw blurRad="38100" dist="38100" dir="2700000" algn="tl">
                    <a:srgbClr val="000000">
                      <a:alpha val="43137"/>
                    </a:srgbClr>
                  </a:outerShdw>
                </a:effectLst>
                <a:latin typeface="Impact" panose="020B0806030902050204" pitchFamily="34" charset="0"/>
                <a:ea typeface="思源黑体" panose="020B0500000000000000" pitchFamily="34" charset="-122"/>
                <a:cs typeface="+mn-ea"/>
                <a:sym typeface="+mn-lt"/>
              </a:rPr>
              <a:t>05</a:t>
            </a:r>
            <a:endParaRPr lang="zh-CN" altLang="en-US" sz="10100" kern="0" dirty="0">
              <a:solidFill>
                <a:schemeClr val="bg1"/>
              </a:solidFill>
              <a:effectLst>
                <a:outerShdw blurRad="38100" dist="38100" dir="2700000" algn="tl">
                  <a:srgbClr val="000000">
                    <a:alpha val="43137"/>
                  </a:srgbClr>
                </a:outerShdw>
              </a:effectLst>
              <a:latin typeface="Impact" panose="020B0806030902050204" pitchFamily="34" charset="0"/>
              <a:ea typeface="思源黑体" panose="020B0500000000000000" pitchFamily="34" charset="-122"/>
              <a:cs typeface="+mn-ea"/>
              <a:sym typeface="+mn-lt"/>
            </a:endParaRPr>
          </a:p>
        </p:txBody>
      </p:sp>
      <p:sp>
        <p:nvSpPr>
          <p:cNvPr id="25" name="矩形 24"/>
          <p:cNvSpPr/>
          <p:nvPr/>
        </p:nvSpPr>
        <p:spPr>
          <a:xfrm>
            <a:off x="896354" y="1874711"/>
            <a:ext cx="4248472" cy="707886"/>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en-US" altLang="zh-CN" sz="4000" kern="0" spc="60" dirty="0">
                <a:solidFill>
                  <a:srgbClr val="1E74AE"/>
                </a:solidFill>
                <a:latin typeface="Impact" panose="020B0806030902050204" pitchFamily="34" charset="0"/>
                <a:ea typeface="思源黑体" panose="020B0500000000000000" pitchFamily="34" charset="-122"/>
                <a:cs typeface="+mn-ea"/>
                <a:sym typeface="+mn-lt"/>
              </a:rPr>
              <a:t>PART</a:t>
            </a:r>
            <a:r>
              <a:rPr lang="en-US" altLang="zh-CN" sz="4000" kern="0" spc="60" dirty="0">
                <a:solidFill>
                  <a:schemeClr val="tx1">
                    <a:lumMod val="85000"/>
                    <a:lumOff val="15000"/>
                  </a:schemeClr>
                </a:solidFill>
                <a:latin typeface="Impact" panose="020B0806030902050204" pitchFamily="34" charset="0"/>
                <a:ea typeface="思源黑体" panose="020B0500000000000000" pitchFamily="34" charset="-122"/>
                <a:cs typeface="+mn-ea"/>
                <a:sym typeface="+mn-lt"/>
              </a:rPr>
              <a:t> </a:t>
            </a:r>
            <a:r>
              <a:rPr lang="en-US" altLang="zh-CN" sz="4000" kern="0" spc="60" dirty="0">
                <a:solidFill>
                  <a:srgbClr val="FF9216"/>
                </a:solidFill>
                <a:latin typeface="Impact" panose="020B0806030902050204" pitchFamily="34" charset="0"/>
                <a:ea typeface="思源黑体" panose="020B0500000000000000" pitchFamily="34" charset="-122"/>
                <a:cs typeface="+mn-ea"/>
                <a:sym typeface="+mn-lt"/>
              </a:rPr>
              <a:t>FIVE</a:t>
            </a:r>
            <a:endParaRPr lang="zh-CN" altLang="en-US" sz="4000" kern="0" spc="60" dirty="0">
              <a:solidFill>
                <a:srgbClr val="FF9216"/>
              </a:solidFill>
              <a:latin typeface="Impact" panose="020B0806030902050204" pitchFamily="34" charset="0"/>
              <a:ea typeface="思源黑体" panose="020B0500000000000000" pitchFamily="34" charset="-122"/>
              <a:cs typeface="+mn-ea"/>
              <a:sym typeface="+mn-lt"/>
            </a:endParaRPr>
          </a:p>
        </p:txBody>
      </p:sp>
      <p:sp>
        <p:nvSpPr>
          <p:cNvPr id="20" name="文本框 9"/>
          <p:cNvSpPr txBox="1"/>
          <p:nvPr/>
        </p:nvSpPr>
        <p:spPr>
          <a:xfrm>
            <a:off x="4534014" y="3375100"/>
            <a:ext cx="3037012" cy="215444"/>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从“情感的奴隶”到“生活的主人”</a:t>
            </a:r>
          </a:p>
        </p:txBody>
      </p:sp>
      <p:sp>
        <p:nvSpPr>
          <p:cNvPr id="21" name="文本框 9"/>
          <p:cNvSpPr txBox="1"/>
          <p:nvPr/>
        </p:nvSpPr>
        <p:spPr>
          <a:xfrm>
            <a:off x="4534014" y="3654653"/>
            <a:ext cx="3037012" cy="215444"/>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练习三：需要和感受的关系</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53" presetClass="entr" presetSubtype="16"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ppt_w</p:attrName>
                                        </p:attrNameLst>
                                      </p:cBhvr>
                                      <p:tavLst>
                                        <p:tav tm="0">
                                          <p:val>
                                            <p:fltVal val="0"/>
                                          </p:val>
                                        </p:tav>
                                        <p:tav tm="100000">
                                          <p:val>
                                            <p:strVal val="#ppt_w"/>
                                          </p:val>
                                        </p:tav>
                                      </p:tavLst>
                                    </p:anim>
                                    <p:anim calcmode="lin" valueType="num">
                                      <p:cBhvr>
                                        <p:cTn id="21" dur="500" fill="hold"/>
                                        <p:tgtEl>
                                          <p:spTgt spid="4"/>
                                        </p:tgtEl>
                                        <p:attrNameLst>
                                          <p:attrName>ppt_h</p:attrName>
                                        </p:attrNameLst>
                                      </p:cBhvr>
                                      <p:tavLst>
                                        <p:tav tm="0">
                                          <p:val>
                                            <p:fltVal val="0"/>
                                          </p:val>
                                        </p:tav>
                                        <p:tav tm="100000">
                                          <p:val>
                                            <p:strVal val="#ppt_h"/>
                                          </p:val>
                                        </p:tav>
                                      </p:tavLst>
                                    </p:anim>
                                    <p:animEffect transition="in" filter="fade">
                                      <p:cBhvr>
                                        <p:cTn id="22" dur="500"/>
                                        <p:tgtEl>
                                          <p:spTgt spid="4"/>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p:cTn id="25" dur="500" fill="hold"/>
                                        <p:tgtEl>
                                          <p:spTgt spid="15"/>
                                        </p:tgtEl>
                                        <p:attrNameLst>
                                          <p:attrName>ppt_w</p:attrName>
                                        </p:attrNameLst>
                                      </p:cBhvr>
                                      <p:tavLst>
                                        <p:tav tm="0">
                                          <p:val>
                                            <p:fltVal val="0"/>
                                          </p:val>
                                        </p:tav>
                                        <p:tav tm="100000">
                                          <p:val>
                                            <p:strVal val="#ppt_w"/>
                                          </p:val>
                                        </p:tav>
                                      </p:tavLst>
                                    </p:anim>
                                    <p:anim calcmode="lin" valueType="num">
                                      <p:cBhvr>
                                        <p:cTn id="26" dur="500" fill="hold"/>
                                        <p:tgtEl>
                                          <p:spTgt spid="15"/>
                                        </p:tgtEl>
                                        <p:attrNameLst>
                                          <p:attrName>ppt_h</p:attrName>
                                        </p:attrNameLst>
                                      </p:cBhvr>
                                      <p:tavLst>
                                        <p:tav tm="0">
                                          <p:val>
                                            <p:fltVal val="0"/>
                                          </p:val>
                                        </p:tav>
                                        <p:tav tm="100000">
                                          <p:val>
                                            <p:strVal val="#ppt_h"/>
                                          </p:val>
                                        </p:tav>
                                      </p:tavLst>
                                    </p:anim>
                                    <p:animEffect transition="in" filter="fade">
                                      <p:cBhvr>
                                        <p:cTn id="27" dur="500"/>
                                        <p:tgtEl>
                                          <p:spTgt spid="15"/>
                                        </p:tgtEl>
                                      </p:cBhvr>
                                    </p:animEffect>
                                  </p:childTnLst>
                                </p:cTn>
                              </p:par>
                            </p:childTnLst>
                          </p:cTn>
                        </p:par>
                        <p:par>
                          <p:cTn id="28" fill="hold">
                            <p:stCondLst>
                              <p:cond delay="500"/>
                            </p:stCondLst>
                            <p:childTnLst>
                              <p:par>
                                <p:cTn id="29" presetID="53" presetClass="entr" presetSubtype="16" fill="hold" grpId="0" nodeType="afterEffect">
                                  <p:stCondLst>
                                    <p:cond delay="0"/>
                                  </p:stCondLst>
                                  <p:iterate type="lt">
                                    <p:tmPct val="10000"/>
                                  </p:iterate>
                                  <p:childTnLst>
                                    <p:set>
                                      <p:cBhvr>
                                        <p:cTn id="30" dur="1" fill="hold">
                                          <p:stCondLst>
                                            <p:cond delay="0"/>
                                          </p:stCondLst>
                                        </p:cTn>
                                        <p:tgtEl>
                                          <p:spTgt spid="25"/>
                                        </p:tgtEl>
                                        <p:attrNameLst>
                                          <p:attrName>style.visibility</p:attrName>
                                        </p:attrNameLst>
                                      </p:cBhvr>
                                      <p:to>
                                        <p:strVal val="visible"/>
                                      </p:to>
                                    </p:set>
                                    <p:anim calcmode="lin" valueType="num">
                                      <p:cBhvr>
                                        <p:cTn id="31" dur="500" fill="hold"/>
                                        <p:tgtEl>
                                          <p:spTgt spid="25"/>
                                        </p:tgtEl>
                                        <p:attrNameLst>
                                          <p:attrName>ppt_w</p:attrName>
                                        </p:attrNameLst>
                                      </p:cBhvr>
                                      <p:tavLst>
                                        <p:tav tm="0">
                                          <p:val>
                                            <p:fltVal val="0"/>
                                          </p:val>
                                        </p:tav>
                                        <p:tav tm="100000">
                                          <p:val>
                                            <p:strVal val="#ppt_w"/>
                                          </p:val>
                                        </p:tav>
                                      </p:tavLst>
                                    </p:anim>
                                    <p:anim calcmode="lin" valueType="num">
                                      <p:cBhvr>
                                        <p:cTn id="32" dur="500" fill="hold"/>
                                        <p:tgtEl>
                                          <p:spTgt spid="25"/>
                                        </p:tgtEl>
                                        <p:attrNameLst>
                                          <p:attrName>ppt_h</p:attrName>
                                        </p:attrNameLst>
                                      </p:cBhvr>
                                      <p:tavLst>
                                        <p:tav tm="0">
                                          <p:val>
                                            <p:fltVal val="0"/>
                                          </p:val>
                                        </p:tav>
                                        <p:tav tm="100000">
                                          <p:val>
                                            <p:strVal val="#ppt_h"/>
                                          </p:val>
                                        </p:tav>
                                      </p:tavLst>
                                    </p:anim>
                                    <p:animEffect transition="in" filter="fade">
                                      <p:cBhvr>
                                        <p:cTn id="33" dur="500"/>
                                        <p:tgtEl>
                                          <p:spTgt spid="25"/>
                                        </p:tgtEl>
                                      </p:cBhvr>
                                    </p:animEffect>
                                  </p:childTnLst>
                                </p:cTn>
                              </p:par>
                            </p:childTnLst>
                          </p:cTn>
                        </p:par>
                        <p:par>
                          <p:cTn id="34" fill="hold">
                            <p:stCondLst>
                              <p:cond delay="899"/>
                            </p:stCondLst>
                            <p:childTnLst>
                              <p:par>
                                <p:cTn id="35" presetID="53" presetClass="entr" presetSubtype="16" fill="hold" grpId="0" nodeType="afterEffect">
                                  <p:stCondLst>
                                    <p:cond delay="0"/>
                                  </p:stCondLst>
                                  <p:iterate type="lt">
                                    <p:tmPct val="10000"/>
                                  </p:iterate>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fltVal val="0"/>
                                          </p:val>
                                        </p:tav>
                                        <p:tav tm="100000">
                                          <p:val>
                                            <p:strVal val="#ppt_h"/>
                                          </p:val>
                                        </p:tav>
                                      </p:tavLst>
                                    </p:anim>
                                    <p:animEffect transition="in" filter="fade">
                                      <p:cBhvr>
                                        <p:cTn id="39" dur="500"/>
                                        <p:tgtEl>
                                          <p:spTgt spid="16"/>
                                        </p:tgtEl>
                                      </p:cBhvr>
                                    </p:animEffect>
                                  </p:childTnLst>
                                </p:cTn>
                              </p:par>
                            </p:childTnLst>
                          </p:cTn>
                        </p:par>
                        <p:par>
                          <p:cTn id="40" fill="hold">
                            <p:stCondLst>
                              <p:cond delay="1599"/>
                            </p:stCondLst>
                            <p:childTnLst>
                              <p:par>
                                <p:cTn id="41" presetID="22" presetClass="entr" presetSubtype="8"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left)">
                                      <p:cBhvr>
                                        <p:cTn id="43" dur="500"/>
                                        <p:tgtEl>
                                          <p:spTgt spid="17"/>
                                        </p:tgtEl>
                                      </p:cBhvr>
                                    </p:animEffect>
                                  </p:childTnLst>
                                </p:cTn>
                              </p:par>
                              <p:par>
                                <p:cTn id="44" presetID="22" presetClass="entr" presetSubtype="8" fill="hold" grpId="0" nodeType="withEffect">
                                  <p:stCondLst>
                                    <p:cond delay="200"/>
                                  </p:stCondLst>
                                  <p:childTnLst>
                                    <p:set>
                                      <p:cBhvr>
                                        <p:cTn id="45" dur="1" fill="hold">
                                          <p:stCondLst>
                                            <p:cond delay="0"/>
                                          </p:stCondLst>
                                        </p:cTn>
                                        <p:tgtEl>
                                          <p:spTgt spid="18"/>
                                        </p:tgtEl>
                                        <p:attrNameLst>
                                          <p:attrName>style.visibility</p:attrName>
                                        </p:attrNameLst>
                                      </p:cBhvr>
                                      <p:to>
                                        <p:strVal val="visible"/>
                                      </p:to>
                                    </p:set>
                                    <p:animEffect transition="in" filter="wipe(left)">
                                      <p:cBhvr>
                                        <p:cTn id="46" dur="500"/>
                                        <p:tgtEl>
                                          <p:spTgt spid="18"/>
                                        </p:tgtEl>
                                      </p:cBhvr>
                                    </p:animEffect>
                                  </p:childTnLst>
                                </p:cTn>
                              </p:par>
                              <p:par>
                                <p:cTn id="47" presetID="22" presetClass="entr" presetSubtype="8" fill="hold" grpId="0" nodeType="withEffect">
                                  <p:stCondLst>
                                    <p:cond delay="600"/>
                                  </p:stCondLst>
                                  <p:childTnLst>
                                    <p:set>
                                      <p:cBhvr>
                                        <p:cTn id="48" dur="1" fill="hold">
                                          <p:stCondLst>
                                            <p:cond delay="0"/>
                                          </p:stCondLst>
                                        </p:cTn>
                                        <p:tgtEl>
                                          <p:spTgt spid="19"/>
                                        </p:tgtEl>
                                        <p:attrNameLst>
                                          <p:attrName>style.visibility</p:attrName>
                                        </p:attrNameLst>
                                      </p:cBhvr>
                                      <p:to>
                                        <p:strVal val="visible"/>
                                      </p:to>
                                    </p:set>
                                    <p:animEffect transition="in" filter="wipe(left)">
                                      <p:cBhvr>
                                        <p:cTn id="49" dur="500"/>
                                        <p:tgtEl>
                                          <p:spTgt spid="19"/>
                                        </p:tgtEl>
                                      </p:cBhvr>
                                    </p:animEffect>
                                  </p:childTnLst>
                                </p:cTn>
                              </p:par>
                              <p:par>
                                <p:cTn id="50" presetID="22" presetClass="entr" presetSubtype="8" fill="hold" grpId="0" nodeType="withEffect">
                                  <p:stCondLst>
                                    <p:cond delay="200"/>
                                  </p:stCondLst>
                                  <p:childTnLst>
                                    <p:set>
                                      <p:cBhvr>
                                        <p:cTn id="51" dur="1" fill="hold">
                                          <p:stCondLst>
                                            <p:cond delay="0"/>
                                          </p:stCondLst>
                                        </p:cTn>
                                        <p:tgtEl>
                                          <p:spTgt spid="20"/>
                                        </p:tgtEl>
                                        <p:attrNameLst>
                                          <p:attrName>style.visibility</p:attrName>
                                        </p:attrNameLst>
                                      </p:cBhvr>
                                      <p:to>
                                        <p:strVal val="visible"/>
                                      </p:to>
                                    </p:set>
                                    <p:animEffect transition="in" filter="wipe(left)">
                                      <p:cBhvr>
                                        <p:cTn id="52" dur="500"/>
                                        <p:tgtEl>
                                          <p:spTgt spid="20"/>
                                        </p:tgtEl>
                                      </p:cBhvr>
                                    </p:animEffect>
                                  </p:childTnLst>
                                </p:cTn>
                              </p:par>
                              <p:par>
                                <p:cTn id="53" presetID="22" presetClass="entr" presetSubtype="8" fill="hold" grpId="0" nodeType="withEffect">
                                  <p:stCondLst>
                                    <p:cond delay="200"/>
                                  </p:stCondLst>
                                  <p:childTnLst>
                                    <p:set>
                                      <p:cBhvr>
                                        <p:cTn id="54" dur="1" fill="hold">
                                          <p:stCondLst>
                                            <p:cond delay="0"/>
                                          </p:stCondLst>
                                        </p:cTn>
                                        <p:tgtEl>
                                          <p:spTgt spid="21"/>
                                        </p:tgtEl>
                                        <p:attrNameLst>
                                          <p:attrName>style.visibility</p:attrName>
                                        </p:attrNameLst>
                                      </p:cBhvr>
                                      <p:to>
                                        <p:strVal val="visible"/>
                                      </p:to>
                                    </p:set>
                                    <p:animEffect transition="in" filter="wipe(left)">
                                      <p:cBhvr>
                                        <p:cTn id="5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6" grpId="0"/>
      <p:bldP spid="17" grpId="0"/>
      <p:bldP spid="18" grpId="0"/>
      <p:bldP spid="19" grpId="0"/>
      <p:bldP spid="15" grpId="0"/>
      <p:bldP spid="25" grpId="0"/>
      <p:bldP spid="20" grpId="0"/>
      <p:bldP spid="2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3960440"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听到不中听的话：四种选择</a:t>
            </a:r>
          </a:p>
        </p:txBody>
      </p:sp>
      <p:sp>
        <p:nvSpPr>
          <p:cNvPr id="3" name="文本框 2"/>
          <p:cNvSpPr txBox="1"/>
          <p:nvPr/>
        </p:nvSpPr>
        <p:spPr>
          <a:xfrm>
            <a:off x="2916610" y="1253626"/>
            <a:ext cx="3312368" cy="246221"/>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哪四种选择？</a:t>
            </a:r>
          </a:p>
        </p:txBody>
      </p:sp>
      <p:sp>
        <p:nvSpPr>
          <p:cNvPr id="4" name="文本框 3"/>
          <p:cNvSpPr txBox="1"/>
          <p:nvPr/>
        </p:nvSpPr>
        <p:spPr>
          <a:xfrm>
            <a:off x="1044402" y="659595"/>
            <a:ext cx="7344816" cy="369332"/>
          </a:xfrm>
          <a:prstGeom prst="rect">
            <a:avLst/>
          </a:prstGeom>
          <a:noFill/>
        </p:spPr>
        <p:txBody>
          <a:bodyPr wrap="square" lIns="0" tIns="0" rIns="0" bIns="0" rtlCol="0">
            <a:spAutoFit/>
          </a:bodyPr>
          <a:lstStyle/>
          <a:p>
            <a:pPr algn="just"/>
            <a:r>
              <a:rPr lang="zh-CN" altLang="en-US" sz="1200" dirty="0">
                <a:solidFill>
                  <a:schemeClr val="accent6"/>
                </a:solidFill>
                <a:ea typeface="思源黑体" panose="020B0500000000000000" pitchFamily="34" charset="-122"/>
              </a:rPr>
              <a:t>非暴力沟通强调，感受的根源在于我们自身。我们的需要和期待，以及对他人言行的看法，导致了我们的感受。听到不中听的话时，我们有四种选择。</a:t>
            </a:r>
          </a:p>
        </p:txBody>
      </p:sp>
      <p:grpSp>
        <p:nvGrpSpPr>
          <p:cNvPr id="5" name="1000b8a3-6ec8-4e12-93eb-90becb37b989"/>
          <p:cNvGrpSpPr>
            <a:grpSpLocks noChangeAspect="1"/>
          </p:cNvGrpSpPr>
          <p:nvPr/>
        </p:nvGrpSpPr>
        <p:grpSpPr>
          <a:xfrm>
            <a:off x="1313482" y="1603079"/>
            <a:ext cx="6518624" cy="3273721"/>
            <a:chOff x="1836059" y="1234501"/>
            <a:chExt cx="8691498" cy="4753309"/>
          </a:xfrm>
        </p:grpSpPr>
        <p:sp>
          <p:nvSpPr>
            <p:cNvPr id="6" name="Freeform: Shape 23"/>
            <p:cNvSpPr/>
            <p:nvPr/>
          </p:nvSpPr>
          <p:spPr>
            <a:xfrm>
              <a:off x="6029255" y="3628285"/>
              <a:ext cx="2392973" cy="2359525"/>
            </a:xfrm>
            <a:custGeom>
              <a:avLst/>
              <a:gdLst/>
              <a:ahLst/>
              <a:cxnLst/>
              <a:rect l="l" t="t" r="r" b="b"/>
              <a:pathLst>
                <a:path w="2154443" h="2124329">
                  <a:moveTo>
                    <a:pt x="0" y="0"/>
                  </a:moveTo>
                  <a:lnTo>
                    <a:pt x="264483" y="0"/>
                  </a:lnTo>
                  <a:lnTo>
                    <a:pt x="264483" y="1047108"/>
                  </a:lnTo>
                  <a:lnTo>
                    <a:pt x="264039" y="1047108"/>
                  </a:lnTo>
                  <a:lnTo>
                    <a:pt x="264039" y="1068175"/>
                  </a:lnTo>
                  <a:lnTo>
                    <a:pt x="265444" y="1089242"/>
                  </a:lnTo>
                  <a:lnTo>
                    <a:pt x="266146" y="1110309"/>
                  </a:lnTo>
                  <a:lnTo>
                    <a:pt x="268955" y="1129971"/>
                  </a:lnTo>
                  <a:lnTo>
                    <a:pt x="271062" y="1150336"/>
                  </a:lnTo>
                  <a:lnTo>
                    <a:pt x="273871" y="1170701"/>
                  </a:lnTo>
                  <a:lnTo>
                    <a:pt x="276680" y="1191065"/>
                  </a:lnTo>
                  <a:lnTo>
                    <a:pt x="280893" y="1210728"/>
                  </a:lnTo>
                  <a:lnTo>
                    <a:pt x="285106" y="1230390"/>
                  </a:lnTo>
                  <a:lnTo>
                    <a:pt x="289320" y="1250053"/>
                  </a:lnTo>
                  <a:lnTo>
                    <a:pt x="294938" y="1269715"/>
                  </a:lnTo>
                  <a:lnTo>
                    <a:pt x="300555" y="1288675"/>
                  </a:lnTo>
                  <a:lnTo>
                    <a:pt x="306875" y="1307636"/>
                  </a:lnTo>
                  <a:lnTo>
                    <a:pt x="313898" y="1326596"/>
                  </a:lnTo>
                  <a:lnTo>
                    <a:pt x="320218" y="1344854"/>
                  </a:lnTo>
                  <a:lnTo>
                    <a:pt x="327942" y="1363814"/>
                  </a:lnTo>
                  <a:lnTo>
                    <a:pt x="336369" y="1382072"/>
                  </a:lnTo>
                  <a:lnTo>
                    <a:pt x="344094" y="1399628"/>
                  </a:lnTo>
                  <a:lnTo>
                    <a:pt x="353223" y="1417183"/>
                  </a:lnTo>
                  <a:lnTo>
                    <a:pt x="362352" y="1434037"/>
                  </a:lnTo>
                  <a:lnTo>
                    <a:pt x="372183" y="1451593"/>
                  </a:lnTo>
                  <a:lnTo>
                    <a:pt x="382014" y="1468446"/>
                  </a:lnTo>
                  <a:lnTo>
                    <a:pt x="391845" y="1485300"/>
                  </a:lnTo>
                  <a:lnTo>
                    <a:pt x="403081" y="1501451"/>
                  </a:lnTo>
                  <a:lnTo>
                    <a:pt x="413614" y="1516900"/>
                  </a:lnTo>
                  <a:lnTo>
                    <a:pt x="425552" y="1533754"/>
                  </a:lnTo>
                  <a:lnTo>
                    <a:pt x="437490" y="1548501"/>
                  </a:lnTo>
                  <a:lnTo>
                    <a:pt x="450130" y="1564652"/>
                  </a:lnTo>
                  <a:lnTo>
                    <a:pt x="462771" y="1578696"/>
                  </a:lnTo>
                  <a:lnTo>
                    <a:pt x="475411" y="1593443"/>
                  </a:lnTo>
                  <a:lnTo>
                    <a:pt x="488753" y="1607488"/>
                  </a:lnTo>
                  <a:lnTo>
                    <a:pt x="502095" y="1622235"/>
                  </a:lnTo>
                  <a:lnTo>
                    <a:pt x="516140" y="1635577"/>
                  </a:lnTo>
                  <a:lnTo>
                    <a:pt x="530887" y="1648919"/>
                  </a:lnTo>
                  <a:lnTo>
                    <a:pt x="544931" y="1661560"/>
                  </a:lnTo>
                  <a:lnTo>
                    <a:pt x="559678" y="1674200"/>
                  </a:lnTo>
                  <a:lnTo>
                    <a:pt x="575127" y="1686138"/>
                  </a:lnTo>
                  <a:lnTo>
                    <a:pt x="590576" y="1698076"/>
                  </a:lnTo>
                  <a:lnTo>
                    <a:pt x="606025" y="1709311"/>
                  </a:lnTo>
                  <a:lnTo>
                    <a:pt x="622879" y="1720547"/>
                  </a:lnTo>
                  <a:lnTo>
                    <a:pt x="639030" y="1731783"/>
                  </a:lnTo>
                  <a:lnTo>
                    <a:pt x="655884" y="1741614"/>
                  </a:lnTo>
                  <a:lnTo>
                    <a:pt x="672035" y="1752147"/>
                  </a:lnTo>
                  <a:lnTo>
                    <a:pt x="689591" y="1761978"/>
                  </a:lnTo>
                  <a:lnTo>
                    <a:pt x="706444" y="1771107"/>
                  </a:lnTo>
                  <a:lnTo>
                    <a:pt x="724702" y="1780236"/>
                  </a:lnTo>
                  <a:lnTo>
                    <a:pt x="742258" y="1787961"/>
                  </a:lnTo>
                  <a:lnTo>
                    <a:pt x="760516" y="1795686"/>
                  </a:lnTo>
                  <a:lnTo>
                    <a:pt x="779476" y="1803410"/>
                  </a:lnTo>
                  <a:lnTo>
                    <a:pt x="797032" y="1810432"/>
                  </a:lnTo>
                  <a:lnTo>
                    <a:pt x="816695" y="1817455"/>
                  </a:lnTo>
                  <a:lnTo>
                    <a:pt x="835655" y="1823072"/>
                  </a:lnTo>
                  <a:lnTo>
                    <a:pt x="854615" y="1828690"/>
                  </a:lnTo>
                  <a:lnTo>
                    <a:pt x="873575" y="1833606"/>
                  </a:lnTo>
                  <a:lnTo>
                    <a:pt x="893940" y="1839224"/>
                  </a:lnTo>
                  <a:lnTo>
                    <a:pt x="912900" y="1843437"/>
                  </a:lnTo>
                  <a:lnTo>
                    <a:pt x="933265" y="1847651"/>
                  </a:lnTo>
                  <a:lnTo>
                    <a:pt x="952927" y="1850459"/>
                  </a:lnTo>
                  <a:lnTo>
                    <a:pt x="973292" y="1853268"/>
                  </a:lnTo>
                  <a:lnTo>
                    <a:pt x="994359" y="1855375"/>
                  </a:lnTo>
                  <a:lnTo>
                    <a:pt x="1014021" y="1856780"/>
                  </a:lnTo>
                  <a:lnTo>
                    <a:pt x="1035088" y="1858886"/>
                  </a:lnTo>
                  <a:lnTo>
                    <a:pt x="1056155" y="1859588"/>
                  </a:lnTo>
                  <a:lnTo>
                    <a:pt x="1077222" y="1860291"/>
                  </a:lnTo>
                  <a:lnTo>
                    <a:pt x="1098289" y="1859588"/>
                  </a:lnTo>
                  <a:lnTo>
                    <a:pt x="1119356" y="1858886"/>
                  </a:lnTo>
                  <a:lnTo>
                    <a:pt x="1139018" y="1856780"/>
                  </a:lnTo>
                  <a:lnTo>
                    <a:pt x="1160085" y="1855375"/>
                  </a:lnTo>
                  <a:lnTo>
                    <a:pt x="1180450" y="1853268"/>
                  </a:lnTo>
                  <a:lnTo>
                    <a:pt x="1200814" y="1850459"/>
                  </a:lnTo>
                  <a:lnTo>
                    <a:pt x="1221179" y="1847651"/>
                  </a:lnTo>
                  <a:lnTo>
                    <a:pt x="1240139" y="1843437"/>
                  </a:lnTo>
                  <a:lnTo>
                    <a:pt x="1260504" y="1839224"/>
                  </a:lnTo>
                  <a:lnTo>
                    <a:pt x="1280166" y="1833606"/>
                  </a:lnTo>
                  <a:lnTo>
                    <a:pt x="1299829" y="1828690"/>
                  </a:lnTo>
                  <a:lnTo>
                    <a:pt x="1318789" y="1823072"/>
                  </a:lnTo>
                  <a:lnTo>
                    <a:pt x="1337749" y="1817455"/>
                  </a:lnTo>
                  <a:lnTo>
                    <a:pt x="1356709" y="1810432"/>
                  </a:lnTo>
                  <a:lnTo>
                    <a:pt x="1374967" y="1803410"/>
                  </a:lnTo>
                  <a:lnTo>
                    <a:pt x="1393225" y="1795686"/>
                  </a:lnTo>
                  <a:lnTo>
                    <a:pt x="1410781" y="1787961"/>
                  </a:lnTo>
                  <a:lnTo>
                    <a:pt x="1429039" y="1780236"/>
                  </a:lnTo>
                  <a:lnTo>
                    <a:pt x="1447297" y="1771107"/>
                  </a:lnTo>
                  <a:lnTo>
                    <a:pt x="1464151" y="1761978"/>
                  </a:lnTo>
                  <a:lnTo>
                    <a:pt x="1481706" y="1752147"/>
                  </a:lnTo>
                  <a:lnTo>
                    <a:pt x="1498560" y="1741614"/>
                  </a:lnTo>
                  <a:lnTo>
                    <a:pt x="1515413" y="1731783"/>
                  </a:lnTo>
                  <a:lnTo>
                    <a:pt x="1531565" y="1720547"/>
                  </a:lnTo>
                  <a:lnTo>
                    <a:pt x="1547014" y="1709311"/>
                  </a:lnTo>
                  <a:lnTo>
                    <a:pt x="1563165" y="1698076"/>
                  </a:lnTo>
                  <a:lnTo>
                    <a:pt x="1578614" y="1686138"/>
                  </a:lnTo>
                  <a:lnTo>
                    <a:pt x="1594063" y="1674200"/>
                  </a:lnTo>
                  <a:lnTo>
                    <a:pt x="1608810" y="1661560"/>
                  </a:lnTo>
                  <a:lnTo>
                    <a:pt x="1623557" y="1648919"/>
                  </a:lnTo>
                  <a:lnTo>
                    <a:pt x="1637601" y="1635577"/>
                  </a:lnTo>
                  <a:lnTo>
                    <a:pt x="1651646" y="1622235"/>
                  </a:lnTo>
                  <a:lnTo>
                    <a:pt x="1665691" y="1607488"/>
                  </a:lnTo>
                  <a:lnTo>
                    <a:pt x="1678331" y="1593443"/>
                  </a:lnTo>
                  <a:lnTo>
                    <a:pt x="1691673" y="1578696"/>
                  </a:lnTo>
                  <a:lnTo>
                    <a:pt x="1703611" y="1564652"/>
                  </a:lnTo>
                  <a:lnTo>
                    <a:pt x="1716251" y="1548501"/>
                  </a:lnTo>
                  <a:lnTo>
                    <a:pt x="1728189" y="1533754"/>
                  </a:lnTo>
                  <a:lnTo>
                    <a:pt x="1739425" y="1516900"/>
                  </a:lnTo>
                  <a:lnTo>
                    <a:pt x="1750660" y="1501451"/>
                  </a:lnTo>
                  <a:lnTo>
                    <a:pt x="1761194" y="1485300"/>
                  </a:lnTo>
                  <a:lnTo>
                    <a:pt x="1771727" y="1468446"/>
                  </a:lnTo>
                  <a:lnTo>
                    <a:pt x="1781559" y="1451593"/>
                  </a:lnTo>
                  <a:lnTo>
                    <a:pt x="1791390" y="1434037"/>
                  </a:lnTo>
                  <a:lnTo>
                    <a:pt x="1801221" y="1417183"/>
                  </a:lnTo>
                  <a:lnTo>
                    <a:pt x="1809648" y="1399628"/>
                  </a:lnTo>
                  <a:lnTo>
                    <a:pt x="1817372" y="1382072"/>
                  </a:lnTo>
                  <a:lnTo>
                    <a:pt x="1825799" y="1363814"/>
                  </a:lnTo>
                  <a:lnTo>
                    <a:pt x="1833524" y="1344854"/>
                  </a:lnTo>
                  <a:lnTo>
                    <a:pt x="1839844" y="1326596"/>
                  </a:lnTo>
                  <a:lnTo>
                    <a:pt x="1846866" y="1307636"/>
                  </a:lnTo>
                  <a:lnTo>
                    <a:pt x="1852484" y="1288675"/>
                  </a:lnTo>
                  <a:lnTo>
                    <a:pt x="1858804" y="1269715"/>
                  </a:lnTo>
                  <a:lnTo>
                    <a:pt x="1863720" y="1250053"/>
                  </a:lnTo>
                  <a:lnTo>
                    <a:pt x="1868635" y="1230390"/>
                  </a:lnTo>
                  <a:lnTo>
                    <a:pt x="1872848" y="1210728"/>
                  </a:lnTo>
                  <a:lnTo>
                    <a:pt x="1876360" y="1191065"/>
                  </a:lnTo>
                  <a:lnTo>
                    <a:pt x="1880573" y="1170701"/>
                  </a:lnTo>
                  <a:lnTo>
                    <a:pt x="1883382" y="1150336"/>
                  </a:lnTo>
                  <a:lnTo>
                    <a:pt x="1885489" y="1129971"/>
                  </a:lnTo>
                  <a:lnTo>
                    <a:pt x="1886893" y="1110309"/>
                  </a:lnTo>
                  <a:lnTo>
                    <a:pt x="1889000" y="1089242"/>
                  </a:lnTo>
                  <a:lnTo>
                    <a:pt x="1889702" y="1068175"/>
                  </a:lnTo>
                  <a:lnTo>
                    <a:pt x="1889702" y="1047108"/>
                  </a:lnTo>
                  <a:lnTo>
                    <a:pt x="1889960" y="1047108"/>
                  </a:lnTo>
                  <a:lnTo>
                    <a:pt x="1889960" y="0"/>
                  </a:lnTo>
                  <a:lnTo>
                    <a:pt x="2154443" y="0"/>
                  </a:lnTo>
                  <a:lnTo>
                    <a:pt x="2154443" y="1047108"/>
                  </a:lnTo>
                  <a:lnTo>
                    <a:pt x="2153741" y="1074495"/>
                  </a:lnTo>
                  <a:lnTo>
                    <a:pt x="2153039" y="1102584"/>
                  </a:lnTo>
                  <a:lnTo>
                    <a:pt x="2151634" y="1129971"/>
                  </a:lnTo>
                  <a:lnTo>
                    <a:pt x="2148123" y="1157358"/>
                  </a:lnTo>
                  <a:lnTo>
                    <a:pt x="2145314" y="1184043"/>
                  </a:lnTo>
                  <a:lnTo>
                    <a:pt x="2141803" y="1210728"/>
                  </a:lnTo>
                  <a:lnTo>
                    <a:pt x="2136887" y="1238115"/>
                  </a:lnTo>
                  <a:lnTo>
                    <a:pt x="2132674" y="1264097"/>
                  </a:lnTo>
                  <a:lnTo>
                    <a:pt x="2127056" y="1290080"/>
                  </a:lnTo>
                  <a:lnTo>
                    <a:pt x="2120034" y="1316765"/>
                  </a:lnTo>
                  <a:lnTo>
                    <a:pt x="2113012" y="1342045"/>
                  </a:lnTo>
                  <a:lnTo>
                    <a:pt x="2105989" y="1367325"/>
                  </a:lnTo>
                  <a:lnTo>
                    <a:pt x="2097562" y="1393308"/>
                  </a:lnTo>
                  <a:lnTo>
                    <a:pt x="2088434" y="1417886"/>
                  </a:lnTo>
                  <a:lnTo>
                    <a:pt x="2079305" y="1442464"/>
                  </a:lnTo>
                  <a:lnTo>
                    <a:pt x="2070176" y="1466340"/>
                  </a:lnTo>
                  <a:lnTo>
                    <a:pt x="2059642" y="1490215"/>
                  </a:lnTo>
                  <a:lnTo>
                    <a:pt x="2048406" y="1514091"/>
                  </a:lnTo>
                  <a:lnTo>
                    <a:pt x="2036468" y="1537265"/>
                  </a:lnTo>
                  <a:lnTo>
                    <a:pt x="2024531" y="1560438"/>
                  </a:lnTo>
                  <a:lnTo>
                    <a:pt x="2011188" y="1582910"/>
                  </a:lnTo>
                  <a:lnTo>
                    <a:pt x="1997846" y="1605381"/>
                  </a:lnTo>
                  <a:lnTo>
                    <a:pt x="1984503" y="1627853"/>
                  </a:lnTo>
                  <a:lnTo>
                    <a:pt x="1970459" y="1649622"/>
                  </a:lnTo>
                  <a:lnTo>
                    <a:pt x="1955010" y="1670689"/>
                  </a:lnTo>
                  <a:lnTo>
                    <a:pt x="1940263" y="1691755"/>
                  </a:lnTo>
                  <a:lnTo>
                    <a:pt x="1924814" y="1712120"/>
                  </a:lnTo>
                  <a:lnTo>
                    <a:pt x="1907960" y="1731783"/>
                  </a:lnTo>
                  <a:lnTo>
                    <a:pt x="1891809" y="1752147"/>
                  </a:lnTo>
                  <a:lnTo>
                    <a:pt x="1874253" y="1771810"/>
                  </a:lnTo>
                  <a:lnTo>
                    <a:pt x="1856697" y="1790770"/>
                  </a:lnTo>
                  <a:lnTo>
                    <a:pt x="1838439" y="1809028"/>
                  </a:lnTo>
                  <a:lnTo>
                    <a:pt x="1820883" y="1827286"/>
                  </a:lnTo>
                  <a:lnTo>
                    <a:pt x="1801221" y="1844139"/>
                  </a:lnTo>
                  <a:lnTo>
                    <a:pt x="1781559" y="1861695"/>
                  </a:lnTo>
                  <a:lnTo>
                    <a:pt x="1761896" y="1877846"/>
                  </a:lnTo>
                  <a:lnTo>
                    <a:pt x="1742234" y="1894700"/>
                  </a:lnTo>
                  <a:lnTo>
                    <a:pt x="1721869" y="1910149"/>
                  </a:lnTo>
                  <a:lnTo>
                    <a:pt x="1700802" y="1926300"/>
                  </a:lnTo>
                  <a:lnTo>
                    <a:pt x="1679033" y="1940345"/>
                  </a:lnTo>
                  <a:lnTo>
                    <a:pt x="1657264" y="1954390"/>
                  </a:lnTo>
                  <a:lnTo>
                    <a:pt x="1635495" y="1968434"/>
                  </a:lnTo>
                  <a:lnTo>
                    <a:pt x="1613023" y="1981074"/>
                  </a:lnTo>
                  <a:lnTo>
                    <a:pt x="1590552" y="1994417"/>
                  </a:lnTo>
                  <a:lnTo>
                    <a:pt x="1567378" y="2007057"/>
                  </a:lnTo>
                  <a:lnTo>
                    <a:pt x="1544205" y="2018292"/>
                  </a:lnTo>
                  <a:lnTo>
                    <a:pt x="1520329" y="2029528"/>
                  </a:lnTo>
                  <a:lnTo>
                    <a:pt x="1496453" y="2040062"/>
                  </a:lnTo>
                  <a:lnTo>
                    <a:pt x="1471875" y="2049191"/>
                  </a:lnTo>
                  <a:lnTo>
                    <a:pt x="1447999" y="2059022"/>
                  </a:lnTo>
                  <a:lnTo>
                    <a:pt x="1422017" y="2067449"/>
                  </a:lnTo>
                  <a:lnTo>
                    <a:pt x="1397439" y="2075875"/>
                  </a:lnTo>
                  <a:lnTo>
                    <a:pt x="1372159" y="2082898"/>
                  </a:lnTo>
                  <a:lnTo>
                    <a:pt x="1346176" y="2090622"/>
                  </a:lnTo>
                  <a:lnTo>
                    <a:pt x="1320194" y="2096942"/>
                  </a:lnTo>
                  <a:lnTo>
                    <a:pt x="1294211" y="2102560"/>
                  </a:lnTo>
                  <a:lnTo>
                    <a:pt x="1267526" y="2108178"/>
                  </a:lnTo>
                  <a:lnTo>
                    <a:pt x="1240842" y="2111689"/>
                  </a:lnTo>
                  <a:lnTo>
                    <a:pt x="1214157" y="2115902"/>
                  </a:lnTo>
                  <a:lnTo>
                    <a:pt x="1187472" y="2119414"/>
                  </a:lnTo>
                  <a:lnTo>
                    <a:pt x="1159383" y="2121520"/>
                  </a:lnTo>
                  <a:lnTo>
                    <a:pt x="1132698" y="2122925"/>
                  </a:lnTo>
                  <a:lnTo>
                    <a:pt x="1104609" y="2124329"/>
                  </a:lnTo>
                  <a:lnTo>
                    <a:pt x="1077222" y="2124329"/>
                  </a:lnTo>
                  <a:lnTo>
                    <a:pt x="1049133" y="2124329"/>
                  </a:lnTo>
                  <a:lnTo>
                    <a:pt x="1021746" y="2122925"/>
                  </a:lnTo>
                  <a:lnTo>
                    <a:pt x="994359" y="2121520"/>
                  </a:lnTo>
                  <a:lnTo>
                    <a:pt x="966972" y="2119414"/>
                  </a:lnTo>
                  <a:lnTo>
                    <a:pt x="939585" y="2115902"/>
                  </a:lnTo>
                  <a:lnTo>
                    <a:pt x="912900" y="2111689"/>
                  </a:lnTo>
                  <a:lnTo>
                    <a:pt x="886215" y="2108178"/>
                  </a:lnTo>
                  <a:lnTo>
                    <a:pt x="860233" y="2102560"/>
                  </a:lnTo>
                  <a:lnTo>
                    <a:pt x="833548" y="2096942"/>
                  </a:lnTo>
                  <a:lnTo>
                    <a:pt x="807566" y="2090622"/>
                  </a:lnTo>
                  <a:lnTo>
                    <a:pt x="782285" y="2082898"/>
                  </a:lnTo>
                  <a:lnTo>
                    <a:pt x="757005" y="2075875"/>
                  </a:lnTo>
                  <a:lnTo>
                    <a:pt x="731022" y="2067449"/>
                  </a:lnTo>
                  <a:lnTo>
                    <a:pt x="706444" y="2059022"/>
                  </a:lnTo>
                  <a:lnTo>
                    <a:pt x="681866" y="2049191"/>
                  </a:lnTo>
                  <a:lnTo>
                    <a:pt x="657991" y="2040062"/>
                  </a:lnTo>
                  <a:lnTo>
                    <a:pt x="633412" y="2029528"/>
                  </a:lnTo>
                  <a:lnTo>
                    <a:pt x="610239" y="2018292"/>
                  </a:lnTo>
                  <a:lnTo>
                    <a:pt x="587065" y="2007057"/>
                  </a:lnTo>
                  <a:lnTo>
                    <a:pt x="563892" y="1994417"/>
                  </a:lnTo>
                  <a:lnTo>
                    <a:pt x="540718" y="1981074"/>
                  </a:lnTo>
                  <a:lnTo>
                    <a:pt x="518247" y="1968434"/>
                  </a:lnTo>
                  <a:lnTo>
                    <a:pt x="496478" y="1954390"/>
                  </a:lnTo>
                  <a:lnTo>
                    <a:pt x="474708" y="1940345"/>
                  </a:lnTo>
                  <a:lnTo>
                    <a:pt x="453642" y="1926300"/>
                  </a:lnTo>
                  <a:lnTo>
                    <a:pt x="432575" y="1910149"/>
                  </a:lnTo>
                  <a:lnTo>
                    <a:pt x="411508" y="1894700"/>
                  </a:lnTo>
                  <a:lnTo>
                    <a:pt x="391143" y="1877846"/>
                  </a:lnTo>
                  <a:lnTo>
                    <a:pt x="372183" y="1861695"/>
                  </a:lnTo>
                  <a:lnTo>
                    <a:pt x="352520" y="1844139"/>
                  </a:lnTo>
                  <a:lnTo>
                    <a:pt x="333560" y="1827286"/>
                  </a:lnTo>
                  <a:lnTo>
                    <a:pt x="315302" y="1809028"/>
                  </a:lnTo>
                  <a:lnTo>
                    <a:pt x="297044" y="1790770"/>
                  </a:lnTo>
                  <a:lnTo>
                    <a:pt x="278786" y="1771810"/>
                  </a:lnTo>
                  <a:lnTo>
                    <a:pt x="262635" y="1752147"/>
                  </a:lnTo>
                  <a:lnTo>
                    <a:pt x="245781" y="1731783"/>
                  </a:lnTo>
                  <a:lnTo>
                    <a:pt x="229630" y="1712120"/>
                  </a:lnTo>
                  <a:lnTo>
                    <a:pt x="214181" y="1691755"/>
                  </a:lnTo>
                  <a:lnTo>
                    <a:pt x="198030" y="1670689"/>
                  </a:lnTo>
                  <a:lnTo>
                    <a:pt x="183283" y="1649622"/>
                  </a:lnTo>
                  <a:lnTo>
                    <a:pt x="169238" y="1627853"/>
                  </a:lnTo>
                  <a:lnTo>
                    <a:pt x="155896" y="1605381"/>
                  </a:lnTo>
                  <a:lnTo>
                    <a:pt x="141851" y="1582910"/>
                  </a:lnTo>
                  <a:lnTo>
                    <a:pt x="129211" y="1560438"/>
                  </a:lnTo>
                  <a:lnTo>
                    <a:pt x="117273" y="1537265"/>
                  </a:lnTo>
                  <a:lnTo>
                    <a:pt x="106038" y="1514091"/>
                  </a:lnTo>
                  <a:lnTo>
                    <a:pt x="94802" y="1490215"/>
                  </a:lnTo>
                  <a:lnTo>
                    <a:pt x="84269" y="1466340"/>
                  </a:lnTo>
                  <a:lnTo>
                    <a:pt x="73735" y="1442464"/>
                  </a:lnTo>
                  <a:lnTo>
                    <a:pt x="65308" y="1417886"/>
                  </a:lnTo>
                  <a:lnTo>
                    <a:pt x="56179" y="1393308"/>
                  </a:lnTo>
                  <a:lnTo>
                    <a:pt x="47753" y="1367325"/>
                  </a:lnTo>
                  <a:lnTo>
                    <a:pt x="40028" y="1342045"/>
                  </a:lnTo>
                  <a:lnTo>
                    <a:pt x="33708" y="1316765"/>
                  </a:lnTo>
                  <a:lnTo>
                    <a:pt x="26686" y="1290080"/>
                  </a:lnTo>
                  <a:lnTo>
                    <a:pt x="21770" y="1264097"/>
                  </a:lnTo>
                  <a:lnTo>
                    <a:pt x="16152" y="1238115"/>
                  </a:lnTo>
                  <a:lnTo>
                    <a:pt x="11939" y="1210728"/>
                  </a:lnTo>
                  <a:lnTo>
                    <a:pt x="8428" y="1184043"/>
                  </a:lnTo>
                  <a:lnTo>
                    <a:pt x="4917" y="1157358"/>
                  </a:lnTo>
                  <a:lnTo>
                    <a:pt x="2810" y="1129971"/>
                  </a:lnTo>
                  <a:lnTo>
                    <a:pt x="703" y="1102584"/>
                  </a:lnTo>
                  <a:lnTo>
                    <a:pt x="1" y="1074495"/>
                  </a:lnTo>
                  <a:lnTo>
                    <a:pt x="1" y="1047108"/>
                  </a:lnTo>
                  <a:lnTo>
                    <a:pt x="0" y="1047108"/>
                  </a:lnTo>
                  <a:close/>
                </a:path>
              </a:pathLst>
            </a:custGeom>
            <a:solidFill>
              <a:srgbClr val="E0E0E0"/>
            </a:solidFill>
            <a:ln w="12700">
              <a:noFill/>
              <a:prstDash val="solid"/>
              <a:round/>
            </a:ln>
            <a:effectLst>
              <a:outerShdw blurRad="190500" dist="38100" dir="2700000" algn="tl" rotWithShape="0">
                <a:prstClr val="black">
                  <a:alpha val="30000"/>
                </a:prstClr>
              </a:outerShdw>
            </a:effectLst>
          </p:spPr>
          <p:txBody>
            <a:bodyPr vert="horz" wrap="square" lIns="360000" tIns="360000" rIns="360000" bIns="60960" anchor="t" anchorCtr="1" compatLnSpc="1">
              <a:normAutofit/>
            </a:bodyPr>
            <a:lstStyle/>
            <a:p>
              <a:pPr algn="ctr">
                <a:lnSpc>
                  <a:spcPct val="120000"/>
                </a:lnSpc>
                <a:defRPr/>
              </a:pPr>
              <a:endParaRPr lang="zh-CN" altLang="en-US" sz="10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endParaRPr>
            </a:p>
          </p:txBody>
        </p:sp>
        <p:sp>
          <p:nvSpPr>
            <p:cNvPr id="7" name="Freeform: Shape 1"/>
            <p:cNvSpPr/>
            <p:nvPr/>
          </p:nvSpPr>
          <p:spPr>
            <a:xfrm flipH="1" flipV="1">
              <a:off x="8134584" y="1268760"/>
              <a:ext cx="2392973" cy="2359525"/>
            </a:xfrm>
            <a:custGeom>
              <a:avLst/>
              <a:gdLst/>
              <a:ahLst/>
              <a:cxnLst/>
              <a:rect l="l" t="t" r="r" b="b"/>
              <a:pathLst>
                <a:path w="2154443" h="2124329">
                  <a:moveTo>
                    <a:pt x="0" y="0"/>
                  </a:moveTo>
                  <a:lnTo>
                    <a:pt x="264483" y="0"/>
                  </a:lnTo>
                  <a:lnTo>
                    <a:pt x="264483" y="1047108"/>
                  </a:lnTo>
                  <a:lnTo>
                    <a:pt x="264039" y="1047108"/>
                  </a:lnTo>
                  <a:lnTo>
                    <a:pt x="264039" y="1068175"/>
                  </a:lnTo>
                  <a:lnTo>
                    <a:pt x="265444" y="1089242"/>
                  </a:lnTo>
                  <a:lnTo>
                    <a:pt x="266146" y="1110309"/>
                  </a:lnTo>
                  <a:lnTo>
                    <a:pt x="268955" y="1129971"/>
                  </a:lnTo>
                  <a:lnTo>
                    <a:pt x="271062" y="1150336"/>
                  </a:lnTo>
                  <a:lnTo>
                    <a:pt x="273871" y="1170701"/>
                  </a:lnTo>
                  <a:lnTo>
                    <a:pt x="276680" y="1191065"/>
                  </a:lnTo>
                  <a:lnTo>
                    <a:pt x="280893" y="1210728"/>
                  </a:lnTo>
                  <a:lnTo>
                    <a:pt x="285106" y="1230390"/>
                  </a:lnTo>
                  <a:lnTo>
                    <a:pt x="289320" y="1250053"/>
                  </a:lnTo>
                  <a:lnTo>
                    <a:pt x="294938" y="1269715"/>
                  </a:lnTo>
                  <a:lnTo>
                    <a:pt x="300555" y="1288675"/>
                  </a:lnTo>
                  <a:lnTo>
                    <a:pt x="306875" y="1307636"/>
                  </a:lnTo>
                  <a:lnTo>
                    <a:pt x="313898" y="1326596"/>
                  </a:lnTo>
                  <a:lnTo>
                    <a:pt x="320218" y="1344854"/>
                  </a:lnTo>
                  <a:lnTo>
                    <a:pt x="327942" y="1363814"/>
                  </a:lnTo>
                  <a:lnTo>
                    <a:pt x="336369" y="1382072"/>
                  </a:lnTo>
                  <a:lnTo>
                    <a:pt x="344094" y="1399628"/>
                  </a:lnTo>
                  <a:lnTo>
                    <a:pt x="353223" y="1417183"/>
                  </a:lnTo>
                  <a:lnTo>
                    <a:pt x="362352" y="1434037"/>
                  </a:lnTo>
                  <a:lnTo>
                    <a:pt x="372183" y="1451593"/>
                  </a:lnTo>
                  <a:lnTo>
                    <a:pt x="382014" y="1468446"/>
                  </a:lnTo>
                  <a:lnTo>
                    <a:pt x="391845" y="1485300"/>
                  </a:lnTo>
                  <a:lnTo>
                    <a:pt x="403081" y="1501451"/>
                  </a:lnTo>
                  <a:lnTo>
                    <a:pt x="413614" y="1516900"/>
                  </a:lnTo>
                  <a:lnTo>
                    <a:pt x="425552" y="1533754"/>
                  </a:lnTo>
                  <a:lnTo>
                    <a:pt x="437490" y="1548501"/>
                  </a:lnTo>
                  <a:lnTo>
                    <a:pt x="450130" y="1564652"/>
                  </a:lnTo>
                  <a:lnTo>
                    <a:pt x="462771" y="1578696"/>
                  </a:lnTo>
                  <a:lnTo>
                    <a:pt x="475411" y="1593443"/>
                  </a:lnTo>
                  <a:lnTo>
                    <a:pt x="488753" y="1607488"/>
                  </a:lnTo>
                  <a:lnTo>
                    <a:pt x="502095" y="1622235"/>
                  </a:lnTo>
                  <a:lnTo>
                    <a:pt x="516140" y="1635577"/>
                  </a:lnTo>
                  <a:lnTo>
                    <a:pt x="530887" y="1648919"/>
                  </a:lnTo>
                  <a:lnTo>
                    <a:pt x="544931" y="1661560"/>
                  </a:lnTo>
                  <a:lnTo>
                    <a:pt x="559678" y="1674200"/>
                  </a:lnTo>
                  <a:lnTo>
                    <a:pt x="575127" y="1686138"/>
                  </a:lnTo>
                  <a:lnTo>
                    <a:pt x="590576" y="1698076"/>
                  </a:lnTo>
                  <a:lnTo>
                    <a:pt x="606025" y="1709311"/>
                  </a:lnTo>
                  <a:lnTo>
                    <a:pt x="622879" y="1720547"/>
                  </a:lnTo>
                  <a:lnTo>
                    <a:pt x="639030" y="1731783"/>
                  </a:lnTo>
                  <a:lnTo>
                    <a:pt x="655884" y="1741614"/>
                  </a:lnTo>
                  <a:lnTo>
                    <a:pt x="672035" y="1752147"/>
                  </a:lnTo>
                  <a:lnTo>
                    <a:pt x="689591" y="1761978"/>
                  </a:lnTo>
                  <a:lnTo>
                    <a:pt x="706444" y="1771107"/>
                  </a:lnTo>
                  <a:lnTo>
                    <a:pt x="724702" y="1780236"/>
                  </a:lnTo>
                  <a:lnTo>
                    <a:pt x="742258" y="1787961"/>
                  </a:lnTo>
                  <a:lnTo>
                    <a:pt x="760516" y="1795686"/>
                  </a:lnTo>
                  <a:lnTo>
                    <a:pt x="779476" y="1803410"/>
                  </a:lnTo>
                  <a:lnTo>
                    <a:pt x="797032" y="1810432"/>
                  </a:lnTo>
                  <a:lnTo>
                    <a:pt x="816695" y="1817455"/>
                  </a:lnTo>
                  <a:lnTo>
                    <a:pt x="835655" y="1823072"/>
                  </a:lnTo>
                  <a:lnTo>
                    <a:pt x="854615" y="1828690"/>
                  </a:lnTo>
                  <a:lnTo>
                    <a:pt x="873575" y="1833606"/>
                  </a:lnTo>
                  <a:lnTo>
                    <a:pt x="893940" y="1839224"/>
                  </a:lnTo>
                  <a:lnTo>
                    <a:pt x="912900" y="1843437"/>
                  </a:lnTo>
                  <a:lnTo>
                    <a:pt x="933265" y="1847651"/>
                  </a:lnTo>
                  <a:lnTo>
                    <a:pt x="952927" y="1850459"/>
                  </a:lnTo>
                  <a:lnTo>
                    <a:pt x="973292" y="1853268"/>
                  </a:lnTo>
                  <a:lnTo>
                    <a:pt x="994359" y="1855375"/>
                  </a:lnTo>
                  <a:lnTo>
                    <a:pt x="1014021" y="1856780"/>
                  </a:lnTo>
                  <a:lnTo>
                    <a:pt x="1035088" y="1858886"/>
                  </a:lnTo>
                  <a:lnTo>
                    <a:pt x="1056155" y="1859588"/>
                  </a:lnTo>
                  <a:lnTo>
                    <a:pt x="1077222" y="1860291"/>
                  </a:lnTo>
                  <a:lnTo>
                    <a:pt x="1098289" y="1859588"/>
                  </a:lnTo>
                  <a:lnTo>
                    <a:pt x="1119356" y="1858886"/>
                  </a:lnTo>
                  <a:lnTo>
                    <a:pt x="1139018" y="1856780"/>
                  </a:lnTo>
                  <a:lnTo>
                    <a:pt x="1160085" y="1855375"/>
                  </a:lnTo>
                  <a:lnTo>
                    <a:pt x="1180450" y="1853268"/>
                  </a:lnTo>
                  <a:lnTo>
                    <a:pt x="1200814" y="1850459"/>
                  </a:lnTo>
                  <a:lnTo>
                    <a:pt x="1221179" y="1847651"/>
                  </a:lnTo>
                  <a:lnTo>
                    <a:pt x="1240139" y="1843437"/>
                  </a:lnTo>
                  <a:lnTo>
                    <a:pt x="1260504" y="1839224"/>
                  </a:lnTo>
                  <a:lnTo>
                    <a:pt x="1280166" y="1833606"/>
                  </a:lnTo>
                  <a:lnTo>
                    <a:pt x="1299829" y="1828690"/>
                  </a:lnTo>
                  <a:lnTo>
                    <a:pt x="1318789" y="1823072"/>
                  </a:lnTo>
                  <a:lnTo>
                    <a:pt x="1337749" y="1817455"/>
                  </a:lnTo>
                  <a:lnTo>
                    <a:pt x="1356709" y="1810432"/>
                  </a:lnTo>
                  <a:lnTo>
                    <a:pt x="1374967" y="1803410"/>
                  </a:lnTo>
                  <a:lnTo>
                    <a:pt x="1393225" y="1795686"/>
                  </a:lnTo>
                  <a:lnTo>
                    <a:pt x="1410781" y="1787961"/>
                  </a:lnTo>
                  <a:lnTo>
                    <a:pt x="1429039" y="1780236"/>
                  </a:lnTo>
                  <a:lnTo>
                    <a:pt x="1447297" y="1771107"/>
                  </a:lnTo>
                  <a:lnTo>
                    <a:pt x="1464151" y="1761978"/>
                  </a:lnTo>
                  <a:lnTo>
                    <a:pt x="1481706" y="1752147"/>
                  </a:lnTo>
                  <a:lnTo>
                    <a:pt x="1498560" y="1741614"/>
                  </a:lnTo>
                  <a:lnTo>
                    <a:pt x="1515413" y="1731783"/>
                  </a:lnTo>
                  <a:lnTo>
                    <a:pt x="1531565" y="1720547"/>
                  </a:lnTo>
                  <a:lnTo>
                    <a:pt x="1547014" y="1709311"/>
                  </a:lnTo>
                  <a:lnTo>
                    <a:pt x="1563165" y="1698076"/>
                  </a:lnTo>
                  <a:lnTo>
                    <a:pt x="1578614" y="1686138"/>
                  </a:lnTo>
                  <a:lnTo>
                    <a:pt x="1594063" y="1674200"/>
                  </a:lnTo>
                  <a:lnTo>
                    <a:pt x="1608810" y="1661560"/>
                  </a:lnTo>
                  <a:lnTo>
                    <a:pt x="1623557" y="1648919"/>
                  </a:lnTo>
                  <a:lnTo>
                    <a:pt x="1637601" y="1635577"/>
                  </a:lnTo>
                  <a:lnTo>
                    <a:pt x="1651646" y="1622235"/>
                  </a:lnTo>
                  <a:lnTo>
                    <a:pt x="1665691" y="1607488"/>
                  </a:lnTo>
                  <a:lnTo>
                    <a:pt x="1678331" y="1593443"/>
                  </a:lnTo>
                  <a:lnTo>
                    <a:pt x="1691673" y="1578696"/>
                  </a:lnTo>
                  <a:lnTo>
                    <a:pt x="1703611" y="1564652"/>
                  </a:lnTo>
                  <a:lnTo>
                    <a:pt x="1716251" y="1548501"/>
                  </a:lnTo>
                  <a:lnTo>
                    <a:pt x="1728189" y="1533754"/>
                  </a:lnTo>
                  <a:lnTo>
                    <a:pt x="1739425" y="1516900"/>
                  </a:lnTo>
                  <a:lnTo>
                    <a:pt x="1750660" y="1501451"/>
                  </a:lnTo>
                  <a:lnTo>
                    <a:pt x="1761194" y="1485300"/>
                  </a:lnTo>
                  <a:lnTo>
                    <a:pt x="1771727" y="1468446"/>
                  </a:lnTo>
                  <a:lnTo>
                    <a:pt x="1781559" y="1451593"/>
                  </a:lnTo>
                  <a:lnTo>
                    <a:pt x="1791390" y="1434037"/>
                  </a:lnTo>
                  <a:lnTo>
                    <a:pt x="1801221" y="1417183"/>
                  </a:lnTo>
                  <a:lnTo>
                    <a:pt x="1809648" y="1399628"/>
                  </a:lnTo>
                  <a:lnTo>
                    <a:pt x="1817372" y="1382072"/>
                  </a:lnTo>
                  <a:lnTo>
                    <a:pt x="1825799" y="1363814"/>
                  </a:lnTo>
                  <a:lnTo>
                    <a:pt x="1833524" y="1344854"/>
                  </a:lnTo>
                  <a:lnTo>
                    <a:pt x="1839844" y="1326596"/>
                  </a:lnTo>
                  <a:lnTo>
                    <a:pt x="1846866" y="1307636"/>
                  </a:lnTo>
                  <a:lnTo>
                    <a:pt x="1852484" y="1288675"/>
                  </a:lnTo>
                  <a:lnTo>
                    <a:pt x="1858804" y="1269715"/>
                  </a:lnTo>
                  <a:lnTo>
                    <a:pt x="1863720" y="1250053"/>
                  </a:lnTo>
                  <a:lnTo>
                    <a:pt x="1868635" y="1230390"/>
                  </a:lnTo>
                  <a:lnTo>
                    <a:pt x="1872848" y="1210728"/>
                  </a:lnTo>
                  <a:lnTo>
                    <a:pt x="1876360" y="1191065"/>
                  </a:lnTo>
                  <a:lnTo>
                    <a:pt x="1880573" y="1170701"/>
                  </a:lnTo>
                  <a:lnTo>
                    <a:pt x="1883382" y="1150336"/>
                  </a:lnTo>
                  <a:lnTo>
                    <a:pt x="1885489" y="1129971"/>
                  </a:lnTo>
                  <a:lnTo>
                    <a:pt x="1886893" y="1110309"/>
                  </a:lnTo>
                  <a:lnTo>
                    <a:pt x="1889000" y="1089242"/>
                  </a:lnTo>
                  <a:lnTo>
                    <a:pt x="1889702" y="1068175"/>
                  </a:lnTo>
                  <a:lnTo>
                    <a:pt x="1889702" y="1047108"/>
                  </a:lnTo>
                  <a:lnTo>
                    <a:pt x="1889960" y="1047108"/>
                  </a:lnTo>
                  <a:lnTo>
                    <a:pt x="1889960" y="0"/>
                  </a:lnTo>
                  <a:lnTo>
                    <a:pt x="2154443" y="0"/>
                  </a:lnTo>
                  <a:lnTo>
                    <a:pt x="2154443" y="1047108"/>
                  </a:lnTo>
                  <a:lnTo>
                    <a:pt x="2153741" y="1074495"/>
                  </a:lnTo>
                  <a:lnTo>
                    <a:pt x="2153039" y="1102584"/>
                  </a:lnTo>
                  <a:lnTo>
                    <a:pt x="2151634" y="1129971"/>
                  </a:lnTo>
                  <a:lnTo>
                    <a:pt x="2148123" y="1157358"/>
                  </a:lnTo>
                  <a:lnTo>
                    <a:pt x="2145314" y="1184043"/>
                  </a:lnTo>
                  <a:lnTo>
                    <a:pt x="2141803" y="1210728"/>
                  </a:lnTo>
                  <a:lnTo>
                    <a:pt x="2136887" y="1238115"/>
                  </a:lnTo>
                  <a:lnTo>
                    <a:pt x="2132674" y="1264097"/>
                  </a:lnTo>
                  <a:lnTo>
                    <a:pt x="2127056" y="1290080"/>
                  </a:lnTo>
                  <a:lnTo>
                    <a:pt x="2120034" y="1316765"/>
                  </a:lnTo>
                  <a:lnTo>
                    <a:pt x="2113012" y="1342045"/>
                  </a:lnTo>
                  <a:lnTo>
                    <a:pt x="2105989" y="1367325"/>
                  </a:lnTo>
                  <a:lnTo>
                    <a:pt x="2097562" y="1393308"/>
                  </a:lnTo>
                  <a:lnTo>
                    <a:pt x="2088434" y="1417886"/>
                  </a:lnTo>
                  <a:lnTo>
                    <a:pt x="2079305" y="1442464"/>
                  </a:lnTo>
                  <a:lnTo>
                    <a:pt x="2070176" y="1466340"/>
                  </a:lnTo>
                  <a:lnTo>
                    <a:pt x="2059642" y="1490215"/>
                  </a:lnTo>
                  <a:lnTo>
                    <a:pt x="2048406" y="1514091"/>
                  </a:lnTo>
                  <a:lnTo>
                    <a:pt x="2036468" y="1537265"/>
                  </a:lnTo>
                  <a:lnTo>
                    <a:pt x="2024531" y="1560438"/>
                  </a:lnTo>
                  <a:lnTo>
                    <a:pt x="2011188" y="1582910"/>
                  </a:lnTo>
                  <a:lnTo>
                    <a:pt x="1997846" y="1605381"/>
                  </a:lnTo>
                  <a:lnTo>
                    <a:pt x="1984503" y="1627853"/>
                  </a:lnTo>
                  <a:lnTo>
                    <a:pt x="1970459" y="1649622"/>
                  </a:lnTo>
                  <a:lnTo>
                    <a:pt x="1955010" y="1670689"/>
                  </a:lnTo>
                  <a:lnTo>
                    <a:pt x="1940263" y="1691755"/>
                  </a:lnTo>
                  <a:lnTo>
                    <a:pt x="1924814" y="1712120"/>
                  </a:lnTo>
                  <a:lnTo>
                    <a:pt x="1907960" y="1731783"/>
                  </a:lnTo>
                  <a:lnTo>
                    <a:pt x="1891809" y="1752147"/>
                  </a:lnTo>
                  <a:lnTo>
                    <a:pt x="1874253" y="1771810"/>
                  </a:lnTo>
                  <a:lnTo>
                    <a:pt x="1856697" y="1790770"/>
                  </a:lnTo>
                  <a:lnTo>
                    <a:pt x="1838439" y="1809028"/>
                  </a:lnTo>
                  <a:lnTo>
                    <a:pt x="1820883" y="1827286"/>
                  </a:lnTo>
                  <a:lnTo>
                    <a:pt x="1801221" y="1844139"/>
                  </a:lnTo>
                  <a:lnTo>
                    <a:pt x="1781559" y="1861695"/>
                  </a:lnTo>
                  <a:lnTo>
                    <a:pt x="1761896" y="1877846"/>
                  </a:lnTo>
                  <a:lnTo>
                    <a:pt x="1742234" y="1894700"/>
                  </a:lnTo>
                  <a:lnTo>
                    <a:pt x="1721869" y="1910149"/>
                  </a:lnTo>
                  <a:lnTo>
                    <a:pt x="1700802" y="1926300"/>
                  </a:lnTo>
                  <a:lnTo>
                    <a:pt x="1679033" y="1940345"/>
                  </a:lnTo>
                  <a:lnTo>
                    <a:pt x="1657264" y="1954390"/>
                  </a:lnTo>
                  <a:lnTo>
                    <a:pt x="1635495" y="1968434"/>
                  </a:lnTo>
                  <a:lnTo>
                    <a:pt x="1613023" y="1981074"/>
                  </a:lnTo>
                  <a:lnTo>
                    <a:pt x="1590552" y="1994417"/>
                  </a:lnTo>
                  <a:lnTo>
                    <a:pt x="1567378" y="2007057"/>
                  </a:lnTo>
                  <a:lnTo>
                    <a:pt x="1544205" y="2018292"/>
                  </a:lnTo>
                  <a:lnTo>
                    <a:pt x="1520329" y="2029528"/>
                  </a:lnTo>
                  <a:lnTo>
                    <a:pt x="1496453" y="2040062"/>
                  </a:lnTo>
                  <a:lnTo>
                    <a:pt x="1471875" y="2049191"/>
                  </a:lnTo>
                  <a:lnTo>
                    <a:pt x="1447999" y="2059022"/>
                  </a:lnTo>
                  <a:lnTo>
                    <a:pt x="1422017" y="2067449"/>
                  </a:lnTo>
                  <a:lnTo>
                    <a:pt x="1397439" y="2075875"/>
                  </a:lnTo>
                  <a:lnTo>
                    <a:pt x="1372159" y="2082898"/>
                  </a:lnTo>
                  <a:lnTo>
                    <a:pt x="1346176" y="2090622"/>
                  </a:lnTo>
                  <a:lnTo>
                    <a:pt x="1320194" y="2096942"/>
                  </a:lnTo>
                  <a:lnTo>
                    <a:pt x="1294211" y="2102560"/>
                  </a:lnTo>
                  <a:lnTo>
                    <a:pt x="1267526" y="2108178"/>
                  </a:lnTo>
                  <a:lnTo>
                    <a:pt x="1240842" y="2111689"/>
                  </a:lnTo>
                  <a:lnTo>
                    <a:pt x="1214157" y="2115902"/>
                  </a:lnTo>
                  <a:lnTo>
                    <a:pt x="1187472" y="2119414"/>
                  </a:lnTo>
                  <a:lnTo>
                    <a:pt x="1159383" y="2121520"/>
                  </a:lnTo>
                  <a:lnTo>
                    <a:pt x="1132698" y="2122925"/>
                  </a:lnTo>
                  <a:lnTo>
                    <a:pt x="1104609" y="2124329"/>
                  </a:lnTo>
                  <a:lnTo>
                    <a:pt x="1077222" y="2124329"/>
                  </a:lnTo>
                  <a:lnTo>
                    <a:pt x="1049133" y="2124329"/>
                  </a:lnTo>
                  <a:lnTo>
                    <a:pt x="1021746" y="2122925"/>
                  </a:lnTo>
                  <a:lnTo>
                    <a:pt x="994359" y="2121520"/>
                  </a:lnTo>
                  <a:lnTo>
                    <a:pt x="966972" y="2119414"/>
                  </a:lnTo>
                  <a:lnTo>
                    <a:pt x="939585" y="2115902"/>
                  </a:lnTo>
                  <a:lnTo>
                    <a:pt x="912900" y="2111689"/>
                  </a:lnTo>
                  <a:lnTo>
                    <a:pt x="886215" y="2108178"/>
                  </a:lnTo>
                  <a:lnTo>
                    <a:pt x="860233" y="2102560"/>
                  </a:lnTo>
                  <a:lnTo>
                    <a:pt x="833548" y="2096942"/>
                  </a:lnTo>
                  <a:lnTo>
                    <a:pt x="807566" y="2090622"/>
                  </a:lnTo>
                  <a:lnTo>
                    <a:pt x="782285" y="2082898"/>
                  </a:lnTo>
                  <a:lnTo>
                    <a:pt x="757005" y="2075875"/>
                  </a:lnTo>
                  <a:lnTo>
                    <a:pt x="731022" y="2067449"/>
                  </a:lnTo>
                  <a:lnTo>
                    <a:pt x="706444" y="2059022"/>
                  </a:lnTo>
                  <a:lnTo>
                    <a:pt x="681866" y="2049191"/>
                  </a:lnTo>
                  <a:lnTo>
                    <a:pt x="657991" y="2040062"/>
                  </a:lnTo>
                  <a:lnTo>
                    <a:pt x="633412" y="2029528"/>
                  </a:lnTo>
                  <a:lnTo>
                    <a:pt x="610239" y="2018292"/>
                  </a:lnTo>
                  <a:lnTo>
                    <a:pt x="587065" y="2007057"/>
                  </a:lnTo>
                  <a:lnTo>
                    <a:pt x="563892" y="1994417"/>
                  </a:lnTo>
                  <a:lnTo>
                    <a:pt x="540718" y="1981074"/>
                  </a:lnTo>
                  <a:lnTo>
                    <a:pt x="518247" y="1968434"/>
                  </a:lnTo>
                  <a:lnTo>
                    <a:pt x="496478" y="1954390"/>
                  </a:lnTo>
                  <a:lnTo>
                    <a:pt x="474708" y="1940345"/>
                  </a:lnTo>
                  <a:lnTo>
                    <a:pt x="453642" y="1926300"/>
                  </a:lnTo>
                  <a:lnTo>
                    <a:pt x="432575" y="1910149"/>
                  </a:lnTo>
                  <a:lnTo>
                    <a:pt x="411508" y="1894700"/>
                  </a:lnTo>
                  <a:lnTo>
                    <a:pt x="391143" y="1877846"/>
                  </a:lnTo>
                  <a:lnTo>
                    <a:pt x="372183" y="1861695"/>
                  </a:lnTo>
                  <a:lnTo>
                    <a:pt x="352520" y="1844139"/>
                  </a:lnTo>
                  <a:lnTo>
                    <a:pt x="333560" y="1827286"/>
                  </a:lnTo>
                  <a:lnTo>
                    <a:pt x="315302" y="1809028"/>
                  </a:lnTo>
                  <a:lnTo>
                    <a:pt x="297044" y="1790770"/>
                  </a:lnTo>
                  <a:lnTo>
                    <a:pt x="278786" y="1771810"/>
                  </a:lnTo>
                  <a:lnTo>
                    <a:pt x="262635" y="1752147"/>
                  </a:lnTo>
                  <a:lnTo>
                    <a:pt x="245781" y="1731783"/>
                  </a:lnTo>
                  <a:lnTo>
                    <a:pt x="229630" y="1712120"/>
                  </a:lnTo>
                  <a:lnTo>
                    <a:pt x="214181" y="1691755"/>
                  </a:lnTo>
                  <a:lnTo>
                    <a:pt x="198030" y="1670689"/>
                  </a:lnTo>
                  <a:lnTo>
                    <a:pt x="183283" y="1649622"/>
                  </a:lnTo>
                  <a:lnTo>
                    <a:pt x="169238" y="1627853"/>
                  </a:lnTo>
                  <a:lnTo>
                    <a:pt x="155896" y="1605381"/>
                  </a:lnTo>
                  <a:lnTo>
                    <a:pt x="141851" y="1582910"/>
                  </a:lnTo>
                  <a:lnTo>
                    <a:pt x="129211" y="1560438"/>
                  </a:lnTo>
                  <a:lnTo>
                    <a:pt x="117273" y="1537265"/>
                  </a:lnTo>
                  <a:lnTo>
                    <a:pt x="106038" y="1514091"/>
                  </a:lnTo>
                  <a:lnTo>
                    <a:pt x="94802" y="1490215"/>
                  </a:lnTo>
                  <a:lnTo>
                    <a:pt x="84269" y="1466340"/>
                  </a:lnTo>
                  <a:lnTo>
                    <a:pt x="73735" y="1442464"/>
                  </a:lnTo>
                  <a:lnTo>
                    <a:pt x="65308" y="1417886"/>
                  </a:lnTo>
                  <a:lnTo>
                    <a:pt x="56179" y="1393308"/>
                  </a:lnTo>
                  <a:lnTo>
                    <a:pt x="47753" y="1367325"/>
                  </a:lnTo>
                  <a:lnTo>
                    <a:pt x="40028" y="1342045"/>
                  </a:lnTo>
                  <a:lnTo>
                    <a:pt x="33708" y="1316765"/>
                  </a:lnTo>
                  <a:lnTo>
                    <a:pt x="26686" y="1290080"/>
                  </a:lnTo>
                  <a:lnTo>
                    <a:pt x="21770" y="1264097"/>
                  </a:lnTo>
                  <a:lnTo>
                    <a:pt x="16152" y="1238115"/>
                  </a:lnTo>
                  <a:lnTo>
                    <a:pt x="11939" y="1210728"/>
                  </a:lnTo>
                  <a:lnTo>
                    <a:pt x="8428" y="1184043"/>
                  </a:lnTo>
                  <a:lnTo>
                    <a:pt x="4917" y="1157358"/>
                  </a:lnTo>
                  <a:lnTo>
                    <a:pt x="2810" y="1129971"/>
                  </a:lnTo>
                  <a:lnTo>
                    <a:pt x="703" y="1102584"/>
                  </a:lnTo>
                  <a:lnTo>
                    <a:pt x="1" y="1074495"/>
                  </a:lnTo>
                  <a:lnTo>
                    <a:pt x="1" y="1047108"/>
                  </a:lnTo>
                  <a:lnTo>
                    <a:pt x="0" y="1047108"/>
                  </a:lnTo>
                  <a:close/>
                </a:path>
              </a:pathLst>
            </a:custGeom>
            <a:solidFill>
              <a:srgbClr val="E0E0E0"/>
            </a:solidFill>
            <a:ln w="12700">
              <a:noFill/>
              <a:prstDash val="solid"/>
              <a:round/>
            </a:ln>
          </p:spPr>
          <p:txBody>
            <a:bodyPr anchor="ctr"/>
            <a:lstStyle/>
            <a:p>
              <a:pPr algn="ctr"/>
              <a:endParaRPr dirty="0">
                <a:latin typeface="思源黑体" panose="020B0500000000000000" pitchFamily="34" charset="-122"/>
                <a:ea typeface="思源黑体" panose="020B0500000000000000" pitchFamily="34" charset="-122"/>
                <a:cs typeface="+mn-ea"/>
                <a:sym typeface="+mn-lt"/>
              </a:endParaRPr>
            </a:p>
          </p:txBody>
        </p:sp>
        <p:sp>
          <p:nvSpPr>
            <p:cNvPr id="8" name="Freeform: Shape 3"/>
            <p:cNvSpPr/>
            <p:nvPr/>
          </p:nvSpPr>
          <p:spPr>
            <a:xfrm flipH="1" flipV="1">
              <a:off x="3935760" y="1268760"/>
              <a:ext cx="2392973" cy="2359525"/>
            </a:xfrm>
            <a:custGeom>
              <a:avLst/>
              <a:gdLst/>
              <a:ahLst/>
              <a:cxnLst/>
              <a:rect l="l" t="t" r="r" b="b"/>
              <a:pathLst>
                <a:path w="2154443" h="2124329">
                  <a:moveTo>
                    <a:pt x="0" y="0"/>
                  </a:moveTo>
                  <a:lnTo>
                    <a:pt x="264483" y="0"/>
                  </a:lnTo>
                  <a:lnTo>
                    <a:pt x="264483" y="1047108"/>
                  </a:lnTo>
                  <a:lnTo>
                    <a:pt x="264039" y="1047108"/>
                  </a:lnTo>
                  <a:lnTo>
                    <a:pt x="264039" y="1068175"/>
                  </a:lnTo>
                  <a:lnTo>
                    <a:pt x="265444" y="1089242"/>
                  </a:lnTo>
                  <a:lnTo>
                    <a:pt x="266146" y="1110309"/>
                  </a:lnTo>
                  <a:lnTo>
                    <a:pt x="268955" y="1129971"/>
                  </a:lnTo>
                  <a:lnTo>
                    <a:pt x="271062" y="1150336"/>
                  </a:lnTo>
                  <a:lnTo>
                    <a:pt x="273871" y="1170701"/>
                  </a:lnTo>
                  <a:lnTo>
                    <a:pt x="276680" y="1191065"/>
                  </a:lnTo>
                  <a:lnTo>
                    <a:pt x="280893" y="1210728"/>
                  </a:lnTo>
                  <a:lnTo>
                    <a:pt x="285106" y="1230390"/>
                  </a:lnTo>
                  <a:lnTo>
                    <a:pt x="289320" y="1250053"/>
                  </a:lnTo>
                  <a:lnTo>
                    <a:pt x="294938" y="1269715"/>
                  </a:lnTo>
                  <a:lnTo>
                    <a:pt x="300555" y="1288675"/>
                  </a:lnTo>
                  <a:lnTo>
                    <a:pt x="306875" y="1307636"/>
                  </a:lnTo>
                  <a:lnTo>
                    <a:pt x="313898" y="1326596"/>
                  </a:lnTo>
                  <a:lnTo>
                    <a:pt x="320218" y="1344854"/>
                  </a:lnTo>
                  <a:lnTo>
                    <a:pt x="327942" y="1363814"/>
                  </a:lnTo>
                  <a:lnTo>
                    <a:pt x="336369" y="1382072"/>
                  </a:lnTo>
                  <a:lnTo>
                    <a:pt x="344094" y="1399628"/>
                  </a:lnTo>
                  <a:lnTo>
                    <a:pt x="353223" y="1417183"/>
                  </a:lnTo>
                  <a:lnTo>
                    <a:pt x="362352" y="1434037"/>
                  </a:lnTo>
                  <a:lnTo>
                    <a:pt x="372183" y="1451593"/>
                  </a:lnTo>
                  <a:lnTo>
                    <a:pt x="382014" y="1468446"/>
                  </a:lnTo>
                  <a:lnTo>
                    <a:pt x="391845" y="1485300"/>
                  </a:lnTo>
                  <a:lnTo>
                    <a:pt x="403081" y="1501451"/>
                  </a:lnTo>
                  <a:lnTo>
                    <a:pt x="413614" y="1516900"/>
                  </a:lnTo>
                  <a:lnTo>
                    <a:pt x="425552" y="1533754"/>
                  </a:lnTo>
                  <a:lnTo>
                    <a:pt x="437490" y="1548501"/>
                  </a:lnTo>
                  <a:lnTo>
                    <a:pt x="450130" y="1564652"/>
                  </a:lnTo>
                  <a:lnTo>
                    <a:pt x="462771" y="1578696"/>
                  </a:lnTo>
                  <a:lnTo>
                    <a:pt x="475411" y="1593443"/>
                  </a:lnTo>
                  <a:lnTo>
                    <a:pt x="488753" y="1607488"/>
                  </a:lnTo>
                  <a:lnTo>
                    <a:pt x="502095" y="1622235"/>
                  </a:lnTo>
                  <a:lnTo>
                    <a:pt x="516140" y="1635577"/>
                  </a:lnTo>
                  <a:lnTo>
                    <a:pt x="530887" y="1648919"/>
                  </a:lnTo>
                  <a:lnTo>
                    <a:pt x="544931" y="1661560"/>
                  </a:lnTo>
                  <a:lnTo>
                    <a:pt x="559678" y="1674200"/>
                  </a:lnTo>
                  <a:lnTo>
                    <a:pt x="575127" y="1686138"/>
                  </a:lnTo>
                  <a:lnTo>
                    <a:pt x="590576" y="1698076"/>
                  </a:lnTo>
                  <a:lnTo>
                    <a:pt x="606025" y="1709311"/>
                  </a:lnTo>
                  <a:lnTo>
                    <a:pt x="622879" y="1720547"/>
                  </a:lnTo>
                  <a:lnTo>
                    <a:pt x="639030" y="1731783"/>
                  </a:lnTo>
                  <a:lnTo>
                    <a:pt x="655884" y="1741614"/>
                  </a:lnTo>
                  <a:lnTo>
                    <a:pt x="672035" y="1752147"/>
                  </a:lnTo>
                  <a:lnTo>
                    <a:pt x="689591" y="1761978"/>
                  </a:lnTo>
                  <a:lnTo>
                    <a:pt x="706444" y="1771107"/>
                  </a:lnTo>
                  <a:lnTo>
                    <a:pt x="724702" y="1780236"/>
                  </a:lnTo>
                  <a:lnTo>
                    <a:pt x="742258" y="1787961"/>
                  </a:lnTo>
                  <a:lnTo>
                    <a:pt x="760516" y="1795686"/>
                  </a:lnTo>
                  <a:lnTo>
                    <a:pt x="779476" y="1803410"/>
                  </a:lnTo>
                  <a:lnTo>
                    <a:pt x="797032" y="1810432"/>
                  </a:lnTo>
                  <a:lnTo>
                    <a:pt x="816695" y="1817455"/>
                  </a:lnTo>
                  <a:lnTo>
                    <a:pt x="835655" y="1823072"/>
                  </a:lnTo>
                  <a:lnTo>
                    <a:pt x="854615" y="1828690"/>
                  </a:lnTo>
                  <a:lnTo>
                    <a:pt x="873575" y="1833606"/>
                  </a:lnTo>
                  <a:lnTo>
                    <a:pt x="893940" y="1839224"/>
                  </a:lnTo>
                  <a:lnTo>
                    <a:pt x="912900" y="1843437"/>
                  </a:lnTo>
                  <a:lnTo>
                    <a:pt x="933265" y="1847651"/>
                  </a:lnTo>
                  <a:lnTo>
                    <a:pt x="952927" y="1850459"/>
                  </a:lnTo>
                  <a:lnTo>
                    <a:pt x="973292" y="1853268"/>
                  </a:lnTo>
                  <a:lnTo>
                    <a:pt x="994359" y="1855375"/>
                  </a:lnTo>
                  <a:lnTo>
                    <a:pt x="1014021" y="1856780"/>
                  </a:lnTo>
                  <a:lnTo>
                    <a:pt x="1035088" y="1858886"/>
                  </a:lnTo>
                  <a:lnTo>
                    <a:pt x="1056155" y="1859588"/>
                  </a:lnTo>
                  <a:lnTo>
                    <a:pt x="1077222" y="1860291"/>
                  </a:lnTo>
                  <a:lnTo>
                    <a:pt x="1098289" y="1859588"/>
                  </a:lnTo>
                  <a:lnTo>
                    <a:pt x="1119356" y="1858886"/>
                  </a:lnTo>
                  <a:lnTo>
                    <a:pt x="1139018" y="1856780"/>
                  </a:lnTo>
                  <a:lnTo>
                    <a:pt x="1160085" y="1855375"/>
                  </a:lnTo>
                  <a:lnTo>
                    <a:pt x="1180450" y="1853268"/>
                  </a:lnTo>
                  <a:lnTo>
                    <a:pt x="1200814" y="1850459"/>
                  </a:lnTo>
                  <a:lnTo>
                    <a:pt x="1221179" y="1847651"/>
                  </a:lnTo>
                  <a:lnTo>
                    <a:pt x="1240139" y="1843437"/>
                  </a:lnTo>
                  <a:lnTo>
                    <a:pt x="1260504" y="1839224"/>
                  </a:lnTo>
                  <a:lnTo>
                    <a:pt x="1280166" y="1833606"/>
                  </a:lnTo>
                  <a:lnTo>
                    <a:pt x="1299829" y="1828690"/>
                  </a:lnTo>
                  <a:lnTo>
                    <a:pt x="1318789" y="1823072"/>
                  </a:lnTo>
                  <a:lnTo>
                    <a:pt x="1337749" y="1817455"/>
                  </a:lnTo>
                  <a:lnTo>
                    <a:pt x="1356709" y="1810432"/>
                  </a:lnTo>
                  <a:lnTo>
                    <a:pt x="1374967" y="1803410"/>
                  </a:lnTo>
                  <a:lnTo>
                    <a:pt x="1393225" y="1795686"/>
                  </a:lnTo>
                  <a:lnTo>
                    <a:pt x="1410781" y="1787961"/>
                  </a:lnTo>
                  <a:lnTo>
                    <a:pt x="1429039" y="1780236"/>
                  </a:lnTo>
                  <a:lnTo>
                    <a:pt x="1447297" y="1771107"/>
                  </a:lnTo>
                  <a:lnTo>
                    <a:pt x="1464151" y="1761978"/>
                  </a:lnTo>
                  <a:lnTo>
                    <a:pt x="1481706" y="1752147"/>
                  </a:lnTo>
                  <a:lnTo>
                    <a:pt x="1498560" y="1741614"/>
                  </a:lnTo>
                  <a:lnTo>
                    <a:pt x="1515413" y="1731783"/>
                  </a:lnTo>
                  <a:lnTo>
                    <a:pt x="1531565" y="1720547"/>
                  </a:lnTo>
                  <a:lnTo>
                    <a:pt x="1547014" y="1709311"/>
                  </a:lnTo>
                  <a:lnTo>
                    <a:pt x="1563165" y="1698076"/>
                  </a:lnTo>
                  <a:lnTo>
                    <a:pt x="1578614" y="1686138"/>
                  </a:lnTo>
                  <a:lnTo>
                    <a:pt x="1594063" y="1674200"/>
                  </a:lnTo>
                  <a:lnTo>
                    <a:pt x="1608810" y="1661560"/>
                  </a:lnTo>
                  <a:lnTo>
                    <a:pt x="1623557" y="1648919"/>
                  </a:lnTo>
                  <a:lnTo>
                    <a:pt x="1637601" y="1635577"/>
                  </a:lnTo>
                  <a:lnTo>
                    <a:pt x="1651646" y="1622235"/>
                  </a:lnTo>
                  <a:lnTo>
                    <a:pt x="1665691" y="1607488"/>
                  </a:lnTo>
                  <a:lnTo>
                    <a:pt x="1678331" y="1593443"/>
                  </a:lnTo>
                  <a:lnTo>
                    <a:pt x="1691673" y="1578696"/>
                  </a:lnTo>
                  <a:lnTo>
                    <a:pt x="1703611" y="1564652"/>
                  </a:lnTo>
                  <a:lnTo>
                    <a:pt x="1716251" y="1548501"/>
                  </a:lnTo>
                  <a:lnTo>
                    <a:pt x="1728189" y="1533754"/>
                  </a:lnTo>
                  <a:lnTo>
                    <a:pt x="1739425" y="1516900"/>
                  </a:lnTo>
                  <a:lnTo>
                    <a:pt x="1750660" y="1501451"/>
                  </a:lnTo>
                  <a:lnTo>
                    <a:pt x="1761194" y="1485300"/>
                  </a:lnTo>
                  <a:lnTo>
                    <a:pt x="1771727" y="1468446"/>
                  </a:lnTo>
                  <a:lnTo>
                    <a:pt x="1781559" y="1451593"/>
                  </a:lnTo>
                  <a:lnTo>
                    <a:pt x="1791390" y="1434037"/>
                  </a:lnTo>
                  <a:lnTo>
                    <a:pt x="1801221" y="1417183"/>
                  </a:lnTo>
                  <a:lnTo>
                    <a:pt x="1809648" y="1399628"/>
                  </a:lnTo>
                  <a:lnTo>
                    <a:pt x="1817372" y="1382072"/>
                  </a:lnTo>
                  <a:lnTo>
                    <a:pt x="1825799" y="1363814"/>
                  </a:lnTo>
                  <a:lnTo>
                    <a:pt x="1833524" y="1344854"/>
                  </a:lnTo>
                  <a:lnTo>
                    <a:pt x="1839844" y="1326596"/>
                  </a:lnTo>
                  <a:lnTo>
                    <a:pt x="1846866" y="1307636"/>
                  </a:lnTo>
                  <a:lnTo>
                    <a:pt x="1852484" y="1288675"/>
                  </a:lnTo>
                  <a:lnTo>
                    <a:pt x="1858804" y="1269715"/>
                  </a:lnTo>
                  <a:lnTo>
                    <a:pt x="1863720" y="1250053"/>
                  </a:lnTo>
                  <a:lnTo>
                    <a:pt x="1868635" y="1230390"/>
                  </a:lnTo>
                  <a:lnTo>
                    <a:pt x="1872848" y="1210728"/>
                  </a:lnTo>
                  <a:lnTo>
                    <a:pt x="1876360" y="1191065"/>
                  </a:lnTo>
                  <a:lnTo>
                    <a:pt x="1880573" y="1170701"/>
                  </a:lnTo>
                  <a:lnTo>
                    <a:pt x="1883382" y="1150336"/>
                  </a:lnTo>
                  <a:lnTo>
                    <a:pt x="1885489" y="1129971"/>
                  </a:lnTo>
                  <a:lnTo>
                    <a:pt x="1886893" y="1110309"/>
                  </a:lnTo>
                  <a:lnTo>
                    <a:pt x="1889000" y="1089242"/>
                  </a:lnTo>
                  <a:lnTo>
                    <a:pt x="1889702" y="1068175"/>
                  </a:lnTo>
                  <a:lnTo>
                    <a:pt x="1889702" y="1047108"/>
                  </a:lnTo>
                  <a:lnTo>
                    <a:pt x="1889960" y="1047108"/>
                  </a:lnTo>
                  <a:lnTo>
                    <a:pt x="1889960" y="0"/>
                  </a:lnTo>
                  <a:lnTo>
                    <a:pt x="2154443" y="0"/>
                  </a:lnTo>
                  <a:lnTo>
                    <a:pt x="2154443" y="1047108"/>
                  </a:lnTo>
                  <a:lnTo>
                    <a:pt x="2153741" y="1074495"/>
                  </a:lnTo>
                  <a:lnTo>
                    <a:pt x="2153039" y="1102584"/>
                  </a:lnTo>
                  <a:lnTo>
                    <a:pt x="2151634" y="1129971"/>
                  </a:lnTo>
                  <a:lnTo>
                    <a:pt x="2148123" y="1157358"/>
                  </a:lnTo>
                  <a:lnTo>
                    <a:pt x="2145314" y="1184043"/>
                  </a:lnTo>
                  <a:lnTo>
                    <a:pt x="2141803" y="1210728"/>
                  </a:lnTo>
                  <a:lnTo>
                    <a:pt x="2136887" y="1238115"/>
                  </a:lnTo>
                  <a:lnTo>
                    <a:pt x="2132674" y="1264097"/>
                  </a:lnTo>
                  <a:lnTo>
                    <a:pt x="2127056" y="1290080"/>
                  </a:lnTo>
                  <a:lnTo>
                    <a:pt x="2120034" y="1316765"/>
                  </a:lnTo>
                  <a:lnTo>
                    <a:pt x="2113012" y="1342045"/>
                  </a:lnTo>
                  <a:lnTo>
                    <a:pt x="2105989" y="1367325"/>
                  </a:lnTo>
                  <a:lnTo>
                    <a:pt x="2097562" y="1393308"/>
                  </a:lnTo>
                  <a:lnTo>
                    <a:pt x="2088434" y="1417886"/>
                  </a:lnTo>
                  <a:lnTo>
                    <a:pt x="2079305" y="1442464"/>
                  </a:lnTo>
                  <a:lnTo>
                    <a:pt x="2070176" y="1466340"/>
                  </a:lnTo>
                  <a:lnTo>
                    <a:pt x="2059642" y="1490215"/>
                  </a:lnTo>
                  <a:lnTo>
                    <a:pt x="2048406" y="1514091"/>
                  </a:lnTo>
                  <a:lnTo>
                    <a:pt x="2036468" y="1537265"/>
                  </a:lnTo>
                  <a:lnTo>
                    <a:pt x="2024531" y="1560438"/>
                  </a:lnTo>
                  <a:lnTo>
                    <a:pt x="2011188" y="1582910"/>
                  </a:lnTo>
                  <a:lnTo>
                    <a:pt x="1997846" y="1605381"/>
                  </a:lnTo>
                  <a:lnTo>
                    <a:pt x="1984503" y="1627853"/>
                  </a:lnTo>
                  <a:lnTo>
                    <a:pt x="1970459" y="1649622"/>
                  </a:lnTo>
                  <a:lnTo>
                    <a:pt x="1955010" y="1670689"/>
                  </a:lnTo>
                  <a:lnTo>
                    <a:pt x="1940263" y="1691755"/>
                  </a:lnTo>
                  <a:lnTo>
                    <a:pt x="1924814" y="1712120"/>
                  </a:lnTo>
                  <a:lnTo>
                    <a:pt x="1907960" y="1731783"/>
                  </a:lnTo>
                  <a:lnTo>
                    <a:pt x="1891809" y="1752147"/>
                  </a:lnTo>
                  <a:lnTo>
                    <a:pt x="1874253" y="1771810"/>
                  </a:lnTo>
                  <a:lnTo>
                    <a:pt x="1856697" y="1790770"/>
                  </a:lnTo>
                  <a:lnTo>
                    <a:pt x="1838439" y="1809028"/>
                  </a:lnTo>
                  <a:lnTo>
                    <a:pt x="1820883" y="1827286"/>
                  </a:lnTo>
                  <a:lnTo>
                    <a:pt x="1801221" y="1844139"/>
                  </a:lnTo>
                  <a:lnTo>
                    <a:pt x="1781559" y="1861695"/>
                  </a:lnTo>
                  <a:lnTo>
                    <a:pt x="1761896" y="1877846"/>
                  </a:lnTo>
                  <a:lnTo>
                    <a:pt x="1742234" y="1894700"/>
                  </a:lnTo>
                  <a:lnTo>
                    <a:pt x="1721869" y="1910149"/>
                  </a:lnTo>
                  <a:lnTo>
                    <a:pt x="1700802" y="1926300"/>
                  </a:lnTo>
                  <a:lnTo>
                    <a:pt x="1679033" y="1940345"/>
                  </a:lnTo>
                  <a:lnTo>
                    <a:pt x="1657264" y="1954390"/>
                  </a:lnTo>
                  <a:lnTo>
                    <a:pt x="1635495" y="1968434"/>
                  </a:lnTo>
                  <a:lnTo>
                    <a:pt x="1613023" y="1981074"/>
                  </a:lnTo>
                  <a:lnTo>
                    <a:pt x="1590552" y="1994417"/>
                  </a:lnTo>
                  <a:lnTo>
                    <a:pt x="1567378" y="2007057"/>
                  </a:lnTo>
                  <a:lnTo>
                    <a:pt x="1544205" y="2018292"/>
                  </a:lnTo>
                  <a:lnTo>
                    <a:pt x="1520329" y="2029528"/>
                  </a:lnTo>
                  <a:lnTo>
                    <a:pt x="1496453" y="2040062"/>
                  </a:lnTo>
                  <a:lnTo>
                    <a:pt x="1471875" y="2049191"/>
                  </a:lnTo>
                  <a:lnTo>
                    <a:pt x="1447999" y="2059022"/>
                  </a:lnTo>
                  <a:lnTo>
                    <a:pt x="1422017" y="2067449"/>
                  </a:lnTo>
                  <a:lnTo>
                    <a:pt x="1397439" y="2075875"/>
                  </a:lnTo>
                  <a:lnTo>
                    <a:pt x="1372159" y="2082898"/>
                  </a:lnTo>
                  <a:lnTo>
                    <a:pt x="1346176" y="2090622"/>
                  </a:lnTo>
                  <a:lnTo>
                    <a:pt x="1320194" y="2096942"/>
                  </a:lnTo>
                  <a:lnTo>
                    <a:pt x="1294211" y="2102560"/>
                  </a:lnTo>
                  <a:lnTo>
                    <a:pt x="1267526" y="2108178"/>
                  </a:lnTo>
                  <a:lnTo>
                    <a:pt x="1240842" y="2111689"/>
                  </a:lnTo>
                  <a:lnTo>
                    <a:pt x="1214157" y="2115902"/>
                  </a:lnTo>
                  <a:lnTo>
                    <a:pt x="1187472" y="2119414"/>
                  </a:lnTo>
                  <a:lnTo>
                    <a:pt x="1159383" y="2121520"/>
                  </a:lnTo>
                  <a:lnTo>
                    <a:pt x="1132698" y="2122925"/>
                  </a:lnTo>
                  <a:lnTo>
                    <a:pt x="1104609" y="2124329"/>
                  </a:lnTo>
                  <a:lnTo>
                    <a:pt x="1077222" y="2124329"/>
                  </a:lnTo>
                  <a:lnTo>
                    <a:pt x="1049133" y="2124329"/>
                  </a:lnTo>
                  <a:lnTo>
                    <a:pt x="1021746" y="2122925"/>
                  </a:lnTo>
                  <a:lnTo>
                    <a:pt x="994359" y="2121520"/>
                  </a:lnTo>
                  <a:lnTo>
                    <a:pt x="966972" y="2119414"/>
                  </a:lnTo>
                  <a:lnTo>
                    <a:pt x="939585" y="2115902"/>
                  </a:lnTo>
                  <a:lnTo>
                    <a:pt x="912900" y="2111689"/>
                  </a:lnTo>
                  <a:lnTo>
                    <a:pt x="886215" y="2108178"/>
                  </a:lnTo>
                  <a:lnTo>
                    <a:pt x="860233" y="2102560"/>
                  </a:lnTo>
                  <a:lnTo>
                    <a:pt x="833548" y="2096942"/>
                  </a:lnTo>
                  <a:lnTo>
                    <a:pt x="807566" y="2090622"/>
                  </a:lnTo>
                  <a:lnTo>
                    <a:pt x="782285" y="2082898"/>
                  </a:lnTo>
                  <a:lnTo>
                    <a:pt x="757005" y="2075875"/>
                  </a:lnTo>
                  <a:lnTo>
                    <a:pt x="731022" y="2067449"/>
                  </a:lnTo>
                  <a:lnTo>
                    <a:pt x="706444" y="2059022"/>
                  </a:lnTo>
                  <a:lnTo>
                    <a:pt x="681866" y="2049191"/>
                  </a:lnTo>
                  <a:lnTo>
                    <a:pt x="657991" y="2040062"/>
                  </a:lnTo>
                  <a:lnTo>
                    <a:pt x="633412" y="2029528"/>
                  </a:lnTo>
                  <a:lnTo>
                    <a:pt x="610239" y="2018292"/>
                  </a:lnTo>
                  <a:lnTo>
                    <a:pt x="587065" y="2007057"/>
                  </a:lnTo>
                  <a:lnTo>
                    <a:pt x="563892" y="1994417"/>
                  </a:lnTo>
                  <a:lnTo>
                    <a:pt x="540718" y="1981074"/>
                  </a:lnTo>
                  <a:lnTo>
                    <a:pt x="518247" y="1968434"/>
                  </a:lnTo>
                  <a:lnTo>
                    <a:pt x="496478" y="1954390"/>
                  </a:lnTo>
                  <a:lnTo>
                    <a:pt x="474708" y="1940345"/>
                  </a:lnTo>
                  <a:lnTo>
                    <a:pt x="453642" y="1926300"/>
                  </a:lnTo>
                  <a:lnTo>
                    <a:pt x="432575" y="1910149"/>
                  </a:lnTo>
                  <a:lnTo>
                    <a:pt x="411508" y="1894700"/>
                  </a:lnTo>
                  <a:lnTo>
                    <a:pt x="391143" y="1877846"/>
                  </a:lnTo>
                  <a:lnTo>
                    <a:pt x="372183" y="1861695"/>
                  </a:lnTo>
                  <a:lnTo>
                    <a:pt x="352520" y="1844139"/>
                  </a:lnTo>
                  <a:lnTo>
                    <a:pt x="333560" y="1827286"/>
                  </a:lnTo>
                  <a:lnTo>
                    <a:pt x="315302" y="1809028"/>
                  </a:lnTo>
                  <a:lnTo>
                    <a:pt x="297044" y="1790770"/>
                  </a:lnTo>
                  <a:lnTo>
                    <a:pt x="278786" y="1771810"/>
                  </a:lnTo>
                  <a:lnTo>
                    <a:pt x="262635" y="1752147"/>
                  </a:lnTo>
                  <a:lnTo>
                    <a:pt x="245781" y="1731783"/>
                  </a:lnTo>
                  <a:lnTo>
                    <a:pt x="229630" y="1712120"/>
                  </a:lnTo>
                  <a:lnTo>
                    <a:pt x="214181" y="1691755"/>
                  </a:lnTo>
                  <a:lnTo>
                    <a:pt x="198030" y="1670689"/>
                  </a:lnTo>
                  <a:lnTo>
                    <a:pt x="183283" y="1649622"/>
                  </a:lnTo>
                  <a:lnTo>
                    <a:pt x="169238" y="1627853"/>
                  </a:lnTo>
                  <a:lnTo>
                    <a:pt x="155896" y="1605381"/>
                  </a:lnTo>
                  <a:lnTo>
                    <a:pt x="141851" y="1582910"/>
                  </a:lnTo>
                  <a:lnTo>
                    <a:pt x="129211" y="1560438"/>
                  </a:lnTo>
                  <a:lnTo>
                    <a:pt x="117273" y="1537265"/>
                  </a:lnTo>
                  <a:lnTo>
                    <a:pt x="106038" y="1514091"/>
                  </a:lnTo>
                  <a:lnTo>
                    <a:pt x="94802" y="1490215"/>
                  </a:lnTo>
                  <a:lnTo>
                    <a:pt x="84269" y="1466340"/>
                  </a:lnTo>
                  <a:lnTo>
                    <a:pt x="73735" y="1442464"/>
                  </a:lnTo>
                  <a:lnTo>
                    <a:pt x="65308" y="1417886"/>
                  </a:lnTo>
                  <a:lnTo>
                    <a:pt x="56179" y="1393308"/>
                  </a:lnTo>
                  <a:lnTo>
                    <a:pt x="47753" y="1367325"/>
                  </a:lnTo>
                  <a:lnTo>
                    <a:pt x="40028" y="1342045"/>
                  </a:lnTo>
                  <a:lnTo>
                    <a:pt x="33708" y="1316765"/>
                  </a:lnTo>
                  <a:lnTo>
                    <a:pt x="26686" y="1290080"/>
                  </a:lnTo>
                  <a:lnTo>
                    <a:pt x="21770" y="1264097"/>
                  </a:lnTo>
                  <a:lnTo>
                    <a:pt x="16152" y="1238115"/>
                  </a:lnTo>
                  <a:lnTo>
                    <a:pt x="11939" y="1210728"/>
                  </a:lnTo>
                  <a:lnTo>
                    <a:pt x="8428" y="1184043"/>
                  </a:lnTo>
                  <a:lnTo>
                    <a:pt x="4917" y="1157358"/>
                  </a:lnTo>
                  <a:lnTo>
                    <a:pt x="2810" y="1129971"/>
                  </a:lnTo>
                  <a:lnTo>
                    <a:pt x="703" y="1102584"/>
                  </a:lnTo>
                  <a:lnTo>
                    <a:pt x="1" y="1074495"/>
                  </a:lnTo>
                  <a:lnTo>
                    <a:pt x="1" y="1047108"/>
                  </a:lnTo>
                  <a:lnTo>
                    <a:pt x="0" y="1047108"/>
                  </a:lnTo>
                  <a:close/>
                </a:path>
              </a:pathLst>
            </a:custGeom>
            <a:solidFill>
              <a:srgbClr val="E0E0E0"/>
            </a:solidFill>
            <a:ln w="12700">
              <a:noFill/>
              <a:prstDash val="solid"/>
              <a:round/>
            </a:ln>
          </p:spPr>
          <p:txBody>
            <a:bodyPr anchor="ctr"/>
            <a:lstStyle/>
            <a:p>
              <a:pPr algn="ctr"/>
              <a:endParaRPr dirty="0">
                <a:latin typeface="思源黑体" panose="020B0500000000000000" pitchFamily="34" charset="-122"/>
                <a:ea typeface="思源黑体" panose="020B0500000000000000" pitchFamily="34" charset="-122"/>
                <a:cs typeface="+mn-ea"/>
                <a:sym typeface="+mn-lt"/>
              </a:endParaRPr>
            </a:p>
          </p:txBody>
        </p:sp>
        <p:sp>
          <p:nvSpPr>
            <p:cNvPr id="9" name="Freeform: Shape 4"/>
            <p:cNvSpPr/>
            <p:nvPr/>
          </p:nvSpPr>
          <p:spPr>
            <a:xfrm>
              <a:off x="1836059" y="3628285"/>
              <a:ext cx="2392973" cy="2359525"/>
            </a:xfrm>
            <a:custGeom>
              <a:avLst/>
              <a:gdLst/>
              <a:ahLst/>
              <a:cxnLst/>
              <a:rect l="l" t="t" r="r" b="b"/>
              <a:pathLst>
                <a:path w="2154443" h="2124329">
                  <a:moveTo>
                    <a:pt x="0" y="0"/>
                  </a:moveTo>
                  <a:lnTo>
                    <a:pt x="264483" y="0"/>
                  </a:lnTo>
                  <a:lnTo>
                    <a:pt x="264483" y="1047108"/>
                  </a:lnTo>
                  <a:lnTo>
                    <a:pt x="264039" y="1047108"/>
                  </a:lnTo>
                  <a:lnTo>
                    <a:pt x="264039" y="1068175"/>
                  </a:lnTo>
                  <a:lnTo>
                    <a:pt x="265444" y="1089242"/>
                  </a:lnTo>
                  <a:lnTo>
                    <a:pt x="266146" y="1110309"/>
                  </a:lnTo>
                  <a:lnTo>
                    <a:pt x="268955" y="1129971"/>
                  </a:lnTo>
                  <a:lnTo>
                    <a:pt x="271062" y="1150336"/>
                  </a:lnTo>
                  <a:lnTo>
                    <a:pt x="273871" y="1170701"/>
                  </a:lnTo>
                  <a:lnTo>
                    <a:pt x="276680" y="1191065"/>
                  </a:lnTo>
                  <a:lnTo>
                    <a:pt x="280893" y="1210728"/>
                  </a:lnTo>
                  <a:lnTo>
                    <a:pt x="285106" y="1230390"/>
                  </a:lnTo>
                  <a:lnTo>
                    <a:pt x="289320" y="1250053"/>
                  </a:lnTo>
                  <a:lnTo>
                    <a:pt x="294938" y="1269715"/>
                  </a:lnTo>
                  <a:lnTo>
                    <a:pt x="300555" y="1288675"/>
                  </a:lnTo>
                  <a:lnTo>
                    <a:pt x="306875" y="1307636"/>
                  </a:lnTo>
                  <a:lnTo>
                    <a:pt x="313898" y="1326596"/>
                  </a:lnTo>
                  <a:lnTo>
                    <a:pt x="320218" y="1344854"/>
                  </a:lnTo>
                  <a:lnTo>
                    <a:pt x="327942" y="1363814"/>
                  </a:lnTo>
                  <a:lnTo>
                    <a:pt x="336369" y="1382072"/>
                  </a:lnTo>
                  <a:lnTo>
                    <a:pt x="344094" y="1399628"/>
                  </a:lnTo>
                  <a:lnTo>
                    <a:pt x="353223" y="1417183"/>
                  </a:lnTo>
                  <a:lnTo>
                    <a:pt x="362352" y="1434037"/>
                  </a:lnTo>
                  <a:lnTo>
                    <a:pt x="372183" y="1451593"/>
                  </a:lnTo>
                  <a:lnTo>
                    <a:pt x="382014" y="1468446"/>
                  </a:lnTo>
                  <a:lnTo>
                    <a:pt x="391845" y="1485300"/>
                  </a:lnTo>
                  <a:lnTo>
                    <a:pt x="403081" y="1501451"/>
                  </a:lnTo>
                  <a:lnTo>
                    <a:pt x="413614" y="1516900"/>
                  </a:lnTo>
                  <a:lnTo>
                    <a:pt x="425552" y="1533754"/>
                  </a:lnTo>
                  <a:lnTo>
                    <a:pt x="437490" y="1548501"/>
                  </a:lnTo>
                  <a:lnTo>
                    <a:pt x="450130" y="1564652"/>
                  </a:lnTo>
                  <a:lnTo>
                    <a:pt x="462771" y="1578696"/>
                  </a:lnTo>
                  <a:lnTo>
                    <a:pt x="475411" y="1593443"/>
                  </a:lnTo>
                  <a:lnTo>
                    <a:pt x="488753" y="1607488"/>
                  </a:lnTo>
                  <a:lnTo>
                    <a:pt x="502095" y="1622235"/>
                  </a:lnTo>
                  <a:lnTo>
                    <a:pt x="516140" y="1635577"/>
                  </a:lnTo>
                  <a:lnTo>
                    <a:pt x="530887" y="1648919"/>
                  </a:lnTo>
                  <a:lnTo>
                    <a:pt x="544931" y="1661560"/>
                  </a:lnTo>
                  <a:lnTo>
                    <a:pt x="559678" y="1674200"/>
                  </a:lnTo>
                  <a:lnTo>
                    <a:pt x="575127" y="1686138"/>
                  </a:lnTo>
                  <a:lnTo>
                    <a:pt x="590576" y="1698076"/>
                  </a:lnTo>
                  <a:lnTo>
                    <a:pt x="606025" y="1709311"/>
                  </a:lnTo>
                  <a:lnTo>
                    <a:pt x="622879" y="1720547"/>
                  </a:lnTo>
                  <a:lnTo>
                    <a:pt x="639030" y="1731783"/>
                  </a:lnTo>
                  <a:lnTo>
                    <a:pt x="655884" y="1741614"/>
                  </a:lnTo>
                  <a:lnTo>
                    <a:pt x="672035" y="1752147"/>
                  </a:lnTo>
                  <a:lnTo>
                    <a:pt x="689591" y="1761978"/>
                  </a:lnTo>
                  <a:lnTo>
                    <a:pt x="706444" y="1771107"/>
                  </a:lnTo>
                  <a:lnTo>
                    <a:pt x="724702" y="1780236"/>
                  </a:lnTo>
                  <a:lnTo>
                    <a:pt x="742258" y="1787961"/>
                  </a:lnTo>
                  <a:lnTo>
                    <a:pt x="760516" y="1795686"/>
                  </a:lnTo>
                  <a:lnTo>
                    <a:pt x="779476" y="1803410"/>
                  </a:lnTo>
                  <a:lnTo>
                    <a:pt x="797032" y="1810432"/>
                  </a:lnTo>
                  <a:lnTo>
                    <a:pt x="816695" y="1817455"/>
                  </a:lnTo>
                  <a:lnTo>
                    <a:pt x="835655" y="1823072"/>
                  </a:lnTo>
                  <a:lnTo>
                    <a:pt x="854615" y="1828690"/>
                  </a:lnTo>
                  <a:lnTo>
                    <a:pt x="873575" y="1833606"/>
                  </a:lnTo>
                  <a:lnTo>
                    <a:pt x="893940" y="1839224"/>
                  </a:lnTo>
                  <a:lnTo>
                    <a:pt x="912900" y="1843437"/>
                  </a:lnTo>
                  <a:lnTo>
                    <a:pt x="933265" y="1847651"/>
                  </a:lnTo>
                  <a:lnTo>
                    <a:pt x="952927" y="1850459"/>
                  </a:lnTo>
                  <a:lnTo>
                    <a:pt x="973292" y="1853268"/>
                  </a:lnTo>
                  <a:lnTo>
                    <a:pt x="994359" y="1855375"/>
                  </a:lnTo>
                  <a:lnTo>
                    <a:pt x="1014021" y="1856780"/>
                  </a:lnTo>
                  <a:lnTo>
                    <a:pt x="1035088" y="1858886"/>
                  </a:lnTo>
                  <a:lnTo>
                    <a:pt x="1056155" y="1859588"/>
                  </a:lnTo>
                  <a:lnTo>
                    <a:pt x="1077222" y="1860291"/>
                  </a:lnTo>
                  <a:lnTo>
                    <a:pt x="1098289" y="1859588"/>
                  </a:lnTo>
                  <a:lnTo>
                    <a:pt x="1119356" y="1858886"/>
                  </a:lnTo>
                  <a:lnTo>
                    <a:pt x="1139018" y="1856780"/>
                  </a:lnTo>
                  <a:lnTo>
                    <a:pt x="1160085" y="1855375"/>
                  </a:lnTo>
                  <a:lnTo>
                    <a:pt x="1180450" y="1853268"/>
                  </a:lnTo>
                  <a:lnTo>
                    <a:pt x="1200814" y="1850459"/>
                  </a:lnTo>
                  <a:lnTo>
                    <a:pt x="1221179" y="1847651"/>
                  </a:lnTo>
                  <a:lnTo>
                    <a:pt x="1240139" y="1843437"/>
                  </a:lnTo>
                  <a:lnTo>
                    <a:pt x="1260504" y="1839224"/>
                  </a:lnTo>
                  <a:lnTo>
                    <a:pt x="1280166" y="1833606"/>
                  </a:lnTo>
                  <a:lnTo>
                    <a:pt x="1299829" y="1828690"/>
                  </a:lnTo>
                  <a:lnTo>
                    <a:pt x="1318789" y="1823072"/>
                  </a:lnTo>
                  <a:lnTo>
                    <a:pt x="1337749" y="1817455"/>
                  </a:lnTo>
                  <a:lnTo>
                    <a:pt x="1356709" y="1810432"/>
                  </a:lnTo>
                  <a:lnTo>
                    <a:pt x="1374967" y="1803410"/>
                  </a:lnTo>
                  <a:lnTo>
                    <a:pt x="1393225" y="1795686"/>
                  </a:lnTo>
                  <a:lnTo>
                    <a:pt x="1410781" y="1787961"/>
                  </a:lnTo>
                  <a:lnTo>
                    <a:pt x="1429039" y="1780236"/>
                  </a:lnTo>
                  <a:lnTo>
                    <a:pt x="1447297" y="1771107"/>
                  </a:lnTo>
                  <a:lnTo>
                    <a:pt x="1464151" y="1761978"/>
                  </a:lnTo>
                  <a:lnTo>
                    <a:pt x="1481706" y="1752147"/>
                  </a:lnTo>
                  <a:lnTo>
                    <a:pt x="1498560" y="1741614"/>
                  </a:lnTo>
                  <a:lnTo>
                    <a:pt x="1515413" y="1731783"/>
                  </a:lnTo>
                  <a:lnTo>
                    <a:pt x="1531565" y="1720547"/>
                  </a:lnTo>
                  <a:lnTo>
                    <a:pt x="1547014" y="1709311"/>
                  </a:lnTo>
                  <a:lnTo>
                    <a:pt x="1563165" y="1698076"/>
                  </a:lnTo>
                  <a:lnTo>
                    <a:pt x="1578614" y="1686138"/>
                  </a:lnTo>
                  <a:lnTo>
                    <a:pt x="1594063" y="1674200"/>
                  </a:lnTo>
                  <a:lnTo>
                    <a:pt x="1608810" y="1661560"/>
                  </a:lnTo>
                  <a:lnTo>
                    <a:pt x="1623557" y="1648919"/>
                  </a:lnTo>
                  <a:lnTo>
                    <a:pt x="1637601" y="1635577"/>
                  </a:lnTo>
                  <a:lnTo>
                    <a:pt x="1651646" y="1622235"/>
                  </a:lnTo>
                  <a:lnTo>
                    <a:pt x="1665691" y="1607488"/>
                  </a:lnTo>
                  <a:lnTo>
                    <a:pt x="1678331" y="1593443"/>
                  </a:lnTo>
                  <a:lnTo>
                    <a:pt x="1691673" y="1578696"/>
                  </a:lnTo>
                  <a:lnTo>
                    <a:pt x="1703611" y="1564652"/>
                  </a:lnTo>
                  <a:lnTo>
                    <a:pt x="1716251" y="1548501"/>
                  </a:lnTo>
                  <a:lnTo>
                    <a:pt x="1728189" y="1533754"/>
                  </a:lnTo>
                  <a:lnTo>
                    <a:pt x="1739425" y="1516900"/>
                  </a:lnTo>
                  <a:lnTo>
                    <a:pt x="1750660" y="1501451"/>
                  </a:lnTo>
                  <a:lnTo>
                    <a:pt x="1761194" y="1485300"/>
                  </a:lnTo>
                  <a:lnTo>
                    <a:pt x="1771727" y="1468446"/>
                  </a:lnTo>
                  <a:lnTo>
                    <a:pt x="1781559" y="1451593"/>
                  </a:lnTo>
                  <a:lnTo>
                    <a:pt x="1791390" y="1434037"/>
                  </a:lnTo>
                  <a:lnTo>
                    <a:pt x="1801221" y="1417183"/>
                  </a:lnTo>
                  <a:lnTo>
                    <a:pt x="1809648" y="1399628"/>
                  </a:lnTo>
                  <a:lnTo>
                    <a:pt x="1817372" y="1382072"/>
                  </a:lnTo>
                  <a:lnTo>
                    <a:pt x="1825799" y="1363814"/>
                  </a:lnTo>
                  <a:lnTo>
                    <a:pt x="1833524" y="1344854"/>
                  </a:lnTo>
                  <a:lnTo>
                    <a:pt x="1839844" y="1326596"/>
                  </a:lnTo>
                  <a:lnTo>
                    <a:pt x="1846866" y="1307636"/>
                  </a:lnTo>
                  <a:lnTo>
                    <a:pt x="1852484" y="1288675"/>
                  </a:lnTo>
                  <a:lnTo>
                    <a:pt x="1858804" y="1269715"/>
                  </a:lnTo>
                  <a:lnTo>
                    <a:pt x="1863720" y="1250053"/>
                  </a:lnTo>
                  <a:lnTo>
                    <a:pt x="1868635" y="1230390"/>
                  </a:lnTo>
                  <a:lnTo>
                    <a:pt x="1872848" y="1210728"/>
                  </a:lnTo>
                  <a:lnTo>
                    <a:pt x="1876360" y="1191065"/>
                  </a:lnTo>
                  <a:lnTo>
                    <a:pt x="1880573" y="1170701"/>
                  </a:lnTo>
                  <a:lnTo>
                    <a:pt x="1883382" y="1150336"/>
                  </a:lnTo>
                  <a:lnTo>
                    <a:pt x="1885489" y="1129971"/>
                  </a:lnTo>
                  <a:lnTo>
                    <a:pt x="1886893" y="1110309"/>
                  </a:lnTo>
                  <a:lnTo>
                    <a:pt x="1889000" y="1089242"/>
                  </a:lnTo>
                  <a:lnTo>
                    <a:pt x="1889702" y="1068175"/>
                  </a:lnTo>
                  <a:lnTo>
                    <a:pt x="1889702" y="1047108"/>
                  </a:lnTo>
                  <a:lnTo>
                    <a:pt x="1889960" y="1047108"/>
                  </a:lnTo>
                  <a:lnTo>
                    <a:pt x="1889960" y="0"/>
                  </a:lnTo>
                  <a:lnTo>
                    <a:pt x="2154443" y="0"/>
                  </a:lnTo>
                  <a:lnTo>
                    <a:pt x="2154443" y="1047108"/>
                  </a:lnTo>
                  <a:lnTo>
                    <a:pt x="2153741" y="1074495"/>
                  </a:lnTo>
                  <a:lnTo>
                    <a:pt x="2153039" y="1102584"/>
                  </a:lnTo>
                  <a:lnTo>
                    <a:pt x="2151634" y="1129971"/>
                  </a:lnTo>
                  <a:lnTo>
                    <a:pt x="2148123" y="1157358"/>
                  </a:lnTo>
                  <a:lnTo>
                    <a:pt x="2145314" y="1184043"/>
                  </a:lnTo>
                  <a:lnTo>
                    <a:pt x="2141803" y="1210728"/>
                  </a:lnTo>
                  <a:lnTo>
                    <a:pt x="2136887" y="1238115"/>
                  </a:lnTo>
                  <a:lnTo>
                    <a:pt x="2132674" y="1264097"/>
                  </a:lnTo>
                  <a:lnTo>
                    <a:pt x="2127056" y="1290080"/>
                  </a:lnTo>
                  <a:lnTo>
                    <a:pt x="2120034" y="1316765"/>
                  </a:lnTo>
                  <a:lnTo>
                    <a:pt x="2113012" y="1342045"/>
                  </a:lnTo>
                  <a:lnTo>
                    <a:pt x="2105989" y="1367325"/>
                  </a:lnTo>
                  <a:lnTo>
                    <a:pt x="2097562" y="1393308"/>
                  </a:lnTo>
                  <a:lnTo>
                    <a:pt x="2088434" y="1417886"/>
                  </a:lnTo>
                  <a:lnTo>
                    <a:pt x="2079305" y="1442464"/>
                  </a:lnTo>
                  <a:lnTo>
                    <a:pt x="2070176" y="1466340"/>
                  </a:lnTo>
                  <a:lnTo>
                    <a:pt x="2059642" y="1490215"/>
                  </a:lnTo>
                  <a:lnTo>
                    <a:pt x="2048406" y="1514091"/>
                  </a:lnTo>
                  <a:lnTo>
                    <a:pt x="2036468" y="1537265"/>
                  </a:lnTo>
                  <a:lnTo>
                    <a:pt x="2024531" y="1560438"/>
                  </a:lnTo>
                  <a:lnTo>
                    <a:pt x="2011188" y="1582910"/>
                  </a:lnTo>
                  <a:lnTo>
                    <a:pt x="1997846" y="1605381"/>
                  </a:lnTo>
                  <a:lnTo>
                    <a:pt x="1984503" y="1627853"/>
                  </a:lnTo>
                  <a:lnTo>
                    <a:pt x="1970459" y="1649622"/>
                  </a:lnTo>
                  <a:lnTo>
                    <a:pt x="1955010" y="1670689"/>
                  </a:lnTo>
                  <a:lnTo>
                    <a:pt x="1940263" y="1691755"/>
                  </a:lnTo>
                  <a:lnTo>
                    <a:pt x="1924814" y="1712120"/>
                  </a:lnTo>
                  <a:lnTo>
                    <a:pt x="1907960" y="1731783"/>
                  </a:lnTo>
                  <a:lnTo>
                    <a:pt x="1891809" y="1752147"/>
                  </a:lnTo>
                  <a:lnTo>
                    <a:pt x="1874253" y="1771810"/>
                  </a:lnTo>
                  <a:lnTo>
                    <a:pt x="1856697" y="1790770"/>
                  </a:lnTo>
                  <a:lnTo>
                    <a:pt x="1838439" y="1809028"/>
                  </a:lnTo>
                  <a:lnTo>
                    <a:pt x="1820883" y="1827286"/>
                  </a:lnTo>
                  <a:lnTo>
                    <a:pt x="1801221" y="1844139"/>
                  </a:lnTo>
                  <a:lnTo>
                    <a:pt x="1781559" y="1861695"/>
                  </a:lnTo>
                  <a:lnTo>
                    <a:pt x="1761896" y="1877846"/>
                  </a:lnTo>
                  <a:lnTo>
                    <a:pt x="1742234" y="1894700"/>
                  </a:lnTo>
                  <a:lnTo>
                    <a:pt x="1721869" y="1910149"/>
                  </a:lnTo>
                  <a:lnTo>
                    <a:pt x="1700802" y="1926300"/>
                  </a:lnTo>
                  <a:lnTo>
                    <a:pt x="1679033" y="1940345"/>
                  </a:lnTo>
                  <a:lnTo>
                    <a:pt x="1657264" y="1954390"/>
                  </a:lnTo>
                  <a:lnTo>
                    <a:pt x="1635495" y="1968434"/>
                  </a:lnTo>
                  <a:lnTo>
                    <a:pt x="1613023" y="1981074"/>
                  </a:lnTo>
                  <a:lnTo>
                    <a:pt x="1590552" y="1994417"/>
                  </a:lnTo>
                  <a:lnTo>
                    <a:pt x="1567378" y="2007057"/>
                  </a:lnTo>
                  <a:lnTo>
                    <a:pt x="1544205" y="2018292"/>
                  </a:lnTo>
                  <a:lnTo>
                    <a:pt x="1520329" y="2029528"/>
                  </a:lnTo>
                  <a:lnTo>
                    <a:pt x="1496453" y="2040062"/>
                  </a:lnTo>
                  <a:lnTo>
                    <a:pt x="1471875" y="2049191"/>
                  </a:lnTo>
                  <a:lnTo>
                    <a:pt x="1447999" y="2059022"/>
                  </a:lnTo>
                  <a:lnTo>
                    <a:pt x="1422017" y="2067449"/>
                  </a:lnTo>
                  <a:lnTo>
                    <a:pt x="1397439" y="2075875"/>
                  </a:lnTo>
                  <a:lnTo>
                    <a:pt x="1372159" y="2082898"/>
                  </a:lnTo>
                  <a:lnTo>
                    <a:pt x="1346176" y="2090622"/>
                  </a:lnTo>
                  <a:lnTo>
                    <a:pt x="1320194" y="2096942"/>
                  </a:lnTo>
                  <a:lnTo>
                    <a:pt x="1294211" y="2102560"/>
                  </a:lnTo>
                  <a:lnTo>
                    <a:pt x="1267526" y="2108178"/>
                  </a:lnTo>
                  <a:lnTo>
                    <a:pt x="1240842" y="2111689"/>
                  </a:lnTo>
                  <a:lnTo>
                    <a:pt x="1214157" y="2115902"/>
                  </a:lnTo>
                  <a:lnTo>
                    <a:pt x="1187472" y="2119414"/>
                  </a:lnTo>
                  <a:lnTo>
                    <a:pt x="1159383" y="2121520"/>
                  </a:lnTo>
                  <a:lnTo>
                    <a:pt x="1132698" y="2122925"/>
                  </a:lnTo>
                  <a:lnTo>
                    <a:pt x="1104609" y="2124329"/>
                  </a:lnTo>
                  <a:lnTo>
                    <a:pt x="1077222" y="2124329"/>
                  </a:lnTo>
                  <a:lnTo>
                    <a:pt x="1049133" y="2124329"/>
                  </a:lnTo>
                  <a:lnTo>
                    <a:pt x="1021746" y="2122925"/>
                  </a:lnTo>
                  <a:lnTo>
                    <a:pt x="994359" y="2121520"/>
                  </a:lnTo>
                  <a:lnTo>
                    <a:pt x="966972" y="2119414"/>
                  </a:lnTo>
                  <a:lnTo>
                    <a:pt x="939585" y="2115902"/>
                  </a:lnTo>
                  <a:lnTo>
                    <a:pt x="912900" y="2111689"/>
                  </a:lnTo>
                  <a:lnTo>
                    <a:pt x="886215" y="2108178"/>
                  </a:lnTo>
                  <a:lnTo>
                    <a:pt x="860233" y="2102560"/>
                  </a:lnTo>
                  <a:lnTo>
                    <a:pt x="833548" y="2096942"/>
                  </a:lnTo>
                  <a:lnTo>
                    <a:pt x="807566" y="2090622"/>
                  </a:lnTo>
                  <a:lnTo>
                    <a:pt x="782285" y="2082898"/>
                  </a:lnTo>
                  <a:lnTo>
                    <a:pt x="757005" y="2075875"/>
                  </a:lnTo>
                  <a:lnTo>
                    <a:pt x="731022" y="2067449"/>
                  </a:lnTo>
                  <a:lnTo>
                    <a:pt x="706444" y="2059022"/>
                  </a:lnTo>
                  <a:lnTo>
                    <a:pt x="681866" y="2049191"/>
                  </a:lnTo>
                  <a:lnTo>
                    <a:pt x="657991" y="2040062"/>
                  </a:lnTo>
                  <a:lnTo>
                    <a:pt x="633412" y="2029528"/>
                  </a:lnTo>
                  <a:lnTo>
                    <a:pt x="610239" y="2018292"/>
                  </a:lnTo>
                  <a:lnTo>
                    <a:pt x="587065" y="2007057"/>
                  </a:lnTo>
                  <a:lnTo>
                    <a:pt x="563892" y="1994417"/>
                  </a:lnTo>
                  <a:lnTo>
                    <a:pt x="540718" y="1981074"/>
                  </a:lnTo>
                  <a:lnTo>
                    <a:pt x="518247" y="1968434"/>
                  </a:lnTo>
                  <a:lnTo>
                    <a:pt x="496478" y="1954390"/>
                  </a:lnTo>
                  <a:lnTo>
                    <a:pt x="474708" y="1940345"/>
                  </a:lnTo>
                  <a:lnTo>
                    <a:pt x="453642" y="1926300"/>
                  </a:lnTo>
                  <a:lnTo>
                    <a:pt x="432575" y="1910149"/>
                  </a:lnTo>
                  <a:lnTo>
                    <a:pt x="411508" y="1894700"/>
                  </a:lnTo>
                  <a:lnTo>
                    <a:pt x="391143" y="1877846"/>
                  </a:lnTo>
                  <a:lnTo>
                    <a:pt x="372183" y="1861695"/>
                  </a:lnTo>
                  <a:lnTo>
                    <a:pt x="352520" y="1844139"/>
                  </a:lnTo>
                  <a:lnTo>
                    <a:pt x="333560" y="1827286"/>
                  </a:lnTo>
                  <a:lnTo>
                    <a:pt x="315302" y="1809028"/>
                  </a:lnTo>
                  <a:lnTo>
                    <a:pt x="297044" y="1790770"/>
                  </a:lnTo>
                  <a:lnTo>
                    <a:pt x="278786" y="1771810"/>
                  </a:lnTo>
                  <a:lnTo>
                    <a:pt x="262635" y="1752147"/>
                  </a:lnTo>
                  <a:lnTo>
                    <a:pt x="245781" y="1731783"/>
                  </a:lnTo>
                  <a:lnTo>
                    <a:pt x="229630" y="1712120"/>
                  </a:lnTo>
                  <a:lnTo>
                    <a:pt x="214181" y="1691755"/>
                  </a:lnTo>
                  <a:lnTo>
                    <a:pt x="198030" y="1670689"/>
                  </a:lnTo>
                  <a:lnTo>
                    <a:pt x="183283" y="1649622"/>
                  </a:lnTo>
                  <a:lnTo>
                    <a:pt x="169238" y="1627853"/>
                  </a:lnTo>
                  <a:lnTo>
                    <a:pt x="155896" y="1605381"/>
                  </a:lnTo>
                  <a:lnTo>
                    <a:pt x="141851" y="1582910"/>
                  </a:lnTo>
                  <a:lnTo>
                    <a:pt x="129211" y="1560438"/>
                  </a:lnTo>
                  <a:lnTo>
                    <a:pt x="117273" y="1537265"/>
                  </a:lnTo>
                  <a:lnTo>
                    <a:pt x="106038" y="1514091"/>
                  </a:lnTo>
                  <a:lnTo>
                    <a:pt x="94802" y="1490215"/>
                  </a:lnTo>
                  <a:lnTo>
                    <a:pt x="84269" y="1466340"/>
                  </a:lnTo>
                  <a:lnTo>
                    <a:pt x="73735" y="1442464"/>
                  </a:lnTo>
                  <a:lnTo>
                    <a:pt x="65308" y="1417886"/>
                  </a:lnTo>
                  <a:lnTo>
                    <a:pt x="56179" y="1393308"/>
                  </a:lnTo>
                  <a:lnTo>
                    <a:pt x="47753" y="1367325"/>
                  </a:lnTo>
                  <a:lnTo>
                    <a:pt x="40028" y="1342045"/>
                  </a:lnTo>
                  <a:lnTo>
                    <a:pt x="33708" y="1316765"/>
                  </a:lnTo>
                  <a:lnTo>
                    <a:pt x="26686" y="1290080"/>
                  </a:lnTo>
                  <a:lnTo>
                    <a:pt x="21770" y="1264097"/>
                  </a:lnTo>
                  <a:lnTo>
                    <a:pt x="16152" y="1238115"/>
                  </a:lnTo>
                  <a:lnTo>
                    <a:pt x="11939" y="1210728"/>
                  </a:lnTo>
                  <a:lnTo>
                    <a:pt x="8428" y="1184043"/>
                  </a:lnTo>
                  <a:lnTo>
                    <a:pt x="4917" y="1157358"/>
                  </a:lnTo>
                  <a:lnTo>
                    <a:pt x="2810" y="1129971"/>
                  </a:lnTo>
                  <a:lnTo>
                    <a:pt x="703" y="1102584"/>
                  </a:lnTo>
                  <a:lnTo>
                    <a:pt x="1" y="1074495"/>
                  </a:lnTo>
                  <a:lnTo>
                    <a:pt x="1" y="1047108"/>
                  </a:lnTo>
                  <a:lnTo>
                    <a:pt x="0" y="1047108"/>
                  </a:lnTo>
                  <a:close/>
                </a:path>
              </a:pathLst>
            </a:custGeom>
            <a:solidFill>
              <a:srgbClr val="E0E0E0"/>
            </a:solidFill>
            <a:ln w="12700">
              <a:noFill/>
              <a:prstDash val="solid"/>
              <a:round/>
            </a:ln>
            <a:effectLst>
              <a:outerShdw blurRad="190500" dist="38100" dir="2700000" algn="tl" rotWithShape="0">
                <a:prstClr val="black">
                  <a:alpha val="30000"/>
                </a:prstClr>
              </a:outerShdw>
            </a:effectLst>
          </p:spPr>
          <p:txBody>
            <a:bodyPr vert="horz" wrap="square" lIns="360000" tIns="360000" rIns="360000" bIns="60960" anchor="t" anchorCtr="1" compatLnSpc="1">
              <a:noAutofit/>
            </a:bodyPr>
            <a:lstStyle/>
            <a:p>
              <a:pPr algn="just">
                <a:lnSpc>
                  <a:spcPct val="120000"/>
                </a:lnSpc>
                <a:defRPr/>
              </a:pPr>
              <a:endParaRPr lang="zh-CN" altLang="en-US" sz="9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endParaRPr>
            </a:p>
          </p:txBody>
        </p:sp>
        <p:sp>
          <p:nvSpPr>
            <p:cNvPr id="10" name="Freeform: Shape 5"/>
            <p:cNvSpPr/>
            <p:nvPr/>
          </p:nvSpPr>
          <p:spPr bwMode="auto">
            <a:xfrm>
              <a:off x="1836063" y="2431801"/>
              <a:ext cx="2393753" cy="1196487"/>
            </a:xfrm>
            <a:custGeom>
              <a:avLst/>
              <a:gdLst>
                <a:gd name="T0" fmla="*/ 1624 w 3069"/>
                <a:gd name="T1" fmla="*/ 381 h 1534"/>
                <a:gd name="T2" fmla="*/ 1768 w 3069"/>
                <a:gd name="T3" fmla="*/ 400 h 1534"/>
                <a:gd name="T4" fmla="*/ 1906 w 3069"/>
                <a:gd name="T5" fmla="*/ 437 h 1534"/>
                <a:gd name="T6" fmla="*/ 2036 w 3069"/>
                <a:gd name="T7" fmla="*/ 490 h 1534"/>
                <a:gd name="T8" fmla="*/ 2159 w 3069"/>
                <a:gd name="T9" fmla="*/ 559 h 1534"/>
                <a:gd name="T10" fmla="*/ 2271 w 3069"/>
                <a:gd name="T11" fmla="*/ 641 h 1534"/>
                <a:gd name="T12" fmla="*/ 2372 w 3069"/>
                <a:gd name="T13" fmla="*/ 736 h 1534"/>
                <a:gd name="T14" fmla="*/ 2462 w 3069"/>
                <a:gd name="T15" fmla="*/ 841 h 1534"/>
                <a:gd name="T16" fmla="*/ 2538 w 3069"/>
                <a:gd name="T17" fmla="*/ 958 h 1534"/>
                <a:gd name="T18" fmla="*/ 2601 w 3069"/>
                <a:gd name="T19" fmla="*/ 1083 h 1534"/>
                <a:gd name="T20" fmla="*/ 2648 w 3069"/>
                <a:gd name="T21" fmla="*/ 1217 h 1534"/>
                <a:gd name="T22" fmla="*/ 2679 w 3069"/>
                <a:gd name="T23" fmla="*/ 1358 h 1534"/>
                <a:gd name="T24" fmla="*/ 2692 w 3069"/>
                <a:gd name="T25" fmla="*/ 1504 h 1534"/>
                <a:gd name="T26" fmla="*/ 3067 w 3069"/>
                <a:gd name="T27" fmla="*/ 1455 h 1534"/>
                <a:gd name="T28" fmla="*/ 3045 w 3069"/>
                <a:gd name="T29" fmla="*/ 1262 h 1534"/>
                <a:gd name="T30" fmla="*/ 3000 w 3069"/>
                <a:gd name="T31" fmla="*/ 1078 h 1534"/>
                <a:gd name="T32" fmla="*/ 2933 w 3069"/>
                <a:gd name="T33" fmla="*/ 903 h 1534"/>
                <a:gd name="T34" fmla="*/ 2846 w 3069"/>
                <a:gd name="T35" fmla="*/ 739 h 1534"/>
                <a:gd name="T36" fmla="*/ 2742 w 3069"/>
                <a:gd name="T37" fmla="*/ 587 h 1534"/>
                <a:gd name="T38" fmla="*/ 2619 w 3069"/>
                <a:gd name="T39" fmla="*/ 449 h 1534"/>
                <a:gd name="T40" fmla="*/ 2482 w 3069"/>
                <a:gd name="T41" fmla="*/ 327 h 1534"/>
                <a:gd name="T42" fmla="*/ 2330 w 3069"/>
                <a:gd name="T43" fmla="*/ 222 h 1534"/>
                <a:gd name="T44" fmla="*/ 2166 w 3069"/>
                <a:gd name="T45" fmla="*/ 135 h 1534"/>
                <a:gd name="T46" fmla="*/ 1990 w 3069"/>
                <a:gd name="T47" fmla="*/ 69 h 1534"/>
                <a:gd name="T48" fmla="*/ 1806 w 3069"/>
                <a:gd name="T49" fmla="*/ 23 h 1534"/>
                <a:gd name="T50" fmla="*/ 1614 w 3069"/>
                <a:gd name="T51" fmla="*/ 2 h 1534"/>
                <a:gd name="T52" fmla="*/ 1455 w 3069"/>
                <a:gd name="T53" fmla="*/ 2 h 1534"/>
                <a:gd name="T54" fmla="*/ 1263 w 3069"/>
                <a:gd name="T55" fmla="*/ 23 h 1534"/>
                <a:gd name="T56" fmla="*/ 1079 w 3069"/>
                <a:gd name="T57" fmla="*/ 69 h 1534"/>
                <a:gd name="T58" fmla="*/ 903 w 3069"/>
                <a:gd name="T59" fmla="*/ 135 h 1534"/>
                <a:gd name="T60" fmla="*/ 739 w 3069"/>
                <a:gd name="T61" fmla="*/ 222 h 1534"/>
                <a:gd name="T62" fmla="*/ 587 w 3069"/>
                <a:gd name="T63" fmla="*/ 327 h 1534"/>
                <a:gd name="T64" fmla="*/ 450 w 3069"/>
                <a:gd name="T65" fmla="*/ 449 h 1534"/>
                <a:gd name="T66" fmla="*/ 327 w 3069"/>
                <a:gd name="T67" fmla="*/ 587 h 1534"/>
                <a:gd name="T68" fmla="*/ 223 w 3069"/>
                <a:gd name="T69" fmla="*/ 739 h 1534"/>
                <a:gd name="T70" fmla="*/ 135 w 3069"/>
                <a:gd name="T71" fmla="*/ 903 h 1534"/>
                <a:gd name="T72" fmla="*/ 69 w 3069"/>
                <a:gd name="T73" fmla="*/ 1078 h 1534"/>
                <a:gd name="T74" fmla="*/ 25 w 3069"/>
                <a:gd name="T75" fmla="*/ 1262 h 1534"/>
                <a:gd name="T76" fmla="*/ 2 w 3069"/>
                <a:gd name="T77" fmla="*/ 1455 h 1534"/>
                <a:gd name="T78" fmla="*/ 377 w 3069"/>
                <a:gd name="T79" fmla="*/ 1504 h 1534"/>
                <a:gd name="T80" fmla="*/ 390 w 3069"/>
                <a:gd name="T81" fmla="*/ 1358 h 1534"/>
                <a:gd name="T82" fmla="*/ 421 w 3069"/>
                <a:gd name="T83" fmla="*/ 1217 h 1534"/>
                <a:gd name="T84" fmla="*/ 468 w 3069"/>
                <a:gd name="T85" fmla="*/ 1083 h 1534"/>
                <a:gd name="T86" fmla="*/ 531 w 3069"/>
                <a:gd name="T87" fmla="*/ 958 h 1534"/>
                <a:gd name="T88" fmla="*/ 608 w 3069"/>
                <a:gd name="T89" fmla="*/ 841 h 1534"/>
                <a:gd name="T90" fmla="*/ 697 w 3069"/>
                <a:gd name="T91" fmla="*/ 736 h 1534"/>
                <a:gd name="T92" fmla="*/ 798 w 3069"/>
                <a:gd name="T93" fmla="*/ 641 h 1534"/>
                <a:gd name="T94" fmla="*/ 910 w 3069"/>
                <a:gd name="T95" fmla="*/ 559 h 1534"/>
                <a:gd name="T96" fmla="*/ 1033 w 3069"/>
                <a:gd name="T97" fmla="*/ 490 h 1534"/>
                <a:gd name="T98" fmla="*/ 1163 w 3069"/>
                <a:gd name="T99" fmla="*/ 437 h 1534"/>
                <a:gd name="T100" fmla="*/ 1302 w 3069"/>
                <a:gd name="T101" fmla="*/ 400 h 1534"/>
                <a:gd name="T102" fmla="*/ 1446 w 3069"/>
                <a:gd name="T103" fmla="*/ 381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69" h="1534">
                  <a:moveTo>
                    <a:pt x="1534" y="376"/>
                  </a:moveTo>
                  <a:lnTo>
                    <a:pt x="1534" y="376"/>
                  </a:lnTo>
                  <a:lnTo>
                    <a:pt x="1564" y="377"/>
                  </a:lnTo>
                  <a:lnTo>
                    <a:pt x="1594" y="378"/>
                  </a:lnTo>
                  <a:lnTo>
                    <a:pt x="1624" y="381"/>
                  </a:lnTo>
                  <a:lnTo>
                    <a:pt x="1652" y="383"/>
                  </a:lnTo>
                  <a:lnTo>
                    <a:pt x="1682" y="386"/>
                  </a:lnTo>
                  <a:lnTo>
                    <a:pt x="1711" y="390"/>
                  </a:lnTo>
                  <a:lnTo>
                    <a:pt x="1740" y="394"/>
                  </a:lnTo>
                  <a:lnTo>
                    <a:pt x="1768" y="400"/>
                  </a:lnTo>
                  <a:lnTo>
                    <a:pt x="1796" y="406"/>
                  </a:lnTo>
                  <a:lnTo>
                    <a:pt x="1824" y="414"/>
                  </a:lnTo>
                  <a:lnTo>
                    <a:pt x="1852" y="421"/>
                  </a:lnTo>
                  <a:lnTo>
                    <a:pt x="1878" y="429"/>
                  </a:lnTo>
                  <a:lnTo>
                    <a:pt x="1906" y="437"/>
                  </a:lnTo>
                  <a:lnTo>
                    <a:pt x="1933" y="447"/>
                  </a:lnTo>
                  <a:lnTo>
                    <a:pt x="1958" y="457"/>
                  </a:lnTo>
                  <a:lnTo>
                    <a:pt x="1985" y="468"/>
                  </a:lnTo>
                  <a:lnTo>
                    <a:pt x="2011" y="479"/>
                  </a:lnTo>
                  <a:lnTo>
                    <a:pt x="2036" y="490"/>
                  </a:lnTo>
                  <a:lnTo>
                    <a:pt x="2062" y="503"/>
                  </a:lnTo>
                  <a:lnTo>
                    <a:pt x="2086" y="516"/>
                  </a:lnTo>
                  <a:lnTo>
                    <a:pt x="2111" y="530"/>
                  </a:lnTo>
                  <a:lnTo>
                    <a:pt x="2134" y="545"/>
                  </a:lnTo>
                  <a:lnTo>
                    <a:pt x="2159" y="559"/>
                  </a:lnTo>
                  <a:lnTo>
                    <a:pt x="2181" y="575"/>
                  </a:lnTo>
                  <a:lnTo>
                    <a:pt x="2205" y="591"/>
                  </a:lnTo>
                  <a:lnTo>
                    <a:pt x="2227" y="607"/>
                  </a:lnTo>
                  <a:lnTo>
                    <a:pt x="2249" y="624"/>
                  </a:lnTo>
                  <a:lnTo>
                    <a:pt x="2271" y="641"/>
                  </a:lnTo>
                  <a:lnTo>
                    <a:pt x="2292" y="659"/>
                  </a:lnTo>
                  <a:lnTo>
                    <a:pt x="2312" y="677"/>
                  </a:lnTo>
                  <a:lnTo>
                    <a:pt x="2333" y="696"/>
                  </a:lnTo>
                  <a:lnTo>
                    <a:pt x="2353" y="715"/>
                  </a:lnTo>
                  <a:lnTo>
                    <a:pt x="2372" y="736"/>
                  </a:lnTo>
                  <a:lnTo>
                    <a:pt x="2391" y="756"/>
                  </a:lnTo>
                  <a:lnTo>
                    <a:pt x="2409" y="777"/>
                  </a:lnTo>
                  <a:lnTo>
                    <a:pt x="2427" y="797"/>
                  </a:lnTo>
                  <a:lnTo>
                    <a:pt x="2445" y="820"/>
                  </a:lnTo>
                  <a:lnTo>
                    <a:pt x="2462" y="841"/>
                  </a:lnTo>
                  <a:lnTo>
                    <a:pt x="2479" y="865"/>
                  </a:lnTo>
                  <a:lnTo>
                    <a:pt x="2495" y="887"/>
                  </a:lnTo>
                  <a:lnTo>
                    <a:pt x="2510" y="910"/>
                  </a:lnTo>
                  <a:lnTo>
                    <a:pt x="2524" y="934"/>
                  </a:lnTo>
                  <a:lnTo>
                    <a:pt x="2538" y="958"/>
                  </a:lnTo>
                  <a:lnTo>
                    <a:pt x="2552" y="983"/>
                  </a:lnTo>
                  <a:lnTo>
                    <a:pt x="2565" y="1007"/>
                  </a:lnTo>
                  <a:lnTo>
                    <a:pt x="2578" y="1032"/>
                  </a:lnTo>
                  <a:lnTo>
                    <a:pt x="2589" y="1057"/>
                  </a:lnTo>
                  <a:lnTo>
                    <a:pt x="2601" y="1083"/>
                  </a:lnTo>
                  <a:lnTo>
                    <a:pt x="2612" y="1110"/>
                  </a:lnTo>
                  <a:lnTo>
                    <a:pt x="2621" y="1136"/>
                  </a:lnTo>
                  <a:lnTo>
                    <a:pt x="2631" y="1163"/>
                  </a:lnTo>
                  <a:lnTo>
                    <a:pt x="2640" y="1190"/>
                  </a:lnTo>
                  <a:lnTo>
                    <a:pt x="2648" y="1217"/>
                  </a:lnTo>
                  <a:lnTo>
                    <a:pt x="2656" y="1245"/>
                  </a:lnTo>
                  <a:lnTo>
                    <a:pt x="2662" y="1273"/>
                  </a:lnTo>
                  <a:lnTo>
                    <a:pt x="2668" y="1301"/>
                  </a:lnTo>
                  <a:lnTo>
                    <a:pt x="2674" y="1329"/>
                  </a:lnTo>
                  <a:lnTo>
                    <a:pt x="2679" y="1358"/>
                  </a:lnTo>
                  <a:lnTo>
                    <a:pt x="2682" y="1387"/>
                  </a:lnTo>
                  <a:lnTo>
                    <a:pt x="2685" y="1416"/>
                  </a:lnTo>
                  <a:lnTo>
                    <a:pt x="2689" y="1444"/>
                  </a:lnTo>
                  <a:lnTo>
                    <a:pt x="2691" y="1474"/>
                  </a:lnTo>
                  <a:lnTo>
                    <a:pt x="2692" y="1504"/>
                  </a:lnTo>
                  <a:lnTo>
                    <a:pt x="2692" y="1534"/>
                  </a:lnTo>
                  <a:lnTo>
                    <a:pt x="3069" y="1534"/>
                  </a:lnTo>
                  <a:lnTo>
                    <a:pt x="3069" y="1534"/>
                  </a:lnTo>
                  <a:lnTo>
                    <a:pt x="3068" y="1495"/>
                  </a:lnTo>
                  <a:lnTo>
                    <a:pt x="3067" y="1455"/>
                  </a:lnTo>
                  <a:lnTo>
                    <a:pt x="3064" y="1416"/>
                  </a:lnTo>
                  <a:lnTo>
                    <a:pt x="3061" y="1377"/>
                  </a:lnTo>
                  <a:lnTo>
                    <a:pt x="3056" y="1339"/>
                  </a:lnTo>
                  <a:lnTo>
                    <a:pt x="3051" y="1301"/>
                  </a:lnTo>
                  <a:lnTo>
                    <a:pt x="3045" y="1262"/>
                  </a:lnTo>
                  <a:lnTo>
                    <a:pt x="3037" y="1225"/>
                  </a:lnTo>
                  <a:lnTo>
                    <a:pt x="3030" y="1188"/>
                  </a:lnTo>
                  <a:lnTo>
                    <a:pt x="3020" y="1150"/>
                  </a:lnTo>
                  <a:lnTo>
                    <a:pt x="3011" y="1114"/>
                  </a:lnTo>
                  <a:lnTo>
                    <a:pt x="3000" y="1078"/>
                  </a:lnTo>
                  <a:lnTo>
                    <a:pt x="2988" y="1041"/>
                  </a:lnTo>
                  <a:lnTo>
                    <a:pt x="2975" y="1006"/>
                  </a:lnTo>
                  <a:lnTo>
                    <a:pt x="2963" y="971"/>
                  </a:lnTo>
                  <a:lnTo>
                    <a:pt x="2948" y="937"/>
                  </a:lnTo>
                  <a:lnTo>
                    <a:pt x="2933" y="903"/>
                  </a:lnTo>
                  <a:lnTo>
                    <a:pt x="2918" y="869"/>
                  </a:lnTo>
                  <a:lnTo>
                    <a:pt x="2901" y="836"/>
                  </a:lnTo>
                  <a:lnTo>
                    <a:pt x="2884" y="803"/>
                  </a:lnTo>
                  <a:lnTo>
                    <a:pt x="2866" y="771"/>
                  </a:lnTo>
                  <a:lnTo>
                    <a:pt x="2846" y="739"/>
                  </a:lnTo>
                  <a:lnTo>
                    <a:pt x="2827" y="707"/>
                  </a:lnTo>
                  <a:lnTo>
                    <a:pt x="2807" y="676"/>
                  </a:lnTo>
                  <a:lnTo>
                    <a:pt x="2786" y="646"/>
                  </a:lnTo>
                  <a:lnTo>
                    <a:pt x="2764" y="616"/>
                  </a:lnTo>
                  <a:lnTo>
                    <a:pt x="2742" y="587"/>
                  </a:lnTo>
                  <a:lnTo>
                    <a:pt x="2718" y="559"/>
                  </a:lnTo>
                  <a:lnTo>
                    <a:pt x="2695" y="530"/>
                  </a:lnTo>
                  <a:lnTo>
                    <a:pt x="2671" y="502"/>
                  </a:lnTo>
                  <a:lnTo>
                    <a:pt x="2645" y="475"/>
                  </a:lnTo>
                  <a:lnTo>
                    <a:pt x="2619" y="449"/>
                  </a:lnTo>
                  <a:lnTo>
                    <a:pt x="2593" y="423"/>
                  </a:lnTo>
                  <a:lnTo>
                    <a:pt x="2566" y="399"/>
                  </a:lnTo>
                  <a:lnTo>
                    <a:pt x="2538" y="374"/>
                  </a:lnTo>
                  <a:lnTo>
                    <a:pt x="2511" y="351"/>
                  </a:lnTo>
                  <a:lnTo>
                    <a:pt x="2482" y="327"/>
                  </a:lnTo>
                  <a:lnTo>
                    <a:pt x="2452" y="305"/>
                  </a:lnTo>
                  <a:lnTo>
                    <a:pt x="2423" y="282"/>
                  </a:lnTo>
                  <a:lnTo>
                    <a:pt x="2392" y="262"/>
                  </a:lnTo>
                  <a:lnTo>
                    <a:pt x="2361" y="242"/>
                  </a:lnTo>
                  <a:lnTo>
                    <a:pt x="2330" y="222"/>
                  </a:lnTo>
                  <a:lnTo>
                    <a:pt x="2298" y="204"/>
                  </a:lnTo>
                  <a:lnTo>
                    <a:pt x="2265" y="185"/>
                  </a:lnTo>
                  <a:lnTo>
                    <a:pt x="2233" y="167"/>
                  </a:lnTo>
                  <a:lnTo>
                    <a:pt x="2199" y="151"/>
                  </a:lnTo>
                  <a:lnTo>
                    <a:pt x="2166" y="135"/>
                  </a:lnTo>
                  <a:lnTo>
                    <a:pt x="2132" y="120"/>
                  </a:lnTo>
                  <a:lnTo>
                    <a:pt x="2097" y="107"/>
                  </a:lnTo>
                  <a:lnTo>
                    <a:pt x="2062" y="93"/>
                  </a:lnTo>
                  <a:lnTo>
                    <a:pt x="2027" y="81"/>
                  </a:lnTo>
                  <a:lnTo>
                    <a:pt x="1990" y="69"/>
                  </a:lnTo>
                  <a:lnTo>
                    <a:pt x="1954" y="59"/>
                  </a:lnTo>
                  <a:lnTo>
                    <a:pt x="1918" y="48"/>
                  </a:lnTo>
                  <a:lnTo>
                    <a:pt x="1881" y="39"/>
                  </a:lnTo>
                  <a:lnTo>
                    <a:pt x="1843" y="31"/>
                  </a:lnTo>
                  <a:lnTo>
                    <a:pt x="1806" y="23"/>
                  </a:lnTo>
                  <a:lnTo>
                    <a:pt x="1769" y="18"/>
                  </a:lnTo>
                  <a:lnTo>
                    <a:pt x="1730" y="12"/>
                  </a:lnTo>
                  <a:lnTo>
                    <a:pt x="1692" y="7"/>
                  </a:lnTo>
                  <a:lnTo>
                    <a:pt x="1652" y="4"/>
                  </a:lnTo>
                  <a:lnTo>
                    <a:pt x="1614" y="2"/>
                  </a:lnTo>
                  <a:lnTo>
                    <a:pt x="1575" y="0"/>
                  </a:lnTo>
                  <a:lnTo>
                    <a:pt x="1534" y="0"/>
                  </a:lnTo>
                  <a:lnTo>
                    <a:pt x="1534" y="0"/>
                  </a:lnTo>
                  <a:lnTo>
                    <a:pt x="1495" y="0"/>
                  </a:lnTo>
                  <a:lnTo>
                    <a:pt x="1455" y="2"/>
                  </a:lnTo>
                  <a:lnTo>
                    <a:pt x="1417" y="4"/>
                  </a:lnTo>
                  <a:lnTo>
                    <a:pt x="1377" y="7"/>
                  </a:lnTo>
                  <a:lnTo>
                    <a:pt x="1339" y="12"/>
                  </a:lnTo>
                  <a:lnTo>
                    <a:pt x="1301" y="18"/>
                  </a:lnTo>
                  <a:lnTo>
                    <a:pt x="1263" y="23"/>
                  </a:lnTo>
                  <a:lnTo>
                    <a:pt x="1225" y="31"/>
                  </a:lnTo>
                  <a:lnTo>
                    <a:pt x="1188" y="39"/>
                  </a:lnTo>
                  <a:lnTo>
                    <a:pt x="1151" y="48"/>
                  </a:lnTo>
                  <a:lnTo>
                    <a:pt x="1114" y="59"/>
                  </a:lnTo>
                  <a:lnTo>
                    <a:pt x="1079" y="69"/>
                  </a:lnTo>
                  <a:lnTo>
                    <a:pt x="1043" y="81"/>
                  </a:lnTo>
                  <a:lnTo>
                    <a:pt x="1007" y="93"/>
                  </a:lnTo>
                  <a:lnTo>
                    <a:pt x="972" y="107"/>
                  </a:lnTo>
                  <a:lnTo>
                    <a:pt x="937" y="120"/>
                  </a:lnTo>
                  <a:lnTo>
                    <a:pt x="903" y="135"/>
                  </a:lnTo>
                  <a:lnTo>
                    <a:pt x="870" y="151"/>
                  </a:lnTo>
                  <a:lnTo>
                    <a:pt x="836" y="167"/>
                  </a:lnTo>
                  <a:lnTo>
                    <a:pt x="803" y="185"/>
                  </a:lnTo>
                  <a:lnTo>
                    <a:pt x="771" y="204"/>
                  </a:lnTo>
                  <a:lnTo>
                    <a:pt x="739" y="222"/>
                  </a:lnTo>
                  <a:lnTo>
                    <a:pt x="708" y="242"/>
                  </a:lnTo>
                  <a:lnTo>
                    <a:pt x="677" y="262"/>
                  </a:lnTo>
                  <a:lnTo>
                    <a:pt x="646" y="282"/>
                  </a:lnTo>
                  <a:lnTo>
                    <a:pt x="616" y="305"/>
                  </a:lnTo>
                  <a:lnTo>
                    <a:pt x="587" y="327"/>
                  </a:lnTo>
                  <a:lnTo>
                    <a:pt x="559" y="351"/>
                  </a:lnTo>
                  <a:lnTo>
                    <a:pt x="531" y="374"/>
                  </a:lnTo>
                  <a:lnTo>
                    <a:pt x="503" y="399"/>
                  </a:lnTo>
                  <a:lnTo>
                    <a:pt x="477" y="423"/>
                  </a:lnTo>
                  <a:lnTo>
                    <a:pt x="450" y="449"/>
                  </a:lnTo>
                  <a:lnTo>
                    <a:pt x="424" y="475"/>
                  </a:lnTo>
                  <a:lnTo>
                    <a:pt x="399" y="502"/>
                  </a:lnTo>
                  <a:lnTo>
                    <a:pt x="374" y="530"/>
                  </a:lnTo>
                  <a:lnTo>
                    <a:pt x="351" y="559"/>
                  </a:lnTo>
                  <a:lnTo>
                    <a:pt x="327" y="587"/>
                  </a:lnTo>
                  <a:lnTo>
                    <a:pt x="305" y="616"/>
                  </a:lnTo>
                  <a:lnTo>
                    <a:pt x="284" y="646"/>
                  </a:lnTo>
                  <a:lnTo>
                    <a:pt x="262" y="676"/>
                  </a:lnTo>
                  <a:lnTo>
                    <a:pt x="242" y="707"/>
                  </a:lnTo>
                  <a:lnTo>
                    <a:pt x="223" y="739"/>
                  </a:lnTo>
                  <a:lnTo>
                    <a:pt x="204" y="771"/>
                  </a:lnTo>
                  <a:lnTo>
                    <a:pt x="185" y="803"/>
                  </a:lnTo>
                  <a:lnTo>
                    <a:pt x="168" y="836"/>
                  </a:lnTo>
                  <a:lnTo>
                    <a:pt x="151" y="869"/>
                  </a:lnTo>
                  <a:lnTo>
                    <a:pt x="135" y="903"/>
                  </a:lnTo>
                  <a:lnTo>
                    <a:pt x="120" y="937"/>
                  </a:lnTo>
                  <a:lnTo>
                    <a:pt x="107" y="971"/>
                  </a:lnTo>
                  <a:lnTo>
                    <a:pt x="94" y="1006"/>
                  </a:lnTo>
                  <a:lnTo>
                    <a:pt x="81" y="1041"/>
                  </a:lnTo>
                  <a:lnTo>
                    <a:pt x="69" y="1078"/>
                  </a:lnTo>
                  <a:lnTo>
                    <a:pt x="59" y="1114"/>
                  </a:lnTo>
                  <a:lnTo>
                    <a:pt x="49" y="1150"/>
                  </a:lnTo>
                  <a:lnTo>
                    <a:pt x="39" y="1188"/>
                  </a:lnTo>
                  <a:lnTo>
                    <a:pt x="32" y="1225"/>
                  </a:lnTo>
                  <a:lnTo>
                    <a:pt x="25" y="1262"/>
                  </a:lnTo>
                  <a:lnTo>
                    <a:pt x="18" y="1301"/>
                  </a:lnTo>
                  <a:lnTo>
                    <a:pt x="13" y="1339"/>
                  </a:lnTo>
                  <a:lnTo>
                    <a:pt x="9" y="1377"/>
                  </a:lnTo>
                  <a:lnTo>
                    <a:pt x="5" y="1416"/>
                  </a:lnTo>
                  <a:lnTo>
                    <a:pt x="2" y="1455"/>
                  </a:lnTo>
                  <a:lnTo>
                    <a:pt x="1" y="1495"/>
                  </a:lnTo>
                  <a:lnTo>
                    <a:pt x="0" y="1534"/>
                  </a:lnTo>
                  <a:lnTo>
                    <a:pt x="377" y="1534"/>
                  </a:lnTo>
                  <a:lnTo>
                    <a:pt x="377" y="1534"/>
                  </a:lnTo>
                  <a:lnTo>
                    <a:pt x="377" y="1504"/>
                  </a:lnTo>
                  <a:lnTo>
                    <a:pt x="378" y="1474"/>
                  </a:lnTo>
                  <a:lnTo>
                    <a:pt x="381" y="1444"/>
                  </a:lnTo>
                  <a:lnTo>
                    <a:pt x="383" y="1416"/>
                  </a:lnTo>
                  <a:lnTo>
                    <a:pt x="387" y="1387"/>
                  </a:lnTo>
                  <a:lnTo>
                    <a:pt x="390" y="1358"/>
                  </a:lnTo>
                  <a:lnTo>
                    <a:pt x="396" y="1329"/>
                  </a:lnTo>
                  <a:lnTo>
                    <a:pt x="401" y="1301"/>
                  </a:lnTo>
                  <a:lnTo>
                    <a:pt x="407" y="1273"/>
                  </a:lnTo>
                  <a:lnTo>
                    <a:pt x="414" y="1245"/>
                  </a:lnTo>
                  <a:lnTo>
                    <a:pt x="421" y="1217"/>
                  </a:lnTo>
                  <a:lnTo>
                    <a:pt x="430" y="1190"/>
                  </a:lnTo>
                  <a:lnTo>
                    <a:pt x="438" y="1163"/>
                  </a:lnTo>
                  <a:lnTo>
                    <a:pt x="448" y="1136"/>
                  </a:lnTo>
                  <a:lnTo>
                    <a:pt x="457" y="1110"/>
                  </a:lnTo>
                  <a:lnTo>
                    <a:pt x="468" y="1083"/>
                  </a:lnTo>
                  <a:lnTo>
                    <a:pt x="480" y="1057"/>
                  </a:lnTo>
                  <a:lnTo>
                    <a:pt x="491" y="1032"/>
                  </a:lnTo>
                  <a:lnTo>
                    <a:pt x="504" y="1007"/>
                  </a:lnTo>
                  <a:lnTo>
                    <a:pt x="517" y="983"/>
                  </a:lnTo>
                  <a:lnTo>
                    <a:pt x="531" y="958"/>
                  </a:lnTo>
                  <a:lnTo>
                    <a:pt x="545" y="934"/>
                  </a:lnTo>
                  <a:lnTo>
                    <a:pt x="560" y="910"/>
                  </a:lnTo>
                  <a:lnTo>
                    <a:pt x="575" y="887"/>
                  </a:lnTo>
                  <a:lnTo>
                    <a:pt x="591" y="865"/>
                  </a:lnTo>
                  <a:lnTo>
                    <a:pt x="608" y="841"/>
                  </a:lnTo>
                  <a:lnTo>
                    <a:pt x="624" y="820"/>
                  </a:lnTo>
                  <a:lnTo>
                    <a:pt x="642" y="797"/>
                  </a:lnTo>
                  <a:lnTo>
                    <a:pt x="660" y="777"/>
                  </a:lnTo>
                  <a:lnTo>
                    <a:pt x="678" y="756"/>
                  </a:lnTo>
                  <a:lnTo>
                    <a:pt x="697" y="736"/>
                  </a:lnTo>
                  <a:lnTo>
                    <a:pt x="716" y="715"/>
                  </a:lnTo>
                  <a:lnTo>
                    <a:pt x="736" y="696"/>
                  </a:lnTo>
                  <a:lnTo>
                    <a:pt x="757" y="677"/>
                  </a:lnTo>
                  <a:lnTo>
                    <a:pt x="777" y="659"/>
                  </a:lnTo>
                  <a:lnTo>
                    <a:pt x="798" y="641"/>
                  </a:lnTo>
                  <a:lnTo>
                    <a:pt x="820" y="624"/>
                  </a:lnTo>
                  <a:lnTo>
                    <a:pt x="842" y="607"/>
                  </a:lnTo>
                  <a:lnTo>
                    <a:pt x="865" y="591"/>
                  </a:lnTo>
                  <a:lnTo>
                    <a:pt x="887" y="575"/>
                  </a:lnTo>
                  <a:lnTo>
                    <a:pt x="910" y="559"/>
                  </a:lnTo>
                  <a:lnTo>
                    <a:pt x="935" y="545"/>
                  </a:lnTo>
                  <a:lnTo>
                    <a:pt x="958" y="530"/>
                  </a:lnTo>
                  <a:lnTo>
                    <a:pt x="983" y="516"/>
                  </a:lnTo>
                  <a:lnTo>
                    <a:pt x="1007" y="503"/>
                  </a:lnTo>
                  <a:lnTo>
                    <a:pt x="1033" y="490"/>
                  </a:lnTo>
                  <a:lnTo>
                    <a:pt x="1059" y="479"/>
                  </a:lnTo>
                  <a:lnTo>
                    <a:pt x="1084" y="468"/>
                  </a:lnTo>
                  <a:lnTo>
                    <a:pt x="1110" y="457"/>
                  </a:lnTo>
                  <a:lnTo>
                    <a:pt x="1136" y="447"/>
                  </a:lnTo>
                  <a:lnTo>
                    <a:pt x="1163" y="437"/>
                  </a:lnTo>
                  <a:lnTo>
                    <a:pt x="1191" y="429"/>
                  </a:lnTo>
                  <a:lnTo>
                    <a:pt x="1217" y="421"/>
                  </a:lnTo>
                  <a:lnTo>
                    <a:pt x="1245" y="414"/>
                  </a:lnTo>
                  <a:lnTo>
                    <a:pt x="1273" y="406"/>
                  </a:lnTo>
                  <a:lnTo>
                    <a:pt x="1302" y="400"/>
                  </a:lnTo>
                  <a:lnTo>
                    <a:pt x="1329" y="394"/>
                  </a:lnTo>
                  <a:lnTo>
                    <a:pt x="1358" y="390"/>
                  </a:lnTo>
                  <a:lnTo>
                    <a:pt x="1387" y="386"/>
                  </a:lnTo>
                  <a:lnTo>
                    <a:pt x="1416" y="383"/>
                  </a:lnTo>
                  <a:lnTo>
                    <a:pt x="1446" y="381"/>
                  </a:lnTo>
                  <a:lnTo>
                    <a:pt x="1475" y="378"/>
                  </a:lnTo>
                  <a:lnTo>
                    <a:pt x="1504" y="377"/>
                  </a:lnTo>
                  <a:lnTo>
                    <a:pt x="1534" y="376"/>
                  </a:lnTo>
                  <a:lnTo>
                    <a:pt x="1534" y="376"/>
                  </a:lnTo>
                  <a:close/>
                </a:path>
              </a:pathLst>
            </a:custGeom>
            <a:solidFill>
              <a:srgbClr val="FF9216"/>
            </a:solidFill>
            <a:ln>
              <a:noFill/>
            </a:ln>
            <a:effectLst>
              <a:outerShdw blurRad="190500" dist="38100" dir="2700000" algn="tl" rotWithShape="0">
                <a:prstClr val="black">
                  <a:alpha val="30000"/>
                </a:prstClr>
              </a:outerShdw>
            </a:effectLst>
          </p:spPr>
          <p:txBody>
            <a:bodyPr anchor="ctr"/>
            <a:lstStyle/>
            <a:p>
              <a:pPr algn="ctr"/>
              <a:endParaRPr dirty="0">
                <a:latin typeface="思源黑体" panose="020B0500000000000000" pitchFamily="34" charset="-122"/>
                <a:ea typeface="思源黑体" panose="020B0500000000000000" pitchFamily="34" charset="-122"/>
                <a:cs typeface="+mn-ea"/>
                <a:sym typeface="+mn-lt"/>
              </a:endParaRPr>
            </a:p>
          </p:txBody>
        </p:sp>
        <p:sp>
          <p:nvSpPr>
            <p:cNvPr id="11" name="Freeform: Shape 6"/>
            <p:cNvSpPr/>
            <p:nvPr/>
          </p:nvSpPr>
          <p:spPr bwMode="auto">
            <a:xfrm>
              <a:off x="8134584" y="3628288"/>
              <a:ext cx="2392973" cy="1196487"/>
            </a:xfrm>
            <a:custGeom>
              <a:avLst/>
              <a:gdLst>
                <a:gd name="T0" fmla="*/ 1444 w 3068"/>
                <a:gd name="T1" fmla="*/ 1153 h 1534"/>
                <a:gd name="T2" fmla="*/ 1300 w 3068"/>
                <a:gd name="T3" fmla="*/ 1134 h 1534"/>
                <a:gd name="T4" fmla="*/ 1163 w 3068"/>
                <a:gd name="T5" fmla="*/ 1097 h 1534"/>
                <a:gd name="T6" fmla="*/ 1032 w 3068"/>
                <a:gd name="T7" fmla="*/ 1044 h 1534"/>
                <a:gd name="T8" fmla="*/ 910 w 3068"/>
                <a:gd name="T9" fmla="*/ 975 h 1534"/>
                <a:gd name="T10" fmla="*/ 797 w 3068"/>
                <a:gd name="T11" fmla="*/ 893 h 1534"/>
                <a:gd name="T12" fmla="*/ 696 w 3068"/>
                <a:gd name="T13" fmla="*/ 798 h 1534"/>
                <a:gd name="T14" fmla="*/ 606 w 3068"/>
                <a:gd name="T15" fmla="*/ 693 h 1534"/>
                <a:gd name="T16" fmla="*/ 530 w 3068"/>
                <a:gd name="T17" fmla="*/ 576 h 1534"/>
                <a:gd name="T18" fmla="*/ 467 w 3068"/>
                <a:gd name="T19" fmla="*/ 451 h 1534"/>
                <a:gd name="T20" fmla="*/ 420 w 3068"/>
                <a:gd name="T21" fmla="*/ 317 h 1534"/>
                <a:gd name="T22" fmla="*/ 390 w 3068"/>
                <a:gd name="T23" fmla="*/ 176 h 1534"/>
                <a:gd name="T24" fmla="*/ 376 w 3068"/>
                <a:gd name="T25" fmla="*/ 30 h 1534"/>
                <a:gd name="T26" fmla="*/ 1 w 3068"/>
                <a:gd name="T27" fmla="*/ 79 h 1534"/>
                <a:gd name="T28" fmla="*/ 23 w 3068"/>
                <a:gd name="T29" fmla="*/ 272 h 1534"/>
                <a:gd name="T30" fmla="*/ 68 w 3068"/>
                <a:gd name="T31" fmla="*/ 456 h 1534"/>
                <a:gd name="T32" fmla="*/ 135 w 3068"/>
                <a:gd name="T33" fmla="*/ 631 h 1534"/>
                <a:gd name="T34" fmla="*/ 222 w 3068"/>
                <a:gd name="T35" fmla="*/ 795 h 1534"/>
                <a:gd name="T36" fmla="*/ 327 w 3068"/>
                <a:gd name="T37" fmla="*/ 947 h 1534"/>
                <a:gd name="T38" fmla="*/ 449 w 3068"/>
                <a:gd name="T39" fmla="*/ 1085 h 1534"/>
                <a:gd name="T40" fmla="*/ 586 w 3068"/>
                <a:gd name="T41" fmla="*/ 1207 h 1534"/>
                <a:gd name="T42" fmla="*/ 738 w 3068"/>
                <a:gd name="T43" fmla="*/ 1312 h 1534"/>
                <a:gd name="T44" fmla="*/ 902 w 3068"/>
                <a:gd name="T45" fmla="*/ 1399 h 1534"/>
                <a:gd name="T46" fmla="*/ 1078 w 3068"/>
                <a:gd name="T47" fmla="*/ 1465 h 1534"/>
                <a:gd name="T48" fmla="*/ 1262 w 3068"/>
                <a:gd name="T49" fmla="*/ 1511 h 1534"/>
                <a:gd name="T50" fmla="*/ 1455 w 3068"/>
                <a:gd name="T51" fmla="*/ 1532 h 1534"/>
                <a:gd name="T52" fmla="*/ 1613 w 3068"/>
                <a:gd name="T53" fmla="*/ 1532 h 1534"/>
                <a:gd name="T54" fmla="*/ 1805 w 3068"/>
                <a:gd name="T55" fmla="*/ 1511 h 1534"/>
                <a:gd name="T56" fmla="*/ 1990 w 3068"/>
                <a:gd name="T57" fmla="*/ 1465 h 1534"/>
                <a:gd name="T58" fmla="*/ 2165 w 3068"/>
                <a:gd name="T59" fmla="*/ 1399 h 1534"/>
                <a:gd name="T60" fmla="*/ 2329 w 3068"/>
                <a:gd name="T61" fmla="*/ 1312 h 1534"/>
                <a:gd name="T62" fmla="*/ 2481 w 3068"/>
                <a:gd name="T63" fmla="*/ 1207 h 1534"/>
                <a:gd name="T64" fmla="*/ 2618 w 3068"/>
                <a:gd name="T65" fmla="*/ 1085 h 1534"/>
                <a:gd name="T66" fmla="*/ 2741 w 3068"/>
                <a:gd name="T67" fmla="*/ 947 h 1534"/>
                <a:gd name="T68" fmla="*/ 2845 w 3068"/>
                <a:gd name="T69" fmla="*/ 795 h 1534"/>
                <a:gd name="T70" fmla="*/ 2933 w 3068"/>
                <a:gd name="T71" fmla="*/ 631 h 1534"/>
                <a:gd name="T72" fmla="*/ 2999 w 3068"/>
                <a:gd name="T73" fmla="*/ 456 h 1534"/>
                <a:gd name="T74" fmla="*/ 3043 w 3068"/>
                <a:gd name="T75" fmla="*/ 272 h 1534"/>
                <a:gd name="T76" fmla="*/ 3066 w 3068"/>
                <a:gd name="T77" fmla="*/ 79 h 1534"/>
                <a:gd name="T78" fmla="*/ 2691 w 3068"/>
                <a:gd name="T79" fmla="*/ 30 h 1534"/>
                <a:gd name="T80" fmla="*/ 2678 w 3068"/>
                <a:gd name="T81" fmla="*/ 176 h 1534"/>
                <a:gd name="T82" fmla="*/ 2647 w 3068"/>
                <a:gd name="T83" fmla="*/ 317 h 1534"/>
                <a:gd name="T84" fmla="*/ 2600 w 3068"/>
                <a:gd name="T85" fmla="*/ 451 h 1534"/>
                <a:gd name="T86" fmla="*/ 2537 w 3068"/>
                <a:gd name="T87" fmla="*/ 576 h 1534"/>
                <a:gd name="T88" fmla="*/ 2461 w 3068"/>
                <a:gd name="T89" fmla="*/ 693 h 1534"/>
                <a:gd name="T90" fmla="*/ 2372 w 3068"/>
                <a:gd name="T91" fmla="*/ 798 h 1534"/>
                <a:gd name="T92" fmla="*/ 2270 w 3068"/>
                <a:gd name="T93" fmla="*/ 893 h 1534"/>
                <a:gd name="T94" fmla="*/ 2158 w 3068"/>
                <a:gd name="T95" fmla="*/ 975 h 1534"/>
                <a:gd name="T96" fmla="*/ 2035 w 3068"/>
                <a:gd name="T97" fmla="*/ 1044 h 1534"/>
                <a:gd name="T98" fmla="*/ 1905 w 3068"/>
                <a:gd name="T99" fmla="*/ 1097 h 1534"/>
                <a:gd name="T100" fmla="*/ 1766 w 3068"/>
                <a:gd name="T101" fmla="*/ 1134 h 1534"/>
                <a:gd name="T102" fmla="*/ 1622 w 3068"/>
                <a:gd name="T103" fmla="*/ 1153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68" h="1534">
                  <a:moveTo>
                    <a:pt x="1534" y="1158"/>
                  </a:moveTo>
                  <a:lnTo>
                    <a:pt x="1534" y="1158"/>
                  </a:lnTo>
                  <a:lnTo>
                    <a:pt x="1504" y="1157"/>
                  </a:lnTo>
                  <a:lnTo>
                    <a:pt x="1474" y="1156"/>
                  </a:lnTo>
                  <a:lnTo>
                    <a:pt x="1444" y="1153"/>
                  </a:lnTo>
                  <a:lnTo>
                    <a:pt x="1416" y="1151"/>
                  </a:lnTo>
                  <a:lnTo>
                    <a:pt x="1386" y="1148"/>
                  </a:lnTo>
                  <a:lnTo>
                    <a:pt x="1357" y="1144"/>
                  </a:lnTo>
                  <a:lnTo>
                    <a:pt x="1329" y="1140"/>
                  </a:lnTo>
                  <a:lnTo>
                    <a:pt x="1300" y="1134"/>
                  </a:lnTo>
                  <a:lnTo>
                    <a:pt x="1273" y="1128"/>
                  </a:lnTo>
                  <a:lnTo>
                    <a:pt x="1244" y="1120"/>
                  </a:lnTo>
                  <a:lnTo>
                    <a:pt x="1217" y="1113"/>
                  </a:lnTo>
                  <a:lnTo>
                    <a:pt x="1190" y="1105"/>
                  </a:lnTo>
                  <a:lnTo>
                    <a:pt x="1163" y="1097"/>
                  </a:lnTo>
                  <a:lnTo>
                    <a:pt x="1135" y="1087"/>
                  </a:lnTo>
                  <a:lnTo>
                    <a:pt x="1110" y="1077"/>
                  </a:lnTo>
                  <a:lnTo>
                    <a:pt x="1083" y="1066"/>
                  </a:lnTo>
                  <a:lnTo>
                    <a:pt x="1057" y="1055"/>
                  </a:lnTo>
                  <a:lnTo>
                    <a:pt x="1032" y="1044"/>
                  </a:lnTo>
                  <a:lnTo>
                    <a:pt x="1006" y="1031"/>
                  </a:lnTo>
                  <a:lnTo>
                    <a:pt x="982" y="1018"/>
                  </a:lnTo>
                  <a:lnTo>
                    <a:pt x="957" y="1004"/>
                  </a:lnTo>
                  <a:lnTo>
                    <a:pt x="934" y="989"/>
                  </a:lnTo>
                  <a:lnTo>
                    <a:pt x="910" y="975"/>
                  </a:lnTo>
                  <a:lnTo>
                    <a:pt x="887" y="959"/>
                  </a:lnTo>
                  <a:lnTo>
                    <a:pt x="863" y="943"/>
                  </a:lnTo>
                  <a:lnTo>
                    <a:pt x="841" y="927"/>
                  </a:lnTo>
                  <a:lnTo>
                    <a:pt x="819" y="910"/>
                  </a:lnTo>
                  <a:lnTo>
                    <a:pt x="797" y="893"/>
                  </a:lnTo>
                  <a:lnTo>
                    <a:pt x="776" y="875"/>
                  </a:lnTo>
                  <a:lnTo>
                    <a:pt x="756" y="857"/>
                  </a:lnTo>
                  <a:lnTo>
                    <a:pt x="735" y="838"/>
                  </a:lnTo>
                  <a:lnTo>
                    <a:pt x="715" y="819"/>
                  </a:lnTo>
                  <a:lnTo>
                    <a:pt x="696" y="798"/>
                  </a:lnTo>
                  <a:lnTo>
                    <a:pt x="677" y="778"/>
                  </a:lnTo>
                  <a:lnTo>
                    <a:pt x="659" y="757"/>
                  </a:lnTo>
                  <a:lnTo>
                    <a:pt x="641" y="737"/>
                  </a:lnTo>
                  <a:lnTo>
                    <a:pt x="623" y="714"/>
                  </a:lnTo>
                  <a:lnTo>
                    <a:pt x="606" y="693"/>
                  </a:lnTo>
                  <a:lnTo>
                    <a:pt x="589" y="669"/>
                  </a:lnTo>
                  <a:lnTo>
                    <a:pt x="574" y="647"/>
                  </a:lnTo>
                  <a:lnTo>
                    <a:pt x="558" y="624"/>
                  </a:lnTo>
                  <a:lnTo>
                    <a:pt x="544" y="600"/>
                  </a:lnTo>
                  <a:lnTo>
                    <a:pt x="530" y="576"/>
                  </a:lnTo>
                  <a:lnTo>
                    <a:pt x="516" y="551"/>
                  </a:lnTo>
                  <a:lnTo>
                    <a:pt x="503" y="527"/>
                  </a:lnTo>
                  <a:lnTo>
                    <a:pt x="490" y="502"/>
                  </a:lnTo>
                  <a:lnTo>
                    <a:pt x="479" y="477"/>
                  </a:lnTo>
                  <a:lnTo>
                    <a:pt x="467" y="451"/>
                  </a:lnTo>
                  <a:lnTo>
                    <a:pt x="456" y="424"/>
                  </a:lnTo>
                  <a:lnTo>
                    <a:pt x="447" y="398"/>
                  </a:lnTo>
                  <a:lnTo>
                    <a:pt x="437" y="371"/>
                  </a:lnTo>
                  <a:lnTo>
                    <a:pt x="428" y="344"/>
                  </a:lnTo>
                  <a:lnTo>
                    <a:pt x="420" y="317"/>
                  </a:lnTo>
                  <a:lnTo>
                    <a:pt x="412" y="289"/>
                  </a:lnTo>
                  <a:lnTo>
                    <a:pt x="406" y="261"/>
                  </a:lnTo>
                  <a:lnTo>
                    <a:pt x="400" y="233"/>
                  </a:lnTo>
                  <a:lnTo>
                    <a:pt x="394" y="205"/>
                  </a:lnTo>
                  <a:lnTo>
                    <a:pt x="390" y="176"/>
                  </a:lnTo>
                  <a:lnTo>
                    <a:pt x="386" y="147"/>
                  </a:lnTo>
                  <a:lnTo>
                    <a:pt x="383" y="118"/>
                  </a:lnTo>
                  <a:lnTo>
                    <a:pt x="379" y="90"/>
                  </a:lnTo>
                  <a:lnTo>
                    <a:pt x="378" y="60"/>
                  </a:lnTo>
                  <a:lnTo>
                    <a:pt x="376" y="30"/>
                  </a:lnTo>
                  <a:lnTo>
                    <a:pt x="376" y="0"/>
                  </a:lnTo>
                  <a:lnTo>
                    <a:pt x="0" y="0"/>
                  </a:lnTo>
                  <a:lnTo>
                    <a:pt x="0" y="0"/>
                  </a:lnTo>
                  <a:lnTo>
                    <a:pt x="0" y="39"/>
                  </a:lnTo>
                  <a:lnTo>
                    <a:pt x="1" y="79"/>
                  </a:lnTo>
                  <a:lnTo>
                    <a:pt x="4" y="118"/>
                  </a:lnTo>
                  <a:lnTo>
                    <a:pt x="7" y="157"/>
                  </a:lnTo>
                  <a:lnTo>
                    <a:pt x="12" y="195"/>
                  </a:lnTo>
                  <a:lnTo>
                    <a:pt x="17" y="233"/>
                  </a:lnTo>
                  <a:lnTo>
                    <a:pt x="23" y="272"/>
                  </a:lnTo>
                  <a:lnTo>
                    <a:pt x="31" y="309"/>
                  </a:lnTo>
                  <a:lnTo>
                    <a:pt x="38" y="346"/>
                  </a:lnTo>
                  <a:lnTo>
                    <a:pt x="48" y="384"/>
                  </a:lnTo>
                  <a:lnTo>
                    <a:pt x="57" y="420"/>
                  </a:lnTo>
                  <a:lnTo>
                    <a:pt x="68" y="456"/>
                  </a:lnTo>
                  <a:lnTo>
                    <a:pt x="80" y="493"/>
                  </a:lnTo>
                  <a:lnTo>
                    <a:pt x="93" y="528"/>
                  </a:lnTo>
                  <a:lnTo>
                    <a:pt x="105" y="563"/>
                  </a:lnTo>
                  <a:lnTo>
                    <a:pt x="120" y="597"/>
                  </a:lnTo>
                  <a:lnTo>
                    <a:pt x="135" y="631"/>
                  </a:lnTo>
                  <a:lnTo>
                    <a:pt x="151" y="665"/>
                  </a:lnTo>
                  <a:lnTo>
                    <a:pt x="167" y="698"/>
                  </a:lnTo>
                  <a:lnTo>
                    <a:pt x="184" y="731"/>
                  </a:lnTo>
                  <a:lnTo>
                    <a:pt x="202" y="763"/>
                  </a:lnTo>
                  <a:lnTo>
                    <a:pt x="222" y="795"/>
                  </a:lnTo>
                  <a:lnTo>
                    <a:pt x="241" y="827"/>
                  </a:lnTo>
                  <a:lnTo>
                    <a:pt x="261" y="858"/>
                  </a:lnTo>
                  <a:lnTo>
                    <a:pt x="282" y="888"/>
                  </a:lnTo>
                  <a:lnTo>
                    <a:pt x="305" y="918"/>
                  </a:lnTo>
                  <a:lnTo>
                    <a:pt x="327" y="947"/>
                  </a:lnTo>
                  <a:lnTo>
                    <a:pt x="350" y="975"/>
                  </a:lnTo>
                  <a:lnTo>
                    <a:pt x="374" y="1004"/>
                  </a:lnTo>
                  <a:lnTo>
                    <a:pt x="397" y="1032"/>
                  </a:lnTo>
                  <a:lnTo>
                    <a:pt x="423" y="1059"/>
                  </a:lnTo>
                  <a:lnTo>
                    <a:pt x="449" y="1085"/>
                  </a:lnTo>
                  <a:lnTo>
                    <a:pt x="475" y="1111"/>
                  </a:lnTo>
                  <a:lnTo>
                    <a:pt x="502" y="1135"/>
                  </a:lnTo>
                  <a:lnTo>
                    <a:pt x="530" y="1160"/>
                  </a:lnTo>
                  <a:lnTo>
                    <a:pt x="557" y="1183"/>
                  </a:lnTo>
                  <a:lnTo>
                    <a:pt x="586" y="1207"/>
                  </a:lnTo>
                  <a:lnTo>
                    <a:pt x="616" y="1229"/>
                  </a:lnTo>
                  <a:lnTo>
                    <a:pt x="646" y="1252"/>
                  </a:lnTo>
                  <a:lnTo>
                    <a:pt x="676" y="1272"/>
                  </a:lnTo>
                  <a:lnTo>
                    <a:pt x="707" y="1292"/>
                  </a:lnTo>
                  <a:lnTo>
                    <a:pt x="738" y="1312"/>
                  </a:lnTo>
                  <a:lnTo>
                    <a:pt x="770" y="1330"/>
                  </a:lnTo>
                  <a:lnTo>
                    <a:pt x="803" y="1349"/>
                  </a:lnTo>
                  <a:lnTo>
                    <a:pt x="836" y="1367"/>
                  </a:lnTo>
                  <a:lnTo>
                    <a:pt x="869" y="1383"/>
                  </a:lnTo>
                  <a:lnTo>
                    <a:pt x="902" y="1399"/>
                  </a:lnTo>
                  <a:lnTo>
                    <a:pt x="937" y="1414"/>
                  </a:lnTo>
                  <a:lnTo>
                    <a:pt x="971" y="1427"/>
                  </a:lnTo>
                  <a:lnTo>
                    <a:pt x="1006" y="1441"/>
                  </a:lnTo>
                  <a:lnTo>
                    <a:pt x="1041" y="1453"/>
                  </a:lnTo>
                  <a:lnTo>
                    <a:pt x="1078" y="1465"/>
                  </a:lnTo>
                  <a:lnTo>
                    <a:pt x="1114" y="1475"/>
                  </a:lnTo>
                  <a:lnTo>
                    <a:pt x="1150" y="1486"/>
                  </a:lnTo>
                  <a:lnTo>
                    <a:pt x="1187" y="1495"/>
                  </a:lnTo>
                  <a:lnTo>
                    <a:pt x="1225" y="1503"/>
                  </a:lnTo>
                  <a:lnTo>
                    <a:pt x="1262" y="1511"/>
                  </a:lnTo>
                  <a:lnTo>
                    <a:pt x="1300" y="1516"/>
                  </a:lnTo>
                  <a:lnTo>
                    <a:pt x="1338" y="1522"/>
                  </a:lnTo>
                  <a:lnTo>
                    <a:pt x="1377" y="1527"/>
                  </a:lnTo>
                  <a:lnTo>
                    <a:pt x="1416" y="1530"/>
                  </a:lnTo>
                  <a:lnTo>
                    <a:pt x="1455" y="1532"/>
                  </a:lnTo>
                  <a:lnTo>
                    <a:pt x="1494" y="1534"/>
                  </a:lnTo>
                  <a:lnTo>
                    <a:pt x="1534" y="1534"/>
                  </a:lnTo>
                  <a:lnTo>
                    <a:pt x="1534" y="1534"/>
                  </a:lnTo>
                  <a:lnTo>
                    <a:pt x="1573" y="1534"/>
                  </a:lnTo>
                  <a:lnTo>
                    <a:pt x="1613" y="1532"/>
                  </a:lnTo>
                  <a:lnTo>
                    <a:pt x="1651" y="1530"/>
                  </a:lnTo>
                  <a:lnTo>
                    <a:pt x="1691" y="1527"/>
                  </a:lnTo>
                  <a:lnTo>
                    <a:pt x="1729" y="1522"/>
                  </a:lnTo>
                  <a:lnTo>
                    <a:pt x="1767" y="1516"/>
                  </a:lnTo>
                  <a:lnTo>
                    <a:pt x="1805" y="1511"/>
                  </a:lnTo>
                  <a:lnTo>
                    <a:pt x="1843" y="1503"/>
                  </a:lnTo>
                  <a:lnTo>
                    <a:pt x="1880" y="1495"/>
                  </a:lnTo>
                  <a:lnTo>
                    <a:pt x="1917" y="1486"/>
                  </a:lnTo>
                  <a:lnTo>
                    <a:pt x="1954" y="1475"/>
                  </a:lnTo>
                  <a:lnTo>
                    <a:pt x="1990" y="1465"/>
                  </a:lnTo>
                  <a:lnTo>
                    <a:pt x="2025" y="1453"/>
                  </a:lnTo>
                  <a:lnTo>
                    <a:pt x="2062" y="1441"/>
                  </a:lnTo>
                  <a:lnTo>
                    <a:pt x="2096" y="1427"/>
                  </a:lnTo>
                  <a:lnTo>
                    <a:pt x="2131" y="1414"/>
                  </a:lnTo>
                  <a:lnTo>
                    <a:pt x="2165" y="1399"/>
                  </a:lnTo>
                  <a:lnTo>
                    <a:pt x="2199" y="1383"/>
                  </a:lnTo>
                  <a:lnTo>
                    <a:pt x="2232" y="1367"/>
                  </a:lnTo>
                  <a:lnTo>
                    <a:pt x="2265" y="1349"/>
                  </a:lnTo>
                  <a:lnTo>
                    <a:pt x="2297" y="1330"/>
                  </a:lnTo>
                  <a:lnTo>
                    <a:pt x="2329" y="1312"/>
                  </a:lnTo>
                  <a:lnTo>
                    <a:pt x="2360" y="1292"/>
                  </a:lnTo>
                  <a:lnTo>
                    <a:pt x="2391" y="1272"/>
                  </a:lnTo>
                  <a:lnTo>
                    <a:pt x="2422" y="1252"/>
                  </a:lnTo>
                  <a:lnTo>
                    <a:pt x="2452" y="1229"/>
                  </a:lnTo>
                  <a:lnTo>
                    <a:pt x="2481" y="1207"/>
                  </a:lnTo>
                  <a:lnTo>
                    <a:pt x="2509" y="1183"/>
                  </a:lnTo>
                  <a:lnTo>
                    <a:pt x="2537" y="1160"/>
                  </a:lnTo>
                  <a:lnTo>
                    <a:pt x="2565" y="1135"/>
                  </a:lnTo>
                  <a:lnTo>
                    <a:pt x="2593" y="1111"/>
                  </a:lnTo>
                  <a:lnTo>
                    <a:pt x="2618" y="1085"/>
                  </a:lnTo>
                  <a:lnTo>
                    <a:pt x="2644" y="1059"/>
                  </a:lnTo>
                  <a:lnTo>
                    <a:pt x="2669" y="1032"/>
                  </a:lnTo>
                  <a:lnTo>
                    <a:pt x="2694" y="1004"/>
                  </a:lnTo>
                  <a:lnTo>
                    <a:pt x="2717" y="975"/>
                  </a:lnTo>
                  <a:lnTo>
                    <a:pt x="2741" y="947"/>
                  </a:lnTo>
                  <a:lnTo>
                    <a:pt x="2763" y="918"/>
                  </a:lnTo>
                  <a:lnTo>
                    <a:pt x="2784" y="888"/>
                  </a:lnTo>
                  <a:lnTo>
                    <a:pt x="2806" y="858"/>
                  </a:lnTo>
                  <a:lnTo>
                    <a:pt x="2826" y="827"/>
                  </a:lnTo>
                  <a:lnTo>
                    <a:pt x="2845" y="795"/>
                  </a:lnTo>
                  <a:lnTo>
                    <a:pt x="2864" y="763"/>
                  </a:lnTo>
                  <a:lnTo>
                    <a:pt x="2883" y="731"/>
                  </a:lnTo>
                  <a:lnTo>
                    <a:pt x="2900" y="698"/>
                  </a:lnTo>
                  <a:lnTo>
                    <a:pt x="2917" y="665"/>
                  </a:lnTo>
                  <a:lnTo>
                    <a:pt x="2933" y="631"/>
                  </a:lnTo>
                  <a:lnTo>
                    <a:pt x="2948" y="597"/>
                  </a:lnTo>
                  <a:lnTo>
                    <a:pt x="2961" y="563"/>
                  </a:lnTo>
                  <a:lnTo>
                    <a:pt x="2974" y="528"/>
                  </a:lnTo>
                  <a:lnTo>
                    <a:pt x="2987" y="493"/>
                  </a:lnTo>
                  <a:lnTo>
                    <a:pt x="2999" y="456"/>
                  </a:lnTo>
                  <a:lnTo>
                    <a:pt x="3009" y="420"/>
                  </a:lnTo>
                  <a:lnTo>
                    <a:pt x="3019" y="384"/>
                  </a:lnTo>
                  <a:lnTo>
                    <a:pt x="3029" y="346"/>
                  </a:lnTo>
                  <a:lnTo>
                    <a:pt x="3037" y="309"/>
                  </a:lnTo>
                  <a:lnTo>
                    <a:pt x="3043" y="272"/>
                  </a:lnTo>
                  <a:lnTo>
                    <a:pt x="3050" y="233"/>
                  </a:lnTo>
                  <a:lnTo>
                    <a:pt x="3055" y="195"/>
                  </a:lnTo>
                  <a:lnTo>
                    <a:pt x="3059" y="157"/>
                  </a:lnTo>
                  <a:lnTo>
                    <a:pt x="3064" y="118"/>
                  </a:lnTo>
                  <a:lnTo>
                    <a:pt x="3066" y="79"/>
                  </a:lnTo>
                  <a:lnTo>
                    <a:pt x="3067" y="39"/>
                  </a:lnTo>
                  <a:lnTo>
                    <a:pt x="3068" y="0"/>
                  </a:lnTo>
                  <a:lnTo>
                    <a:pt x="2691" y="0"/>
                  </a:lnTo>
                  <a:lnTo>
                    <a:pt x="2691" y="0"/>
                  </a:lnTo>
                  <a:lnTo>
                    <a:pt x="2691" y="30"/>
                  </a:lnTo>
                  <a:lnTo>
                    <a:pt x="2690" y="60"/>
                  </a:lnTo>
                  <a:lnTo>
                    <a:pt x="2687" y="90"/>
                  </a:lnTo>
                  <a:lnTo>
                    <a:pt x="2685" y="118"/>
                  </a:lnTo>
                  <a:lnTo>
                    <a:pt x="2682" y="147"/>
                  </a:lnTo>
                  <a:lnTo>
                    <a:pt x="2678" y="176"/>
                  </a:lnTo>
                  <a:lnTo>
                    <a:pt x="2672" y="205"/>
                  </a:lnTo>
                  <a:lnTo>
                    <a:pt x="2667" y="233"/>
                  </a:lnTo>
                  <a:lnTo>
                    <a:pt x="2661" y="261"/>
                  </a:lnTo>
                  <a:lnTo>
                    <a:pt x="2654" y="289"/>
                  </a:lnTo>
                  <a:lnTo>
                    <a:pt x="2647" y="317"/>
                  </a:lnTo>
                  <a:lnTo>
                    <a:pt x="2638" y="344"/>
                  </a:lnTo>
                  <a:lnTo>
                    <a:pt x="2630" y="371"/>
                  </a:lnTo>
                  <a:lnTo>
                    <a:pt x="2620" y="398"/>
                  </a:lnTo>
                  <a:lnTo>
                    <a:pt x="2611" y="424"/>
                  </a:lnTo>
                  <a:lnTo>
                    <a:pt x="2600" y="451"/>
                  </a:lnTo>
                  <a:lnTo>
                    <a:pt x="2588" y="477"/>
                  </a:lnTo>
                  <a:lnTo>
                    <a:pt x="2577" y="502"/>
                  </a:lnTo>
                  <a:lnTo>
                    <a:pt x="2565" y="527"/>
                  </a:lnTo>
                  <a:lnTo>
                    <a:pt x="2551" y="551"/>
                  </a:lnTo>
                  <a:lnTo>
                    <a:pt x="2537" y="576"/>
                  </a:lnTo>
                  <a:lnTo>
                    <a:pt x="2523" y="600"/>
                  </a:lnTo>
                  <a:lnTo>
                    <a:pt x="2508" y="624"/>
                  </a:lnTo>
                  <a:lnTo>
                    <a:pt x="2493" y="647"/>
                  </a:lnTo>
                  <a:lnTo>
                    <a:pt x="2477" y="669"/>
                  </a:lnTo>
                  <a:lnTo>
                    <a:pt x="2461" y="693"/>
                  </a:lnTo>
                  <a:lnTo>
                    <a:pt x="2444" y="714"/>
                  </a:lnTo>
                  <a:lnTo>
                    <a:pt x="2426" y="737"/>
                  </a:lnTo>
                  <a:lnTo>
                    <a:pt x="2409" y="757"/>
                  </a:lnTo>
                  <a:lnTo>
                    <a:pt x="2390" y="778"/>
                  </a:lnTo>
                  <a:lnTo>
                    <a:pt x="2372" y="798"/>
                  </a:lnTo>
                  <a:lnTo>
                    <a:pt x="2352" y="819"/>
                  </a:lnTo>
                  <a:lnTo>
                    <a:pt x="2332" y="838"/>
                  </a:lnTo>
                  <a:lnTo>
                    <a:pt x="2312" y="857"/>
                  </a:lnTo>
                  <a:lnTo>
                    <a:pt x="2291" y="875"/>
                  </a:lnTo>
                  <a:lnTo>
                    <a:pt x="2270" y="893"/>
                  </a:lnTo>
                  <a:lnTo>
                    <a:pt x="2248" y="910"/>
                  </a:lnTo>
                  <a:lnTo>
                    <a:pt x="2226" y="927"/>
                  </a:lnTo>
                  <a:lnTo>
                    <a:pt x="2203" y="943"/>
                  </a:lnTo>
                  <a:lnTo>
                    <a:pt x="2181" y="959"/>
                  </a:lnTo>
                  <a:lnTo>
                    <a:pt x="2158" y="975"/>
                  </a:lnTo>
                  <a:lnTo>
                    <a:pt x="2134" y="989"/>
                  </a:lnTo>
                  <a:lnTo>
                    <a:pt x="2110" y="1004"/>
                  </a:lnTo>
                  <a:lnTo>
                    <a:pt x="2085" y="1018"/>
                  </a:lnTo>
                  <a:lnTo>
                    <a:pt x="2061" y="1031"/>
                  </a:lnTo>
                  <a:lnTo>
                    <a:pt x="2035" y="1044"/>
                  </a:lnTo>
                  <a:lnTo>
                    <a:pt x="2009" y="1055"/>
                  </a:lnTo>
                  <a:lnTo>
                    <a:pt x="1984" y="1066"/>
                  </a:lnTo>
                  <a:lnTo>
                    <a:pt x="1958" y="1077"/>
                  </a:lnTo>
                  <a:lnTo>
                    <a:pt x="1932" y="1087"/>
                  </a:lnTo>
                  <a:lnTo>
                    <a:pt x="1905" y="1097"/>
                  </a:lnTo>
                  <a:lnTo>
                    <a:pt x="1878" y="1105"/>
                  </a:lnTo>
                  <a:lnTo>
                    <a:pt x="1851" y="1113"/>
                  </a:lnTo>
                  <a:lnTo>
                    <a:pt x="1823" y="1120"/>
                  </a:lnTo>
                  <a:lnTo>
                    <a:pt x="1795" y="1128"/>
                  </a:lnTo>
                  <a:lnTo>
                    <a:pt x="1766" y="1134"/>
                  </a:lnTo>
                  <a:lnTo>
                    <a:pt x="1739" y="1140"/>
                  </a:lnTo>
                  <a:lnTo>
                    <a:pt x="1710" y="1144"/>
                  </a:lnTo>
                  <a:lnTo>
                    <a:pt x="1681" y="1148"/>
                  </a:lnTo>
                  <a:lnTo>
                    <a:pt x="1652" y="1151"/>
                  </a:lnTo>
                  <a:lnTo>
                    <a:pt x="1622" y="1153"/>
                  </a:lnTo>
                  <a:lnTo>
                    <a:pt x="1594" y="1156"/>
                  </a:lnTo>
                  <a:lnTo>
                    <a:pt x="1564" y="1157"/>
                  </a:lnTo>
                  <a:lnTo>
                    <a:pt x="1534" y="1158"/>
                  </a:lnTo>
                  <a:lnTo>
                    <a:pt x="1534" y="1158"/>
                  </a:lnTo>
                  <a:close/>
                </a:path>
              </a:pathLst>
            </a:custGeom>
            <a:solidFill>
              <a:srgbClr val="1E74AE"/>
            </a:solidFill>
            <a:ln>
              <a:noFill/>
            </a:ln>
            <a:effectLst>
              <a:outerShdw blurRad="190500" dist="38100" dir="2700000" algn="tl" rotWithShape="0">
                <a:prstClr val="black">
                  <a:alpha val="30000"/>
                </a:prstClr>
              </a:outerShdw>
            </a:effectLst>
          </p:spPr>
          <p:txBody>
            <a:bodyPr anchor="ctr"/>
            <a:lstStyle/>
            <a:p>
              <a:pPr algn="ctr"/>
              <a:endParaRPr dirty="0">
                <a:latin typeface="思源黑体" panose="020B0500000000000000" pitchFamily="34" charset="-122"/>
                <a:ea typeface="思源黑体" panose="020B0500000000000000" pitchFamily="34" charset="-122"/>
                <a:cs typeface="+mn-ea"/>
                <a:sym typeface="+mn-lt"/>
              </a:endParaRPr>
            </a:p>
          </p:txBody>
        </p:sp>
        <p:sp>
          <p:nvSpPr>
            <p:cNvPr id="12" name="Freeform: Shape 7"/>
            <p:cNvSpPr/>
            <p:nvPr/>
          </p:nvSpPr>
          <p:spPr bwMode="auto">
            <a:xfrm>
              <a:off x="6034884" y="2431801"/>
              <a:ext cx="2393752" cy="1196487"/>
            </a:xfrm>
            <a:custGeom>
              <a:avLst/>
              <a:gdLst>
                <a:gd name="T0" fmla="*/ 1624 w 3069"/>
                <a:gd name="T1" fmla="*/ 381 h 1534"/>
                <a:gd name="T2" fmla="*/ 1768 w 3069"/>
                <a:gd name="T3" fmla="*/ 400 h 1534"/>
                <a:gd name="T4" fmla="*/ 1906 w 3069"/>
                <a:gd name="T5" fmla="*/ 437 h 1534"/>
                <a:gd name="T6" fmla="*/ 2036 w 3069"/>
                <a:gd name="T7" fmla="*/ 490 h 1534"/>
                <a:gd name="T8" fmla="*/ 2159 w 3069"/>
                <a:gd name="T9" fmla="*/ 559 h 1534"/>
                <a:gd name="T10" fmla="*/ 2271 w 3069"/>
                <a:gd name="T11" fmla="*/ 641 h 1534"/>
                <a:gd name="T12" fmla="*/ 2372 w 3069"/>
                <a:gd name="T13" fmla="*/ 736 h 1534"/>
                <a:gd name="T14" fmla="*/ 2462 w 3069"/>
                <a:gd name="T15" fmla="*/ 841 h 1534"/>
                <a:gd name="T16" fmla="*/ 2538 w 3069"/>
                <a:gd name="T17" fmla="*/ 958 h 1534"/>
                <a:gd name="T18" fmla="*/ 2601 w 3069"/>
                <a:gd name="T19" fmla="*/ 1083 h 1534"/>
                <a:gd name="T20" fmla="*/ 2648 w 3069"/>
                <a:gd name="T21" fmla="*/ 1217 h 1534"/>
                <a:gd name="T22" fmla="*/ 2679 w 3069"/>
                <a:gd name="T23" fmla="*/ 1358 h 1534"/>
                <a:gd name="T24" fmla="*/ 2692 w 3069"/>
                <a:gd name="T25" fmla="*/ 1504 h 1534"/>
                <a:gd name="T26" fmla="*/ 3067 w 3069"/>
                <a:gd name="T27" fmla="*/ 1455 h 1534"/>
                <a:gd name="T28" fmla="*/ 3045 w 3069"/>
                <a:gd name="T29" fmla="*/ 1262 h 1534"/>
                <a:gd name="T30" fmla="*/ 3000 w 3069"/>
                <a:gd name="T31" fmla="*/ 1078 h 1534"/>
                <a:gd name="T32" fmla="*/ 2933 w 3069"/>
                <a:gd name="T33" fmla="*/ 903 h 1534"/>
                <a:gd name="T34" fmla="*/ 2846 w 3069"/>
                <a:gd name="T35" fmla="*/ 739 h 1534"/>
                <a:gd name="T36" fmla="*/ 2742 w 3069"/>
                <a:gd name="T37" fmla="*/ 587 h 1534"/>
                <a:gd name="T38" fmla="*/ 2619 w 3069"/>
                <a:gd name="T39" fmla="*/ 449 h 1534"/>
                <a:gd name="T40" fmla="*/ 2482 w 3069"/>
                <a:gd name="T41" fmla="*/ 327 h 1534"/>
                <a:gd name="T42" fmla="*/ 2330 w 3069"/>
                <a:gd name="T43" fmla="*/ 222 h 1534"/>
                <a:gd name="T44" fmla="*/ 2166 w 3069"/>
                <a:gd name="T45" fmla="*/ 135 h 1534"/>
                <a:gd name="T46" fmla="*/ 1990 w 3069"/>
                <a:gd name="T47" fmla="*/ 69 h 1534"/>
                <a:gd name="T48" fmla="*/ 1806 w 3069"/>
                <a:gd name="T49" fmla="*/ 23 h 1534"/>
                <a:gd name="T50" fmla="*/ 1614 w 3069"/>
                <a:gd name="T51" fmla="*/ 2 h 1534"/>
                <a:gd name="T52" fmla="*/ 1455 w 3069"/>
                <a:gd name="T53" fmla="*/ 2 h 1534"/>
                <a:gd name="T54" fmla="*/ 1263 w 3069"/>
                <a:gd name="T55" fmla="*/ 23 h 1534"/>
                <a:gd name="T56" fmla="*/ 1079 w 3069"/>
                <a:gd name="T57" fmla="*/ 69 h 1534"/>
                <a:gd name="T58" fmla="*/ 903 w 3069"/>
                <a:gd name="T59" fmla="*/ 135 h 1534"/>
                <a:gd name="T60" fmla="*/ 739 w 3069"/>
                <a:gd name="T61" fmla="*/ 222 h 1534"/>
                <a:gd name="T62" fmla="*/ 587 w 3069"/>
                <a:gd name="T63" fmla="*/ 327 h 1534"/>
                <a:gd name="T64" fmla="*/ 450 w 3069"/>
                <a:gd name="T65" fmla="*/ 449 h 1534"/>
                <a:gd name="T66" fmla="*/ 327 w 3069"/>
                <a:gd name="T67" fmla="*/ 587 h 1534"/>
                <a:gd name="T68" fmla="*/ 223 w 3069"/>
                <a:gd name="T69" fmla="*/ 739 h 1534"/>
                <a:gd name="T70" fmla="*/ 135 w 3069"/>
                <a:gd name="T71" fmla="*/ 903 h 1534"/>
                <a:gd name="T72" fmla="*/ 69 w 3069"/>
                <a:gd name="T73" fmla="*/ 1078 h 1534"/>
                <a:gd name="T74" fmla="*/ 25 w 3069"/>
                <a:gd name="T75" fmla="*/ 1262 h 1534"/>
                <a:gd name="T76" fmla="*/ 2 w 3069"/>
                <a:gd name="T77" fmla="*/ 1455 h 1534"/>
                <a:gd name="T78" fmla="*/ 377 w 3069"/>
                <a:gd name="T79" fmla="*/ 1504 h 1534"/>
                <a:gd name="T80" fmla="*/ 390 w 3069"/>
                <a:gd name="T81" fmla="*/ 1358 h 1534"/>
                <a:gd name="T82" fmla="*/ 421 w 3069"/>
                <a:gd name="T83" fmla="*/ 1217 h 1534"/>
                <a:gd name="T84" fmla="*/ 468 w 3069"/>
                <a:gd name="T85" fmla="*/ 1083 h 1534"/>
                <a:gd name="T86" fmla="*/ 531 w 3069"/>
                <a:gd name="T87" fmla="*/ 958 h 1534"/>
                <a:gd name="T88" fmla="*/ 608 w 3069"/>
                <a:gd name="T89" fmla="*/ 841 h 1534"/>
                <a:gd name="T90" fmla="*/ 697 w 3069"/>
                <a:gd name="T91" fmla="*/ 736 h 1534"/>
                <a:gd name="T92" fmla="*/ 798 w 3069"/>
                <a:gd name="T93" fmla="*/ 641 h 1534"/>
                <a:gd name="T94" fmla="*/ 910 w 3069"/>
                <a:gd name="T95" fmla="*/ 559 h 1534"/>
                <a:gd name="T96" fmla="*/ 1033 w 3069"/>
                <a:gd name="T97" fmla="*/ 490 h 1534"/>
                <a:gd name="T98" fmla="*/ 1163 w 3069"/>
                <a:gd name="T99" fmla="*/ 437 h 1534"/>
                <a:gd name="T100" fmla="*/ 1302 w 3069"/>
                <a:gd name="T101" fmla="*/ 400 h 1534"/>
                <a:gd name="T102" fmla="*/ 1446 w 3069"/>
                <a:gd name="T103" fmla="*/ 381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69" h="1534">
                  <a:moveTo>
                    <a:pt x="1534" y="376"/>
                  </a:moveTo>
                  <a:lnTo>
                    <a:pt x="1534" y="376"/>
                  </a:lnTo>
                  <a:lnTo>
                    <a:pt x="1564" y="377"/>
                  </a:lnTo>
                  <a:lnTo>
                    <a:pt x="1594" y="378"/>
                  </a:lnTo>
                  <a:lnTo>
                    <a:pt x="1624" y="381"/>
                  </a:lnTo>
                  <a:lnTo>
                    <a:pt x="1652" y="383"/>
                  </a:lnTo>
                  <a:lnTo>
                    <a:pt x="1682" y="386"/>
                  </a:lnTo>
                  <a:lnTo>
                    <a:pt x="1711" y="390"/>
                  </a:lnTo>
                  <a:lnTo>
                    <a:pt x="1740" y="394"/>
                  </a:lnTo>
                  <a:lnTo>
                    <a:pt x="1768" y="400"/>
                  </a:lnTo>
                  <a:lnTo>
                    <a:pt x="1796" y="406"/>
                  </a:lnTo>
                  <a:lnTo>
                    <a:pt x="1824" y="414"/>
                  </a:lnTo>
                  <a:lnTo>
                    <a:pt x="1852" y="421"/>
                  </a:lnTo>
                  <a:lnTo>
                    <a:pt x="1878" y="429"/>
                  </a:lnTo>
                  <a:lnTo>
                    <a:pt x="1906" y="437"/>
                  </a:lnTo>
                  <a:lnTo>
                    <a:pt x="1933" y="447"/>
                  </a:lnTo>
                  <a:lnTo>
                    <a:pt x="1958" y="457"/>
                  </a:lnTo>
                  <a:lnTo>
                    <a:pt x="1985" y="468"/>
                  </a:lnTo>
                  <a:lnTo>
                    <a:pt x="2011" y="479"/>
                  </a:lnTo>
                  <a:lnTo>
                    <a:pt x="2036" y="490"/>
                  </a:lnTo>
                  <a:lnTo>
                    <a:pt x="2062" y="503"/>
                  </a:lnTo>
                  <a:lnTo>
                    <a:pt x="2086" y="516"/>
                  </a:lnTo>
                  <a:lnTo>
                    <a:pt x="2111" y="530"/>
                  </a:lnTo>
                  <a:lnTo>
                    <a:pt x="2134" y="545"/>
                  </a:lnTo>
                  <a:lnTo>
                    <a:pt x="2159" y="559"/>
                  </a:lnTo>
                  <a:lnTo>
                    <a:pt x="2181" y="575"/>
                  </a:lnTo>
                  <a:lnTo>
                    <a:pt x="2205" y="591"/>
                  </a:lnTo>
                  <a:lnTo>
                    <a:pt x="2227" y="607"/>
                  </a:lnTo>
                  <a:lnTo>
                    <a:pt x="2249" y="624"/>
                  </a:lnTo>
                  <a:lnTo>
                    <a:pt x="2271" y="641"/>
                  </a:lnTo>
                  <a:lnTo>
                    <a:pt x="2292" y="659"/>
                  </a:lnTo>
                  <a:lnTo>
                    <a:pt x="2312" y="677"/>
                  </a:lnTo>
                  <a:lnTo>
                    <a:pt x="2333" y="696"/>
                  </a:lnTo>
                  <a:lnTo>
                    <a:pt x="2353" y="715"/>
                  </a:lnTo>
                  <a:lnTo>
                    <a:pt x="2372" y="736"/>
                  </a:lnTo>
                  <a:lnTo>
                    <a:pt x="2391" y="756"/>
                  </a:lnTo>
                  <a:lnTo>
                    <a:pt x="2409" y="777"/>
                  </a:lnTo>
                  <a:lnTo>
                    <a:pt x="2427" y="797"/>
                  </a:lnTo>
                  <a:lnTo>
                    <a:pt x="2445" y="820"/>
                  </a:lnTo>
                  <a:lnTo>
                    <a:pt x="2462" y="841"/>
                  </a:lnTo>
                  <a:lnTo>
                    <a:pt x="2479" y="865"/>
                  </a:lnTo>
                  <a:lnTo>
                    <a:pt x="2495" y="887"/>
                  </a:lnTo>
                  <a:lnTo>
                    <a:pt x="2510" y="910"/>
                  </a:lnTo>
                  <a:lnTo>
                    <a:pt x="2524" y="934"/>
                  </a:lnTo>
                  <a:lnTo>
                    <a:pt x="2538" y="958"/>
                  </a:lnTo>
                  <a:lnTo>
                    <a:pt x="2552" y="983"/>
                  </a:lnTo>
                  <a:lnTo>
                    <a:pt x="2565" y="1007"/>
                  </a:lnTo>
                  <a:lnTo>
                    <a:pt x="2578" y="1032"/>
                  </a:lnTo>
                  <a:lnTo>
                    <a:pt x="2589" y="1057"/>
                  </a:lnTo>
                  <a:lnTo>
                    <a:pt x="2601" y="1083"/>
                  </a:lnTo>
                  <a:lnTo>
                    <a:pt x="2612" y="1110"/>
                  </a:lnTo>
                  <a:lnTo>
                    <a:pt x="2621" y="1136"/>
                  </a:lnTo>
                  <a:lnTo>
                    <a:pt x="2631" y="1163"/>
                  </a:lnTo>
                  <a:lnTo>
                    <a:pt x="2640" y="1190"/>
                  </a:lnTo>
                  <a:lnTo>
                    <a:pt x="2648" y="1217"/>
                  </a:lnTo>
                  <a:lnTo>
                    <a:pt x="2656" y="1245"/>
                  </a:lnTo>
                  <a:lnTo>
                    <a:pt x="2662" y="1273"/>
                  </a:lnTo>
                  <a:lnTo>
                    <a:pt x="2668" y="1301"/>
                  </a:lnTo>
                  <a:lnTo>
                    <a:pt x="2674" y="1329"/>
                  </a:lnTo>
                  <a:lnTo>
                    <a:pt x="2679" y="1358"/>
                  </a:lnTo>
                  <a:lnTo>
                    <a:pt x="2682" y="1387"/>
                  </a:lnTo>
                  <a:lnTo>
                    <a:pt x="2685" y="1416"/>
                  </a:lnTo>
                  <a:lnTo>
                    <a:pt x="2689" y="1444"/>
                  </a:lnTo>
                  <a:lnTo>
                    <a:pt x="2691" y="1474"/>
                  </a:lnTo>
                  <a:lnTo>
                    <a:pt x="2692" y="1504"/>
                  </a:lnTo>
                  <a:lnTo>
                    <a:pt x="2692" y="1534"/>
                  </a:lnTo>
                  <a:lnTo>
                    <a:pt x="3069" y="1534"/>
                  </a:lnTo>
                  <a:lnTo>
                    <a:pt x="3069" y="1534"/>
                  </a:lnTo>
                  <a:lnTo>
                    <a:pt x="3068" y="1495"/>
                  </a:lnTo>
                  <a:lnTo>
                    <a:pt x="3067" y="1455"/>
                  </a:lnTo>
                  <a:lnTo>
                    <a:pt x="3064" y="1416"/>
                  </a:lnTo>
                  <a:lnTo>
                    <a:pt x="3061" y="1377"/>
                  </a:lnTo>
                  <a:lnTo>
                    <a:pt x="3056" y="1339"/>
                  </a:lnTo>
                  <a:lnTo>
                    <a:pt x="3051" y="1301"/>
                  </a:lnTo>
                  <a:lnTo>
                    <a:pt x="3045" y="1262"/>
                  </a:lnTo>
                  <a:lnTo>
                    <a:pt x="3037" y="1225"/>
                  </a:lnTo>
                  <a:lnTo>
                    <a:pt x="3030" y="1188"/>
                  </a:lnTo>
                  <a:lnTo>
                    <a:pt x="3020" y="1150"/>
                  </a:lnTo>
                  <a:lnTo>
                    <a:pt x="3011" y="1114"/>
                  </a:lnTo>
                  <a:lnTo>
                    <a:pt x="3000" y="1078"/>
                  </a:lnTo>
                  <a:lnTo>
                    <a:pt x="2988" y="1041"/>
                  </a:lnTo>
                  <a:lnTo>
                    <a:pt x="2975" y="1006"/>
                  </a:lnTo>
                  <a:lnTo>
                    <a:pt x="2963" y="971"/>
                  </a:lnTo>
                  <a:lnTo>
                    <a:pt x="2948" y="937"/>
                  </a:lnTo>
                  <a:lnTo>
                    <a:pt x="2933" y="903"/>
                  </a:lnTo>
                  <a:lnTo>
                    <a:pt x="2918" y="869"/>
                  </a:lnTo>
                  <a:lnTo>
                    <a:pt x="2901" y="836"/>
                  </a:lnTo>
                  <a:lnTo>
                    <a:pt x="2884" y="803"/>
                  </a:lnTo>
                  <a:lnTo>
                    <a:pt x="2866" y="771"/>
                  </a:lnTo>
                  <a:lnTo>
                    <a:pt x="2846" y="739"/>
                  </a:lnTo>
                  <a:lnTo>
                    <a:pt x="2827" y="707"/>
                  </a:lnTo>
                  <a:lnTo>
                    <a:pt x="2807" y="676"/>
                  </a:lnTo>
                  <a:lnTo>
                    <a:pt x="2786" y="646"/>
                  </a:lnTo>
                  <a:lnTo>
                    <a:pt x="2764" y="616"/>
                  </a:lnTo>
                  <a:lnTo>
                    <a:pt x="2742" y="587"/>
                  </a:lnTo>
                  <a:lnTo>
                    <a:pt x="2718" y="559"/>
                  </a:lnTo>
                  <a:lnTo>
                    <a:pt x="2695" y="530"/>
                  </a:lnTo>
                  <a:lnTo>
                    <a:pt x="2671" y="502"/>
                  </a:lnTo>
                  <a:lnTo>
                    <a:pt x="2645" y="475"/>
                  </a:lnTo>
                  <a:lnTo>
                    <a:pt x="2619" y="449"/>
                  </a:lnTo>
                  <a:lnTo>
                    <a:pt x="2593" y="423"/>
                  </a:lnTo>
                  <a:lnTo>
                    <a:pt x="2566" y="399"/>
                  </a:lnTo>
                  <a:lnTo>
                    <a:pt x="2538" y="374"/>
                  </a:lnTo>
                  <a:lnTo>
                    <a:pt x="2511" y="351"/>
                  </a:lnTo>
                  <a:lnTo>
                    <a:pt x="2482" y="327"/>
                  </a:lnTo>
                  <a:lnTo>
                    <a:pt x="2452" y="305"/>
                  </a:lnTo>
                  <a:lnTo>
                    <a:pt x="2423" y="282"/>
                  </a:lnTo>
                  <a:lnTo>
                    <a:pt x="2392" y="262"/>
                  </a:lnTo>
                  <a:lnTo>
                    <a:pt x="2361" y="242"/>
                  </a:lnTo>
                  <a:lnTo>
                    <a:pt x="2330" y="222"/>
                  </a:lnTo>
                  <a:lnTo>
                    <a:pt x="2298" y="204"/>
                  </a:lnTo>
                  <a:lnTo>
                    <a:pt x="2265" y="185"/>
                  </a:lnTo>
                  <a:lnTo>
                    <a:pt x="2233" y="167"/>
                  </a:lnTo>
                  <a:lnTo>
                    <a:pt x="2199" y="151"/>
                  </a:lnTo>
                  <a:lnTo>
                    <a:pt x="2166" y="135"/>
                  </a:lnTo>
                  <a:lnTo>
                    <a:pt x="2132" y="120"/>
                  </a:lnTo>
                  <a:lnTo>
                    <a:pt x="2097" y="107"/>
                  </a:lnTo>
                  <a:lnTo>
                    <a:pt x="2062" y="93"/>
                  </a:lnTo>
                  <a:lnTo>
                    <a:pt x="2027" y="81"/>
                  </a:lnTo>
                  <a:lnTo>
                    <a:pt x="1990" y="69"/>
                  </a:lnTo>
                  <a:lnTo>
                    <a:pt x="1954" y="59"/>
                  </a:lnTo>
                  <a:lnTo>
                    <a:pt x="1918" y="48"/>
                  </a:lnTo>
                  <a:lnTo>
                    <a:pt x="1881" y="39"/>
                  </a:lnTo>
                  <a:lnTo>
                    <a:pt x="1843" y="31"/>
                  </a:lnTo>
                  <a:lnTo>
                    <a:pt x="1806" y="23"/>
                  </a:lnTo>
                  <a:lnTo>
                    <a:pt x="1769" y="18"/>
                  </a:lnTo>
                  <a:lnTo>
                    <a:pt x="1730" y="12"/>
                  </a:lnTo>
                  <a:lnTo>
                    <a:pt x="1692" y="7"/>
                  </a:lnTo>
                  <a:lnTo>
                    <a:pt x="1652" y="4"/>
                  </a:lnTo>
                  <a:lnTo>
                    <a:pt x="1614" y="2"/>
                  </a:lnTo>
                  <a:lnTo>
                    <a:pt x="1575" y="0"/>
                  </a:lnTo>
                  <a:lnTo>
                    <a:pt x="1534" y="0"/>
                  </a:lnTo>
                  <a:lnTo>
                    <a:pt x="1534" y="0"/>
                  </a:lnTo>
                  <a:lnTo>
                    <a:pt x="1495" y="0"/>
                  </a:lnTo>
                  <a:lnTo>
                    <a:pt x="1455" y="2"/>
                  </a:lnTo>
                  <a:lnTo>
                    <a:pt x="1417" y="4"/>
                  </a:lnTo>
                  <a:lnTo>
                    <a:pt x="1377" y="7"/>
                  </a:lnTo>
                  <a:lnTo>
                    <a:pt x="1339" y="12"/>
                  </a:lnTo>
                  <a:lnTo>
                    <a:pt x="1301" y="18"/>
                  </a:lnTo>
                  <a:lnTo>
                    <a:pt x="1263" y="23"/>
                  </a:lnTo>
                  <a:lnTo>
                    <a:pt x="1225" y="31"/>
                  </a:lnTo>
                  <a:lnTo>
                    <a:pt x="1188" y="39"/>
                  </a:lnTo>
                  <a:lnTo>
                    <a:pt x="1151" y="48"/>
                  </a:lnTo>
                  <a:lnTo>
                    <a:pt x="1114" y="59"/>
                  </a:lnTo>
                  <a:lnTo>
                    <a:pt x="1079" y="69"/>
                  </a:lnTo>
                  <a:lnTo>
                    <a:pt x="1043" y="81"/>
                  </a:lnTo>
                  <a:lnTo>
                    <a:pt x="1007" y="93"/>
                  </a:lnTo>
                  <a:lnTo>
                    <a:pt x="972" y="107"/>
                  </a:lnTo>
                  <a:lnTo>
                    <a:pt x="937" y="120"/>
                  </a:lnTo>
                  <a:lnTo>
                    <a:pt x="903" y="135"/>
                  </a:lnTo>
                  <a:lnTo>
                    <a:pt x="870" y="151"/>
                  </a:lnTo>
                  <a:lnTo>
                    <a:pt x="836" y="167"/>
                  </a:lnTo>
                  <a:lnTo>
                    <a:pt x="803" y="185"/>
                  </a:lnTo>
                  <a:lnTo>
                    <a:pt x="771" y="204"/>
                  </a:lnTo>
                  <a:lnTo>
                    <a:pt x="739" y="222"/>
                  </a:lnTo>
                  <a:lnTo>
                    <a:pt x="708" y="242"/>
                  </a:lnTo>
                  <a:lnTo>
                    <a:pt x="677" y="262"/>
                  </a:lnTo>
                  <a:lnTo>
                    <a:pt x="646" y="282"/>
                  </a:lnTo>
                  <a:lnTo>
                    <a:pt x="616" y="305"/>
                  </a:lnTo>
                  <a:lnTo>
                    <a:pt x="587" y="327"/>
                  </a:lnTo>
                  <a:lnTo>
                    <a:pt x="559" y="351"/>
                  </a:lnTo>
                  <a:lnTo>
                    <a:pt x="531" y="374"/>
                  </a:lnTo>
                  <a:lnTo>
                    <a:pt x="503" y="399"/>
                  </a:lnTo>
                  <a:lnTo>
                    <a:pt x="477" y="423"/>
                  </a:lnTo>
                  <a:lnTo>
                    <a:pt x="450" y="449"/>
                  </a:lnTo>
                  <a:lnTo>
                    <a:pt x="424" y="475"/>
                  </a:lnTo>
                  <a:lnTo>
                    <a:pt x="399" y="502"/>
                  </a:lnTo>
                  <a:lnTo>
                    <a:pt x="374" y="530"/>
                  </a:lnTo>
                  <a:lnTo>
                    <a:pt x="351" y="559"/>
                  </a:lnTo>
                  <a:lnTo>
                    <a:pt x="327" y="587"/>
                  </a:lnTo>
                  <a:lnTo>
                    <a:pt x="305" y="616"/>
                  </a:lnTo>
                  <a:lnTo>
                    <a:pt x="284" y="646"/>
                  </a:lnTo>
                  <a:lnTo>
                    <a:pt x="262" y="676"/>
                  </a:lnTo>
                  <a:lnTo>
                    <a:pt x="242" y="707"/>
                  </a:lnTo>
                  <a:lnTo>
                    <a:pt x="223" y="739"/>
                  </a:lnTo>
                  <a:lnTo>
                    <a:pt x="204" y="771"/>
                  </a:lnTo>
                  <a:lnTo>
                    <a:pt x="185" y="803"/>
                  </a:lnTo>
                  <a:lnTo>
                    <a:pt x="168" y="836"/>
                  </a:lnTo>
                  <a:lnTo>
                    <a:pt x="151" y="869"/>
                  </a:lnTo>
                  <a:lnTo>
                    <a:pt x="135" y="903"/>
                  </a:lnTo>
                  <a:lnTo>
                    <a:pt x="120" y="937"/>
                  </a:lnTo>
                  <a:lnTo>
                    <a:pt x="107" y="971"/>
                  </a:lnTo>
                  <a:lnTo>
                    <a:pt x="94" y="1006"/>
                  </a:lnTo>
                  <a:lnTo>
                    <a:pt x="81" y="1041"/>
                  </a:lnTo>
                  <a:lnTo>
                    <a:pt x="69" y="1078"/>
                  </a:lnTo>
                  <a:lnTo>
                    <a:pt x="59" y="1114"/>
                  </a:lnTo>
                  <a:lnTo>
                    <a:pt x="49" y="1150"/>
                  </a:lnTo>
                  <a:lnTo>
                    <a:pt x="39" y="1188"/>
                  </a:lnTo>
                  <a:lnTo>
                    <a:pt x="32" y="1225"/>
                  </a:lnTo>
                  <a:lnTo>
                    <a:pt x="25" y="1262"/>
                  </a:lnTo>
                  <a:lnTo>
                    <a:pt x="18" y="1301"/>
                  </a:lnTo>
                  <a:lnTo>
                    <a:pt x="13" y="1339"/>
                  </a:lnTo>
                  <a:lnTo>
                    <a:pt x="9" y="1377"/>
                  </a:lnTo>
                  <a:lnTo>
                    <a:pt x="5" y="1416"/>
                  </a:lnTo>
                  <a:lnTo>
                    <a:pt x="2" y="1455"/>
                  </a:lnTo>
                  <a:lnTo>
                    <a:pt x="1" y="1495"/>
                  </a:lnTo>
                  <a:lnTo>
                    <a:pt x="0" y="1534"/>
                  </a:lnTo>
                  <a:lnTo>
                    <a:pt x="377" y="1534"/>
                  </a:lnTo>
                  <a:lnTo>
                    <a:pt x="377" y="1534"/>
                  </a:lnTo>
                  <a:lnTo>
                    <a:pt x="377" y="1504"/>
                  </a:lnTo>
                  <a:lnTo>
                    <a:pt x="378" y="1474"/>
                  </a:lnTo>
                  <a:lnTo>
                    <a:pt x="381" y="1444"/>
                  </a:lnTo>
                  <a:lnTo>
                    <a:pt x="383" y="1416"/>
                  </a:lnTo>
                  <a:lnTo>
                    <a:pt x="387" y="1387"/>
                  </a:lnTo>
                  <a:lnTo>
                    <a:pt x="390" y="1358"/>
                  </a:lnTo>
                  <a:lnTo>
                    <a:pt x="396" y="1329"/>
                  </a:lnTo>
                  <a:lnTo>
                    <a:pt x="401" y="1301"/>
                  </a:lnTo>
                  <a:lnTo>
                    <a:pt x="407" y="1273"/>
                  </a:lnTo>
                  <a:lnTo>
                    <a:pt x="414" y="1245"/>
                  </a:lnTo>
                  <a:lnTo>
                    <a:pt x="421" y="1217"/>
                  </a:lnTo>
                  <a:lnTo>
                    <a:pt x="430" y="1190"/>
                  </a:lnTo>
                  <a:lnTo>
                    <a:pt x="438" y="1163"/>
                  </a:lnTo>
                  <a:lnTo>
                    <a:pt x="448" y="1136"/>
                  </a:lnTo>
                  <a:lnTo>
                    <a:pt x="457" y="1110"/>
                  </a:lnTo>
                  <a:lnTo>
                    <a:pt x="468" y="1083"/>
                  </a:lnTo>
                  <a:lnTo>
                    <a:pt x="480" y="1057"/>
                  </a:lnTo>
                  <a:lnTo>
                    <a:pt x="491" y="1032"/>
                  </a:lnTo>
                  <a:lnTo>
                    <a:pt x="504" y="1007"/>
                  </a:lnTo>
                  <a:lnTo>
                    <a:pt x="517" y="983"/>
                  </a:lnTo>
                  <a:lnTo>
                    <a:pt x="531" y="958"/>
                  </a:lnTo>
                  <a:lnTo>
                    <a:pt x="545" y="934"/>
                  </a:lnTo>
                  <a:lnTo>
                    <a:pt x="560" y="910"/>
                  </a:lnTo>
                  <a:lnTo>
                    <a:pt x="575" y="887"/>
                  </a:lnTo>
                  <a:lnTo>
                    <a:pt x="591" y="865"/>
                  </a:lnTo>
                  <a:lnTo>
                    <a:pt x="608" y="841"/>
                  </a:lnTo>
                  <a:lnTo>
                    <a:pt x="624" y="820"/>
                  </a:lnTo>
                  <a:lnTo>
                    <a:pt x="642" y="797"/>
                  </a:lnTo>
                  <a:lnTo>
                    <a:pt x="660" y="777"/>
                  </a:lnTo>
                  <a:lnTo>
                    <a:pt x="678" y="756"/>
                  </a:lnTo>
                  <a:lnTo>
                    <a:pt x="697" y="736"/>
                  </a:lnTo>
                  <a:lnTo>
                    <a:pt x="716" y="715"/>
                  </a:lnTo>
                  <a:lnTo>
                    <a:pt x="736" y="696"/>
                  </a:lnTo>
                  <a:lnTo>
                    <a:pt x="757" y="677"/>
                  </a:lnTo>
                  <a:lnTo>
                    <a:pt x="777" y="659"/>
                  </a:lnTo>
                  <a:lnTo>
                    <a:pt x="798" y="641"/>
                  </a:lnTo>
                  <a:lnTo>
                    <a:pt x="820" y="624"/>
                  </a:lnTo>
                  <a:lnTo>
                    <a:pt x="842" y="607"/>
                  </a:lnTo>
                  <a:lnTo>
                    <a:pt x="865" y="591"/>
                  </a:lnTo>
                  <a:lnTo>
                    <a:pt x="887" y="575"/>
                  </a:lnTo>
                  <a:lnTo>
                    <a:pt x="910" y="559"/>
                  </a:lnTo>
                  <a:lnTo>
                    <a:pt x="935" y="545"/>
                  </a:lnTo>
                  <a:lnTo>
                    <a:pt x="958" y="530"/>
                  </a:lnTo>
                  <a:lnTo>
                    <a:pt x="983" y="516"/>
                  </a:lnTo>
                  <a:lnTo>
                    <a:pt x="1007" y="503"/>
                  </a:lnTo>
                  <a:lnTo>
                    <a:pt x="1033" y="490"/>
                  </a:lnTo>
                  <a:lnTo>
                    <a:pt x="1059" y="479"/>
                  </a:lnTo>
                  <a:lnTo>
                    <a:pt x="1084" y="468"/>
                  </a:lnTo>
                  <a:lnTo>
                    <a:pt x="1110" y="457"/>
                  </a:lnTo>
                  <a:lnTo>
                    <a:pt x="1136" y="447"/>
                  </a:lnTo>
                  <a:lnTo>
                    <a:pt x="1163" y="437"/>
                  </a:lnTo>
                  <a:lnTo>
                    <a:pt x="1191" y="429"/>
                  </a:lnTo>
                  <a:lnTo>
                    <a:pt x="1217" y="421"/>
                  </a:lnTo>
                  <a:lnTo>
                    <a:pt x="1245" y="414"/>
                  </a:lnTo>
                  <a:lnTo>
                    <a:pt x="1273" y="406"/>
                  </a:lnTo>
                  <a:lnTo>
                    <a:pt x="1302" y="400"/>
                  </a:lnTo>
                  <a:lnTo>
                    <a:pt x="1329" y="394"/>
                  </a:lnTo>
                  <a:lnTo>
                    <a:pt x="1358" y="390"/>
                  </a:lnTo>
                  <a:lnTo>
                    <a:pt x="1387" y="386"/>
                  </a:lnTo>
                  <a:lnTo>
                    <a:pt x="1416" y="383"/>
                  </a:lnTo>
                  <a:lnTo>
                    <a:pt x="1446" y="381"/>
                  </a:lnTo>
                  <a:lnTo>
                    <a:pt x="1475" y="378"/>
                  </a:lnTo>
                  <a:lnTo>
                    <a:pt x="1504" y="377"/>
                  </a:lnTo>
                  <a:lnTo>
                    <a:pt x="1534" y="376"/>
                  </a:lnTo>
                  <a:lnTo>
                    <a:pt x="1534" y="376"/>
                  </a:lnTo>
                  <a:close/>
                </a:path>
              </a:pathLst>
            </a:custGeom>
            <a:solidFill>
              <a:srgbClr val="FF9216"/>
            </a:solidFill>
            <a:ln>
              <a:noFill/>
            </a:ln>
            <a:effectLst>
              <a:outerShdw blurRad="190500" dist="38100" dir="2700000" algn="tl" rotWithShape="0">
                <a:prstClr val="black">
                  <a:alpha val="30000"/>
                </a:prstClr>
              </a:outerShdw>
            </a:effectLst>
          </p:spPr>
          <p:txBody>
            <a:bodyPr anchor="ctr"/>
            <a:lstStyle/>
            <a:p>
              <a:pPr algn="ctr"/>
              <a:endParaRPr dirty="0">
                <a:latin typeface="思源黑体" panose="020B0500000000000000" pitchFamily="34" charset="-122"/>
                <a:ea typeface="思源黑体" panose="020B0500000000000000" pitchFamily="34" charset="-122"/>
                <a:cs typeface="+mn-ea"/>
                <a:sym typeface="+mn-lt"/>
              </a:endParaRPr>
            </a:p>
          </p:txBody>
        </p:sp>
        <p:sp>
          <p:nvSpPr>
            <p:cNvPr id="13" name="TextBox 9"/>
            <p:cNvSpPr txBox="1"/>
            <p:nvPr/>
          </p:nvSpPr>
          <p:spPr bwMode="auto">
            <a:xfrm>
              <a:off x="2321530" y="2872739"/>
              <a:ext cx="1433085" cy="452815"/>
            </a:xfrm>
            <a:prstGeom prst="rect">
              <a:avLst/>
            </a:prstGeom>
            <a:noFill/>
            <a:ln w="9525">
              <a:noFill/>
              <a:miter lim="800000"/>
            </a:ln>
          </p:spPr>
          <p:txBody>
            <a:bodyPr wrap="none" lIns="0" tIns="0" rIns="0" bIns="0" anchor="t" anchorCtr="0">
              <a:noAutofit/>
              <a:scene3d>
                <a:camera prst="orthographicFront"/>
                <a:lightRig rig="threePt" dir="t"/>
              </a:scene3d>
              <a:sp3d>
                <a:bevelT w="0" h="0"/>
              </a:sp3d>
            </a:bodyPr>
            <a:lstStyle/>
            <a:p>
              <a:pPr marL="0" lvl="1" algn="ctr"/>
              <a:r>
                <a:rPr lang="zh-CN" altLang="en-US" sz="1200" b="1"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责备自己</a:t>
              </a:r>
            </a:p>
          </p:txBody>
        </p:sp>
        <p:sp>
          <p:nvSpPr>
            <p:cNvPr id="14" name="TextBox 36"/>
            <p:cNvSpPr txBox="1"/>
            <p:nvPr/>
          </p:nvSpPr>
          <p:spPr bwMode="auto">
            <a:xfrm>
              <a:off x="3935755" y="1234501"/>
              <a:ext cx="2392974" cy="2359525"/>
            </a:xfrm>
            <a:prstGeom prst="rect">
              <a:avLst/>
            </a:prstGeom>
            <a:noFill/>
            <a:ln w="9525">
              <a:noFill/>
              <a:miter lim="800000"/>
            </a:ln>
            <a:effectLst>
              <a:outerShdw blurRad="190500" dist="38100" dir="2700000" algn="tl" rotWithShape="0">
                <a:prstClr val="black">
                  <a:alpha val="30000"/>
                </a:prstClr>
              </a:outerShdw>
            </a:effectLst>
          </p:spPr>
          <p:txBody>
            <a:bodyPr wrap="square" lIns="360000" tIns="0" rIns="360000" bIns="540000" anchor="b" anchorCtr="1">
              <a:normAutofit/>
              <a:scene3d>
                <a:camera prst="orthographicFront"/>
                <a:lightRig rig="threePt" dir="t"/>
              </a:scene3d>
              <a:sp3d>
                <a:bevelT w="0" h="0"/>
              </a:sp3d>
            </a:bodyPr>
            <a:lstStyle/>
            <a:p>
              <a:pPr algn="ctr">
                <a:lnSpc>
                  <a:spcPct val="120000"/>
                </a:lnSpc>
                <a:defRPr/>
              </a:pPr>
              <a:endParaRPr lang="zh-CN" altLang="en-US" sz="10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endParaRPr>
            </a:p>
          </p:txBody>
        </p:sp>
        <p:sp>
          <p:nvSpPr>
            <p:cNvPr id="15" name="TextBox 13"/>
            <p:cNvSpPr txBox="1"/>
            <p:nvPr/>
          </p:nvSpPr>
          <p:spPr bwMode="auto">
            <a:xfrm>
              <a:off x="6517929" y="2862619"/>
              <a:ext cx="1433085" cy="462935"/>
            </a:xfrm>
            <a:prstGeom prst="rect">
              <a:avLst/>
            </a:prstGeom>
            <a:noFill/>
            <a:ln w="9525">
              <a:noFill/>
              <a:miter lim="800000"/>
            </a:ln>
          </p:spPr>
          <p:txBody>
            <a:bodyPr wrap="none" lIns="0" tIns="0" rIns="0" bIns="0" anchor="t" anchorCtr="0">
              <a:noAutofit/>
              <a:scene3d>
                <a:camera prst="orthographicFront"/>
                <a:lightRig rig="threePt" dir="t"/>
              </a:scene3d>
              <a:sp3d>
                <a:bevelT w="0" h="0"/>
              </a:sp3d>
            </a:bodyPr>
            <a:lstStyle/>
            <a:p>
              <a:pPr marL="0" lvl="1" algn="ctr"/>
              <a:r>
                <a:rPr lang="zh-CN" altLang="en-US" sz="1200" b="1"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体会自己的</a:t>
              </a:r>
              <a:endParaRPr lang="en-US" altLang="zh-CN" sz="1200" b="1"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endParaRPr>
            </a:p>
            <a:p>
              <a:pPr marL="0" lvl="1" algn="ctr"/>
              <a:r>
                <a:rPr lang="zh-CN" altLang="en-US" sz="1200" b="1"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感受和需要</a:t>
              </a:r>
            </a:p>
          </p:txBody>
        </p:sp>
        <p:sp>
          <p:nvSpPr>
            <p:cNvPr id="16" name="Freeform: Shape 24"/>
            <p:cNvSpPr/>
            <p:nvPr/>
          </p:nvSpPr>
          <p:spPr bwMode="auto">
            <a:xfrm>
              <a:off x="3935763" y="3628288"/>
              <a:ext cx="2392972" cy="1196487"/>
            </a:xfrm>
            <a:custGeom>
              <a:avLst/>
              <a:gdLst>
                <a:gd name="T0" fmla="*/ 1444 w 3068"/>
                <a:gd name="T1" fmla="*/ 1153 h 1534"/>
                <a:gd name="T2" fmla="*/ 1300 w 3068"/>
                <a:gd name="T3" fmla="*/ 1134 h 1534"/>
                <a:gd name="T4" fmla="*/ 1163 w 3068"/>
                <a:gd name="T5" fmla="*/ 1097 h 1534"/>
                <a:gd name="T6" fmla="*/ 1032 w 3068"/>
                <a:gd name="T7" fmla="*/ 1044 h 1534"/>
                <a:gd name="T8" fmla="*/ 910 w 3068"/>
                <a:gd name="T9" fmla="*/ 975 h 1534"/>
                <a:gd name="T10" fmla="*/ 797 w 3068"/>
                <a:gd name="T11" fmla="*/ 893 h 1534"/>
                <a:gd name="T12" fmla="*/ 696 w 3068"/>
                <a:gd name="T13" fmla="*/ 798 h 1534"/>
                <a:gd name="T14" fmla="*/ 606 w 3068"/>
                <a:gd name="T15" fmla="*/ 693 h 1534"/>
                <a:gd name="T16" fmla="*/ 530 w 3068"/>
                <a:gd name="T17" fmla="*/ 576 h 1534"/>
                <a:gd name="T18" fmla="*/ 467 w 3068"/>
                <a:gd name="T19" fmla="*/ 451 h 1534"/>
                <a:gd name="T20" fmla="*/ 420 w 3068"/>
                <a:gd name="T21" fmla="*/ 317 h 1534"/>
                <a:gd name="T22" fmla="*/ 390 w 3068"/>
                <a:gd name="T23" fmla="*/ 176 h 1534"/>
                <a:gd name="T24" fmla="*/ 376 w 3068"/>
                <a:gd name="T25" fmla="*/ 30 h 1534"/>
                <a:gd name="T26" fmla="*/ 1 w 3068"/>
                <a:gd name="T27" fmla="*/ 79 h 1534"/>
                <a:gd name="T28" fmla="*/ 23 w 3068"/>
                <a:gd name="T29" fmla="*/ 272 h 1534"/>
                <a:gd name="T30" fmla="*/ 68 w 3068"/>
                <a:gd name="T31" fmla="*/ 456 h 1534"/>
                <a:gd name="T32" fmla="*/ 135 w 3068"/>
                <a:gd name="T33" fmla="*/ 631 h 1534"/>
                <a:gd name="T34" fmla="*/ 222 w 3068"/>
                <a:gd name="T35" fmla="*/ 795 h 1534"/>
                <a:gd name="T36" fmla="*/ 327 w 3068"/>
                <a:gd name="T37" fmla="*/ 947 h 1534"/>
                <a:gd name="T38" fmla="*/ 449 w 3068"/>
                <a:gd name="T39" fmla="*/ 1085 h 1534"/>
                <a:gd name="T40" fmla="*/ 586 w 3068"/>
                <a:gd name="T41" fmla="*/ 1207 h 1534"/>
                <a:gd name="T42" fmla="*/ 738 w 3068"/>
                <a:gd name="T43" fmla="*/ 1312 h 1534"/>
                <a:gd name="T44" fmla="*/ 902 w 3068"/>
                <a:gd name="T45" fmla="*/ 1399 h 1534"/>
                <a:gd name="T46" fmla="*/ 1078 w 3068"/>
                <a:gd name="T47" fmla="*/ 1465 h 1534"/>
                <a:gd name="T48" fmla="*/ 1262 w 3068"/>
                <a:gd name="T49" fmla="*/ 1511 h 1534"/>
                <a:gd name="T50" fmla="*/ 1455 w 3068"/>
                <a:gd name="T51" fmla="*/ 1532 h 1534"/>
                <a:gd name="T52" fmla="*/ 1613 w 3068"/>
                <a:gd name="T53" fmla="*/ 1532 h 1534"/>
                <a:gd name="T54" fmla="*/ 1805 w 3068"/>
                <a:gd name="T55" fmla="*/ 1511 h 1534"/>
                <a:gd name="T56" fmla="*/ 1990 w 3068"/>
                <a:gd name="T57" fmla="*/ 1465 h 1534"/>
                <a:gd name="T58" fmla="*/ 2165 w 3068"/>
                <a:gd name="T59" fmla="*/ 1399 h 1534"/>
                <a:gd name="T60" fmla="*/ 2329 w 3068"/>
                <a:gd name="T61" fmla="*/ 1312 h 1534"/>
                <a:gd name="T62" fmla="*/ 2481 w 3068"/>
                <a:gd name="T63" fmla="*/ 1207 h 1534"/>
                <a:gd name="T64" fmla="*/ 2618 w 3068"/>
                <a:gd name="T65" fmla="*/ 1085 h 1534"/>
                <a:gd name="T66" fmla="*/ 2741 w 3068"/>
                <a:gd name="T67" fmla="*/ 947 h 1534"/>
                <a:gd name="T68" fmla="*/ 2845 w 3068"/>
                <a:gd name="T69" fmla="*/ 795 h 1534"/>
                <a:gd name="T70" fmla="*/ 2933 w 3068"/>
                <a:gd name="T71" fmla="*/ 631 h 1534"/>
                <a:gd name="T72" fmla="*/ 2999 w 3068"/>
                <a:gd name="T73" fmla="*/ 456 h 1534"/>
                <a:gd name="T74" fmla="*/ 3043 w 3068"/>
                <a:gd name="T75" fmla="*/ 272 h 1534"/>
                <a:gd name="T76" fmla="*/ 3066 w 3068"/>
                <a:gd name="T77" fmla="*/ 79 h 1534"/>
                <a:gd name="T78" fmla="*/ 2691 w 3068"/>
                <a:gd name="T79" fmla="*/ 30 h 1534"/>
                <a:gd name="T80" fmla="*/ 2678 w 3068"/>
                <a:gd name="T81" fmla="*/ 176 h 1534"/>
                <a:gd name="T82" fmla="*/ 2647 w 3068"/>
                <a:gd name="T83" fmla="*/ 317 h 1534"/>
                <a:gd name="T84" fmla="*/ 2600 w 3068"/>
                <a:gd name="T85" fmla="*/ 451 h 1534"/>
                <a:gd name="T86" fmla="*/ 2537 w 3068"/>
                <a:gd name="T87" fmla="*/ 576 h 1534"/>
                <a:gd name="T88" fmla="*/ 2461 w 3068"/>
                <a:gd name="T89" fmla="*/ 693 h 1534"/>
                <a:gd name="T90" fmla="*/ 2372 w 3068"/>
                <a:gd name="T91" fmla="*/ 798 h 1534"/>
                <a:gd name="T92" fmla="*/ 2270 w 3068"/>
                <a:gd name="T93" fmla="*/ 893 h 1534"/>
                <a:gd name="T94" fmla="*/ 2158 w 3068"/>
                <a:gd name="T95" fmla="*/ 975 h 1534"/>
                <a:gd name="T96" fmla="*/ 2035 w 3068"/>
                <a:gd name="T97" fmla="*/ 1044 h 1534"/>
                <a:gd name="T98" fmla="*/ 1905 w 3068"/>
                <a:gd name="T99" fmla="*/ 1097 h 1534"/>
                <a:gd name="T100" fmla="*/ 1766 w 3068"/>
                <a:gd name="T101" fmla="*/ 1134 h 1534"/>
                <a:gd name="T102" fmla="*/ 1622 w 3068"/>
                <a:gd name="T103" fmla="*/ 1153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68" h="1534">
                  <a:moveTo>
                    <a:pt x="1534" y="1158"/>
                  </a:moveTo>
                  <a:lnTo>
                    <a:pt x="1534" y="1158"/>
                  </a:lnTo>
                  <a:lnTo>
                    <a:pt x="1504" y="1157"/>
                  </a:lnTo>
                  <a:lnTo>
                    <a:pt x="1474" y="1156"/>
                  </a:lnTo>
                  <a:lnTo>
                    <a:pt x="1444" y="1153"/>
                  </a:lnTo>
                  <a:lnTo>
                    <a:pt x="1416" y="1151"/>
                  </a:lnTo>
                  <a:lnTo>
                    <a:pt x="1386" y="1148"/>
                  </a:lnTo>
                  <a:lnTo>
                    <a:pt x="1357" y="1144"/>
                  </a:lnTo>
                  <a:lnTo>
                    <a:pt x="1329" y="1140"/>
                  </a:lnTo>
                  <a:lnTo>
                    <a:pt x="1300" y="1134"/>
                  </a:lnTo>
                  <a:lnTo>
                    <a:pt x="1273" y="1128"/>
                  </a:lnTo>
                  <a:lnTo>
                    <a:pt x="1244" y="1120"/>
                  </a:lnTo>
                  <a:lnTo>
                    <a:pt x="1217" y="1113"/>
                  </a:lnTo>
                  <a:lnTo>
                    <a:pt x="1190" y="1105"/>
                  </a:lnTo>
                  <a:lnTo>
                    <a:pt x="1163" y="1097"/>
                  </a:lnTo>
                  <a:lnTo>
                    <a:pt x="1135" y="1087"/>
                  </a:lnTo>
                  <a:lnTo>
                    <a:pt x="1110" y="1077"/>
                  </a:lnTo>
                  <a:lnTo>
                    <a:pt x="1083" y="1066"/>
                  </a:lnTo>
                  <a:lnTo>
                    <a:pt x="1057" y="1055"/>
                  </a:lnTo>
                  <a:lnTo>
                    <a:pt x="1032" y="1044"/>
                  </a:lnTo>
                  <a:lnTo>
                    <a:pt x="1006" y="1031"/>
                  </a:lnTo>
                  <a:lnTo>
                    <a:pt x="982" y="1018"/>
                  </a:lnTo>
                  <a:lnTo>
                    <a:pt x="957" y="1004"/>
                  </a:lnTo>
                  <a:lnTo>
                    <a:pt x="934" y="989"/>
                  </a:lnTo>
                  <a:lnTo>
                    <a:pt x="910" y="975"/>
                  </a:lnTo>
                  <a:lnTo>
                    <a:pt x="887" y="959"/>
                  </a:lnTo>
                  <a:lnTo>
                    <a:pt x="863" y="943"/>
                  </a:lnTo>
                  <a:lnTo>
                    <a:pt x="841" y="927"/>
                  </a:lnTo>
                  <a:lnTo>
                    <a:pt x="819" y="910"/>
                  </a:lnTo>
                  <a:lnTo>
                    <a:pt x="797" y="893"/>
                  </a:lnTo>
                  <a:lnTo>
                    <a:pt x="776" y="875"/>
                  </a:lnTo>
                  <a:lnTo>
                    <a:pt x="756" y="857"/>
                  </a:lnTo>
                  <a:lnTo>
                    <a:pt x="735" y="838"/>
                  </a:lnTo>
                  <a:lnTo>
                    <a:pt x="715" y="819"/>
                  </a:lnTo>
                  <a:lnTo>
                    <a:pt x="696" y="798"/>
                  </a:lnTo>
                  <a:lnTo>
                    <a:pt x="677" y="778"/>
                  </a:lnTo>
                  <a:lnTo>
                    <a:pt x="659" y="757"/>
                  </a:lnTo>
                  <a:lnTo>
                    <a:pt x="641" y="737"/>
                  </a:lnTo>
                  <a:lnTo>
                    <a:pt x="623" y="714"/>
                  </a:lnTo>
                  <a:lnTo>
                    <a:pt x="606" y="693"/>
                  </a:lnTo>
                  <a:lnTo>
                    <a:pt x="589" y="669"/>
                  </a:lnTo>
                  <a:lnTo>
                    <a:pt x="574" y="647"/>
                  </a:lnTo>
                  <a:lnTo>
                    <a:pt x="558" y="624"/>
                  </a:lnTo>
                  <a:lnTo>
                    <a:pt x="544" y="600"/>
                  </a:lnTo>
                  <a:lnTo>
                    <a:pt x="530" y="576"/>
                  </a:lnTo>
                  <a:lnTo>
                    <a:pt x="516" y="551"/>
                  </a:lnTo>
                  <a:lnTo>
                    <a:pt x="503" y="527"/>
                  </a:lnTo>
                  <a:lnTo>
                    <a:pt x="490" y="502"/>
                  </a:lnTo>
                  <a:lnTo>
                    <a:pt x="479" y="477"/>
                  </a:lnTo>
                  <a:lnTo>
                    <a:pt x="467" y="451"/>
                  </a:lnTo>
                  <a:lnTo>
                    <a:pt x="456" y="424"/>
                  </a:lnTo>
                  <a:lnTo>
                    <a:pt x="447" y="398"/>
                  </a:lnTo>
                  <a:lnTo>
                    <a:pt x="437" y="371"/>
                  </a:lnTo>
                  <a:lnTo>
                    <a:pt x="428" y="344"/>
                  </a:lnTo>
                  <a:lnTo>
                    <a:pt x="420" y="317"/>
                  </a:lnTo>
                  <a:lnTo>
                    <a:pt x="412" y="289"/>
                  </a:lnTo>
                  <a:lnTo>
                    <a:pt x="406" y="261"/>
                  </a:lnTo>
                  <a:lnTo>
                    <a:pt x="400" y="233"/>
                  </a:lnTo>
                  <a:lnTo>
                    <a:pt x="394" y="205"/>
                  </a:lnTo>
                  <a:lnTo>
                    <a:pt x="390" y="176"/>
                  </a:lnTo>
                  <a:lnTo>
                    <a:pt x="386" y="147"/>
                  </a:lnTo>
                  <a:lnTo>
                    <a:pt x="383" y="118"/>
                  </a:lnTo>
                  <a:lnTo>
                    <a:pt x="379" y="90"/>
                  </a:lnTo>
                  <a:lnTo>
                    <a:pt x="378" y="60"/>
                  </a:lnTo>
                  <a:lnTo>
                    <a:pt x="376" y="30"/>
                  </a:lnTo>
                  <a:lnTo>
                    <a:pt x="376" y="0"/>
                  </a:lnTo>
                  <a:lnTo>
                    <a:pt x="0" y="0"/>
                  </a:lnTo>
                  <a:lnTo>
                    <a:pt x="0" y="0"/>
                  </a:lnTo>
                  <a:lnTo>
                    <a:pt x="0" y="39"/>
                  </a:lnTo>
                  <a:lnTo>
                    <a:pt x="1" y="79"/>
                  </a:lnTo>
                  <a:lnTo>
                    <a:pt x="4" y="118"/>
                  </a:lnTo>
                  <a:lnTo>
                    <a:pt x="7" y="157"/>
                  </a:lnTo>
                  <a:lnTo>
                    <a:pt x="12" y="195"/>
                  </a:lnTo>
                  <a:lnTo>
                    <a:pt x="17" y="233"/>
                  </a:lnTo>
                  <a:lnTo>
                    <a:pt x="23" y="272"/>
                  </a:lnTo>
                  <a:lnTo>
                    <a:pt x="31" y="309"/>
                  </a:lnTo>
                  <a:lnTo>
                    <a:pt x="38" y="346"/>
                  </a:lnTo>
                  <a:lnTo>
                    <a:pt x="48" y="384"/>
                  </a:lnTo>
                  <a:lnTo>
                    <a:pt x="57" y="420"/>
                  </a:lnTo>
                  <a:lnTo>
                    <a:pt x="68" y="456"/>
                  </a:lnTo>
                  <a:lnTo>
                    <a:pt x="80" y="493"/>
                  </a:lnTo>
                  <a:lnTo>
                    <a:pt x="93" y="528"/>
                  </a:lnTo>
                  <a:lnTo>
                    <a:pt x="105" y="563"/>
                  </a:lnTo>
                  <a:lnTo>
                    <a:pt x="120" y="597"/>
                  </a:lnTo>
                  <a:lnTo>
                    <a:pt x="135" y="631"/>
                  </a:lnTo>
                  <a:lnTo>
                    <a:pt x="151" y="665"/>
                  </a:lnTo>
                  <a:lnTo>
                    <a:pt x="167" y="698"/>
                  </a:lnTo>
                  <a:lnTo>
                    <a:pt x="184" y="731"/>
                  </a:lnTo>
                  <a:lnTo>
                    <a:pt x="202" y="763"/>
                  </a:lnTo>
                  <a:lnTo>
                    <a:pt x="222" y="795"/>
                  </a:lnTo>
                  <a:lnTo>
                    <a:pt x="241" y="827"/>
                  </a:lnTo>
                  <a:lnTo>
                    <a:pt x="261" y="858"/>
                  </a:lnTo>
                  <a:lnTo>
                    <a:pt x="282" y="888"/>
                  </a:lnTo>
                  <a:lnTo>
                    <a:pt x="305" y="918"/>
                  </a:lnTo>
                  <a:lnTo>
                    <a:pt x="327" y="947"/>
                  </a:lnTo>
                  <a:lnTo>
                    <a:pt x="350" y="975"/>
                  </a:lnTo>
                  <a:lnTo>
                    <a:pt x="374" y="1004"/>
                  </a:lnTo>
                  <a:lnTo>
                    <a:pt x="397" y="1032"/>
                  </a:lnTo>
                  <a:lnTo>
                    <a:pt x="423" y="1059"/>
                  </a:lnTo>
                  <a:lnTo>
                    <a:pt x="449" y="1085"/>
                  </a:lnTo>
                  <a:lnTo>
                    <a:pt x="475" y="1111"/>
                  </a:lnTo>
                  <a:lnTo>
                    <a:pt x="502" y="1135"/>
                  </a:lnTo>
                  <a:lnTo>
                    <a:pt x="530" y="1160"/>
                  </a:lnTo>
                  <a:lnTo>
                    <a:pt x="557" y="1183"/>
                  </a:lnTo>
                  <a:lnTo>
                    <a:pt x="586" y="1207"/>
                  </a:lnTo>
                  <a:lnTo>
                    <a:pt x="616" y="1229"/>
                  </a:lnTo>
                  <a:lnTo>
                    <a:pt x="646" y="1252"/>
                  </a:lnTo>
                  <a:lnTo>
                    <a:pt x="676" y="1272"/>
                  </a:lnTo>
                  <a:lnTo>
                    <a:pt x="707" y="1292"/>
                  </a:lnTo>
                  <a:lnTo>
                    <a:pt x="738" y="1312"/>
                  </a:lnTo>
                  <a:lnTo>
                    <a:pt x="770" y="1330"/>
                  </a:lnTo>
                  <a:lnTo>
                    <a:pt x="803" y="1349"/>
                  </a:lnTo>
                  <a:lnTo>
                    <a:pt x="836" y="1367"/>
                  </a:lnTo>
                  <a:lnTo>
                    <a:pt x="869" y="1383"/>
                  </a:lnTo>
                  <a:lnTo>
                    <a:pt x="902" y="1399"/>
                  </a:lnTo>
                  <a:lnTo>
                    <a:pt x="937" y="1414"/>
                  </a:lnTo>
                  <a:lnTo>
                    <a:pt x="971" y="1427"/>
                  </a:lnTo>
                  <a:lnTo>
                    <a:pt x="1006" y="1441"/>
                  </a:lnTo>
                  <a:lnTo>
                    <a:pt x="1041" y="1453"/>
                  </a:lnTo>
                  <a:lnTo>
                    <a:pt x="1078" y="1465"/>
                  </a:lnTo>
                  <a:lnTo>
                    <a:pt x="1114" y="1475"/>
                  </a:lnTo>
                  <a:lnTo>
                    <a:pt x="1150" y="1486"/>
                  </a:lnTo>
                  <a:lnTo>
                    <a:pt x="1187" y="1495"/>
                  </a:lnTo>
                  <a:lnTo>
                    <a:pt x="1225" y="1503"/>
                  </a:lnTo>
                  <a:lnTo>
                    <a:pt x="1262" y="1511"/>
                  </a:lnTo>
                  <a:lnTo>
                    <a:pt x="1300" y="1516"/>
                  </a:lnTo>
                  <a:lnTo>
                    <a:pt x="1338" y="1522"/>
                  </a:lnTo>
                  <a:lnTo>
                    <a:pt x="1377" y="1527"/>
                  </a:lnTo>
                  <a:lnTo>
                    <a:pt x="1416" y="1530"/>
                  </a:lnTo>
                  <a:lnTo>
                    <a:pt x="1455" y="1532"/>
                  </a:lnTo>
                  <a:lnTo>
                    <a:pt x="1494" y="1534"/>
                  </a:lnTo>
                  <a:lnTo>
                    <a:pt x="1534" y="1534"/>
                  </a:lnTo>
                  <a:lnTo>
                    <a:pt x="1534" y="1534"/>
                  </a:lnTo>
                  <a:lnTo>
                    <a:pt x="1573" y="1534"/>
                  </a:lnTo>
                  <a:lnTo>
                    <a:pt x="1613" y="1532"/>
                  </a:lnTo>
                  <a:lnTo>
                    <a:pt x="1651" y="1530"/>
                  </a:lnTo>
                  <a:lnTo>
                    <a:pt x="1691" y="1527"/>
                  </a:lnTo>
                  <a:lnTo>
                    <a:pt x="1729" y="1522"/>
                  </a:lnTo>
                  <a:lnTo>
                    <a:pt x="1767" y="1516"/>
                  </a:lnTo>
                  <a:lnTo>
                    <a:pt x="1805" y="1511"/>
                  </a:lnTo>
                  <a:lnTo>
                    <a:pt x="1843" y="1503"/>
                  </a:lnTo>
                  <a:lnTo>
                    <a:pt x="1880" y="1495"/>
                  </a:lnTo>
                  <a:lnTo>
                    <a:pt x="1917" y="1486"/>
                  </a:lnTo>
                  <a:lnTo>
                    <a:pt x="1954" y="1475"/>
                  </a:lnTo>
                  <a:lnTo>
                    <a:pt x="1990" y="1465"/>
                  </a:lnTo>
                  <a:lnTo>
                    <a:pt x="2025" y="1453"/>
                  </a:lnTo>
                  <a:lnTo>
                    <a:pt x="2062" y="1441"/>
                  </a:lnTo>
                  <a:lnTo>
                    <a:pt x="2096" y="1427"/>
                  </a:lnTo>
                  <a:lnTo>
                    <a:pt x="2131" y="1414"/>
                  </a:lnTo>
                  <a:lnTo>
                    <a:pt x="2165" y="1399"/>
                  </a:lnTo>
                  <a:lnTo>
                    <a:pt x="2199" y="1383"/>
                  </a:lnTo>
                  <a:lnTo>
                    <a:pt x="2232" y="1367"/>
                  </a:lnTo>
                  <a:lnTo>
                    <a:pt x="2265" y="1349"/>
                  </a:lnTo>
                  <a:lnTo>
                    <a:pt x="2297" y="1330"/>
                  </a:lnTo>
                  <a:lnTo>
                    <a:pt x="2329" y="1312"/>
                  </a:lnTo>
                  <a:lnTo>
                    <a:pt x="2360" y="1292"/>
                  </a:lnTo>
                  <a:lnTo>
                    <a:pt x="2391" y="1272"/>
                  </a:lnTo>
                  <a:lnTo>
                    <a:pt x="2422" y="1252"/>
                  </a:lnTo>
                  <a:lnTo>
                    <a:pt x="2452" y="1229"/>
                  </a:lnTo>
                  <a:lnTo>
                    <a:pt x="2481" y="1207"/>
                  </a:lnTo>
                  <a:lnTo>
                    <a:pt x="2509" y="1183"/>
                  </a:lnTo>
                  <a:lnTo>
                    <a:pt x="2537" y="1160"/>
                  </a:lnTo>
                  <a:lnTo>
                    <a:pt x="2565" y="1135"/>
                  </a:lnTo>
                  <a:lnTo>
                    <a:pt x="2593" y="1111"/>
                  </a:lnTo>
                  <a:lnTo>
                    <a:pt x="2618" y="1085"/>
                  </a:lnTo>
                  <a:lnTo>
                    <a:pt x="2644" y="1059"/>
                  </a:lnTo>
                  <a:lnTo>
                    <a:pt x="2669" y="1032"/>
                  </a:lnTo>
                  <a:lnTo>
                    <a:pt x="2694" y="1004"/>
                  </a:lnTo>
                  <a:lnTo>
                    <a:pt x="2717" y="975"/>
                  </a:lnTo>
                  <a:lnTo>
                    <a:pt x="2741" y="947"/>
                  </a:lnTo>
                  <a:lnTo>
                    <a:pt x="2763" y="918"/>
                  </a:lnTo>
                  <a:lnTo>
                    <a:pt x="2784" y="888"/>
                  </a:lnTo>
                  <a:lnTo>
                    <a:pt x="2806" y="858"/>
                  </a:lnTo>
                  <a:lnTo>
                    <a:pt x="2826" y="827"/>
                  </a:lnTo>
                  <a:lnTo>
                    <a:pt x="2845" y="795"/>
                  </a:lnTo>
                  <a:lnTo>
                    <a:pt x="2864" y="763"/>
                  </a:lnTo>
                  <a:lnTo>
                    <a:pt x="2883" y="731"/>
                  </a:lnTo>
                  <a:lnTo>
                    <a:pt x="2900" y="698"/>
                  </a:lnTo>
                  <a:lnTo>
                    <a:pt x="2917" y="665"/>
                  </a:lnTo>
                  <a:lnTo>
                    <a:pt x="2933" y="631"/>
                  </a:lnTo>
                  <a:lnTo>
                    <a:pt x="2948" y="597"/>
                  </a:lnTo>
                  <a:lnTo>
                    <a:pt x="2961" y="563"/>
                  </a:lnTo>
                  <a:lnTo>
                    <a:pt x="2974" y="528"/>
                  </a:lnTo>
                  <a:lnTo>
                    <a:pt x="2987" y="493"/>
                  </a:lnTo>
                  <a:lnTo>
                    <a:pt x="2999" y="456"/>
                  </a:lnTo>
                  <a:lnTo>
                    <a:pt x="3009" y="420"/>
                  </a:lnTo>
                  <a:lnTo>
                    <a:pt x="3019" y="384"/>
                  </a:lnTo>
                  <a:lnTo>
                    <a:pt x="3029" y="346"/>
                  </a:lnTo>
                  <a:lnTo>
                    <a:pt x="3037" y="309"/>
                  </a:lnTo>
                  <a:lnTo>
                    <a:pt x="3043" y="272"/>
                  </a:lnTo>
                  <a:lnTo>
                    <a:pt x="3050" y="233"/>
                  </a:lnTo>
                  <a:lnTo>
                    <a:pt x="3055" y="195"/>
                  </a:lnTo>
                  <a:lnTo>
                    <a:pt x="3059" y="157"/>
                  </a:lnTo>
                  <a:lnTo>
                    <a:pt x="3064" y="118"/>
                  </a:lnTo>
                  <a:lnTo>
                    <a:pt x="3066" y="79"/>
                  </a:lnTo>
                  <a:lnTo>
                    <a:pt x="3067" y="39"/>
                  </a:lnTo>
                  <a:lnTo>
                    <a:pt x="3068" y="0"/>
                  </a:lnTo>
                  <a:lnTo>
                    <a:pt x="2691" y="0"/>
                  </a:lnTo>
                  <a:lnTo>
                    <a:pt x="2691" y="0"/>
                  </a:lnTo>
                  <a:lnTo>
                    <a:pt x="2691" y="30"/>
                  </a:lnTo>
                  <a:lnTo>
                    <a:pt x="2690" y="60"/>
                  </a:lnTo>
                  <a:lnTo>
                    <a:pt x="2687" y="90"/>
                  </a:lnTo>
                  <a:lnTo>
                    <a:pt x="2685" y="118"/>
                  </a:lnTo>
                  <a:lnTo>
                    <a:pt x="2682" y="147"/>
                  </a:lnTo>
                  <a:lnTo>
                    <a:pt x="2678" y="176"/>
                  </a:lnTo>
                  <a:lnTo>
                    <a:pt x="2672" y="205"/>
                  </a:lnTo>
                  <a:lnTo>
                    <a:pt x="2667" y="233"/>
                  </a:lnTo>
                  <a:lnTo>
                    <a:pt x="2661" y="261"/>
                  </a:lnTo>
                  <a:lnTo>
                    <a:pt x="2654" y="289"/>
                  </a:lnTo>
                  <a:lnTo>
                    <a:pt x="2647" y="317"/>
                  </a:lnTo>
                  <a:lnTo>
                    <a:pt x="2638" y="344"/>
                  </a:lnTo>
                  <a:lnTo>
                    <a:pt x="2630" y="371"/>
                  </a:lnTo>
                  <a:lnTo>
                    <a:pt x="2620" y="398"/>
                  </a:lnTo>
                  <a:lnTo>
                    <a:pt x="2611" y="424"/>
                  </a:lnTo>
                  <a:lnTo>
                    <a:pt x="2600" y="451"/>
                  </a:lnTo>
                  <a:lnTo>
                    <a:pt x="2588" y="477"/>
                  </a:lnTo>
                  <a:lnTo>
                    <a:pt x="2577" y="502"/>
                  </a:lnTo>
                  <a:lnTo>
                    <a:pt x="2565" y="527"/>
                  </a:lnTo>
                  <a:lnTo>
                    <a:pt x="2551" y="551"/>
                  </a:lnTo>
                  <a:lnTo>
                    <a:pt x="2537" y="576"/>
                  </a:lnTo>
                  <a:lnTo>
                    <a:pt x="2523" y="600"/>
                  </a:lnTo>
                  <a:lnTo>
                    <a:pt x="2508" y="624"/>
                  </a:lnTo>
                  <a:lnTo>
                    <a:pt x="2493" y="647"/>
                  </a:lnTo>
                  <a:lnTo>
                    <a:pt x="2477" y="669"/>
                  </a:lnTo>
                  <a:lnTo>
                    <a:pt x="2461" y="693"/>
                  </a:lnTo>
                  <a:lnTo>
                    <a:pt x="2444" y="714"/>
                  </a:lnTo>
                  <a:lnTo>
                    <a:pt x="2426" y="737"/>
                  </a:lnTo>
                  <a:lnTo>
                    <a:pt x="2409" y="757"/>
                  </a:lnTo>
                  <a:lnTo>
                    <a:pt x="2390" y="778"/>
                  </a:lnTo>
                  <a:lnTo>
                    <a:pt x="2372" y="798"/>
                  </a:lnTo>
                  <a:lnTo>
                    <a:pt x="2352" y="819"/>
                  </a:lnTo>
                  <a:lnTo>
                    <a:pt x="2332" y="838"/>
                  </a:lnTo>
                  <a:lnTo>
                    <a:pt x="2312" y="857"/>
                  </a:lnTo>
                  <a:lnTo>
                    <a:pt x="2291" y="875"/>
                  </a:lnTo>
                  <a:lnTo>
                    <a:pt x="2270" y="893"/>
                  </a:lnTo>
                  <a:lnTo>
                    <a:pt x="2248" y="910"/>
                  </a:lnTo>
                  <a:lnTo>
                    <a:pt x="2226" y="927"/>
                  </a:lnTo>
                  <a:lnTo>
                    <a:pt x="2203" y="943"/>
                  </a:lnTo>
                  <a:lnTo>
                    <a:pt x="2181" y="959"/>
                  </a:lnTo>
                  <a:lnTo>
                    <a:pt x="2158" y="975"/>
                  </a:lnTo>
                  <a:lnTo>
                    <a:pt x="2134" y="989"/>
                  </a:lnTo>
                  <a:lnTo>
                    <a:pt x="2110" y="1004"/>
                  </a:lnTo>
                  <a:lnTo>
                    <a:pt x="2085" y="1018"/>
                  </a:lnTo>
                  <a:lnTo>
                    <a:pt x="2061" y="1031"/>
                  </a:lnTo>
                  <a:lnTo>
                    <a:pt x="2035" y="1044"/>
                  </a:lnTo>
                  <a:lnTo>
                    <a:pt x="2009" y="1055"/>
                  </a:lnTo>
                  <a:lnTo>
                    <a:pt x="1984" y="1066"/>
                  </a:lnTo>
                  <a:lnTo>
                    <a:pt x="1958" y="1077"/>
                  </a:lnTo>
                  <a:lnTo>
                    <a:pt x="1932" y="1087"/>
                  </a:lnTo>
                  <a:lnTo>
                    <a:pt x="1905" y="1097"/>
                  </a:lnTo>
                  <a:lnTo>
                    <a:pt x="1878" y="1105"/>
                  </a:lnTo>
                  <a:lnTo>
                    <a:pt x="1851" y="1113"/>
                  </a:lnTo>
                  <a:lnTo>
                    <a:pt x="1823" y="1120"/>
                  </a:lnTo>
                  <a:lnTo>
                    <a:pt x="1795" y="1128"/>
                  </a:lnTo>
                  <a:lnTo>
                    <a:pt x="1766" y="1134"/>
                  </a:lnTo>
                  <a:lnTo>
                    <a:pt x="1739" y="1140"/>
                  </a:lnTo>
                  <a:lnTo>
                    <a:pt x="1710" y="1144"/>
                  </a:lnTo>
                  <a:lnTo>
                    <a:pt x="1681" y="1148"/>
                  </a:lnTo>
                  <a:lnTo>
                    <a:pt x="1652" y="1151"/>
                  </a:lnTo>
                  <a:lnTo>
                    <a:pt x="1622" y="1153"/>
                  </a:lnTo>
                  <a:lnTo>
                    <a:pt x="1594" y="1156"/>
                  </a:lnTo>
                  <a:lnTo>
                    <a:pt x="1564" y="1157"/>
                  </a:lnTo>
                  <a:lnTo>
                    <a:pt x="1534" y="1158"/>
                  </a:lnTo>
                  <a:lnTo>
                    <a:pt x="1534" y="1158"/>
                  </a:lnTo>
                  <a:close/>
                </a:path>
              </a:pathLst>
            </a:custGeom>
            <a:solidFill>
              <a:srgbClr val="1E74AE"/>
            </a:solidFill>
            <a:ln>
              <a:noFill/>
            </a:ln>
            <a:effectLst>
              <a:outerShdw blurRad="190500" dist="38100" dir="2700000" algn="tl" rotWithShape="0">
                <a:prstClr val="black">
                  <a:alpha val="30000"/>
                </a:prstClr>
              </a:outerShdw>
            </a:effectLst>
          </p:spPr>
          <p:txBody>
            <a:bodyPr anchor="ctr"/>
            <a:lstStyle/>
            <a:p>
              <a:pPr algn="ctr"/>
              <a:endParaRPr dirty="0">
                <a:latin typeface="思源黑体" panose="020B0500000000000000" pitchFamily="34" charset="-122"/>
                <a:ea typeface="思源黑体" panose="020B0500000000000000" pitchFamily="34" charset="-122"/>
                <a:cs typeface="+mn-ea"/>
                <a:sym typeface="+mn-lt"/>
              </a:endParaRPr>
            </a:p>
          </p:txBody>
        </p:sp>
        <p:sp>
          <p:nvSpPr>
            <p:cNvPr id="21" name="TextBox 37"/>
            <p:cNvSpPr txBox="1"/>
            <p:nvPr/>
          </p:nvSpPr>
          <p:spPr bwMode="auto">
            <a:xfrm>
              <a:off x="4416196" y="4137056"/>
              <a:ext cx="1433085" cy="443131"/>
            </a:xfrm>
            <a:prstGeom prst="rect">
              <a:avLst/>
            </a:prstGeom>
            <a:noFill/>
            <a:ln w="9525">
              <a:noFill/>
              <a:miter lim="800000"/>
            </a:ln>
          </p:spPr>
          <p:txBody>
            <a:bodyPr wrap="none" lIns="0" tIns="0" rIns="0" bIns="0" anchor="t" anchorCtr="0">
              <a:noAutofit/>
              <a:scene3d>
                <a:camera prst="orthographicFront"/>
                <a:lightRig rig="threePt" dir="t"/>
              </a:scene3d>
              <a:sp3d>
                <a:bevelT w="0" h="0"/>
              </a:sp3d>
            </a:bodyPr>
            <a:lstStyle/>
            <a:p>
              <a:pPr marL="0" lvl="1" algn="ctr"/>
              <a:r>
                <a:rPr lang="zh-CN" altLang="en-US" sz="1200" b="1"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指责他人</a:t>
              </a:r>
            </a:p>
          </p:txBody>
        </p:sp>
        <p:sp>
          <p:nvSpPr>
            <p:cNvPr id="22" name="TextBox 25"/>
            <p:cNvSpPr txBox="1"/>
            <p:nvPr/>
          </p:nvSpPr>
          <p:spPr bwMode="auto">
            <a:xfrm>
              <a:off x="8122751" y="1250685"/>
              <a:ext cx="2392974" cy="2359525"/>
            </a:xfrm>
            <a:prstGeom prst="rect">
              <a:avLst/>
            </a:prstGeom>
            <a:noFill/>
            <a:ln w="9525">
              <a:noFill/>
              <a:miter lim="800000"/>
            </a:ln>
            <a:effectLst>
              <a:outerShdw blurRad="190500" dist="38100" dir="2700000" algn="tl" rotWithShape="0">
                <a:prstClr val="black">
                  <a:alpha val="30000"/>
                </a:prstClr>
              </a:outerShdw>
            </a:effectLst>
          </p:spPr>
          <p:txBody>
            <a:bodyPr wrap="square" lIns="360000" tIns="0" rIns="360000" bIns="540000" anchor="b" anchorCtr="1">
              <a:normAutofit/>
              <a:scene3d>
                <a:camera prst="orthographicFront"/>
                <a:lightRig rig="threePt" dir="t"/>
              </a:scene3d>
              <a:sp3d>
                <a:bevelT w="0" h="0"/>
              </a:sp3d>
            </a:bodyPr>
            <a:lstStyle/>
            <a:p>
              <a:pPr algn="ctr">
                <a:lnSpc>
                  <a:spcPct val="120000"/>
                </a:lnSpc>
                <a:defRPr/>
              </a:pPr>
              <a:endParaRPr lang="zh-CN" altLang="en-US" sz="10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endParaRPr>
            </a:p>
          </p:txBody>
        </p:sp>
        <p:sp>
          <p:nvSpPr>
            <p:cNvPr id="23" name="TextBox 21"/>
            <p:cNvSpPr txBox="1"/>
            <p:nvPr/>
          </p:nvSpPr>
          <p:spPr bwMode="auto">
            <a:xfrm>
              <a:off x="8608220" y="3848318"/>
              <a:ext cx="1433085" cy="543473"/>
            </a:xfrm>
            <a:prstGeom prst="rect">
              <a:avLst/>
            </a:prstGeom>
            <a:noFill/>
            <a:ln w="9525">
              <a:noFill/>
              <a:miter lim="800000"/>
            </a:ln>
          </p:spPr>
          <p:txBody>
            <a:bodyPr wrap="none" lIns="0" tIns="0" rIns="0" bIns="0" anchor="t" anchorCtr="0">
              <a:normAutofit/>
              <a:scene3d>
                <a:camera prst="orthographicFront"/>
                <a:lightRig rig="threePt" dir="t"/>
              </a:scene3d>
              <a:sp3d>
                <a:bevelT w="0" h="0"/>
              </a:sp3d>
            </a:bodyPr>
            <a:lstStyle/>
            <a:p>
              <a:pPr marL="0" lvl="1" algn="ctr"/>
              <a:r>
                <a:rPr lang="zh-CN" altLang="en-US" sz="1200" b="1"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体会他人的</a:t>
              </a:r>
              <a:endParaRPr lang="en-US" altLang="zh-CN" sz="1200" b="1"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endParaRPr>
            </a:p>
            <a:p>
              <a:pPr marL="0" lvl="1" algn="ctr"/>
              <a:r>
                <a:rPr lang="zh-CN" altLang="en-US" sz="1200" b="1"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感受和需要</a:t>
              </a:r>
            </a:p>
          </p:txBody>
        </p:sp>
      </p:grpSp>
      <p:sp>
        <p:nvSpPr>
          <p:cNvPr id="25" name="文本框 24"/>
          <p:cNvSpPr txBox="1"/>
          <p:nvPr/>
        </p:nvSpPr>
        <p:spPr>
          <a:xfrm>
            <a:off x="1533865" y="2932584"/>
            <a:ext cx="1378521" cy="1939955"/>
          </a:xfrm>
          <a:prstGeom prst="rect">
            <a:avLst/>
          </a:prstGeom>
          <a:noFill/>
        </p:spPr>
        <p:txBody>
          <a:bodyPr wrap="square">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r>
              <a:rPr lang="zh-CN" altLang="en-US" sz="900" dirty="0"/>
              <a:t>第一种是认为自己犯了错。例如，有人气愤地说：“我从没见过像你这么自私的人！”这时，我们可能会自责：“哦，我没有考虑别人的感受，真是太自私了！”这会导致我们内疚、惭愧，甚至厌恶自己。</a:t>
            </a:r>
          </a:p>
        </p:txBody>
      </p:sp>
      <p:sp>
        <p:nvSpPr>
          <p:cNvPr id="26" name="文本框 25"/>
          <p:cNvSpPr txBox="1"/>
          <p:nvPr/>
        </p:nvSpPr>
        <p:spPr>
          <a:xfrm>
            <a:off x="3081969" y="1996480"/>
            <a:ext cx="1378521" cy="1524456"/>
          </a:xfrm>
          <a:prstGeom prst="rect">
            <a:avLst/>
          </a:prstGeom>
          <a:noFill/>
        </p:spPr>
        <p:txBody>
          <a:bodyPr wrap="square">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r>
              <a:rPr lang="zh-CN" altLang="en-US" sz="900" dirty="0"/>
              <a:t>第二种是指责对方。这时，我们也许会驳斥对方：“你没有权利这么说！我一直都很在乎你的感受。你才自私！”在争吵时，我们一般会感到恼怒。</a:t>
            </a:r>
          </a:p>
        </p:txBody>
      </p:sp>
      <p:sp>
        <p:nvSpPr>
          <p:cNvPr id="27" name="文本框 26"/>
          <p:cNvSpPr txBox="1"/>
          <p:nvPr/>
        </p:nvSpPr>
        <p:spPr>
          <a:xfrm>
            <a:off x="4682981" y="3148608"/>
            <a:ext cx="1378521" cy="1108958"/>
          </a:xfrm>
          <a:prstGeom prst="rect">
            <a:avLst/>
          </a:prstGeom>
          <a:noFill/>
        </p:spPr>
        <p:txBody>
          <a:bodyPr wrap="square">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r>
              <a:rPr lang="zh-CN" altLang="en-US" sz="900" dirty="0"/>
              <a:t>第三种是了解我们的感受和需要。这时，我们可能会发现我们有些伤心，因为我们看重信任和接纳。</a:t>
            </a:r>
          </a:p>
        </p:txBody>
      </p:sp>
      <p:sp>
        <p:nvSpPr>
          <p:cNvPr id="28" name="文本框 27"/>
          <p:cNvSpPr txBox="1"/>
          <p:nvPr/>
        </p:nvSpPr>
        <p:spPr>
          <a:xfrm>
            <a:off x="6228978" y="2212504"/>
            <a:ext cx="1378521" cy="1108958"/>
          </a:xfrm>
          <a:prstGeom prst="rect">
            <a:avLst/>
          </a:prstGeom>
          <a:noFill/>
        </p:spPr>
        <p:txBody>
          <a:bodyPr wrap="square">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r>
              <a:rPr lang="zh-CN" altLang="en-US" sz="900" dirty="0"/>
              <a:t>第四种是用心体会他人的感受和需要。这时，我们也许就会想“他伤心可能是因为他需要体贴和支持”。</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3960440"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听到不中听的话：四种选择</a:t>
            </a:r>
          </a:p>
        </p:txBody>
      </p:sp>
      <p:sp>
        <p:nvSpPr>
          <p:cNvPr id="3" name="文本框 2"/>
          <p:cNvSpPr txBox="1"/>
          <p:nvPr/>
        </p:nvSpPr>
        <p:spPr>
          <a:xfrm>
            <a:off x="2916610" y="1253626"/>
            <a:ext cx="3312368" cy="246221"/>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感受的根源在于自身</a:t>
            </a:r>
          </a:p>
        </p:txBody>
      </p:sp>
      <p:sp>
        <p:nvSpPr>
          <p:cNvPr id="4" name="文本框 3"/>
          <p:cNvSpPr txBox="1"/>
          <p:nvPr/>
        </p:nvSpPr>
        <p:spPr>
          <a:xfrm>
            <a:off x="1044402" y="659595"/>
            <a:ext cx="7344816" cy="184666"/>
          </a:xfrm>
          <a:prstGeom prst="rect">
            <a:avLst/>
          </a:prstGeom>
          <a:noFill/>
        </p:spPr>
        <p:txBody>
          <a:bodyPr wrap="square" lIns="0" tIns="0" rIns="0" bIns="0" rtlCol="0">
            <a:spAutoFit/>
          </a:bodyPr>
          <a:lstStyle/>
          <a:p>
            <a:pPr algn="just"/>
            <a:r>
              <a:rPr lang="zh-CN" altLang="en-US" sz="1200" dirty="0">
                <a:solidFill>
                  <a:schemeClr val="accent6"/>
                </a:solidFill>
                <a:ea typeface="思源黑体" panose="020B0500000000000000" pitchFamily="34" charset="-122"/>
              </a:rPr>
              <a:t>请注意以下例句表达失望的方式有何不同。</a:t>
            </a:r>
          </a:p>
        </p:txBody>
      </p:sp>
      <p:grpSp>
        <p:nvGrpSpPr>
          <p:cNvPr id="12" name="组合 11"/>
          <p:cNvGrpSpPr/>
          <p:nvPr/>
        </p:nvGrpSpPr>
        <p:grpSpPr>
          <a:xfrm>
            <a:off x="1713582" y="1780456"/>
            <a:ext cx="5718424" cy="3144392"/>
            <a:chOff x="1388266" y="1825457"/>
            <a:chExt cx="5718424" cy="3144392"/>
          </a:xfrm>
        </p:grpSpPr>
        <p:sp>
          <p:nvSpPr>
            <p:cNvPr id="6" name="文本框 5"/>
            <p:cNvSpPr txBox="1"/>
            <p:nvPr/>
          </p:nvSpPr>
          <p:spPr>
            <a:xfrm>
              <a:off x="1388266" y="2356520"/>
              <a:ext cx="1971448" cy="991105"/>
            </a:xfrm>
            <a:prstGeom prst="rect">
              <a:avLst/>
            </a:prstGeom>
            <a:noFill/>
          </p:spPr>
          <p:txBody>
            <a:bodyPr wrap="square">
              <a:spAutoFit/>
            </a:bodyPr>
            <a:lstStyle>
              <a:defPPr>
                <a:defRPr lang="zh-CN"/>
              </a:defPPr>
              <a:lvl1pPr algn="just">
                <a:lnSpc>
                  <a:spcPct val="150000"/>
                </a:lnSpc>
                <a:defRPr sz="900">
                  <a:solidFill>
                    <a:schemeClr val="tx1">
                      <a:lumMod val="65000"/>
                      <a:lumOff val="35000"/>
                    </a:schemeClr>
                  </a:solidFill>
                  <a:ea typeface="思源黑体" panose="020B0500000000000000" pitchFamily="34" charset="-122"/>
                </a:defRPr>
              </a:lvl1pPr>
            </a:lstStyle>
            <a:p>
              <a:r>
                <a:rPr lang="zh-CN" altLang="en-US" sz="1000" dirty="0"/>
                <a:t>甲：你昨晚没来令我很失望。</a:t>
              </a:r>
              <a:endParaRPr lang="en-US" altLang="zh-CN" sz="1000" dirty="0"/>
            </a:p>
            <a:p>
              <a:endParaRPr lang="en-US" altLang="zh-CN" sz="1000" dirty="0"/>
            </a:p>
            <a:p>
              <a:r>
                <a:rPr lang="zh-CN" altLang="en-US" sz="1000" dirty="0"/>
                <a:t>乙：昨晚你没来，我很失望，因为我想和你说一些烦心事。</a:t>
              </a:r>
            </a:p>
          </p:txBody>
        </p:sp>
        <p:sp>
          <p:nvSpPr>
            <p:cNvPr id="7" name="矩形: 圆角 6"/>
            <p:cNvSpPr/>
            <p:nvPr/>
          </p:nvSpPr>
          <p:spPr>
            <a:xfrm>
              <a:off x="1761922" y="1825457"/>
              <a:ext cx="1224136" cy="360040"/>
            </a:xfrm>
            <a:prstGeom prst="roundRect">
              <a:avLst>
                <a:gd name="adj" fmla="val 50000"/>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Calibri" panose="020F0502020204030204" pitchFamily="34" charset="0"/>
                  <a:ea typeface="思源黑体" panose="020B0500000000000000" pitchFamily="34" charset="-122"/>
                </a:rPr>
                <a:t>例</a:t>
              </a:r>
              <a:r>
                <a:rPr lang="en-US" altLang="zh-CN" sz="1600" b="1" dirty="0">
                  <a:solidFill>
                    <a:schemeClr val="bg1"/>
                  </a:solidFill>
                  <a:latin typeface="Calibri" panose="020F0502020204030204" pitchFamily="34" charset="0"/>
                  <a:ea typeface="思源黑体" panose="020B0500000000000000" pitchFamily="34" charset="-122"/>
                </a:rPr>
                <a:t>1</a:t>
              </a:r>
              <a:endParaRPr lang="zh-CN" altLang="en-US" sz="1600" b="1" dirty="0">
                <a:solidFill>
                  <a:schemeClr val="bg1"/>
                </a:solidFill>
                <a:latin typeface="Calibri" panose="020F0502020204030204" pitchFamily="34" charset="0"/>
                <a:ea typeface="思源黑体" panose="020B0500000000000000" pitchFamily="34" charset="-122"/>
              </a:endParaRPr>
            </a:p>
          </p:txBody>
        </p:sp>
        <p:sp>
          <p:nvSpPr>
            <p:cNvPr id="8" name="文本框 7"/>
            <p:cNvSpPr txBox="1"/>
            <p:nvPr/>
          </p:nvSpPr>
          <p:spPr>
            <a:xfrm>
              <a:off x="1388266" y="3518648"/>
              <a:ext cx="1971448" cy="991105"/>
            </a:xfrm>
            <a:prstGeom prst="rect">
              <a:avLst/>
            </a:prstGeom>
            <a:noFill/>
          </p:spPr>
          <p:txBody>
            <a:bodyPr wrap="square">
              <a:spAutoFit/>
            </a:bodyPr>
            <a:lstStyle>
              <a:defPPr>
                <a:defRPr lang="zh-CN"/>
              </a:defPPr>
              <a:lvl1pPr algn="just">
                <a:lnSpc>
                  <a:spcPct val="150000"/>
                </a:lnSpc>
                <a:defRPr sz="900">
                  <a:solidFill>
                    <a:schemeClr val="tx1">
                      <a:lumMod val="65000"/>
                      <a:lumOff val="35000"/>
                    </a:schemeClr>
                  </a:solidFill>
                  <a:ea typeface="思源黑体" panose="020B0500000000000000" pitchFamily="34" charset="-122"/>
                </a:defRPr>
              </a:lvl1pPr>
            </a:lstStyle>
            <a:p>
              <a:r>
                <a:rPr lang="zh-CN" altLang="en-US" sz="1000" dirty="0">
                  <a:solidFill>
                    <a:schemeClr val="tx1"/>
                  </a:solidFill>
                </a:rPr>
                <a:t>在上面的例句中，甲认为，她的感受是由他人的行为引起的。而乙认为，她感到失望，是因为她的愿望没有得到满足。</a:t>
              </a:r>
            </a:p>
          </p:txBody>
        </p:sp>
        <p:sp>
          <p:nvSpPr>
            <p:cNvPr id="9" name="文本框 8"/>
            <p:cNvSpPr txBox="1"/>
            <p:nvPr/>
          </p:nvSpPr>
          <p:spPr>
            <a:xfrm>
              <a:off x="4730426" y="2356519"/>
              <a:ext cx="2376264" cy="991105"/>
            </a:xfrm>
            <a:prstGeom prst="rect">
              <a:avLst/>
            </a:prstGeom>
            <a:noFill/>
          </p:spPr>
          <p:txBody>
            <a:bodyPr wrap="square">
              <a:spAutoFit/>
            </a:bodyPr>
            <a:lstStyle>
              <a:defPPr>
                <a:defRPr lang="zh-CN"/>
              </a:defPPr>
              <a:lvl1pPr algn="just">
                <a:lnSpc>
                  <a:spcPct val="150000"/>
                </a:lnSpc>
                <a:defRPr sz="900">
                  <a:solidFill>
                    <a:schemeClr val="tx1">
                      <a:lumMod val="65000"/>
                      <a:lumOff val="35000"/>
                    </a:schemeClr>
                  </a:solidFill>
                  <a:ea typeface="思源黑体" panose="020B0500000000000000" pitchFamily="34" charset="-122"/>
                </a:defRPr>
              </a:lvl1pPr>
            </a:lstStyle>
            <a:p>
              <a:r>
                <a:rPr lang="zh-CN" altLang="en-US" sz="1000" dirty="0"/>
                <a:t>甲：他们取消了合同让我很不高兴。</a:t>
              </a:r>
              <a:endParaRPr lang="en-US" altLang="zh-CN" sz="1000" dirty="0"/>
            </a:p>
            <a:p>
              <a:endParaRPr lang="en-US" altLang="zh-CN" sz="1000" dirty="0"/>
            </a:p>
            <a:p>
              <a:r>
                <a:rPr lang="zh-CN" altLang="en-US" sz="1000" dirty="0"/>
                <a:t>乙：他们取消了合同，我很不高兴，因为我想重新聘用我们在去年解聘的员工。</a:t>
              </a:r>
            </a:p>
          </p:txBody>
        </p:sp>
        <p:sp>
          <p:nvSpPr>
            <p:cNvPr id="10" name="矩形: 圆角 9"/>
            <p:cNvSpPr/>
            <p:nvPr/>
          </p:nvSpPr>
          <p:spPr>
            <a:xfrm>
              <a:off x="5306490" y="1827024"/>
              <a:ext cx="1224136" cy="360040"/>
            </a:xfrm>
            <a:prstGeom prst="roundRect">
              <a:avLst>
                <a:gd name="adj" fmla="val 50000"/>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Calibri" panose="020F0502020204030204" pitchFamily="34" charset="0"/>
                  <a:ea typeface="思源黑体" panose="020B0500000000000000" pitchFamily="34" charset="-122"/>
                </a:rPr>
                <a:t>例</a:t>
              </a:r>
              <a:r>
                <a:rPr lang="en-US" altLang="zh-CN" sz="1600" b="1" dirty="0">
                  <a:solidFill>
                    <a:schemeClr val="bg1"/>
                  </a:solidFill>
                  <a:latin typeface="Calibri" panose="020F0502020204030204" pitchFamily="34" charset="0"/>
                  <a:ea typeface="思源黑体" panose="020B0500000000000000" pitchFamily="34" charset="-122"/>
                </a:rPr>
                <a:t>2</a:t>
              </a:r>
              <a:endParaRPr lang="zh-CN" altLang="en-US" sz="1600" b="1" dirty="0">
                <a:solidFill>
                  <a:schemeClr val="bg1"/>
                </a:solidFill>
                <a:latin typeface="Calibri" panose="020F0502020204030204" pitchFamily="34" charset="0"/>
                <a:ea typeface="思源黑体" panose="020B0500000000000000" pitchFamily="34" charset="-122"/>
              </a:endParaRPr>
            </a:p>
          </p:txBody>
        </p:sp>
        <p:sp>
          <p:nvSpPr>
            <p:cNvPr id="11" name="文本框 10"/>
            <p:cNvSpPr txBox="1"/>
            <p:nvPr/>
          </p:nvSpPr>
          <p:spPr>
            <a:xfrm>
              <a:off x="4732178" y="3517079"/>
              <a:ext cx="2374512" cy="1452770"/>
            </a:xfrm>
            <a:prstGeom prst="rect">
              <a:avLst/>
            </a:prstGeom>
            <a:noFill/>
          </p:spPr>
          <p:txBody>
            <a:bodyPr wrap="square">
              <a:spAutoFit/>
            </a:bodyPr>
            <a:lstStyle>
              <a:defPPr>
                <a:defRPr lang="zh-CN"/>
              </a:defPPr>
              <a:lvl1pPr algn="just">
                <a:lnSpc>
                  <a:spcPct val="150000"/>
                </a:lnSpc>
                <a:defRPr sz="900">
                  <a:solidFill>
                    <a:schemeClr val="tx1">
                      <a:lumMod val="65000"/>
                      <a:lumOff val="35000"/>
                    </a:schemeClr>
                  </a:solidFill>
                  <a:ea typeface="思源黑体" panose="020B0500000000000000" pitchFamily="34" charset="-122"/>
                </a:defRPr>
              </a:lvl1pPr>
            </a:lstStyle>
            <a:p>
              <a:r>
                <a:rPr lang="zh-CN" altLang="en-US" sz="1000" dirty="0">
                  <a:solidFill>
                    <a:schemeClr val="tx1"/>
                  </a:solidFill>
                </a:rPr>
                <a:t>在这个例子中，甲认为，他人的行为使她不高兴；而乙认识到，她的观点使她不愉快。乙进一步了解她的愿望：她的哪些需要、期待或价值取向没有得到满足？我们把愿望说得越清楚，他人也就越可能作出积极的回应。</a:t>
              </a:r>
            </a:p>
          </p:txBody>
        </p:sp>
      </p:gr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140746" y="1492424"/>
            <a:ext cx="4248472" cy="2232248"/>
          </a:xfrm>
          <a:prstGeom prst="rect">
            <a:avLst/>
          </a:prstGeom>
          <a:solidFill>
            <a:srgbClr val="1E74A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图片 39"/>
          <p:cNvPicPr>
            <a:picLocks noChangeAspect="1"/>
          </p:cNvPicPr>
          <p:nvPr/>
        </p:nvPicPr>
        <p:blipFill>
          <a:blip r:embed="rId3"/>
          <a:stretch>
            <a:fillRect/>
          </a:stretch>
        </p:blipFill>
        <p:spPr>
          <a:xfrm>
            <a:off x="684362" y="1209058"/>
            <a:ext cx="2854570" cy="3936030"/>
          </a:xfrm>
          <a:prstGeom prst="rect">
            <a:avLst/>
          </a:prstGeom>
        </p:spPr>
      </p:pic>
      <p:sp>
        <p:nvSpPr>
          <p:cNvPr id="70" name="Oval 29"/>
          <p:cNvSpPr>
            <a:spLocks noChangeAspect="1"/>
          </p:cNvSpPr>
          <p:nvPr/>
        </p:nvSpPr>
        <p:spPr>
          <a:xfrm>
            <a:off x="1609382" y="1762549"/>
            <a:ext cx="1056947" cy="1057365"/>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w="190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prstClr val="white"/>
              </a:solidFill>
              <a:effectLst>
                <a:outerShdw blurRad="38100" dist="38100" dir="2700000" algn="tl">
                  <a:srgbClr val="000000">
                    <a:alpha val="43137"/>
                  </a:srgbClr>
                </a:outerShdw>
              </a:effectLst>
              <a:ea typeface="思源黑体" panose="020B0500000000000000" pitchFamily="34" charset="-122"/>
              <a:cs typeface="+mn-ea"/>
              <a:sym typeface="+mn-lt"/>
            </a:endParaRPr>
          </a:p>
        </p:txBody>
      </p:sp>
      <p:sp>
        <p:nvSpPr>
          <p:cNvPr id="72" name="圆角矩形 71"/>
          <p:cNvSpPr/>
          <p:nvPr/>
        </p:nvSpPr>
        <p:spPr>
          <a:xfrm>
            <a:off x="1495437" y="3106583"/>
            <a:ext cx="1276201" cy="276301"/>
          </a:xfrm>
          <a:prstGeom prst="roundRect">
            <a:avLst>
              <a:gd name="adj" fmla="val 50000"/>
            </a:avLst>
          </a:prstGeom>
          <a:gradFill>
            <a:gsLst>
              <a:gs pos="0">
                <a:srgbClr val="D6D6D6"/>
              </a:gs>
              <a:gs pos="100000">
                <a:srgbClr val="F7F7F7"/>
              </a:gs>
            </a:gsLst>
            <a:path path="circle">
              <a:fillToRect t="100000" r="100000"/>
            </a:path>
          </a:gradFill>
          <a:ln>
            <a:noFill/>
          </a:ln>
          <a:effectLst>
            <a:outerShdw blurRad="149987" dist="12700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chemeClr val="bg1">
                  <a:lumMod val="50000"/>
                </a:schemeClr>
              </a:solidFill>
              <a:ea typeface="思源黑体" panose="020B0500000000000000" pitchFamily="34" charset="-122"/>
              <a:cs typeface="+mn-ea"/>
              <a:sym typeface="+mn-lt"/>
            </a:endParaRPr>
          </a:p>
        </p:txBody>
      </p:sp>
      <p:sp>
        <p:nvSpPr>
          <p:cNvPr id="73" name="文本框 9"/>
          <p:cNvSpPr txBox="1"/>
          <p:nvPr/>
        </p:nvSpPr>
        <p:spPr>
          <a:xfrm>
            <a:off x="1560774" y="3148608"/>
            <a:ext cx="1145526" cy="236604"/>
          </a:xfrm>
          <a:prstGeom prst="rect">
            <a:avLst/>
          </a:prstGeom>
          <a:noFill/>
        </p:spPr>
        <p:txBody>
          <a:bodyPr wrap="square" lIns="51435" tIns="25718" rIns="51435" bIns="25718" rtlCol="0">
            <a:spAutoFit/>
          </a:bodyPr>
          <a:lstStyle/>
          <a:p>
            <a:pPr marL="0" lvl="1" algn="ctr"/>
            <a:r>
              <a:rPr lang="zh-CN" altLang="en-US" sz="1200" b="1" dirty="0">
                <a:solidFill>
                  <a:schemeClr val="tx1">
                    <a:lumMod val="75000"/>
                    <a:lumOff val="25000"/>
                  </a:schemeClr>
                </a:solidFill>
                <a:latin typeface="+mn-lt"/>
                <a:ea typeface="思源黑体" panose="020B0500000000000000" pitchFamily="34" charset="-122"/>
                <a:cs typeface="+mn-ea"/>
                <a:sym typeface="+mn-lt"/>
              </a:rPr>
              <a:t>马歇尔</a:t>
            </a:r>
            <a:r>
              <a:rPr lang="en-US" altLang="zh-CN" sz="1200" b="1" dirty="0">
                <a:solidFill>
                  <a:schemeClr val="tx1">
                    <a:lumMod val="75000"/>
                    <a:lumOff val="25000"/>
                  </a:schemeClr>
                </a:solidFill>
                <a:latin typeface="+mn-lt"/>
                <a:ea typeface="思源黑体" panose="020B0500000000000000" pitchFamily="34" charset="-122"/>
                <a:cs typeface="+mn-ea"/>
                <a:sym typeface="+mn-lt"/>
              </a:rPr>
              <a:t>·</a:t>
            </a:r>
            <a:r>
              <a:rPr lang="zh-CN" altLang="en-US" sz="1200" b="1" dirty="0">
                <a:solidFill>
                  <a:schemeClr val="tx1">
                    <a:lumMod val="75000"/>
                    <a:lumOff val="25000"/>
                  </a:schemeClr>
                </a:solidFill>
                <a:latin typeface="+mn-lt"/>
                <a:ea typeface="思源黑体" panose="020B0500000000000000" pitchFamily="34" charset="-122"/>
                <a:cs typeface="+mn-ea"/>
                <a:sym typeface="+mn-lt"/>
              </a:rPr>
              <a:t>卢森堡</a:t>
            </a:r>
          </a:p>
        </p:txBody>
      </p:sp>
      <p:sp>
        <p:nvSpPr>
          <p:cNvPr id="43" name="矩形 42"/>
          <p:cNvSpPr/>
          <p:nvPr/>
        </p:nvSpPr>
        <p:spPr>
          <a:xfrm>
            <a:off x="972394" y="197930"/>
            <a:ext cx="219628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作者简介 </a:t>
            </a:r>
          </a:p>
        </p:txBody>
      </p:sp>
      <p:sp>
        <p:nvSpPr>
          <p:cNvPr id="44" name="文本框 43"/>
          <p:cNvSpPr txBox="1"/>
          <p:nvPr/>
        </p:nvSpPr>
        <p:spPr>
          <a:xfrm>
            <a:off x="4266345" y="1606959"/>
            <a:ext cx="3997274" cy="2003177"/>
          </a:xfrm>
          <a:prstGeom prst="rect">
            <a:avLst/>
          </a:prstGeom>
          <a:noFill/>
        </p:spPr>
        <p:txBody>
          <a:bodyPr wrap="square">
            <a:spAutoFit/>
          </a:bodyPr>
          <a:lstStyle/>
          <a:p>
            <a:pPr algn="just">
              <a:lnSpc>
                <a:spcPct val="150000"/>
              </a:lnSpc>
            </a:pPr>
            <a:r>
              <a:rPr lang="zh-CN" altLang="en-US" sz="1200" dirty="0">
                <a:solidFill>
                  <a:schemeClr val="bg1"/>
                </a:solidFill>
                <a:ea typeface="思源黑体" panose="020B0500000000000000" pitchFamily="34" charset="-122"/>
              </a:rPr>
              <a:t>卢森堡博士师从人本主义心理学之父卡尔·罗杰斯，1984年，他成立了非暴力沟通中心（CNVC），指导人们在工作和生活中运用非暴力沟通，消除分歧和争议，实现高效沟通，还帮助解决了许多世界范围内的争端和冲突。</a:t>
            </a:r>
            <a:endParaRPr lang="en-US" altLang="zh-CN" sz="1200" dirty="0">
              <a:solidFill>
                <a:schemeClr val="bg1"/>
              </a:solidFill>
              <a:ea typeface="思源黑体" panose="020B0500000000000000" pitchFamily="34" charset="-122"/>
            </a:endParaRPr>
          </a:p>
          <a:p>
            <a:pPr algn="just">
              <a:lnSpc>
                <a:spcPct val="150000"/>
              </a:lnSpc>
            </a:pPr>
            <a:endParaRPr lang="en-US" altLang="zh-CN" sz="1200" dirty="0">
              <a:solidFill>
                <a:schemeClr val="bg1"/>
              </a:solidFill>
              <a:ea typeface="思源黑体" panose="020B0500000000000000" pitchFamily="34" charset="-122"/>
            </a:endParaRPr>
          </a:p>
          <a:p>
            <a:pPr algn="just">
              <a:lnSpc>
                <a:spcPct val="150000"/>
              </a:lnSpc>
            </a:pPr>
            <a:r>
              <a:rPr lang="zh-CN" altLang="en-US" sz="1200" dirty="0">
                <a:solidFill>
                  <a:schemeClr val="bg1"/>
                </a:solidFill>
                <a:ea typeface="思源黑体" panose="020B0500000000000000" pitchFamily="34" charset="-122"/>
              </a:rPr>
              <a:t>由于在促进人类和谐共处方面的突出成就，2006年，他荣获地球村基金会颁发的和平之桥奖。</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70"/>
                                        </p:tgtEl>
                                        <p:attrNameLst>
                                          <p:attrName>style.visibility</p:attrName>
                                        </p:attrNameLst>
                                      </p:cBhvr>
                                      <p:to>
                                        <p:strVal val="visible"/>
                                      </p:to>
                                    </p:set>
                                    <p:anim calcmode="lin" valueType="num">
                                      <p:cBhvr>
                                        <p:cTn id="13" dur="500" fill="hold"/>
                                        <p:tgtEl>
                                          <p:spTgt spid="70"/>
                                        </p:tgtEl>
                                        <p:attrNameLst>
                                          <p:attrName>ppt_w</p:attrName>
                                        </p:attrNameLst>
                                      </p:cBhvr>
                                      <p:tavLst>
                                        <p:tav tm="0">
                                          <p:val>
                                            <p:fltVal val="0"/>
                                          </p:val>
                                        </p:tav>
                                        <p:tav tm="100000">
                                          <p:val>
                                            <p:strVal val="#ppt_w"/>
                                          </p:val>
                                        </p:tav>
                                      </p:tavLst>
                                    </p:anim>
                                    <p:anim calcmode="lin" valueType="num">
                                      <p:cBhvr>
                                        <p:cTn id="14" dur="500" fill="hold"/>
                                        <p:tgtEl>
                                          <p:spTgt spid="70"/>
                                        </p:tgtEl>
                                        <p:attrNameLst>
                                          <p:attrName>ppt_h</p:attrName>
                                        </p:attrNameLst>
                                      </p:cBhvr>
                                      <p:tavLst>
                                        <p:tav tm="0">
                                          <p:val>
                                            <p:fltVal val="0"/>
                                          </p:val>
                                        </p:tav>
                                        <p:tav tm="100000">
                                          <p:val>
                                            <p:strVal val="#ppt_h"/>
                                          </p:val>
                                        </p:tav>
                                      </p:tavLst>
                                    </p:anim>
                                    <p:animEffect transition="in" filter="fade">
                                      <p:cBhvr>
                                        <p:cTn id="15" dur="500"/>
                                        <p:tgtEl>
                                          <p:spTgt spid="70"/>
                                        </p:tgtEl>
                                      </p:cBhvr>
                                    </p:animEffect>
                                  </p:childTnLst>
                                </p:cTn>
                              </p:par>
                              <p:par>
                                <p:cTn id="16" presetID="42" presetClass="entr" presetSubtype="0" fill="hold" grpId="0" nodeType="withEffect">
                                  <p:stCondLst>
                                    <p:cond delay="750"/>
                                  </p:stCondLst>
                                  <p:childTnLst>
                                    <p:set>
                                      <p:cBhvr>
                                        <p:cTn id="17" dur="1" fill="hold">
                                          <p:stCondLst>
                                            <p:cond delay="0"/>
                                          </p:stCondLst>
                                        </p:cTn>
                                        <p:tgtEl>
                                          <p:spTgt spid="72"/>
                                        </p:tgtEl>
                                        <p:attrNameLst>
                                          <p:attrName>style.visibility</p:attrName>
                                        </p:attrNameLst>
                                      </p:cBhvr>
                                      <p:to>
                                        <p:strVal val="visible"/>
                                      </p:to>
                                    </p:set>
                                    <p:animEffect transition="in" filter="fade">
                                      <p:cBhvr>
                                        <p:cTn id="18" dur="750"/>
                                        <p:tgtEl>
                                          <p:spTgt spid="72"/>
                                        </p:tgtEl>
                                      </p:cBhvr>
                                    </p:animEffect>
                                    <p:anim calcmode="lin" valueType="num">
                                      <p:cBhvr>
                                        <p:cTn id="19" dur="750" fill="hold"/>
                                        <p:tgtEl>
                                          <p:spTgt spid="72"/>
                                        </p:tgtEl>
                                        <p:attrNameLst>
                                          <p:attrName>ppt_x</p:attrName>
                                        </p:attrNameLst>
                                      </p:cBhvr>
                                      <p:tavLst>
                                        <p:tav tm="0">
                                          <p:val>
                                            <p:strVal val="#ppt_x"/>
                                          </p:val>
                                        </p:tav>
                                        <p:tav tm="100000">
                                          <p:val>
                                            <p:strVal val="#ppt_x"/>
                                          </p:val>
                                        </p:tav>
                                      </p:tavLst>
                                    </p:anim>
                                    <p:anim calcmode="lin" valueType="num">
                                      <p:cBhvr>
                                        <p:cTn id="20" dur="750" fill="hold"/>
                                        <p:tgtEl>
                                          <p:spTgt spid="72"/>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75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750"/>
                                        <p:tgtEl>
                                          <p:spTgt spid="73"/>
                                        </p:tgtEl>
                                      </p:cBhvr>
                                    </p:animEffect>
                                    <p:anim calcmode="lin" valueType="num">
                                      <p:cBhvr>
                                        <p:cTn id="24" dur="750" fill="hold"/>
                                        <p:tgtEl>
                                          <p:spTgt spid="73"/>
                                        </p:tgtEl>
                                        <p:attrNameLst>
                                          <p:attrName>ppt_x</p:attrName>
                                        </p:attrNameLst>
                                      </p:cBhvr>
                                      <p:tavLst>
                                        <p:tav tm="0">
                                          <p:val>
                                            <p:strVal val="#ppt_x"/>
                                          </p:val>
                                        </p:tav>
                                        <p:tav tm="100000">
                                          <p:val>
                                            <p:strVal val="#ppt_x"/>
                                          </p:val>
                                        </p:tav>
                                      </p:tavLst>
                                    </p:anim>
                                    <p:anim calcmode="lin" valueType="num">
                                      <p:cBhvr>
                                        <p:cTn id="25" dur="75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2" grpId="0" animBg="1"/>
      <p:bldP spid="7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3960440"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听到不中听的话：四种选择</a:t>
            </a:r>
          </a:p>
        </p:txBody>
      </p:sp>
      <p:sp>
        <p:nvSpPr>
          <p:cNvPr id="3" name="文本框 2"/>
          <p:cNvSpPr txBox="1"/>
          <p:nvPr/>
        </p:nvSpPr>
        <p:spPr>
          <a:xfrm>
            <a:off x="2916610" y="1253626"/>
            <a:ext cx="3312368" cy="246221"/>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忽视感受的根源在于自身的表达方式</a:t>
            </a:r>
          </a:p>
        </p:txBody>
      </p:sp>
      <p:sp>
        <p:nvSpPr>
          <p:cNvPr id="4" name="文本框 3"/>
          <p:cNvSpPr txBox="1"/>
          <p:nvPr/>
        </p:nvSpPr>
        <p:spPr>
          <a:xfrm>
            <a:off x="1044402" y="659595"/>
            <a:ext cx="7344816" cy="553998"/>
          </a:xfrm>
          <a:prstGeom prst="rect">
            <a:avLst/>
          </a:prstGeom>
          <a:noFill/>
        </p:spPr>
        <p:txBody>
          <a:bodyPr wrap="square" lIns="0" tIns="0" rIns="0" bIns="0" rtlCol="0">
            <a:spAutoFit/>
          </a:bodyPr>
          <a:lstStyle/>
          <a:p>
            <a:pPr algn="just"/>
            <a:r>
              <a:rPr lang="zh-CN" altLang="en-US" sz="1200" dirty="0">
                <a:solidFill>
                  <a:schemeClr val="accent6"/>
                </a:solidFill>
                <a:ea typeface="思源黑体" panose="020B0500000000000000" pitchFamily="34" charset="-122"/>
              </a:rPr>
              <a:t>如果我们想利用他人的内疚，我们通常采取的办法是，把自己不愉快的感受归咎于对方。家长也许会和孩子说：“你成绩不好让爸爸妈妈伤透了心！”言下之意是，他们不快乐是孩子造成的。看到父母的痛苦，孩子可能会感到内疚，并因此调整行为来迎合他们。遗憾的是，这种调整只是为了避免内疚，而非出自对学习的热爱。</a:t>
            </a:r>
          </a:p>
        </p:txBody>
      </p:sp>
      <p:pic>
        <p:nvPicPr>
          <p:cNvPr id="7" name="图片占位符 5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400969" y="1813966"/>
            <a:ext cx="1162050" cy="1162050"/>
          </a:xfrm>
          <a:custGeom>
            <a:avLst/>
            <a:gdLst>
              <a:gd name="connsiteX0" fmla="*/ 774700 w 1549400"/>
              <a:gd name="connsiteY0" fmla="*/ 0 h 1549400"/>
              <a:gd name="connsiteX1" fmla="*/ 1549400 w 1549400"/>
              <a:gd name="connsiteY1" fmla="*/ 774700 h 1549400"/>
              <a:gd name="connsiteX2" fmla="*/ 774700 w 1549400"/>
              <a:gd name="connsiteY2" fmla="*/ 1549400 h 1549400"/>
              <a:gd name="connsiteX3" fmla="*/ 0 w 1549400"/>
              <a:gd name="connsiteY3" fmla="*/ 774700 h 1549400"/>
              <a:gd name="connsiteX4" fmla="*/ 774700 w 1549400"/>
              <a:gd name="connsiteY4" fmla="*/ 0 h 154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0" h="1549400">
                <a:moveTo>
                  <a:pt x="774700" y="0"/>
                </a:moveTo>
                <a:cubicBezTo>
                  <a:pt x="1202555" y="0"/>
                  <a:pt x="1549400" y="346845"/>
                  <a:pt x="1549400" y="774700"/>
                </a:cubicBezTo>
                <a:cubicBezTo>
                  <a:pt x="1549400" y="1202555"/>
                  <a:pt x="1202555" y="1549400"/>
                  <a:pt x="774700" y="1549400"/>
                </a:cubicBezTo>
                <a:cubicBezTo>
                  <a:pt x="346845" y="1549400"/>
                  <a:pt x="0" y="1202555"/>
                  <a:pt x="0" y="774700"/>
                </a:cubicBezTo>
                <a:cubicBezTo>
                  <a:pt x="0" y="346845"/>
                  <a:pt x="346845" y="0"/>
                  <a:pt x="774700" y="0"/>
                </a:cubicBezTo>
                <a:close/>
              </a:path>
            </a:pathLst>
          </a:custGeom>
          <a:effectLst>
            <a:outerShdw blurRad="190500" dist="38100" dir="2700000" algn="tl" rotWithShape="0">
              <a:prstClr val="black">
                <a:alpha val="30000"/>
              </a:prstClr>
            </a:outerShdw>
          </a:effectLst>
        </p:spPr>
      </p:pic>
      <p:pic>
        <p:nvPicPr>
          <p:cNvPr id="8" name="图片占位符 5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3972719" y="1813966"/>
            <a:ext cx="1162050" cy="1162050"/>
          </a:xfrm>
          <a:custGeom>
            <a:avLst/>
            <a:gdLst>
              <a:gd name="connsiteX0" fmla="*/ 774700 w 1549400"/>
              <a:gd name="connsiteY0" fmla="*/ 0 h 1549400"/>
              <a:gd name="connsiteX1" fmla="*/ 1549400 w 1549400"/>
              <a:gd name="connsiteY1" fmla="*/ 774700 h 1549400"/>
              <a:gd name="connsiteX2" fmla="*/ 774700 w 1549400"/>
              <a:gd name="connsiteY2" fmla="*/ 1549400 h 1549400"/>
              <a:gd name="connsiteX3" fmla="*/ 0 w 1549400"/>
              <a:gd name="connsiteY3" fmla="*/ 774700 h 1549400"/>
              <a:gd name="connsiteX4" fmla="*/ 774700 w 1549400"/>
              <a:gd name="connsiteY4" fmla="*/ 0 h 154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0" h="1549400">
                <a:moveTo>
                  <a:pt x="774700" y="0"/>
                </a:moveTo>
                <a:cubicBezTo>
                  <a:pt x="1202555" y="0"/>
                  <a:pt x="1549400" y="346845"/>
                  <a:pt x="1549400" y="774700"/>
                </a:cubicBezTo>
                <a:cubicBezTo>
                  <a:pt x="1549400" y="1202555"/>
                  <a:pt x="1202555" y="1549400"/>
                  <a:pt x="774700" y="1549400"/>
                </a:cubicBezTo>
                <a:cubicBezTo>
                  <a:pt x="346845" y="1549400"/>
                  <a:pt x="0" y="1202555"/>
                  <a:pt x="0" y="774700"/>
                </a:cubicBezTo>
                <a:cubicBezTo>
                  <a:pt x="0" y="346845"/>
                  <a:pt x="346845" y="0"/>
                  <a:pt x="774700" y="0"/>
                </a:cubicBezTo>
                <a:close/>
              </a:path>
            </a:pathLst>
          </a:custGeom>
          <a:effectLst>
            <a:outerShdw blurRad="190500" dist="38100" dir="2700000" algn="tl" rotWithShape="0">
              <a:prstClr val="black">
                <a:alpha val="30000"/>
              </a:prstClr>
            </a:outerShdw>
          </a:effectLst>
        </p:spPr>
      </p:pic>
      <p:pic>
        <p:nvPicPr>
          <p:cNvPr id="9" name="图片占位符 56"/>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6544469" y="1813966"/>
            <a:ext cx="1162050" cy="1162050"/>
          </a:xfrm>
          <a:custGeom>
            <a:avLst/>
            <a:gdLst>
              <a:gd name="connsiteX0" fmla="*/ 774700 w 1549400"/>
              <a:gd name="connsiteY0" fmla="*/ 0 h 1549400"/>
              <a:gd name="connsiteX1" fmla="*/ 1549400 w 1549400"/>
              <a:gd name="connsiteY1" fmla="*/ 774700 h 1549400"/>
              <a:gd name="connsiteX2" fmla="*/ 774700 w 1549400"/>
              <a:gd name="connsiteY2" fmla="*/ 1549400 h 1549400"/>
              <a:gd name="connsiteX3" fmla="*/ 0 w 1549400"/>
              <a:gd name="connsiteY3" fmla="*/ 774700 h 1549400"/>
              <a:gd name="connsiteX4" fmla="*/ 774700 w 1549400"/>
              <a:gd name="connsiteY4" fmla="*/ 0 h 154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0" h="1549400">
                <a:moveTo>
                  <a:pt x="774700" y="0"/>
                </a:moveTo>
                <a:cubicBezTo>
                  <a:pt x="1202555" y="0"/>
                  <a:pt x="1549400" y="346845"/>
                  <a:pt x="1549400" y="774700"/>
                </a:cubicBezTo>
                <a:cubicBezTo>
                  <a:pt x="1549400" y="1202555"/>
                  <a:pt x="1202555" y="1549400"/>
                  <a:pt x="774700" y="1549400"/>
                </a:cubicBezTo>
                <a:cubicBezTo>
                  <a:pt x="346845" y="1549400"/>
                  <a:pt x="0" y="1202555"/>
                  <a:pt x="0" y="774700"/>
                </a:cubicBezTo>
                <a:cubicBezTo>
                  <a:pt x="0" y="346845"/>
                  <a:pt x="346845" y="0"/>
                  <a:pt x="774700" y="0"/>
                </a:cubicBezTo>
                <a:close/>
              </a:path>
            </a:pathLst>
          </a:custGeom>
          <a:effectLst>
            <a:outerShdw blurRad="190500" dist="38100" dir="2700000" algn="tl" rotWithShape="0">
              <a:prstClr val="black">
                <a:alpha val="30000"/>
              </a:prstClr>
            </a:outerShdw>
          </a:effectLst>
        </p:spPr>
      </p:pic>
      <p:sp>
        <p:nvSpPr>
          <p:cNvPr id="13" name="矩形 12"/>
          <p:cNvSpPr/>
          <p:nvPr/>
        </p:nvSpPr>
        <p:spPr>
          <a:xfrm>
            <a:off x="1073944" y="2998911"/>
            <a:ext cx="1816100" cy="339837"/>
          </a:xfrm>
          <a:prstGeom prst="rect">
            <a:avLst/>
          </a:prstGeom>
          <a:noFill/>
        </p:spPr>
        <p:txBody>
          <a:bodyPr wrap="square">
            <a:spAutoFit/>
          </a:bodyPr>
          <a:lstStyle/>
          <a:p>
            <a:pPr algn="ctr">
              <a:lnSpc>
                <a:spcPct val="150000"/>
              </a:lnSpc>
            </a:pPr>
            <a:r>
              <a:rPr lang="zh-CN" altLang="en-US" sz="1200" b="1" dirty="0">
                <a:solidFill>
                  <a:schemeClr val="tx1">
                    <a:lumMod val="75000"/>
                    <a:lumOff val="25000"/>
                  </a:schemeClr>
                </a:solidFill>
                <a:ea typeface="思源黑体" panose="020B0500000000000000" pitchFamily="34" charset="-122"/>
                <a:sym typeface="+mn-lt"/>
              </a:rPr>
              <a:t>只提及相关的事情</a:t>
            </a:r>
            <a:endParaRPr lang="en-US" altLang="zh-CN" sz="1200" b="1" dirty="0">
              <a:solidFill>
                <a:schemeClr val="tx1">
                  <a:lumMod val="75000"/>
                  <a:lumOff val="25000"/>
                </a:schemeClr>
              </a:solidFill>
              <a:ea typeface="思源黑体" panose="020B0500000000000000" pitchFamily="34" charset="-122"/>
              <a:sym typeface="+mn-lt"/>
            </a:endParaRPr>
          </a:p>
        </p:txBody>
      </p:sp>
      <p:sp>
        <p:nvSpPr>
          <p:cNvPr id="21" name="文本框 20"/>
          <p:cNvSpPr txBox="1"/>
          <p:nvPr/>
        </p:nvSpPr>
        <p:spPr>
          <a:xfrm>
            <a:off x="1225910" y="3340869"/>
            <a:ext cx="1512168" cy="991105"/>
          </a:xfrm>
          <a:prstGeom prst="rect">
            <a:avLst/>
          </a:prstGeom>
          <a:noFill/>
        </p:spPr>
        <p:txBody>
          <a:bodyPr wrap="square">
            <a:spAutoFit/>
          </a:bodyPr>
          <a:lstStyle/>
          <a:p>
            <a:pPr marL="171450" indent="-171450" algn="just">
              <a:lnSpc>
                <a:spcPct val="150000"/>
              </a:lnSpc>
              <a:buFont typeface="Arial" panose="020B0604020202020204" pitchFamily="34" charset="0"/>
              <a:buChar char="•"/>
            </a:pPr>
            <a:r>
              <a:rPr lang="zh-CN" altLang="en-US" sz="1000" dirty="0">
                <a:solidFill>
                  <a:schemeClr val="tx1">
                    <a:lumMod val="65000"/>
                    <a:lumOff val="35000"/>
                  </a:schemeClr>
                </a:solidFill>
                <a:ea typeface="思源黑体" panose="020B0500000000000000" pitchFamily="34" charset="-122"/>
              </a:rPr>
              <a:t>“公司海报出现拼写错误使我很生气。”</a:t>
            </a:r>
            <a:endParaRPr lang="en-US" altLang="zh-CN" sz="1000" dirty="0">
              <a:solidFill>
                <a:schemeClr val="tx1">
                  <a:lumMod val="65000"/>
                  <a:lumOff val="35000"/>
                </a:schemeClr>
              </a:solidFill>
              <a:ea typeface="思源黑体" panose="020B0500000000000000" pitchFamily="34" charset="-122"/>
            </a:endParaRPr>
          </a:p>
          <a:p>
            <a:pPr marL="171450" indent="-171450" algn="just">
              <a:lnSpc>
                <a:spcPct val="150000"/>
              </a:lnSpc>
              <a:buFont typeface="Arial" panose="020B0604020202020204" pitchFamily="34" charset="0"/>
              <a:buChar char="•"/>
            </a:pPr>
            <a:r>
              <a:rPr lang="zh-CN" altLang="en-US" sz="1000" dirty="0">
                <a:solidFill>
                  <a:schemeClr val="tx1">
                    <a:lumMod val="65000"/>
                    <a:lumOff val="35000"/>
                  </a:schemeClr>
                </a:solidFill>
                <a:ea typeface="思源黑体" panose="020B0500000000000000" pitchFamily="34" charset="-122"/>
              </a:rPr>
              <a:t>“这件事令我心神不宁。”</a:t>
            </a:r>
          </a:p>
        </p:txBody>
      </p:sp>
      <p:sp>
        <p:nvSpPr>
          <p:cNvPr id="22" name="矩形 21"/>
          <p:cNvSpPr/>
          <p:nvPr/>
        </p:nvSpPr>
        <p:spPr>
          <a:xfrm>
            <a:off x="3645694" y="2998910"/>
            <a:ext cx="1816100" cy="339837"/>
          </a:xfrm>
          <a:prstGeom prst="rect">
            <a:avLst/>
          </a:prstGeom>
          <a:noFill/>
        </p:spPr>
        <p:txBody>
          <a:bodyPr wrap="square">
            <a:spAutoFit/>
          </a:bodyPr>
          <a:lstStyle/>
          <a:p>
            <a:pPr algn="ctr">
              <a:lnSpc>
                <a:spcPct val="150000"/>
              </a:lnSpc>
            </a:pPr>
            <a:r>
              <a:rPr lang="zh-CN" altLang="en-US" sz="1200" b="1" dirty="0">
                <a:solidFill>
                  <a:schemeClr val="tx1">
                    <a:lumMod val="75000"/>
                    <a:lumOff val="25000"/>
                  </a:schemeClr>
                </a:solidFill>
                <a:ea typeface="思源黑体" panose="020B0500000000000000" pitchFamily="34" charset="-122"/>
                <a:sym typeface="+mn-lt"/>
              </a:rPr>
              <a:t>只提及他人的行为</a:t>
            </a:r>
            <a:endParaRPr lang="en-US" altLang="zh-CN" sz="1200" b="1" dirty="0">
              <a:solidFill>
                <a:schemeClr val="tx1">
                  <a:lumMod val="75000"/>
                  <a:lumOff val="25000"/>
                </a:schemeClr>
              </a:solidFill>
              <a:ea typeface="思源黑体" panose="020B0500000000000000" pitchFamily="34" charset="-122"/>
              <a:sym typeface="+mn-lt"/>
            </a:endParaRPr>
          </a:p>
        </p:txBody>
      </p:sp>
      <p:sp>
        <p:nvSpPr>
          <p:cNvPr id="23" name="矩形 22"/>
          <p:cNvSpPr/>
          <p:nvPr/>
        </p:nvSpPr>
        <p:spPr>
          <a:xfrm>
            <a:off x="6228978" y="2998910"/>
            <a:ext cx="1816100" cy="339837"/>
          </a:xfrm>
          <a:prstGeom prst="rect">
            <a:avLst/>
          </a:prstGeom>
          <a:noFill/>
        </p:spPr>
        <p:txBody>
          <a:bodyPr wrap="square">
            <a:spAutoFit/>
          </a:bodyPr>
          <a:lstStyle/>
          <a:p>
            <a:pPr algn="ctr">
              <a:lnSpc>
                <a:spcPct val="150000"/>
              </a:lnSpc>
            </a:pPr>
            <a:r>
              <a:rPr lang="zh-CN" altLang="en-US" sz="1200" b="1" dirty="0">
                <a:solidFill>
                  <a:schemeClr val="tx1">
                    <a:lumMod val="75000"/>
                    <a:lumOff val="25000"/>
                  </a:schemeClr>
                </a:solidFill>
                <a:ea typeface="思源黑体" panose="020B0500000000000000" pitchFamily="34" charset="-122"/>
                <a:sym typeface="+mn-lt"/>
              </a:rPr>
              <a:t>指责他人</a:t>
            </a:r>
            <a:endParaRPr lang="en-US" altLang="zh-CN" sz="1200" b="1" dirty="0">
              <a:solidFill>
                <a:schemeClr val="tx1">
                  <a:lumMod val="75000"/>
                  <a:lumOff val="25000"/>
                </a:schemeClr>
              </a:solidFill>
              <a:ea typeface="思源黑体" panose="020B0500000000000000" pitchFamily="34" charset="-122"/>
              <a:sym typeface="+mn-lt"/>
            </a:endParaRPr>
          </a:p>
        </p:txBody>
      </p:sp>
      <p:sp>
        <p:nvSpPr>
          <p:cNvPr id="26" name="椭圆 25"/>
          <p:cNvSpPr/>
          <p:nvPr/>
        </p:nvSpPr>
        <p:spPr>
          <a:xfrm>
            <a:off x="1400969" y="1820925"/>
            <a:ext cx="1183034" cy="1183034"/>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文本框 23"/>
          <p:cNvSpPr txBox="1"/>
          <p:nvPr/>
        </p:nvSpPr>
        <p:spPr>
          <a:xfrm>
            <a:off x="3797660" y="3338747"/>
            <a:ext cx="1512168" cy="991105"/>
          </a:xfrm>
          <a:prstGeom prst="rect">
            <a:avLst/>
          </a:prstGeom>
          <a:noFill/>
        </p:spPr>
        <p:txBody>
          <a:bodyPr wrap="square">
            <a:spAutoFit/>
          </a:bodyPr>
          <a:lstStyle/>
          <a:p>
            <a:pPr marL="171450" indent="-171450" algn="just">
              <a:lnSpc>
                <a:spcPct val="150000"/>
              </a:lnSpc>
              <a:buFont typeface="Arial" panose="020B0604020202020204" pitchFamily="34" charset="0"/>
              <a:buChar char="•"/>
            </a:pPr>
            <a:r>
              <a:rPr lang="zh-CN" altLang="en-US" sz="1000" dirty="0">
                <a:solidFill>
                  <a:schemeClr val="tx1">
                    <a:lumMod val="65000"/>
                    <a:lumOff val="35000"/>
                  </a:schemeClr>
                </a:solidFill>
                <a:ea typeface="思源黑体" panose="020B0500000000000000" pitchFamily="34" charset="-122"/>
              </a:rPr>
              <a:t>“我生日那天你没打电话，我很伤心。”</a:t>
            </a:r>
            <a:endParaRPr lang="en-US" altLang="zh-CN" sz="1000" dirty="0">
              <a:solidFill>
                <a:schemeClr val="tx1">
                  <a:lumMod val="65000"/>
                  <a:lumOff val="35000"/>
                </a:schemeClr>
              </a:solidFill>
              <a:ea typeface="思源黑体" panose="020B0500000000000000" pitchFamily="34" charset="-122"/>
            </a:endParaRPr>
          </a:p>
          <a:p>
            <a:pPr marL="171450" indent="-171450" algn="just">
              <a:lnSpc>
                <a:spcPct val="150000"/>
              </a:lnSpc>
              <a:buFont typeface="Arial" panose="020B0604020202020204" pitchFamily="34" charset="0"/>
              <a:buChar char="•"/>
            </a:pPr>
            <a:r>
              <a:rPr lang="zh-CN" altLang="en-US" sz="1000" dirty="0">
                <a:solidFill>
                  <a:schemeClr val="tx1">
                    <a:lumMod val="65000"/>
                    <a:lumOff val="35000"/>
                  </a:schemeClr>
                </a:solidFill>
                <a:ea typeface="思源黑体" panose="020B0500000000000000" pitchFamily="34" charset="-122"/>
              </a:rPr>
              <a:t>“你没有把饭吃完，妈妈很失望。”</a:t>
            </a:r>
          </a:p>
        </p:txBody>
      </p:sp>
      <p:sp>
        <p:nvSpPr>
          <p:cNvPr id="25" name="文本框 24"/>
          <p:cNvSpPr txBox="1"/>
          <p:nvPr/>
        </p:nvSpPr>
        <p:spPr>
          <a:xfrm>
            <a:off x="6380944" y="3336205"/>
            <a:ext cx="1512168" cy="991105"/>
          </a:xfrm>
          <a:prstGeom prst="rect">
            <a:avLst/>
          </a:prstGeom>
          <a:noFill/>
        </p:spPr>
        <p:txBody>
          <a:bodyPr wrap="square">
            <a:spAutoFit/>
          </a:bodyPr>
          <a:lstStyle/>
          <a:p>
            <a:pPr marL="171450" indent="-171450" algn="just">
              <a:lnSpc>
                <a:spcPct val="150000"/>
              </a:lnSpc>
              <a:buFont typeface="Arial" panose="020B0604020202020204" pitchFamily="34" charset="0"/>
              <a:buChar char="•"/>
            </a:pPr>
            <a:r>
              <a:rPr lang="zh-CN" altLang="en-US" sz="1000" dirty="0">
                <a:solidFill>
                  <a:schemeClr val="tx1">
                    <a:lumMod val="65000"/>
                    <a:lumOff val="35000"/>
                  </a:schemeClr>
                </a:solidFill>
                <a:ea typeface="思源黑体" panose="020B0500000000000000" pitchFamily="34" charset="-122"/>
              </a:rPr>
              <a:t>“我很伤心，因为你说你不爱我。”</a:t>
            </a:r>
            <a:endParaRPr lang="en-US" altLang="zh-CN" sz="1000" dirty="0">
              <a:solidFill>
                <a:schemeClr val="tx1">
                  <a:lumMod val="65000"/>
                  <a:lumOff val="35000"/>
                </a:schemeClr>
              </a:solidFill>
              <a:ea typeface="思源黑体" panose="020B0500000000000000" pitchFamily="34" charset="-122"/>
            </a:endParaRPr>
          </a:p>
          <a:p>
            <a:pPr marL="171450" indent="-171450" algn="just">
              <a:lnSpc>
                <a:spcPct val="150000"/>
              </a:lnSpc>
              <a:buFont typeface="Arial" panose="020B0604020202020204" pitchFamily="34" charset="0"/>
              <a:buChar char="•"/>
            </a:pPr>
            <a:r>
              <a:rPr lang="zh-CN" altLang="en-US" sz="1000" dirty="0">
                <a:solidFill>
                  <a:schemeClr val="tx1">
                    <a:lumMod val="65000"/>
                    <a:lumOff val="35000"/>
                  </a:schemeClr>
                </a:solidFill>
                <a:ea typeface="思源黑体" panose="020B0500000000000000" pitchFamily="34" charset="-122"/>
              </a:rPr>
              <a:t>“我很生气，因为老板说话不算数。”</a:t>
            </a:r>
          </a:p>
        </p:txBody>
      </p:sp>
      <p:sp>
        <p:nvSpPr>
          <p:cNvPr id="10" name="任意多边形: 形状 23"/>
          <p:cNvSpPr/>
          <p:nvPr/>
        </p:nvSpPr>
        <p:spPr>
          <a:xfrm>
            <a:off x="1431863" y="2573586"/>
            <a:ext cx="1100262" cy="402431"/>
          </a:xfrm>
          <a:custGeom>
            <a:avLst/>
            <a:gdLst>
              <a:gd name="connsiteX0" fmla="*/ 0 w 1467016"/>
              <a:gd name="connsiteY0" fmla="*/ 0 h 536575"/>
              <a:gd name="connsiteX1" fmla="*/ 1467016 w 1467016"/>
              <a:gd name="connsiteY1" fmla="*/ 0 h 536575"/>
              <a:gd name="connsiteX2" fmla="*/ 1447328 w 1467016"/>
              <a:gd name="connsiteY2" fmla="*/ 63423 h 536575"/>
              <a:gd name="connsiteX3" fmla="*/ 733508 w 1467016"/>
              <a:gd name="connsiteY3" fmla="*/ 536575 h 536575"/>
              <a:gd name="connsiteX4" fmla="*/ 19688 w 1467016"/>
              <a:gd name="connsiteY4" fmla="*/ 63423 h 536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016" h="536575">
                <a:moveTo>
                  <a:pt x="0" y="0"/>
                </a:moveTo>
                <a:lnTo>
                  <a:pt x="1467016" y="0"/>
                </a:lnTo>
                <a:lnTo>
                  <a:pt x="1447328" y="63423"/>
                </a:lnTo>
                <a:cubicBezTo>
                  <a:pt x="1329723" y="341475"/>
                  <a:pt x="1054400" y="536575"/>
                  <a:pt x="733508" y="536575"/>
                </a:cubicBezTo>
                <a:cubicBezTo>
                  <a:pt x="412617" y="536575"/>
                  <a:pt x="137294" y="341475"/>
                  <a:pt x="19688" y="63423"/>
                </a:cubicBezTo>
                <a:close/>
              </a:path>
            </a:pathLst>
          </a:cu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思源黑体" panose="020B0500000000000000" pitchFamily="34" charset="-122"/>
              <a:cs typeface="+mn-ea"/>
              <a:sym typeface="+mn-lt"/>
            </a:endParaRPr>
          </a:p>
        </p:txBody>
      </p:sp>
      <p:sp>
        <p:nvSpPr>
          <p:cNvPr id="27" name="椭圆 26"/>
          <p:cNvSpPr/>
          <p:nvPr/>
        </p:nvSpPr>
        <p:spPr>
          <a:xfrm>
            <a:off x="3967182" y="1822742"/>
            <a:ext cx="1183034" cy="1183034"/>
          </a:xfrm>
          <a:prstGeom prst="ellipse">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任意多边形: 形状 24"/>
          <p:cNvSpPr/>
          <p:nvPr/>
        </p:nvSpPr>
        <p:spPr>
          <a:xfrm>
            <a:off x="4003615" y="2573586"/>
            <a:ext cx="1100261" cy="402431"/>
          </a:xfrm>
          <a:custGeom>
            <a:avLst/>
            <a:gdLst>
              <a:gd name="connsiteX0" fmla="*/ 0 w 1467015"/>
              <a:gd name="connsiteY0" fmla="*/ 0 h 536575"/>
              <a:gd name="connsiteX1" fmla="*/ 1467015 w 1467015"/>
              <a:gd name="connsiteY1" fmla="*/ 0 h 536575"/>
              <a:gd name="connsiteX2" fmla="*/ 1447328 w 1467015"/>
              <a:gd name="connsiteY2" fmla="*/ 63423 h 536575"/>
              <a:gd name="connsiteX3" fmla="*/ 733507 w 1467015"/>
              <a:gd name="connsiteY3" fmla="*/ 536575 h 536575"/>
              <a:gd name="connsiteX4" fmla="*/ 19687 w 1467015"/>
              <a:gd name="connsiteY4" fmla="*/ 63423 h 536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015" h="536575">
                <a:moveTo>
                  <a:pt x="0" y="0"/>
                </a:moveTo>
                <a:lnTo>
                  <a:pt x="1467015" y="0"/>
                </a:lnTo>
                <a:lnTo>
                  <a:pt x="1447328" y="63423"/>
                </a:lnTo>
                <a:cubicBezTo>
                  <a:pt x="1329722" y="341475"/>
                  <a:pt x="1054399" y="536575"/>
                  <a:pt x="733507" y="536575"/>
                </a:cubicBezTo>
                <a:cubicBezTo>
                  <a:pt x="412616" y="536575"/>
                  <a:pt x="137293" y="341475"/>
                  <a:pt x="19687" y="63423"/>
                </a:cubicBezTo>
                <a:close/>
              </a:path>
            </a:pathLst>
          </a:cu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思源黑体" panose="020B0500000000000000" pitchFamily="34" charset="-122"/>
              <a:cs typeface="+mn-ea"/>
              <a:sym typeface="+mn-lt"/>
            </a:endParaRPr>
          </a:p>
        </p:txBody>
      </p:sp>
      <p:sp>
        <p:nvSpPr>
          <p:cNvPr id="28" name="椭圆 27"/>
          <p:cNvSpPr/>
          <p:nvPr/>
        </p:nvSpPr>
        <p:spPr>
          <a:xfrm>
            <a:off x="6523485" y="1820925"/>
            <a:ext cx="1183034" cy="1183034"/>
          </a:xfrm>
          <a:prstGeom prst="ellipse">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任意多边形: 形状 25"/>
          <p:cNvSpPr/>
          <p:nvPr/>
        </p:nvSpPr>
        <p:spPr>
          <a:xfrm>
            <a:off x="6575363" y="2573586"/>
            <a:ext cx="1100262" cy="402431"/>
          </a:xfrm>
          <a:custGeom>
            <a:avLst/>
            <a:gdLst>
              <a:gd name="connsiteX0" fmla="*/ 0 w 1467016"/>
              <a:gd name="connsiteY0" fmla="*/ 0 h 536575"/>
              <a:gd name="connsiteX1" fmla="*/ 1467016 w 1467016"/>
              <a:gd name="connsiteY1" fmla="*/ 0 h 536575"/>
              <a:gd name="connsiteX2" fmla="*/ 1447328 w 1467016"/>
              <a:gd name="connsiteY2" fmla="*/ 63423 h 536575"/>
              <a:gd name="connsiteX3" fmla="*/ 733508 w 1467016"/>
              <a:gd name="connsiteY3" fmla="*/ 536575 h 536575"/>
              <a:gd name="connsiteX4" fmla="*/ 19688 w 1467016"/>
              <a:gd name="connsiteY4" fmla="*/ 63423 h 536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016" h="536575">
                <a:moveTo>
                  <a:pt x="0" y="0"/>
                </a:moveTo>
                <a:lnTo>
                  <a:pt x="1467016" y="0"/>
                </a:lnTo>
                <a:lnTo>
                  <a:pt x="1447328" y="63423"/>
                </a:lnTo>
                <a:cubicBezTo>
                  <a:pt x="1329722" y="341475"/>
                  <a:pt x="1054399" y="536575"/>
                  <a:pt x="733508" y="536575"/>
                </a:cubicBezTo>
                <a:cubicBezTo>
                  <a:pt x="412617" y="536575"/>
                  <a:pt x="137294" y="341475"/>
                  <a:pt x="19688" y="63423"/>
                </a:cubicBezTo>
                <a:close/>
              </a:path>
            </a:pathLst>
          </a:cu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思源黑体" panose="020B0500000000000000" pitchFamily="34" charset="-122"/>
              <a:cs typeface="+mn-ea"/>
              <a:sym typeface="+mn-lt"/>
            </a:endParaRPr>
          </a:p>
        </p:txBody>
      </p:sp>
      <p:pic>
        <p:nvPicPr>
          <p:cNvPr id="30" name="图形 29" descr="蛋糕"/>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352528" y="2551378"/>
            <a:ext cx="402431" cy="402431"/>
          </a:xfrm>
          <a:prstGeom prst="rect">
            <a:avLst/>
          </a:prstGeom>
        </p:spPr>
      </p:pic>
      <p:pic>
        <p:nvPicPr>
          <p:cNvPr id="34" name="图形 33" descr="程序员"/>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35236" y="2587607"/>
            <a:ext cx="359531" cy="359531"/>
          </a:xfrm>
          <a:prstGeom prst="rect">
            <a:avLst/>
          </a:prstGeom>
        </p:spPr>
      </p:pic>
      <p:pic>
        <p:nvPicPr>
          <p:cNvPr id="36" name="图形 35" descr="调色板"/>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64482" y="2592482"/>
            <a:ext cx="390493" cy="39049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3960440"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听到不中听的话：四种选择</a:t>
            </a:r>
          </a:p>
        </p:txBody>
      </p:sp>
      <p:sp>
        <p:nvSpPr>
          <p:cNvPr id="3" name="文本框 2"/>
          <p:cNvSpPr txBox="1"/>
          <p:nvPr/>
        </p:nvSpPr>
        <p:spPr>
          <a:xfrm>
            <a:off x="2916610" y="1253626"/>
            <a:ext cx="3312368" cy="246221"/>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感受的根源在于自身的正确表达方式</a:t>
            </a:r>
          </a:p>
        </p:txBody>
      </p:sp>
      <p:sp>
        <p:nvSpPr>
          <p:cNvPr id="4" name="文本框 3"/>
          <p:cNvSpPr txBox="1"/>
          <p:nvPr/>
        </p:nvSpPr>
        <p:spPr>
          <a:xfrm>
            <a:off x="1044402" y="659595"/>
            <a:ext cx="7344816" cy="184666"/>
          </a:xfrm>
          <a:prstGeom prst="rect">
            <a:avLst/>
          </a:prstGeom>
          <a:noFill/>
        </p:spPr>
        <p:txBody>
          <a:bodyPr wrap="square" lIns="0" tIns="0" rIns="0" bIns="0" rtlCol="0">
            <a:spAutoFit/>
          </a:bodyPr>
          <a:lstStyle/>
          <a:p>
            <a:pPr algn="just"/>
            <a:r>
              <a:rPr lang="zh-CN" altLang="en-US" sz="1200" dirty="0">
                <a:solidFill>
                  <a:schemeClr val="accent6"/>
                </a:solidFill>
                <a:ea typeface="思源黑体" panose="020B0500000000000000" pitchFamily="34" charset="-122"/>
              </a:rPr>
              <a:t>我们可以通过“我（感到）</a:t>
            </a:r>
            <a:r>
              <a:rPr lang="en-US" altLang="zh-CN" sz="1200" dirty="0">
                <a:solidFill>
                  <a:schemeClr val="accent6"/>
                </a:solidFill>
                <a:ea typeface="思源黑体" panose="020B0500000000000000" pitchFamily="34" charset="-122"/>
              </a:rPr>
              <a:t>……</a:t>
            </a:r>
            <a:r>
              <a:rPr lang="zh-CN" altLang="en-US" sz="1200" dirty="0">
                <a:solidFill>
                  <a:schemeClr val="accent6"/>
                </a:solidFill>
                <a:ea typeface="思源黑体" panose="020B0500000000000000" pitchFamily="34" charset="-122"/>
              </a:rPr>
              <a:t>因为我</a:t>
            </a:r>
            <a:r>
              <a:rPr lang="en-US" altLang="zh-CN" sz="1200" dirty="0">
                <a:solidFill>
                  <a:schemeClr val="accent6"/>
                </a:solidFill>
                <a:ea typeface="思源黑体" panose="020B0500000000000000" pitchFamily="34" charset="-122"/>
              </a:rPr>
              <a:t>……”</a:t>
            </a:r>
            <a:r>
              <a:rPr lang="zh-CN" altLang="en-US" sz="1200" dirty="0">
                <a:solidFill>
                  <a:schemeClr val="accent6"/>
                </a:solidFill>
                <a:ea typeface="思源黑体" panose="020B0500000000000000" pitchFamily="34" charset="-122"/>
              </a:rPr>
              <a:t>这种表达方式来认识感受与自身的关系。</a:t>
            </a:r>
          </a:p>
        </p:txBody>
      </p:sp>
      <p:pic>
        <p:nvPicPr>
          <p:cNvPr id="5" name="图片占位符 32"/>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646779" y="1636440"/>
            <a:ext cx="7740714" cy="1641902"/>
          </a:xfrm>
          <a:prstGeom prst="rect">
            <a:avLst/>
          </a:prstGeom>
          <a:effectLst>
            <a:outerShdw blurRad="190500" dist="38100" dir="2700000" algn="tl" rotWithShape="0">
              <a:prstClr val="black">
                <a:alpha val="30000"/>
              </a:prstClr>
            </a:outerShdw>
          </a:effectLst>
        </p:spPr>
      </p:pic>
      <p:grpSp>
        <p:nvGrpSpPr>
          <p:cNvPr id="22" name="组合 21"/>
          <p:cNvGrpSpPr/>
          <p:nvPr/>
        </p:nvGrpSpPr>
        <p:grpSpPr>
          <a:xfrm>
            <a:off x="2059951" y="2788740"/>
            <a:ext cx="790575" cy="790575"/>
            <a:chOff x="1243016" y="2788740"/>
            <a:chExt cx="790575" cy="790575"/>
          </a:xfrm>
        </p:grpSpPr>
        <p:sp>
          <p:nvSpPr>
            <p:cNvPr id="6" name="矩形 5"/>
            <p:cNvSpPr/>
            <p:nvPr/>
          </p:nvSpPr>
          <p:spPr>
            <a:xfrm>
              <a:off x="1243016" y="2788740"/>
              <a:ext cx="790575" cy="790575"/>
            </a:xfrm>
            <a:prstGeom prst="rect">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dirty="0">
                <a:ea typeface="思源黑体" panose="020B0500000000000000" pitchFamily="34" charset="-122"/>
                <a:cs typeface="+mn-ea"/>
                <a:sym typeface="+mn-lt"/>
              </a:endParaRPr>
            </a:p>
          </p:txBody>
        </p:sp>
        <p:sp>
          <p:nvSpPr>
            <p:cNvPr id="7" name="KSO_Shape"/>
            <p:cNvSpPr/>
            <p:nvPr/>
          </p:nvSpPr>
          <p:spPr bwMode="auto">
            <a:xfrm>
              <a:off x="1476401" y="3021834"/>
              <a:ext cx="323804" cy="324387"/>
            </a:xfrm>
            <a:custGeom>
              <a:avLst/>
              <a:gdLst>
                <a:gd name="T0" fmla="*/ 923363 w 1752600"/>
                <a:gd name="T1" fmla="*/ 1417153 h 1754188"/>
                <a:gd name="T2" fmla="*/ 958587 w 1752600"/>
                <a:gd name="T3" fmla="*/ 1476612 h 1754188"/>
                <a:gd name="T4" fmla="*/ 945181 w 1752600"/>
                <a:gd name="T5" fmla="*/ 1530763 h 1754188"/>
                <a:gd name="T6" fmla="*/ 886299 w 1752600"/>
                <a:gd name="T7" fmla="*/ 1566067 h 1754188"/>
                <a:gd name="T8" fmla="*/ 832675 w 1752600"/>
                <a:gd name="T9" fmla="*/ 1552795 h 1754188"/>
                <a:gd name="T10" fmla="*/ 797714 w 1752600"/>
                <a:gd name="T11" fmla="*/ 1493335 h 1754188"/>
                <a:gd name="T12" fmla="*/ 810857 w 1752600"/>
                <a:gd name="T13" fmla="*/ 1439185 h 1754188"/>
                <a:gd name="T14" fmla="*/ 869739 w 1752600"/>
                <a:gd name="T15" fmla="*/ 1403616 h 1754188"/>
                <a:gd name="T16" fmla="*/ 1526266 w 1752600"/>
                <a:gd name="T17" fmla="*/ 809406 h 1754188"/>
                <a:gd name="T18" fmla="*/ 1561836 w 1752600"/>
                <a:gd name="T19" fmla="*/ 868866 h 1754188"/>
                <a:gd name="T20" fmla="*/ 1548298 w 1752600"/>
                <a:gd name="T21" fmla="*/ 923016 h 1754188"/>
                <a:gd name="T22" fmla="*/ 1488839 w 1752600"/>
                <a:gd name="T23" fmla="*/ 958586 h 1754188"/>
                <a:gd name="T24" fmla="*/ 1434954 w 1752600"/>
                <a:gd name="T25" fmla="*/ 945048 h 1754188"/>
                <a:gd name="T26" fmla="*/ 1399385 w 1752600"/>
                <a:gd name="T27" fmla="*/ 885589 h 1754188"/>
                <a:gd name="T28" fmla="*/ 1412922 w 1752600"/>
                <a:gd name="T29" fmla="*/ 831438 h 1754188"/>
                <a:gd name="T30" fmla="*/ 1472116 w 1752600"/>
                <a:gd name="T31" fmla="*/ 795869 h 1754188"/>
                <a:gd name="T32" fmla="*/ 931422 w 1752600"/>
                <a:gd name="T33" fmla="*/ 210375 h 1754188"/>
                <a:gd name="T34" fmla="*/ 985331 w 1752600"/>
                <a:gd name="T35" fmla="*/ 812351 h 1754188"/>
                <a:gd name="T36" fmla="*/ 997223 w 1752600"/>
                <a:gd name="T37" fmla="*/ 915108 h 1754188"/>
                <a:gd name="T38" fmla="*/ 946749 w 1752600"/>
                <a:gd name="T39" fmla="*/ 982906 h 1754188"/>
                <a:gd name="T40" fmla="*/ 857693 w 1752600"/>
                <a:gd name="T41" fmla="*/ 1003564 h 1754188"/>
                <a:gd name="T42" fmla="*/ 763351 w 1752600"/>
                <a:gd name="T43" fmla="*/ 937354 h 1754188"/>
                <a:gd name="T44" fmla="*/ 353480 w 1752600"/>
                <a:gd name="T45" fmla="*/ 893921 h 1754188"/>
                <a:gd name="T46" fmla="*/ 383342 w 1752600"/>
                <a:gd name="T47" fmla="*/ 820296 h 1754188"/>
                <a:gd name="T48" fmla="*/ 815147 w 1752600"/>
                <a:gd name="T49" fmla="*/ 764945 h 1754188"/>
                <a:gd name="T50" fmla="*/ 858486 w 1752600"/>
                <a:gd name="T51" fmla="*/ 180713 h 1754188"/>
                <a:gd name="T52" fmla="*/ 670516 w 1752600"/>
                <a:gd name="T53" fmla="*/ 152975 h 1754188"/>
                <a:gd name="T54" fmla="*/ 441192 w 1752600"/>
                <a:gd name="T55" fmla="*/ 263340 h 1754188"/>
                <a:gd name="T56" fmla="*/ 263181 w 1752600"/>
                <a:gd name="T57" fmla="*/ 441458 h 1754188"/>
                <a:gd name="T58" fmla="*/ 152883 w 1752600"/>
                <a:gd name="T59" fmla="*/ 670921 h 1754188"/>
                <a:gd name="T60" fmla="*/ 126168 w 1752600"/>
                <a:gd name="T61" fmla="*/ 934791 h 1754188"/>
                <a:gd name="T62" fmla="*/ 190707 w 1752600"/>
                <a:gd name="T63" fmla="*/ 1186485 h 1754188"/>
                <a:gd name="T64" fmla="*/ 332216 w 1752600"/>
                <a:gd name="T65" fmla="*/ 1396099 h 1754188"/>
                <a:gd name="T66" fmla="*/ 534297 w 1752600"/>
                <a:gd name="T67" fmla="*/ 1547221 h 1754188"/>
                <a:gd name="T68" fmla="*/ 780550 w 1752600"/>
                <a:gd name="T69" fmla="*/ 1623709 h 1754188"/>
                <a:gd name="T70" fmla="*/ 1045847 w 1752600"/>
                <a:gd name="T71" fmla="*/ 1610476 h 1754188"/>
                <a:gd name="T72" fmla="*/ 1281255 w 1752600"/>
                <a:gd name="T73" fmla="*/ 1511227 h 1754188"/>
                <a:gd name="T74" fmla="*/ 1467730 w 1752600"/>
                <a:gd name="T75" fmla="*/ 1341578 h 1754188"/>
                <a:gd name="T76" fmla="*/ 1588873 w 1752600"/>
                <a:gd name="T77" fmla="*/ 1118202 h 1754188"/>
                <a:gd name="T78" fmla="*/ 1628019 w 1752600"/>
                <a:gd name="T79" fmla="*/ 857509 h 1754188"/>
                <a:gd name="T80" fmla="*/ 1576176 w 1752600"/>
                <a:gd name="T81" fmla="*/ 601315 h 1754188"/>
                <a:gd name="T82" fmla="*/ 1444718 w 1752600"/>
                <a:gd name="T83" fmla="*/ 384820 h 1754188"/>
                <a:gd name="T84" fmla="*/ 1250573 w 1752600"/>
                <a:gd name="T85" fmla="*/ 224170 h 1754188"/>
                <a:gd name="T86" fmla="*/ 1009345 w 1752600"/>
                <a:gd name="T87" fmla="*/ 136037 h 1754188"/>
                <a:gd name="T88" fmla="*/ 987656 w 1752600"/>
                <a:gd name="T89" fmla="*/ 7146 h 1754188"/>
                <a:gd name="T90" fmla="*/ 1274907 w 1752600"/>
                <a:gd name="T91" fmla="*/ 96337 h 1754188"/>
                <a:gd name="T92" fmla="*/ 1510315 w 1752600"/>
                <a:gd name="T93" fmla="*/ 272074 h 1754188"/>
                <a:gd name="T94" fmla="*/ 1675101 w 1752600"/>
                <a:gd name="T95" fmla="*/ 516358 h 1754188"/>
                <a:gd name="T96" fmla="*/ 1749955 w 1752600"/>
                <a:gd name="T97" fmla="*/ 809605 h 1754188"/>
                <a:gd name="T98" fmla="*/ 1719273 w 1752600"/>
                <a:gd name="T99" fmla="*/ 1116879 h 1754188"/>
                <a:gd name="T100" fmla="*/ 1590724 w 1752600"/>
                <a:gd name="T101" fmla="*/ 1384453 h 1754188"/>
                <a:gd name="T102" fmla="*/ 1383353 w 1752600"/>
                <a:gd name="T103" fmla="*/ 1591949 h 1754188"/>
                <a:gd name="T104" fmla="*/ 1115940 w 1752600"/>
                <a:gd name="T105" fmla="*/ 1720576 h 1754188"/>
                <a:gd name="T106" fmla="*/ 809116 w 1752600"/>
                <a:gd name="T107" fmla="*/ 1751277 h 1754188"/>
                <a:gd name="T108" fmla="*/ 516046 w 1752600"/>
                <a:gd name="T109" fmla="*/ 1676377 h 1754188"/>
                <a:gd name="T110" fmla="*/ 271909 w 1752600"/>
                <a:gd name="T111" fmla="*/ 1511492 h 1754188"/>
                <a:gd name="T112" fmla="*/ 95750 w 1752600"/>
                <a:gd name="T113" fmla="*/ 1275941 h 1754188"/>
                <a:gd name="T114" fmla="*/ 6877 w 1752600"/>
                <a:gd name="T115" fmla="*/ 988782 h 1754188"/>
                <a:gd name="T116" fmla="*/ 22483 w 1752600"/>
                <a:gd name="T117" fmla="*/ 679126 h 1754188"/>
                <a:gd name="T118" fmla="*/ 138071 w 1752600"/>
                <a:gd name="T119" fmla="*/ 404935 h 1754188"/>
                <a:gd name="T120" fmla="*/ 335655 w 1752600"/>
                <a:gd name="T121" fmla="*/ 187117 h 1754188"/>
                <a:gd name="T122" fmla="*/ 595662 w 1752600"/>
                <a:gd name="T123" fmla="*/ 46051 h 1754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2600" h="1754188">
                  <a:moveTo>
                    <a:pt x="873945" y="1403350"/>
                  </a:moveTo>
                  <a:lnTo>
                    <a:pt x="877888" y="1403350"/>
                  </a:lnTo>
                  <a:lnTo>
                    <a:pt x="882356" y="1403350"/>
                  </a:lnTo>
                  <a:lnTo>
                    <a:pt x="886299" y="1403616"/>
                  </a:lnTo>
                  <a:lnTo>
                    <a:pt x="890505" y="1404146"/>
                  </a:lnTo>
                  <a:lnTo>
                    <a:pt x="894448" y="1404943"/>
                  </a:lnTo>
                  <a:lnTo>
                    <a:pt x="898128" y="1405739"/>
                  </a:lnTo>
                  <a:lnTo>
                    <a:pt x="901808" y="1406801"/>
                  </a:lnTo>
                  <a:lnTo>
                    <a:pt x="906014" y="1408393"/>
                  </a:lnTo>
                  <a:lnTo>
                    <a:pt x="909432" y="1409455"/>
                  </a:lnTo>
                  <a:lnTo>
                    <a:pt x="913112" y="1411048"/>
                  </a:lnTo>
                  <a:lnTo>
                    <a:pt x="916529" y="1412906"/>
                  </a:lnTo>
                  <a:lnTo>
                    <a:pt x="919946" y="1415030"/>
                  </a:lnTo>
                  <a:lnTo>
                    <a:pt x="923363" y="1417153"/>
                  </a:lnTo>
                  <a:lnTo>
                    <a:pt x="929672" y="1421931"/>
                  </a:lnTo>
                  <a:lnTo>
                    <a:pt x="935192" y="1427240"/>
                  </a:lnTo>
                  <a:lnTo>
                    <a:pt x="940450" y="1432814"/>
                  </a:lnTo>
                  <a:lnTo>
                    <a:pt x="945181" y="1439185"/>
                  </a:lnTo>
                  <a:lnTo>
                    <a:pt x="947284" y="1442636"/>
                  </a:lnTo>
                  <a:lnTo>
                    <a:pt x="949124" y="1446086"/>
                  </a:lnTo>
                  <a:lnTo>
                    <a:pt x="951227" y="1449537"/>
                  </a:lnTo>
                  <a:lnTo>
                    <a:pt x="952804" y="1452988"/>
                  </a:lnTo>
                  <a:lnTo>
                    <a:pt x="953856" y="1456704"/>
                  </a:lnTo>
                  <a:lnTo>
                    <a:pt x="955433" y="1460420"/>
                  </a:lnTo>
                  <a:lnTo>
                    <a:pt x="956484" y="1464667"/>
                  </a:lnTo>
                  <a:lnTo>
                    <a:pt x="957273" y="1468384"/>
                  </a:lnTo>
                  <a:lnTo>
                    <a:pt x="958062" y="1472365"/>
                  </a:lnTo>
                  <a:lnTo>
                    <a:pt x="958587" y="1476612"/>
                  </a:lnTo>
                  <a:lnTo>
                    <a:pt x="958850" y="1480594"/>
                  </a:lnTo>
                  <a:lnTo>
                    <a:pt x="958850" y="1485107"/>
                  </a:lnTo>
                  <a:lnTo>
                    <a:pt x="958850" y="1489088"/>
                  </a:lnTo>
                  <a:lnTo>
                    <a:pt x="958587" y="1493335"/>
                  </a:lnTo>
                  <a:lnTo>
                    <a:pt x="958062" y="1497317"/>
                  </a:lnTo>
                  <a:lnTo>
                    <a:pt x="957273" y="1501299"/>
                  </a:lnTo>
                  <a:lnTo>
                    <a:pt x="956484" y="1505546"/>
                  </a:lnTo>
                  <a:lnTo>
                    <a:pt x="955433" y="1509262"/>
                  </a:lnTo>
                  <a:lnTo>
                    <a:pt x="953856" y="1512978"/>
                  </a:lnTo>
                  <a:lnTo>
                    <a:pt x="952804" y="1516694"/>
                  </a:lnTo>
                  <a:lnTo>
                    <a:pt x="951227" y="1520145"/>
                  </a:lnTo>
                  <a:lnTo>
                    <a:pt x="949124" y="1524127"/>
                  </a:lnTo>
                  <a:lnTo>
                    <a:pt x="947284" y="1527312"/>
                  </a:lnTo>
                  <a:lnTo>
                    <a:pt x="945181" y="1530763"/>
                  </a:lnTo>
                  <a:lnTo>
                    <a:pt x="940450" y="1536868"/>
                  </a:lnTo>
                  <a:lnTo>
                    <a:pt x="935192" y="1542973"/>
                  </a:lnTo>
                  <a:lnTo>
                    <a:pt x="929672" y="1548017"/>
                  </a:lnTo>
                  <a:lnTo>
                    <a:pt x="923363" y="1552795"/>
                  </a:lnTo>
                  <a:lnTo>
                    <a:pt x="919946" y="1554918"/>
                  </a:lnTo>
                  <a:lnTo>
                    <a:pt x="916529" y="1556776"/>
                  </a:lnTo>
                  <a:lnTo>
                    <a:pt x="913112" y="1558634"/>
                  </a:lnTo>
                  <a:lnTo>
                    <a:pt x="909432" y="1560227"/>
                  </a:lnTo>
                  <a:lnTo>
                    <a:pt x="906014" y="1561820"/>
                  </a:lnTo>
                  <a:lnTo>
                    <a:pt x="901808" y="1563147"/>
                  </a:lnTo>
                  <a:lnTo>
                    <a:pt x="898128" y="1564209"/>
                  </a:lnTo>
                  <a:lnTo>
                    <a:pt x="894448" y="1565005"/>
                  </a:lnTo>
                  <a:lnTo>
                    <a:pt x="890505" y="1565801"/>
                  </a:lnTo>
                  <a:lnTo>
                    <a:pt x="886299" y="1566067"/>
                  </a:lnTo>
                  <a:lnTo>
                    <a:pt x="882356" y="1566598"/>
                  </a:lnTo>
                  <a:lnTo>
                    <a:pt x="877888" y="1566863"/>
                  </a:lnTo>
                  <a:lnTo>
                    <a:pt x="873945" y="1566598"/>
                  </a:lnTo>
                  <a:lnTo>
                    <a:pt x="869739" y="1566067"/>
                  </a:lnTo>
                  <a:lnTo>
                    <a:pt x="865796" y="1565801"/>
                  </a:lnTo>
                  <a:lnTo>
                    <a:pt x="861853" y="1565005"/>
                  </a:lnTo>
                  <a:lnTo>
                    <a:pt x="857647" y="1564209"/>
                  </a:lnTo>
                  <a:lnTo>
                    <a:pt x="853967" y="1563147"/>
                  </a:lnTo>
                  <a:lnTo>
                    <a:pt x="850287" y="1561820"/>
                  </a:lnTo>
                  <a:lnTo>
                    <a:pt x="846607" y="1560227"/>
                  </a:lnTo>
                  <a:lnTo>
                    <a:pt x="842664" y="1558634"/>
                  </a:lnTo>
                  <a:lnTo>
                    <a:pt x="839247" y="1556776"/>
                  </a:lnTo>
                  <a:lnTo>
                    <a:pt x="835829" y="1554918"/>
                  </a:lnTo>
                  <a:lnTo>
                    <a:pt x="832675" y="1552795"/>
                  </a:lnTo>
                  <a:lnTo>
                    <a:pt x="826629" y="1548017"/>
                  </a:lnTo>
                  <a:lnTo>
                    <a:pt x="820583" y="1542973"/>
                  </a:lnTo>
                  <a:lnTo>
                    <a:pt x="815589" y="1536868"/>
                  </a:lnTo>
                  <a:lnTo>
                    <a:pt x="810857" y="1530763"/>
                  </a:lnTo>
                  <a:lnTo>
                    <a:pt x="808754" y="1527312"/>
                  </a:lnTo>
                  <a:lnTo>
                    <a:pt x="806914" y="1524127"/>
                  </a:lnTo>
                  <a:lnTo>
                    <a:pt x="805074" y="1520145"/>
                  </a:lnTo>
                  <a:lnTo>
                    <a:pt x="803497" y="1516694"/>
                  </a:lnTo>
                  <a:lnTo>
                    <a:pt x="801920" y="1512978"/>
                  </a:lnTo>
                  <a:lnTo>
                    <a:pt x="800605" y="1509262"/>
                  </a:lnTo>
                  <a:lnTo>
                    <a:pt x="799554" y="1505546"/>
                  </a:lnTo>
                  <a:lnTo>
                    <a:pt x="798765" y="1501299"/>
                  </a:lnTo>
                  <a:lnTo>
                    <a:pt x="797977" y="1497317"/>
                  </a:lnTo>
                  <a:lnTo>
                    <a:pt x="797714" y="1493335"/>
                  </a:lnTo>
                  <a:lnTo>
                    <a:pt x="797188" y="1489088"/>
                  </a:lnTo>
                  <a:lnTo>
                    <a:pt x="796925" y="1485107"/>
                  </a:lnTo>
                  <a:lnTo>
                    <a:pt x="797188" y="1480594"/>
                  </a:lnTo>
                  <a:lnTo>
                    <a:pt x="797714" y="1476612"/>
                  </a:lnTo>
                  <a:lnTo>
                    <a:pt x="797977" y="1472365"/>
                  </a:lnTo>
                  <a:lnTo>
                    <a:pt x="798765" y="1468384"/>
                  </a:lnTo>
                  <a:lnTo>
                    <a:pt x="799554" y="1464667"/>
                  </a:lnTo>
                  <a:lnTo>
                    <a:pt x="800605" y="1460420"/>
                  </a:lnTo>
                  <a:lnTo>
                    <a:pt x="801920" y="1456704"/>
                  </a:lnTo>
                  <a:lnTo>
                    <a:pt x="803497" y="1452988"/>
                  </a:lnTo>
                  <a:lnTo>
                    <a:pt x="805074" y="1449537"/>
                  </a:lnTo>
                  <a:lnTo>
                    <a:pt x="806914" y="1446086"/>
                  </a:lnTo>
                  <a:lnTo>
                    <a:pt x="808754" y="1442636"/>
                  </a:lnTo>
                  <a:lnTo>
                    <a:pt x="810857" y="1439185"/>
                  </a:lnTo>
                  <a:lnTo>
                    <a:pt x="815589" y="1432814"/>
                  </a:lnTo>
                  <a:lnTo>
                    <a:pt x="820583" y="1427240"/>
                  </a:lnTo>
                  <a:lnTo>
                    <a:pt x="826629" y="1421931"/>
                  </a:lnTo>
                  <a:lnTo>
                    <a:pt x="832675" y="1417153"/>
                  </a:lnTo>
                  <a:lnTo>
                    <a:pt x="835829" y="1415030"/>
                  </a:lnTo>
                  <a:lnTo>
                    <a:pt x="839247" y="1412906"/>
                  </a:lnTo>
                  <a:lnTo>
                    <a:pt x="842664" y="1411048"/>
                  </a:lnTo>
                  <a:lnTo>
                    <a:pt x="846607" y="1409455"/>
                  </a:lnTo>
                  <a:lnTo>
                    <a:pt x="850287" y="1408393"/>
                  </a:lnTo>
                  <a:lnTo>
                    <a:pt x="853967" y="1406801"/>
                  </a:lnTo>
                  <a:lnTo>
                    <a:pt x="857647" y="1405739"/>
                  </a:lnTo>
                  <a:lnTo>
                    <a:pt x="861853" y="1404943"/>
                  </a:lnTo>
                  <a:lnTo>
                    <a:pt x="865796" y="1404146"/>
                  </a:lnTo>
                  <a:lnTo>
                    <a:pt x="869739" y="1403616"/>
                  </a:lnTo>
                  <a:lnTo>
                    <a:pt x="873945" y="1403350"/>
                  </a:lnTo>
                  <a:close/>
                  <a:moveTo>
                    <a:pt x="1480345" y="795338"/>
                  </a:moveTo>
                  <a:lnTo>
                    <a:pt x="1484857" y="795603"/>
                  </a:lnTo>
                  <a:lnTo>
                    <a:pt x="1488839" y="795869"/>
                  </a:lnTo>
                  <a:lnTo>
                    <a:pt x="1493086" y="796134"/>
                  </a:lnTo>
                  <a:lnTo>
                    <a:pt x="1497068" y="797196"/>
                  </a:lnTo>
                  <a:lnTo>
                    <a:pt x="1500784" y="797727"/>
                  </a:lnTo>
                  <a:lnTo>
                    <a:pt x="1505031" y="799054"/>
                  </a:lnTo>
                  <a:lnTo>
                    <a:pt x="1508747" y="800381"/>
                  </a:lnTo>
                  <a:lnTo>
                    <a:pt x="1512198" y="801974"/>
                  </a:lnTo>
                  <a:lnTo>
                    <a:pt x="1515914" y="803567"/>
                  </a:lnTo>
                  <a:lnTo>
                    <a:pt x="1519365" y="805425"/>
                  </a:lnTo>
                  <a:lnTo>
                    <a:pt x="1522816" y="807283"/>
                  </a:lnTo>
                  <a:lnTo>
                    <a:pt x="1526266" y="809406"/>
                  </a:lnTo>
                  <a:lnTo>
                    <a:pt x="1532637" y="814184"/>
                  </a:lnTo>
                  <a:lnTo>
                    <a:pt x="1538211" y="819228"/>
                  </a:lnTo>
                  <a:lnTo>
                    <a:pt x="1543520" y="825068"/>
                  </a:lnTo>
                  <a:lnTo>
                    <a:pt x="1548298" y="831438"/>
                  </a:lnTo>
                  <a:lnTo>
                    <a:pt x="1550422" y="834624"/>
                  </a:lnTo>
                  <a:lnTo>
                    <a:pt x="1552545" y="838074"/>
                  </a:lnTo>
                  <a:lnTo>
                    <a:pt x="1554403" y="841791"/>
                  </a:lnTo>
                  <a:lnTo>
                    <a:pt x="1555996" y="845241"/>
                  </a:lnTo>
                  <a:lnTo>
                    <a:pt x="1557589" y="848958"/>
                  </a:lnTo>
                  <a:lnTo>
                    <a:pt x="1558650" y="852939"/>
                  </a:lnTo>
                  <a:lnTo>
                    <a:pt x="1559712" y="856655"/>
                  </a:lnTo>
                  <a:lnTo>
                    <a:pt x="1560509" y="860637"/>
                  </a:lnTo>
                  <a:lnTo>
                    <a:pt x="1561305" y="864884"/>
                  </a:lnTo>
                  <a:lnTo>
                    <a:pt x="1561836" y="868866"/>
                  </a:lnTo>
                  <a:lnTo>
                    <a:pt x="1562101" y="872847"/>
                  </a:lnTo>
                  <a:lnTo>
                    <a:pt x="1562101" y="877094"/>
                  </a:lnTo>
                  <a:lnTo>
                    <a:pt x="1562101" y="881342"/>
                  </a:lnTo>
                  <a:lnTo>
                    <a:pt x="1561836" y="885589"/>
                  </a:lnTo>
                  <a:lnTo>
                    <a:pt x="1561305" y="889570"/>
                  </a:lnTo>
                  <a:lnTo>
                    <a:pt x="1560509" y="893817"/>
                  </a:lnTo>
                  <a:lnTo>
                    <a:pt x="1559712" y="897534"/>
                  </a:lnTo>
                  <a:lnTo>
                    <a:pt x="1558650" y="901515"/>
                  </a:lnTo>
                  <a:lnTo>
                    <a:pt x="1557589" y="905497"/>
                  </a:lnTo>
                  <a:lnTo>
                    <a:pt x="1555996" y="908948"/>
                  </a:lnTo>
                  <a:lnTo>
                    <a:pt x="1554403" y="912664"/>
                  </a:lnTo>
                  <a:lnTo>
                    <a:pt x="1552545" y="916115"/>
                  </a:lnTo>
                  <a:lnTo>
                    <a:pt x="1550422" y="919565"/>
                  </a:lnTo>
                  <a:lnTo>
                    <a:pt x="1548298" y="923016"/>
                  </a:lnTo>
                  <a:lnTo>
                    <a:pt x="1543520" y="929387"/>
                  </a:lnTo>
                  <a:lnTo>
                    <a:pt x="1538211" y="934961"/>
                  </a:lnTo>
                  <a:lnTo>
                    <a:pt x="1532637" y="940270"/>
                  </a:lnTo>
                  <a:lnTo>
                    <a:pt x="1526266" y="945048"/>
                  </a:lnTo>
                  <a:lnTo>
                    <a:pt x="1522816" y="947171"/>
                  </a:lnTo>
                  <a:lnTo>
                    <a:pt x="1519365" y="949030"/>
                  </a:lnTo>
                  <a:lnTo>
                    <a:pt x="1515914" y="950888"/>
                  </a:lnTo>
                  <a:lnTo>
                    <a:pt x="1512198" y="952480"/>
                  </a:lnTo>
                  <a:lnTo>
                    <a:pt x="1508747" y="953808"/>
                  </a:lnTo>
                  <a:lnTo>
                    <a:pt x="1505031" y="955400"/>
                  </a:lnTo>
                  <a:lnTo>
                    <a:pt x="1500784" y="956197"/>
                  </a:lnTo>
                  <a:lnTo>
                    <a:pt x="1497068" y="957258"/>
                  </a:lnTo>
                  <a:lnTo>
                    <a:pt x="1493086" y="957789"/>
                  </a:lnTo>
                  <a:lnTo>
                    <a:pt x="1488839" y="958586"/>
                  </a:lnTo>
                  <a:lnTo>
                    <a:pt x="1484857" y="958851"/>
                  </a:lnTo>
                  <a:lnTo>
                    <a:pt x="1480345" y="958851"/>
                  </a:lnTo>
                  <a:lnTo>
                    <a:pt x="1476363" y="958851"/>
                  </a:lnTo>
                  <a:lnTo>
                    <a:pt x="1472116" y="958586"/>
                  </a:lnTo>
                  <a:lnTo>
                    <a:pt x="1468134" y="957789"/>
                  </a:lnTo>
                  <a:lnTo>
                    <a:pt x="1464153" y="957258"/>
                  </a:lnTo>
                  <a:lnTo>
                    <a:pt x="1459906" y="956197"/>
                  </a:lnTo>
                  <a:lnTo>
                    <a:pt x="1456189" y="955400"/>
                  </a:lnTo>
                  <a:lnTo>
                    <a:pt x="1452473" y="953808"/>
                  </a:lnTo>
                  <a:lnTo>
                    <a:pt x="1448757" y="952480"/>
                  </a:lnTo>
                  <a:lnTo>
                    <a:pt x="1445306" y="950888"/>
                  </a:lnTo>
                  <a:lnTo>
                    <a:pt x="1441325" y="949030"/>
                  </a:lnTo>
                  <a:lnTo>
                    <a:pt x="1437874" y="947171"/>
                  </a:lnTo>
                  <a:lnTo>
                    <a:pt x="1434954" y="945048"/>
                  </a:lnTo>
                  <a:lnTo>
                    <a:pt x="1428583" y="940270"/>
                  </a:lnTo>
                  <a:lnTo>
                    <a:pt x="1422478" y="934961"/>
                  </a:lnTo>
                  <a:lnTo>
                    <a:pt x="1417435" y="929387"/>
                  </a:lnTo>
                  <a:lnTo>
                    <a:pt x="1412922" y="923016"/>
                  </a:lnTo>
                  <a:lnTo>
                    <a:pt x="1410533" y="919565"/>
                  </a:lnTo>
                  <a:lnTo>
                    <a:pt x="1408675" y="916115"/>
                  </a:lnTo>
                  <a:lnTo>
                    <a:pt x="1406817" y="912664"/>
                  </a:lnTo>
                  <a:lnTo>
                    <a:pt x="1405224" y="908948"/>
                  </a:lnTo>
                  <a:lnTo>
                    <a:pt x="1403632" y="905497"/>
                  </a:lnTo>
                  <a:lnTo>
                    <a:pt x="1402304" y="901515"/>
                  </a:lnTo>
                  <a:lnTo>
                    <a:pt x="1401243" y="897534"/>
                  </a:lnTo>
                  <a:lnTo>
                    <a:pt x="1400446" y="893817"/>
                  </a:lnTo>
                  <a:lnTo>
                    <a:pt x="1399650" y="889570"/>
                  </a:lnTo>
                  <a:lnTo>
                    <a:pt x="1399385" y="885589"/>
                  </a:lnTo>
                  <a:lnTo>
                    <a:pt x="1398854" y="881342"/>
                  </a:lnTo>
                  <a:lnTo>
                    <a:pt x="1398588" y="877094"/>
                  </a:lnTo>
                  <a:lnTo>
                    <a:pt x="1398854" y="872847"/>
                  </a:lnTo>
                  <a:lnTo>
                    <a:pt x="1399385" y="868866"/>
                  </a:lnTo>
                  <a:lnTo>
                    <a:pt x="1399650" y="864884"/>
                  </a:lnTo>
                  <a:lnTo>
                    <a:pt x="1400446" y="860637"/>
                  </a:lnTo>
                  <a:lnTo>
                    <a:pt x="1401243" y="856655"/>
                  </a:lnTo>
                  <a:lnTo>
                    <a:pt x="1402304" y="852939"/>
                  </a:lnTo>
                  <a:lnTo>
                    <a:pt x="1403632" y="848958"/>
                  </a:lnTo>
                  <a:lnTo>
                    <a:pt x="1405224" y="845241"/>
                  </a:lnTo>
                  <a:lnTo>
                    <a:pt x="1406817" y="841791"/>
                  </a:lnTo>
                  <a:lnTo>
                    <a:pt x="1408675" y="838074"/>
                  </a:lnTo>
                  <a:lnTo>
                    <a:pt x="1410533" y="834624"/>
                  </a:lnTo>
                  <a:lnTo>
                    <a:pt x="1412922" y="831438"/>
                  </a:lnTo>
                  <a:lnTo>
                    <a:pt x="1417435" y="825068"/>
                  </a:lnTo>
                  <a:lnTo>
                    <a:pt x="1422478" y="819228"/>
                  </a:lnTo>
                  <a:lnTo>
                    <a:pt x="1428583" y="814184"/>
                  </a:lnTo>
                  <a:lnTo>
                    <a:pt x="1434954" y="809406"/>
                  </a:lnTo>
                  <a:lnTo>
                    <a:pt x="1437874" y="807283"/>
                  </a:lnTo>
                  <a:lnTo>
                    <a:pt x="1441325" y="805425"/>
                  </a:lnTo>
                  <a:lnTo>
                    <a:pt x="1445306" y="803567"/>
                  </a:lnTo>
                  <a:lnTo>
                    <a:pt x="1448757" y="801974"/>
                  </a:lnTo>
                  <a:lnTo>
                    <a:pt x="1452473" y="800381"/>
                  </a:lnTo>
                  <a:lnTo>
                    <a:pt x="1456189" y="799054"/>
                  </a:lnTo>
                  <a:lnTo>
                    <a:pt x="1459906" y="797727"/>
                  </a:lnTo>
                  <a:lnTo>
                    <a:pt x="1464153" y="797196"/>
                  </a:lnTo>
                  <a:lnTo>
                    <a:pt x="1468134" y="796134"/>
                  </a:lnTo>
                  <a:lnTo>
                    <a:pt x="1472116" y="795869"/>
                  </a:lnTo>
                  <a:lnTo>
                    <a:pt x="1476363" y="795603"/>
                  </a:lnTo>
                  <a:lnTo>
                    <a:pt x="1480345" y="795338"/>
                  </a:lnTo>
                  <a:close/>
                  <a:moveTo>
                    <a:pt x="876984" y="177800"/>
                  </a:moveTo>
                  <a:lnTo>
                    <a:pt x="883326" y="178065"/>
                  </a:lnTo>
                  <a:lnTo>
                    <a:pt x="889669" y="179124"/>
                  </a:lnTo>
                  <a:lnTo>
                    <a:pt x="895482" y="180713"/>
                  </a:lnTo>
                  <a:lnTo>
                    <a:pt x="901032" y="182832"/>
                  </a:lnTo>
                  <a:lnTo>
                    <a:pt x="906581" y="185215"/>
                  </a:lnTo>
                  <a:lnTo>
                    <a:pt x="911867" y="188393"/>
                  </a:lnTo>
                  <a:lnTo>
                    <a:pt x="916359" y="191836"/>
                  </a:lnTo>
                  <a:lnTo>
                    <a:pt x="920851" y="196074"/>
                  </a:lnTo>
                  <a:lnTo>
                    <a:pt x="924815" y="200311"/>
                  </a:lnTo>
                  <a:lnTo>
                    <a:pt x="928251" y="205078"/>
                  </a:lnTo>
                  <a:lnTo>
                    <a:pt x="931422" y="210375"/>
                  </a:lnTo>
                  <a:lnTo>
                    <a:pt x="934065" y="215672"/>
                  </a:lnTo>
                  <a:lnTo>
                    <a:pt x="936179" y="221498"/>
                  </a:lnTo>
                  <a:lnTo>
                    <a:pt x="937764" y="227325"/>
                  </a:lnTo>
                  <a:lnTo>
                    <a:pt x="938821" y="233681"/>
                  </a:lnTo>
                  <a:lnTo>
                    <a:pt x="939086" y="240037"/>
                  </a:lnTo>
                  <a:lnTo>
                    <a:pt x="939086" y="766534"/>
                  </a:lnTo>
                  <a:lnTo>
                    <a:pt x="945956" y="770772"/>
                  </a:lnTo>
                  <a:lnTo>
                    <a:pt x="952827" y="775539"/>
                  </a:lnTo>
                  <a:lnTo>
                    <a:pt x="959169" y="780835"/>
                  </a:lnTo>
                  <a:lnTo>
                    <a:pt x="964983" y="786397"/>
                  </a:lnTo>
                  <a:lnTo>
                    <a:pt x="971061" y="792488"/>
                  </a:lnTo>
                  <a:lnTo>
                    <a:pt x="976082" y="798844"/>
                  </a:lnTo>
                  <a:lnTo>
                    <a:pt x="980839" y="805465"/>
                  </a:lnTo>
                  <a:lnTo>
                    <a:pt x="985331" y="812351"/>
                  </a:lnTo>
                  <a:lnTo>
                    <a:pt x="989295" y="819502"/>
                  </a:lnTo>
                  <a:lnTo>
                    <a:pt x="992995" y="826917"/>
                  </a:lnTo>
                  <a:lnTo>
                    <a:pt x="995902" y="834862"/>
                  </a:lnTo>
                  <a:lnTo>
                    <a:pt x="998545" y="843072"/>
                  </a:lnTo>
                  <a:lnTo>
                    <a:pt x="1000394" y="851282"/>
                  </a:lnTo>
                  <a:lnTo>
                    <a:pt x="1001980" y="859757"/>
                  </a:lnTo>
                  <a:lnTo>
                    <a:pt x="1002773" y="868497"/>
                  </a:lnTo>
                  <a:lnTo>
                    <a:pt x="1003301" y="877236"/>
                  </a:lnTo>
                  <a:lnTo>
                    <a:pt x="1002773" y="883857"/>
                  </a:lnTo>
                  <a:lnTo>
                    <a:pt x="1002244" y="889948"/>
                  </a:lnTo>
                  <a:lnTo>
                    <a:pt x="1001716" y="896569"/>
                  </a:lnTo>
                  <a:lnTo>
                    <a:pt x="1000394" y="902925"/>
                  </a:lnTo>
                  <a:lnTo>
                    <a:pt x="999073" y="909017"/>
                  </a:lnTo>
                  <a:lnTo>
                    <a:pt x="997223" y="915108"/>
                  </a:lnTo>
                  <a:lnTo>
                    <a:pt x="995373" y="921199"/>
                  </a:lnTo>
                  <a:lnTo>
                    <a:pt x="993259" y="926761"/>
                  </a:lnTo>
                  <a:lnTo>
                    <a:pt x="990352" y="932322"/>
                  </a:lnTo>
                  <a:lnTo>
                    <a:pt x="987445" y="938149"/>
                  </a:lnTo>
                  <a:lnTo>
                    <a:pt x="984803" y="943446"/>
                  </a:lnTo>
                  <a:lnTo>
                    <a:pt x="981367" y="948478"/>
                  </a:lnTo>
                  <a:lnTo>
                    <a:pt x="977932" y="953509"/>
                  </a:lnTo>
                  <a:lnTo>
                    <a:pt x="973968" y="958541"/>
                  </a:lnTo>
                  <a:lnTo>
                    <a:pt x="970004" y="962779"/>
                  </a:lnTo>
                  <a:lnTo>
                    <a:pt x="965512" y="967281"/>
                  </a:lnTo>
                  <a:lnTo>
                    <a:pt x="961284" y="971783"/>
                  </a:lnTo>
                  <a:lnTo>
                    <a:pt x="956527" y="975756"/>
                  </a:lnTo>
                  <a:lnTo>
                    <a:pt x="951770" y="979464"/>
                  </a:lnTo>
                  <a:lnTo>
                    <a:pt x="946749" y="982906"/>
                  </a:lnTo>
                  <a:lnTo>
                    <a:pt x="941728" y="986349"/>
                  </a:lnTo>
                  <a:lnTo>
                    <a:pt x="936443" y="989527"/>
                  </a:lnTo>
                  <a:lnTo>
                    <a:pt x="930893" y="992441"/>
                  </a:lnTo>
                  <a:lnTo>
                    <a:pt x="925344" y="994824"/>
                  </a:lnTo>
                  <a:lnTo>
                    <a:pt x="919530" y="996943"/>
                  </a:lnTo>
                  <a:lnTo>
                    <a:pt x="913716" y="999062"/>
                  </a:lnTo>
                  <a:lnTo>
                    <a:pt x="907374" y="1000915"/>
                  </a:lnTo>
                  <a:lnTo>
                    <a:pt x="901560" y="1001975"/>
                  </a:lnTo>
                  <a:lnTo>
                    <a:pt x="895218" y="1003299"/>
                  </a:lnTo>
                  <a:lnTo>
                    <a:pt x="888611" y="1004358"/>
                  </a:lnTo>
                  <a:lnTo>
                    <a:pt x="882269" y="1004623"/>
                  </a:lnTo>
                  <a:lnTo>
                    <a:pt x="875663" y="1004888"/>
                  </a:lnTo>
                  <a:lnTo>
                    <a:pt x="866678" y="1004623"/>
                  </a:lnTo>
                  <a:lnTo>
                    <a:pt x="857693" y="1003564"/>
                  </a:lnTo>
                  <a:lnTo>
                    <a:pt x="849236" y="1001975"/>
                  </a:lnTo>
                  <a:lnTo>
                    <a:pt x="840780" y="999856"/>
                  </a:lnTo>
                  <a:lnTo>
                    <a:pt x="832324" y="997473"/>
                  </a:lnTo>
                  <a:lnTo>
                    <a:pt x="824396" y="994030"/>
                  </a:lnTo>
                  <a:lnTo>
                    <a:pt x="816732" y="990587"/>
                  </a:lnTo>
                  <a:lnTo>
                    <a:pt x="809333" y="986084"/>
                  </a:lnTo>
                  <a:lnTo>
                    <a:pt x="802198" y="981317"/>
                  </a:lnTo>
                  <a:lnTo>
                    <a:pt x="795591" y="976286"/>
                  </a:lnTo>
                  <a:lnTo>
                    <a:pt x="788984" y="970724"/>
                  </a:lnTo>
                  <a:lnTo>
                    <a:pt x="783170" y="964633"/>
                  </a:lnTo>
                  <a:lnTo>
                    <a:pt x="777357" y="958541"/>
                  </a:lnTo>
                  <a:lnTo>
                    <a:pt x="772600" y="951920"/>
                  </a:lnTo>
                  <a:lnTo>
                    <a:pt x="767843" y="944770"/>
                  </a:lnTo>
                  <a:lnTo>
                    <a:pt x="763351" y="937354"/>
                  </a:lnTo>
                  <a:lnTo>
                    <a:pt x="413204" y="937354"/>
                  </a:lnTo>
                  <a:lnTo>
                    <a:pt x="406597" y="937090"/>
                  </a:lnTo>
                  <a:lnTo>
                    <a:pt x="400519" y="936295"/>
                  </a:lnTo>
                  <a:lnTo>
                    <a:pt x="394705" y="934706"/>
                  </a:lnTo>
                  <a:lnTo>
                    <a:pt x="388627" y="932322"/>
                  </a:lnTo>
                  <a:lnTo>
                    <a:pt x="383342" y="929939"/>
                  </a:lnTo>
                  <a:lnTo>
                    <a:pt x="378321" y="926761"/>
                  </a:lnTo>
                  <a:lnTo>
                    <a:pt x="373564" y="923053"/>
                  </a:lnTo>
                  <a:lnTo>
                    <a:pt x="368808" y="919345"/>
                  </a:lnTo>
                  <a:lnTo>
                    <a:pt x="365108" y="914843"/>
                  </a:lnTo>
                  <a:lnTo>
                    <a:pt x="361408" y="909811"/>
                  </a:lnTo>
                  <a:lnTo>
                    <a:pt x="358237" y="904779"/>
                  </a:lnTo>
                  <a:lnTo>
                    <a:pt x="355859" y="899483"/>
                  </a:lnTo>
                  <a:lnTo>
                    <a:pt x="353480" y="893921"/>
                  </a:lnTo>
                  <a:lnTo>
                    <a:pt x="352159" y="887830"/>
                  </a:lnTo>
                  <a:lnTo>
                    <a:pt x="351102" y="881474"/>
                  </a:lnTo>
                  <a:lnTo>
                    <a:pt x="350838" y="875382"/>
                  </a:lnTo>
                  <a:lnTo>
                    <a:pt x="351102" y="868761"/>
                  </a:lnTo>
                  <a:lnTo>
                    <a:pt x="352159" y="862670"/>
                  </a:lnTo>
                  <a:lnTo>
                    <a:pt x="353480" y="856844"/>
                  </a:lnTo>
                  <a:lnTo>
                    <a:pt x="355859" y="850752"/>
                  </a:lnTo>
                  <a:lnTo>
                    <a:pt x="358237" y="845456"/>
                  </a:lnTo>
                  <a:lnTo>
                    <a:pt x="361408" y="840424"/>
                  </a:lnTo>
                  <a:lnTo>
                    <a:pt x="365108" y="835392"/>
                  </a:lnTo>
                  <a:lnTo>
                    <a:pt x="368808" y="831154"/>
                  </a:lnTo>
                  <a:lnTo>
                    <a:pt x="373564" y="827447"/>
                  </a:lnTo>
                  <a:lnTo>
                    <a:pt x="378321" y="823474"/>
                  </a:lnTo>
                  <a:lnTo>
                    <a:pt x="383342" y="820296"/>
                  </a:lnTo>
                  <a:lnTo>
                    <a:pt x="388627" y="817913"/>
                  </a:lnTo>
                  <a:lnTo>
                    <a:pt x="394705" y="815794"/>
                  </a:lnTo>
                  <a:lnTo>
                    <a:pt x="400519" y="814205"/>
                  </a:lnTo>
                  <a:lnTo>
                    <a:pt x="406597" y="813146"/>
                  </a:lnTo>
                  <a:lnTo>
                    <a:pt x="413204" y="812881"/>
                  </a:lnTo>
                  <a:lnTo>
                    <a:pt x="765465" y="812881"/>
                  </a:lnTo>
                  <a:lnTo>
                    <a:pt x="770222" y="805730"/>
                  </a:lnTo>
                  <a:lnTo>
                    <a:pt x="775507" y="798579"/>
                  </a:lnTo>
                  <a:lnTo>
                    <a:pt x="780792" y="791959"/>
                  </a:lnTo>
                  <a:lnTo>
                    <a:pt x="786870" y="785602"/>
                  </a:lnTo>
                  <a:lnTo>
                    <a:pt x="793477" y="779511"/>
                  </a:lnTo>
                  <a:lnTo>
                    <a:pt x="800348" y="774214"/>
                  </a:lnTo>
                  <a:lnTo>
                    <a:pt x="807483" y="769183"/>
                  </a:lnTo>
                  <a:lnTo>
                    <a:pt x="815147" y="764945"/>
                  </a:lnTo>
                  <a:lnTo>
                    <a:pt x="815147" y="240037"/>
                  </a:lnTo>
                  <a:lnTo>
                    <a:pt x="815411" y="233681"/>
                  </a:lnTo>
                  <a:lnTo>
                    <a:pt x="816204" y="227325"/>
                  </a:lnTo>
                  <a:lnTo>
                    <a:pt x="817789" y="221498"/>
                  </a:lnTo>
                  <a:lnTo>
                    <a:pt x="819639" y="215672"/>
                  </a:lnTo>
                  <a:lnTo>
                    <a:pt x="822546" y="210375"/>
                  </a:lnTo>
                  <a:lnTo>
                    <a:pt x="825717" y="205078"/>
                  </a:lnTo>
                  <a:lnTo>
                    <a:pt x="829153" y="200311"/>
                  </a:lnTo>
                  <a:lnTo>
                    <a:pt x="833116" y="196074"/>
                  </a:lnTo>
                  <a:lnTo>
                    <a:pt x="837609" y="191836"/>
                  </a:lnTo>
                  <a:lnTo>
                    <a:pt x="842366" y="188393"/>
                  </a:lnTo>
                  <a:lnTo>
                    <a:pt x="847387" y="185215"/>
                  </a:lnTo>
                  <a:lnTo>
                    <a:pt x="852936" y="182832"/>
                  </a:lnTo>
                  <a:lnTo>
                    <a:pt x="858486" y="180713"/>
                  </a:lnTo>
                  <a:lnTo>
                    <a:pt x="864564" y="179124"/>
                  </a:lnTo>
                  <a:lnTo>
                    <a:pt x="870642" y="178065"/>
                  </a:lnTo>
                  <a:lnTo>
                    <a:pt x="876984" y="177800"/>
                  </a:lnTo>
                  <a:close/>
                  <a:moveTo>
                    <a:pt x="856991" y="124392"/>
                  </a:moveTo>
                  <a:lnTo>
                    <a:pt x="837683" y="125450"/>
                  </a:lnTo>
                  <a:lnTo>
                    <a:pt x="818374" y="126774"/>
                  </a:lnTo>
                  <a:lnTo>
                    <a:pt x="799594" y="128362"/>
                  </a:lnTo>
                  <a:lnTo>
                    <a:pt x="780550" y="130479"/>
                  </a:lnTo>
                  <a:lnTo>
                    <a:pt x="762034" y="132861"/>
                  </a:lnTo>
                  <a:lnTo>
                    <a:pt x="743255" y="136037"/>
                  </a:lnTo>
                  <a:lnTo>
                    <a:pt x="725004" y="139478"/>
                  </a:lnTo>
                  <a:lnTo>
                    <a:pt x="706489" y="143712"/>
                  </a:lnTo>
                  <a:lnTo>
                    <a:pt x="688502" y="147947"/>
                  </a:lnTo>
                  <a:lnTo>
                    <a:pt x="670516" y="152975"/>
                  </a:lnTo>
                  <a:lnTo>
                    <a:pt x="653059" y="158269"/>
                  </a:lnTo>
                  <a:lnTo>
                    <a:pt x="635337" y="164091"/>
                  </a:lnTo>
                  <a:lnTo>
                    <a:pt x="617880" y="169914"/>
                  </a:lnTo>
                  <a:lnTo>
                    <a:pt x="600687" y="176530"/>
                  </a:lnTo>
                  <a:lnTo>
                    <a:pt x="583759" y="183412"/>
                  </a:lnTo>
                  <a:lnTo>
                    <a:pt x="567095" y="191087"/>
                  </a:lnTo>
                  <a:lnTo>
                    <a:pt x="550432" y="198762"/>
                  </a:lnTo>
                  <a:lnTo>
                    <a:pt x="534297" y="206967"/>
                  </a:lnTo>
                  <a:lnTo>
                    <a:pt x="517898" y="215436"/>
                  </a:lnTo>
                  <a:lnTo>
                    <a:pt x="502292" y="224170"/>
                  </a:lnTo>
                  <a:lnTo>
                    <a:pt x="486686" y="233698"/>
                  </a:lnTo>
                  <a:lnTo>
                    <a:pt x="471345" y="242961"/>
                  </a:lnTo>
                  <a:lnTo>
                    <a:pt x="456268" y="253018"/>
                  </a:lnTo>
                  <a:lnTo>
                    <a:pt x="441192" y="263340"/>
                  </a:lnTo>
                  <a:lnTo>
                    <a:pt x="426379" y="274191"/>
                  </a:lnTo>
                  <a:lnTo>
                    <a:pt x="412361" y="285042"/>
                  </a:lnTo>
                  <a:lnTo>
                    <a:pt x="398342" y="296423"/>
                  </a:lnTo>
                  <a:lnTo>
                    <a:pt x="384588" y="308333"/>
                  </a:lnTo>
                  <a:lnTo>
                    <a:pt x="371098" y="320243"/>
                  </a:lnTo>
                  <a:lnTo>
                    <a:pt x="357608" y="332417"/>
                  </a:lnTo>
                  <a:lnTo>
                    <a:pt x="344648" y="344856"/>
                  </a:lnTo>
                  <a:lnTo>
                    <a:pt x="332216" y="358089"/>
                  </a:lnTo>
                  <a:lnTo>
                    <a:pt x="319784" y="371323"/>
                  </a:lnTo>
                  <a:lnTo>
                    <a:pt x="307617" y="384820"/>
                  </a:lnTo>
                  <a:lnTo>
                    <a:pt x="295979" y="398583"/>
                  </a:lnTo>
                  <a:lnTo>
                    <a:pt x="284870" y="412610"/>
                  </a:lnTo>
                  <a:lnTo>
                    <a:pt x="273761" y="427167"/>
                  </a:lnTo>
                  <a:lnTo>
                    <a:pt x="263181" y="441458"/>
                  </a:lnTo>
                  <a:lnTo>
                    <a:pt x="252865" y="456544"/>
                  </a:lnTo>
                  <a:lnTo>
                    <a:pt x="242814" y="471630"/>
                  </a:lnTo>
                  <a:lnTo>
                    <a:pt x="233027" y="486980"/>
                  </a:lnTo>
                  <a:lnTo>
                    <a:pt x="224034" y="502596"/>
                  </a:lnTo>
                  <a:lnTo>
                    <a:pt x="215041" y="518740"/>
                  </a:lnTo>
                  <a:lnTo>
                    <a:pt x="206577" y="534620"/>
                  </a:lnTo>
                  <a:lnTo>
                    <a:pt x="198377" y="551029"/>
                  </a:lnTo>
                  <a:lnTo>
                    <a:pt x="190707" y="567438"/>
                  </a:lnTo>
                  <a:lnTo>
                    <a:pt x="183301" y="584112"/>
                  </a:lnTo>
                  <a:lnTo>
                    <a:pt x="176424" y="601315"/>
                  </a:lnTo>
                  <a:lnTo>
                    <a:pt x="169811" y="618253"/>
                  </a:lnTo>
                  <a:lnTo>
                    <a:pt x="163992" y="635986"/>
                  </a:lnTo>
                  <a:lnTo>
                    <a:pt x="157908" y="653454"/>
                  </a:lnTo>
                  <a:lnTo>
                    <a:pt x="152883" y="670921"/>
                  </a:lnTo>
                  <a:lnTo>
                    <a:pt x="147857" y="689183"/>
                  </a:lnTo>
                  <a:lnTo>
                    <a:pt x="143625" y="707180"/>
                  </a:lnTo>
                  <a:lnTo>
                    <a:pt x="139393" y="725707"/>
                  </a:lnTo>
                  <a:lnTo>
                    <a:pt x="135955" y="743704"/>
                  </a:lnTo>
                  <a:lnTo>
                    <a:pt x="132781" y="762495"/>
                  </a:lnTo>
                  <a:lnTo>
                    <a:pt x="130400" y="781551"/>
                  </a:lnTo>
                  <a:lnTo>
                    <a:pt x="128019" y="800342"/>
                  </a:lnTo>
                  <a:lnTo>
                    <a:pt x="126168" y="819133"/>
                  </a:lnTo>
                  <a:lnTo>
                    <a:pt x="125110" y="838189"/>
                  </a:lnTo>
                  <a:lnTo>
                    <a:pt x="124316" y="857509"/>
                  </a:lnTo>
                  <a:lnTo>
                    <a:pt x="124052" y="877094"/>
                  </a:lnTo>
                  <a:lnTo>
                    <a:pt x="124316" y="896414"/>
                  </a:lnTo>
                  <a:lnTo>
                    <a:pt x="125110" y="915735"/>
                  </a:lnTo>
                  <a:lnTo>
                    <a:pt x="126168" y="934791"/>
                  </a:lnTo>
                  <a:lnTo>
                    <a:pt x="128019" y="953846"/>
                  </a:lnTo>
                  <a:lnTo>
                    <a:pt x="130400" y="972637"/>
                  </a:lnTo>
                  <a:lnTo>
                    <a:pt x="132781" y="991428"/>
                  </a:lnTo>
                  <a:lnTo>
                    <a:pt x="135955" y="1009955"/>
                  </a:lnTo>
                  <a:lnTo>
                    <a:pt x="139393" y="1028481"/>
                  </a:lnTo>
                  <a:lnTo>
                    <a:pt x="143625" y="1046743"/>
                  </a:lnTo>
                  <a:lnTo>
                    <a:pt x="147857" y="1065005"/>
                  </a:lnTo>
                  <a:lnTo>
                    <a:pt x="152883" y="1082737"/>
                  </a:lnTo>
                  <a:lnTo>
                    <a:pt x="157908" y="1100734"/>
                  </a:lnTo>
                  <a:lnTo>
                    <a:pt x="163992" y="1118202"/>
                  </a:lnTo>
                  <a:lnTo>
                    <a:pt x="169811" y="1135405"/>
                  </a:lnTo>
                  <a:lnTo>
                    <a:pt x="176424" y="1152608"/>
                  </a:lnTo>
                  <a:lnTo>
                    <a:pt x="183301" y="1169547"/>
                  </a:lnTo>
                  <a:lnTo>
                    <a:pt x="190707" y="1186485"/>
                  </a:lnTo>
                  <a:lnTo>
                    <a:pt x="198377" y="1203159"/>
                  </a:lnTo>
                  <a:lnTo>
                    <a:pt x="206577" y="1219568"/>
                  </a:lnTo>
                  <a:lnTo>
                    <a:pt x="215041" y="1235448"/>
                  </a:lnTo>
                  <a:lnTo>
                    <a:pt x="224034" y="1251592"/>
                  </a:lnTo>
                  <a:lnTo>
                    <a:pt x="233027" y="1267208"/>
                  </a:lnTo>
                  <a:lnTo>
                    <a:pt x="242814" y="1282558"/>
                  </a:lnTo>
                  <a:lnTo>
                    <a:pt x="252865" y="1297644"/>
                  </a:lnTo>
                  <a:lnTo>
                    <a:pt x="263181" y="1312200"/>
                  </a:lnTo>
                  <a:lnTo>
                    <a:pt x="273761" y="1327021"/>
                  </a:lnTo>
                  <a:lnTo>
                    <a:pt x="284870" y="1341578"/>
                  </a:lnTo>
                  <a:lnTo>
                    <a:pt x="295979" y="1355605"/>
                  </a:lnTo>
                  <a:lnTo>
                    <a:pt x="307617" y="1369368"/>
                  </a:lnTo>
                  <a:lnTo>
                    <a:pt x="319784" y="1382865"/>
                  </a:lnTo>
                  <a:lnTo>
                    <a:pt x="332216" y="1396099"/>
                  </a:lnTo>
                  <a:lnTo>
                    <a:pt x="344648" y="1408803"/>
                  </a:lnTo>
                  <a:lnTo>
                    <a:pt x="357608" y="1421771"/>
                  </a:lnTo>
                  <a:lnTo>
                    <a:pt x="371098" y="1433946"/>
                  </a:lnTo>
                  <a:lnTo>
                    <a:pt x="384588" y="1445855"/>
                  </a:lnTo>
                  <a:lnTo>
                    <a:pt x="398342" y="1457501"/>
                  </a:lnTo>
                  <a:lnTo>
                    <a:pt x="412361" y="1469146"/>
                  </a:lnTo>
                  <a:lnTo>
                    <a:pt x="426379" y="1479997"/>
                  </a:lnTo>
                  <a:lnTo>
                    <a:pt x="441192" y="1490848"/>
                  </a:lnTo>
                  <a:lnTo>
                    <a:pt x="456268" y="1501170"/>
                  </a:lnTo>
                  <a:lnTo>
                    <a:pt x="471345" y="1511227"/>
                  </a:lnTo>
                  <a:lnTo>
                    <a:pt x="486686" y="1520490"/>
                  </a:lnTo>
                  <a:lnTo>
                    <a:pt x="502292" y="1530018"/>
                  </a:lnTo>
                  <a:lnTo>
                    <a:pt x="517898" y="1538752"/>
                  </a:lnTo>
                  <a:lnTo>
                    <a:pt x="534297" y="1547221"/>
                  </a:lnTo>
                  <a:lnTo>
                    <a:pt x="550432" y="1555426"/>
                  </a:lnTo>
                  <a:lnTo>
                    <a:pt x="567095" y="1563101"/>
                  </a:lnTo>
                  <a:lnTo>
                    <a:pt x="583759" y="1570512"/>
                  </a:lnTo>
                  <a:lnTo>
                    <a:pt x="600687" y="1577393"/>
                  </a:lnTo>
                  <a:lnTo>
                    <a:pt x="617880" y="1583745"/>
                  </a:lnTo>
                  <a:lnTo>
                    <a:pt x="635337" y="1590097"/>
                  </a:lnTo>
                  <a:lnTo>
                    <a:pt x="653059" y="1595655"/>
                  </a:lnTo>
                  <a:lnTo>
                    <a:pt x="670516" y="1601213"/>
                  </a:lnTo>
                  <a:lnTo>
                    <a:pt x="688502" y="1605712"/>
                  </a:lnTo>
                  <a:lnTo>
                    <a:pt x="706489" y="1610476"/>
                  </a:lnTo>
                  <a:lnTo>
                    <a:pt x="725004" y="1614181"/>
                  </a:lnTo>
                  <a:lnTo>
                    <a:pt x="743255" y="1618151"/>
                  </a:lnTo>
                  <a:lnTo>
                    <a:pt x="762034" y="1620798"/>
                  </a:lnTo>
                  <a:lnTo>
                    <a:pt x="780550" y="1623709"/>
                  </a:lnTo>
                  <a:lnTo>
                    <a:pt x="799594" y="1625826"/>
                  </a:lnTo>
                  <a:lnTo>
                    <a:pt x="818374" y="1627414"/>
                  </a:lnTo>
                  <a:lnTo>
                    <a:pt x="837683" y="1628738"/>
                  </a:lnTo>
                  <a:lnTo>
                    <a:pt x="856991" y="1629267"/>
                  </a:lnTo>
                  <a:lnTo>
                    <a:pt x="876300" y="1629532"/>
                  </a:lnTo>
                  <a:lnTo>
                    <a:pt x="895873" y="1629267"/>
                  </a:lnTo>
                  <a:lnTo>
                    <a:pt x="914918" y="1628738"/>
                  </a:lnTo>
                  <a:lnTo>
                    <a:pt x="933962" y="1627414"/>
                  </a:lnTo>
                  <a:lnTo>
                    <a:pt x="953271" y="1625826"/>
                  </a:lnTo>
                  <a:lnTo>
                    <a:pt x="972050" y="1623709"/>
                  </a:lnTo>
                  <a:lnTo>
                    <a:pt x="990830" y="1620798"/>
                  </a:lnTo>
                  <a:lnTo>
                    <a:pt x="1009345" y="1618151"/>
                  </a:lnTo>
                  <a:lnTo>
                    <a:pt x="1027861" y="1614181"/>
                  </a:lnTo>
                  <a:lnTo>
                    <a:pt x="1045847" y="1610476"/>
                  </a:lnTo>
                  <a:lnTo>
                    <a:pt x="1064098" y="1605712"/>
                  </a:lnTo>
                  <a:lnTo>
                    <a:pt x="1082084" y="1601213"/>
                  </a:lnTo>
                  <a:lnTo>
                    <a:pt x="1099806" y="1595655"/>
                  </a:lnTo>
                  <a:lnTo>
                    <a:pt x="1117263" y="1590097"/>
                  </a:lnTo>
                  <a:lnTo>
                    <a:pt x="1134720" y="1583745"/>
                  </a:lnTo>
                  <a:lnTo>
                    <a:pt x="1151913" y="1577393"/>
                  </a:lnTo>
                  <a:lnTo>
                    <a:pt x="1168841" y="1570512"/>
                  </a:lnTo>
                  <a:lnTo>
                    <a:pt x="1185769" y="1563101"/>
                  </a:lnTo>
                  <a:lnTo>
                    <a:pt x="1201904" y="1555426"/>
                  </a:lnTo>
                  <a:lnTo>
                    <a:pt x="1218568" y="1547221"/>
                  </a:lnTo>
                  <a:lnTo>
                    <a:pt x="1234702" y="1538752"/>
                  </a:lnTo>
                  <a:lnTo>
                    <a:pt x="1250573" y="1530018"/>
                  </a:lnTo>
                  <a:lnTo>
                    <a:pt x="1265914" y="1520490"/>
                  </a:lnTo>
                  <a:lnTo>
                    <a:pt x="1281255" y="1511227"/>
                  </a:lnTo>
                  <a:lnTo>
                    <a:pt x="1296596" y="1501170"/>
                  </a:lnTo>
                  <a:lnTo>
                    <a:pt x="1311408" y="1490848"/>
                  </a:lnTo>
                  <a:lnTo>
                    <a:pt x="1325956" y="1479997"/>
                  </a:lnTo>
                  <a:lnTo>
                    <a:pt x="1340504" y="1469146"/>
                  </a:lnTo>
                  <a:lnTo>
                    <a:pt x="1354522" y="1457501"/>
                  </a:lnTo>
                  <a:lnTo>
                    <a:pt x="1368277" y="1445855"/>
                  </a:lnTo>
                  <a:lnTo>
                    <a:pt x="1381766" y="1433946"/>
                  </a:lnTo>
                  <a:lnTo>
                    <a:pt x="1394991" y="1421771"/>
                  </a:lnTo>
                  <a:lnTo>
                    <a:pt x="1407952" y="1408803"/>
                  </a:lnTo>
                  <a:lnTo>
                    <a:pt x="1420384" y="1396099"/>
                  </a:lnTo>
                  <a:lnTo>
                    <a:pt x="1432815" y="1382865"/>
                  </a:lnTo>
                  <a:lnTo>
                    <a:pt x="1444718" y="1369368"/>
                  </a:lnTo>
                  <a:lnTo>
                    <a:pt x="1456356" y="1355605"/>
                  </a:lnTo>
                  <a:lnTo>
                    <a:pt x="1467730" y="1341578"/>
                  </a:lnTo>
                  <a:lnTo>
                    <a:pt x="1479104" y="1327021"/>
                  </a:lnTo>
                  <a:lnTo>
                    <a:pt x="1489684" y="1312200"/>
                  </a:lnTo>
                  <a:lnTo>
                    <a:pt x="1499735" y="1297644"/>
                  </a:lnTo>
                  <a:lnTo>
                    <a:pt x="1509786" y="1282558"/>
                  </a:lnTo>
                  <a:lnTo>
                    <a:pt x="1519308" y="1267208"/>
                  </a:lnTo>
                  <a:lnTo>
                    <a:pt x="1528830" y="1251592"/>
                  </a:lnTo>
                  <a:lnTo>
                    <a:pt x="1537559" y="1235448"/>
                  </a:lnTo>
                  <a:lnTo>
                    <a:pt x="1546023" y="1219568"/>
                  </a:lnTo>
                  <a:lnTo>
                    <a:pt x="1554223" y="1203159"/>
                  </a:lnTo>
                  <a:lnTo>
                    <a:pt x="1561893" y="1186485"/>
                  </a:lnTo>
                  <a:lnTo>
                    <a:pt x="1569299" y="1169547"/>
                  </a:lnTo>
                  <a:lnTo>
                    <a:pt x="1576176" y="1152608"/>
                  </a:lnTo>
                  <a:lnTo>
                    <a:pt x="1582789" y="1135405"/>
                  </a:lnTo>
                  <a:lnTo>
                    <a:pt x="1588873" y="1118202"/>
                  </a:lnTo>
                  <a:lnTo>
                    <a:pt x="1594692" y="1100734"/>
                  </a:lnTo>
                  <a:lnTo>
                    <a:pt x="1599982" y="1082737"/>
                  </a:lnTo>
                  <a:lnTo>
                    <a:pt x="1604743" y="1065005"/>
                  </a:lnTo>
                  <a:lnTo>
                    <a:pt x="1608975" y="1046743"/>
                  </a:lnTo>
                  <a:lnTo>
                    <a:pt x="1613207" y="1028481"/>
                  </a:lnTo>
                  <a:lnTo>
                    <a:pt x="1616645" y="1009955"/>
                  </a:lnTo>
                  <a:lnTo>
                    <a:pt x="1619555" y="991428"/>
                  </a:lnTo>
                  <a:lnTo>
                    <a:pt x="1622464" y="972637"/>
                  </a:lnTo>
                  <a:lnTo>
                    <a:pt x="1624581" y="953846"/>
                  </a:lnTo>
                  <a:lnTo>
                    <a:pt x="1626168" y="934791"/>
                  </a:lnTo>
                  <a:lnTo>
                    <a:pt x="1627490" y="915735"/>
                  </a:lnTo>
                  <a:lnTo>
                    <a:pt x="1628019" y="896414"/>
                  </a:lnTo>
                  <a:lnTo>
                    <a:pt x="1628548" y="877094"/>
                  </a:lnTo>
                  <a:lnTo>
                    <a:pt x="1628019" y="857509"/>
                  </a:lnTo>
                  <a:lnTo>
                    <a:pt x="1627490" y="838189"/>
                  </a:lnTo>
                  <a:lnTo>
                    <a:pt x="1626168" y="819133"/>
                  </a:lnTo>
                  <a:lnTo>
                    <a:pt x="1624581" y="800342"/>
                  </a:lnTo>
                  <a:lnTo>
                    <a:pt x="1622464" y="781551"/>
                  </a:lnTo>
                  <a:lnTo>
                    <a:pt x="1619555" y="762495"/>
                  </a:lnTo>
                  <a:lnTo>
                    <a:pt x="1616645" y="743704"/>
                  </a:lnTo>
                  <a:lnTo>
                    <a:pt x="1613207" y="725707"/>
                  </a:lnTo>
                  <a:lnTo>
                    <a:pt x="1608975" y="707180"/>
                  </a:lnTo>
                  <a:lnTo>
                    <a:pt x="1604743" y="689183"/>
                  </a:lnTo>
                  <a:lnTo>
                    <a:pt x="1599982" y="670921"/>
                  </a:lnTo>
                  <a:lnTo>
                    <a:pt x="1594692" y="653454"/>
                  </a:lnTo>
                  <a:lnTo>
                    <a:pt x="1588873" y="635986"/>
                  </a:lnTo>
                  <a:lnTo>
                    <a:pt x="1582789" y="618253"/>
                  </a:lnTo>
                  <a:lnTo>
                    <a:pt x="1576176" y="601315"/>
                  </a:lnTo>
                  <a:lnTo>
                    <a:pt x="1569299" y="584112"/>
                  </a:lnTo>
                  <a:lnTo>
                    <a:pt x="1561893" y="567438"/>
                  </a:lnTo>
                  <a:lnTo>
                    <a:pt x="1554223" y="551029"/>
                  </a:lnTo>
                  <a:lnTo>
                    <a:pt x="1546023" y="534620"/>
                  </a:lnTo>
                  <a:lnTo>
                    <a:pt x="1537559" y="518740"/>
                  </a:lnTo>
                  <a:lnTo>
                    <a:pt x="1528830" y="502596"/>
                  </a:lnTo>
                  <a:lnTo>
                    <a:pt x="1519308" y="486980"/>
                  </a:lnTo>
                  <a:lnTo>
                    <a:pt x="1509786" y="471630"/>
                  </a:lnTo>
                  <a:lnTo>
                    <a:pt x="1499735" y="456544"/>
                  </a:lnTo>
                  <a:lnTo>
                    <a:pt x="1489684" y="441458"/>
                  </a:lnTo>
                  <a:lnTo>
                    <a:pt x="1479104" y="427167"/>
                  </a:lnTo>
                  <a:lnTo>
                    <a:pt x="1467730" y="412610"/>
                  </a:lnTo>
                  <a:lnTo>
                    <a:pt x="1456356" y="398583"/>
                  </a:lnTo>
                  <a:lnTo>
                    <a:pt x="1444718" y="384820"/>
                  </a:lnTo>
                  <a:lnTo>
                    <a:pt x="1432815" y="371323"/>
                  </a:lnTo>
                  <a:lnTo>
                    <a:pt x="1420384" y="358089"/>
                  </a:lnTo>
                  <a:lnTo>
                    <a:pt x="1407952" y="344856"/>
                  </a:lnTo>
                  <a:lnTo>
                    <a:pt x="1394991" y="332417"/>
                  </a:lnTo>
                  <a:lnTo>
                    <a:pt x="1381766" y="320243"/>
                  </a:lnTo>
                  <a:lnTo>
                    <a:pt x="1368277" y="308333"/>
                  </a:lnTo>
                  <a:lnTo>
                    <a:pt x="1354522" y="296423"/>
                  </a:lnTo>
                  <a:lnTo>
                    <a:pt x="1340504" y="285042"/>
                  </a:lnTo>
                  <a:lnTo>
                    <a:pt x="1325956" y="274191"/>
                  </a:lnTo>
                  <a:lnTo>
                    <a:pt x="1311408" y="263340"/>
                  </a:lnTo>
                  <a:lnTo>
                    <a:pt x="1296596" y="253018"/>
                  </a:lnTo>
                  <a:lnTo>
                    <a:pt x="1281255" y="242961"/>
                  </a:lnTo>
                  <a:lnTo>
                    <a:pt x="1265914" y="233698"/>
                  </a:lnTo>
                  <a:lnTo>
                    <a:pt x="1250573" y="224170"/>
                  </a:lnTo>
                  <a:lnTo>
                    <a:pt x="1234702" y="215436"/>
                  </a:lnTo>
                  <a:lnTo>
                    <a:pt x="1218568" y="206967"/>
                  </a:lnTo>
                  <a:lnTo>
                    <a:pt x="1201904" y="198762"/>
                  </a:lnTo>
                  <a:lnTo>
                    <a:pt x="1185769" y="191087"/>
                  </a:lnTo>
                  <a:lnTo>
                    <a:pt x="1168841" y="183412"/>
                  </a:lnTo>
                  <a:lnTo>
                    <a:pt x="1151913" y="176530"/>
                  </a:lnTo>
                  <a:lnTo>
                    <a:pt x="1134720" y="169914"/>
                  </a:lnTo>
                  <a:lnTo>
                    <a:pt x="1117263" y="164091"/>
                  </a:lnTo>
                  <a:lnTo>
                    <a:pt x="1099806" y="158269"/>
                  </a:lnTo>
                  <a:lnTo>
                    <a:pt x="1082084" y="152975"/>
                  </a:lnTo>
                  <a:lnTo>
                    <a:pt x="1064098" y="147947"/>
                  </a:lnTo>
                  <a:lnTo>
                    <a:pt x="1045847" y="143712"/>
                  </a:lnTo>
                  <a:lnTo>
                    <a:pt x="1027861" y="139478"/>
                  </a:lnTo>
                  <a:lnTo>
                    <a:pt x="1009345" y="136037"/>
                  </a:lnTo>
                  <a:lnTo>
                    <a:pt x="990830" y="132861"/>
                  </a:lnTo>
                  <a:lnTo>
                    <a:pt x="972050" y="130479"/>
                  </a:lnTo>
                  <a:lnTo>
                    <a:pt x="953271" y="128362"/>
                  </a:lnTo>
                  <a:lnTo>
                    <a:pt x="933962" y="126774"/>
                  </a:lnTo>
                  <a:lnTo>
                    <a:pt x="914918" y="125450"/>
                  </a:lnTo>
                  <a:lnTo>
                    <a:pt x="895873" y="124392"/>
                  </a:lnTo>
                  <a:lnTo>
                    <a:pt x="876300" y="124392"/>
                  </a:lnTo>
                  <a:lnTo>
                    <a:pt x="856991" y="124392"/>
                  </a:lnTo>
                  <a:close/>
                  <a:moveTo>
                    <a:pt x="876300" y="0"/>
                  </a:moveTo>
                  <a:lnTo>
                    <a:pt x="899048" y="265"/>
                  </a:lnTo>
                  <a:lnTo>
                    <a:pt x="921266" y="1323"/>
                  </a:lnTo>
                  <a:lnTo>
                    <a:pt x="943749" y="2382"/>
                  </a:lnTo>
                  <a:lnTo>
                    <a:pt x="965702" y="4764"/>
                  </a:lnTo>
                  <a:lnTo>
                    <a:pt x="987656" y="7146"/>
                  </a:lnTo>
                  <a:lnTo>
                    <a:pt x="1009610" y="10057"/>
                  </a:lnTo>
                  <a:lnTo>
                    <a:pt x="1031299" y="13763"/>
                  </a:lnTo>
                  <a:lnTo>
                    <a:pt x="1052724" y="17997"/>
                  </a:lnTo>
                  <a:lnTo>
                    <a:pt x="1074149" y="22496"/>
                  </a:lnTo>
                  <a:lnTo>
                    <a:pt x="1095045" y="27525"/>
                  </a:lnTo>
                  <a:lnTo>
                    <a:pt x="1115940" y="33348"/>
                  </a:lnTo>
                  <a:lnTo>
                    <a:pt x="1136572" y="39435"/>
                  </a:lnTo>
                  <a:lnTo>
                    <a:pt x="1157203" y="46051"/>
                  </a:lnTo>
                  <a:lnTo>
                    <a:pt x="1177305" y="53197"/>
                  </a:lnTo>
                  <a:lnTo>
                    <a:pt x="1197407" y="60873"/>
                  </a:lnTo>
                  <a:lnTo>
                    <a:pt x="1216981" y="69077"/>
                  </a:lnTo>
                  <a:lnTo>
                    <a:pt x="1236818" y="77811"/>
                  </a:lnTo>
                  <a:lnTo>
                    <a:pt x="1255863" y="86545"/>
                  </a:lnTo>
                  <a:lnTo>
                    <a:pt x="1274907" y="96337"/>
                  </a:lnTo>
                  <a:lnTo>
                    <a:pt x="1293687" y="105865"/>
                  </a:lnTo>
                  <a:lnTo>
                    <a:pt x="1312202" y="116452"/>
                  </a:lnTo>
                  <a:lnTo>
                    <a:pt x="1330453" y="127303"/>
                  </a:lnTo>
                  <a:lnTo>
                    <a:pt x="1348439" y="138154"/>
                  </a:lnTo>
                  <a:lnTo>
                    <a:pt x="1365896" y="149799"/>
                  </a:lnTo>
                  <a:lnTo>
                    <a:pt x="1383353" y="162239"/>
                  </a:lnTo>
                  <a:lnTo>
                    <a:pt x="1400282" y="174413"/>
                  </a:lnTo>
                  <a:lnTo>
                    <a:pt x="1416945" y="187117"/>
                  </a:lnTo>
                  <a:lnTo>
                    <a:pt x="1433609" y="200615"/>
                  </a:lnTo>
                  <a:lnTo>
                    <a:pt x="1449479" y="214113"/>
                  </a:lnTo>
                  <a:lnTo>
                    <a:pt x="1465085" y="228404"/>
                  </a:lnTo>
                  <a:lnTo>
                    <a:pt x="1480426" y="242432"/>
                  </a:lnTo>
                  <a:lnTo>
                    <a:pt x="1495503" y="257253"/>
                  </a:lnTo>
                  <a:lnTo>
                    <a:pt x="1510315" y="272074"/>
                  </a:lnTo>
                  <a:lnTo>
                    <a:pt x="1524863" y="287424"/>
                  </a:lnTo>
                  <a:lnTo>
                    <a:pt x="1538881" y="303569"/>
                  </a:lnTo>
                  <a:lnTo>
                    <a:pt x="1552371" y="319449"/>
                  </a:lnTo>
                  <a:lnTo>
                    <a:pt x="1565596" y="335858"/>
                  </a:lnTo>
                  <a:lnTo>
                    <a:pt x="1578292" y="352796"/>
                  </a:lnTo>
                  <a:lnTo>
                    <a:pt x="1590724" y="369735"/>
                  </a:lnTo>
                  <a:lnTo>
                    <a:pt x="1602627" y="386938"/>
                  </a:lnTo>
                  <a:lnTo>
                    <a:pt x="1614265" y="404935"/>
                  </a:lnTo>
                  <a:lnTo>
                    <a:pt x="1625639" y="422667"/>
                  </a:lnTo>
                  <a:lnTo>
                    <a:pt x="1636219" y="440929"/>
                  </a:lnTo>
                  <a:lnTo>
                    <a:pt x="1646534" y="459455"/>
                  </a:lnTo>
                  <a:lnTo>
                    <a:pt x="1656585" y="478247"/>
                  </a:lnTo>
                  <a:lnTo>
                    <a:pt x="1666108" y="497038"/>
                  </a:lnTo>
                  <a:lnTo>
                    <a:pt x="1675101" y="516358"/>
                  </a:lnTo>
                  <a:lnTo>
                    <a:pt x="1683565" y="535943"/>
                  </a:lnTo>
                  <a:lnTo>
                    <a:pt x="1691764" y="555528"/>
                  </a:lnTo>
                  <a:lnTo>
                    <a:pt x="1699170" y="575643"/>
                  </a:lnTo>
                  <a:lnTo>
                    <a:pt x="1706577" y="596022"/>
                  </a:lnTo>
                  <a:lnTo>
                    <a:pt x="1712925" y="616401"/>
                  </a:lnTo>
                  <a:lnTo>
                    <a:pt x="1719273" y="637309"/>
                  </a:lnTo>
                  <a:lnTo>
                    <a:pt x="1725092" y="658218"/>
                  </a:lnTo>
                  <a:lnTo>
                    <a:pt x="1730382" y="679126"/>
                  </a:lnTo>
                  <a:lnTo>
                    <a:pt x="1734614" y="700564"/>
                  </a:lnTo>
                  <a:lnTo>
                    <a:pt x="1739111" y="721737"/>
                  </a:lnTo>
                  <a:lnTo>
                    <a:pt x="1742549" y="743439"/>
                  </a:lnTo>
                  <a:lnTo>
                    <a:pt x="1745723" y="765406"/>
                  </a:lnTo>
                  <a:lnTo>
                    <a:pt x="1748104" y="787373"/>
                  </a:lnTo>
                  <a:lnTo>
                    <a:pt x="1749955" y="809605"/>
                  </a:lnTo>
                  <a:lnTo>
                    <a:pt x="1751542" y="831837"/>
                  </a:lnTo>
                  <a:lnTo>
                    <a:pt x="1752336" y="854598"/>
                  </a:lnTo>
                  <a:lnTo>
                    <a:pt x="1752600" y="877094"/>
                  </a:lnTo>
                  <a:lnTo>
                    <a:pt x="1752336" y="899590"/>
                  </a:lnTo>
                  <a:lnTo>
                    <a:pt x="1751542" y="922351"/>
                  </a:lnTo>
                  <a:lnTo>
                    <a:pt x="1749955" y="944583"/>
                  </a:lnTo>
                  <a:lnTo>
                    <a:pt x="1748104" y="966550"/>
                  </a:lnTo>
                  <a:lnTo>
                    <a:pt x="1745723" y="988782"/>
                  </a:lnTo>
                  <a:lnTo>
                    <a:pt x="1742549" y="1010220"/>
                  </a:lnTo>
                  <a:lnTo>
                    <a:pt x="1739111" y="1031922"/>
                  </a:lnTo>
                  <a:lnTo>
                    <a:pt x="1734614" y="1053624"/>
                  </a:lnTo>
                  <a:lnTo>
                    <a:pt x="1730382" y="1075062"/>
                  </a:lnTo>
                  <a:lnTo>
                    <a:pt x="1725092" y="1095970"/>
                  </a:lnTo>
                  <a:lnTo>
                    <a:pt x="1719273" y="1116879"/>
                  </a:lnTo>
                  <a:lnTo>
                    <a:pt x="1712925" y="1137523"/>
                  </a:lnTo>
                  <a:lnTo>
                    <a:pt x="1706577" y="1157902"/>
                  </a:lnTo>
                  <a:lnTo>
                    <a:pt x="1699170" y="1178016"/>
                  </a:lnTo>
                  <a:lnTo>
                    <a:pt x="1691764" y="1198130"/>
                  </a:lnTo>
                  <a:lnTo>
                    <a:pt x="1683565" y="1217980"/>
                  </a:lnTo>
                  <a:lnTo>
                    <a:pt x="1675101" y="1237565"/>
                  </a:lnTo>
                  <a:lnTo>
                    <a:pt x="1666108" y="1256886"/>
                  </a:lnTo>
                  <a:lnTo>
                    <a:pt x="1656585" y="1275941"/>
                  </a:lnTo>
                  <a:lnTo>
                    <a:pt x="1646534" y="1294733"/>
                  </a:lnTo>
                  <a:lnTo>
                    <a:pt x="1636219" y="1313259"/>
                  </a:lnTo>
                  <a:lnTo>
                    <a:pt x="1625639" y="1331521"/>
                  </a:lnTo>
                  <a:lnTo>
                    <a:pt x="1614265" y="1349253"/>
                  </a:lnTo>
                  <a:lnTo>
                    <a:pt x="1602627" y="1366986"/>
                  </a:lnTo>
                  <a:lnTo>
                    <a:pt x="1590724" y="1384453"/>
                  </a:lnTo>
                  <a:lnTo>
                    <a:pt x="1578292" y="1401392"/>
                  </a:lnTo>
                  <a:lnTo>
                    <a:pt x="1565596" y="1418066"/>
                  </a:lnTo>
                  <a:lnTo>
                    <a:pt x="1552371" y="1434475"/>
                  </a:lnTo>
                  <a:lnTo>
                    <a:pt x="1538881" y="1450619"/>
                  </a:lnTo>
                  <a:lnTo>
                    <a:pt x="1524863" y="1466234"/>
                  </a:lnTo>
                  <a:lnTo>
                    <a:pt x="1510315" y="1481585"/>
                  </a:lnTo>
                  <a:lnTo>
                    <a:pt x="1495503" y="1496671"/>
                  </a:lnTo>
                  <a:lnTo>
                    <a:pt x="1480426" y="1511492"/>
                  </a:lnTo>
                  <a:lnTo>
                    <a:pt x="1465085" y="1525784"/>
                  </a:lnTo>
                  <a:lnTo>
                    <a:pt x="1449479" y="1540075"/>
                  </a:lnTo>
                  <a:lnTo>
                    <a:pt x="1433609" y="1553573"/>
                  </a:lnTo>
                  <a:lnTo>
                    <a:pt x="1416945" y="1566542"/>
                  </a:lnTo>
                  <a:lnTo>
                    <a:pt x="1400282" y="1579510"/>
                  </a:lnTo>
                  <a:lnTo>
                    <a:pt x="1383353" y="1591949"/>
                  </a:lnTo>
                  <a:lnTo>
                    <a:pt x="1365896" y="1603859"/>
                  </a:lnTo>
                  <a:lnTo>
                    <a:pt x="1348439" y="1615505"/>
                  </a:lnTo>
                  <a:lnTo>
                    <a:pt x="1330453" y="1626885"/>
                  </a:lnTo>
                  <a:lnTo>
                    <a:pt x="1312202" y="1637472"/>
                  </a:lnTo>
                  <a:lnTo>
                    <a:pt x="1293687" y="1647793"/>
                  </a:lnTo>
                  <a:lnTo>
                    <a:pt x="1274907" y="1657851"/>
                  </a:lnTo>
                  <a:lnTo>
                    <a:pt x="1255863" y="1667379"/>
                  </a:lnTo>
                  <a:lnTo>
                    <a:pt x="1236818" y="1676377"/>
                  </a:lnTo>
                  <a:lnTo>
                    <a:pt x="1216981" y="1684846"/>
                  </a:lnTo>
                  <a:lnTo>
                    <a:pt x="1197407" y="1693051"/>
                  </a:lnTo>
                  <a:lnTo>
                    <a:pt x="1177305" y="1700726"/>
                  </a:lnTo>
                  <a:lnTo>
                    <a:pt x="1157203" y="1707607"/>
                  </a:lnTo>
                  <a:lnTo>
                    <a:pt x="1136572" y="1714753"/>
                  </a:lnTo>
                  <a:lnTo>
                    <a:pt x="1115940" y="1720576"/>
                  </a:lnTo>
                  <a:lnTo>
                    <a:pt x="1095045" y="1726134"/>
                  </a:lnTo>
                  <a:lnTo>
                    <a:pt x="1074149" y="1731427"/>
                  </a:lnTo>
                  <a:lnTo>
                    <a:pt x="1052724" y="1736191"/>
                  </a:lnTo>
                  <a:lnTo>
                    <a:pt x="1031299" y="1740426"/>
                  </a:lnTo>
                  <a:lnTo>
                    <a:pt x="1009610" y="1743866"/>
                  </a:lnTo>
                  <a:lnTo>
                    <a:pt x="987656" y="1747042"/>
                  </a:lnTo>
                  <a:lnTo>
                    <a:pt x="965702" y="1749424"/>
                  </a:lnTo>
                  <a:lnTo>
                    <a:pt x="943749" y="1751277"/>
                  </a:lnTo>
                  <a:lnTo>
                    <a:pt x="921266" y="1752865"/>
                  </a:lnTo>
                  <a:lnTo>
                    <a:pt x="899048" y="1753923"/>
                  </a:lnTo>
                  <a:lnTo>
                    <a:pt x="876300" y="1754188"/>
                  </a:lnTo>
                  <a:lnTo>
                    <a:pt x="853817" y="1753923"/>
                  </a:lnTo>
                  <a:lnTo>
                    <a:pt x="831335" y="1752865"/>
                  </a:lnTo>
                  <a:lnTo>
                    <a:pt x="809116" y="1751277"/>
                  </a:lnTo>
                  <a:lnTo>
                    <a:pt x="786898" y="1749424"/>
                  </a:lnTo>
                  <a:lnTo>
                    <a:pt x="764944" y="1747042"/>
                  </a:lnTo>
                  <a:lnTo>
                    <a:pt x="742990" y="1743866"/>
                  </a:lnTo>
                  <a:lnTo>
                    <a:pt x="721301" y="1740426"/>
                  </a:lnTo>
                  <a:lnTo>
                    <a:pt x="699876" y="1736191"/>
                  </a:lnTo>
                  <a:lnTo>
                    <a:pt x="678716" y="1731427"/>
                  </a:lnTo>
                  <a:lnTo>
                    <a:pt x="657820" y="1726134"/>
                  </a:lnTo>
                  <a:lnTo>
                    <a:pt x="636660" y="1720576"/>
                  </a:lnTo>
                  <a:lnTo>
                    <a:pt x="616028" y="1714753"/>
                  </a:lnTo>
                  <a:lnTo>
                    <a:pt x="595662" y="1707607"/>
                  </a:lnTo>
                  <a:lnTo>
                    <a:pt x="575295" y="1700726"/>
                  </a:lnTo>
                  <a:lnTo>
                    <a:pt x="555193" y="1693051"/>
                  </a:lnTo>
                  <a:lnTo>
                    <a:pt x="535619" y="1684846"/>
                  </a:lnTo>
                  <a:lnTo>
                    <a:pt x="516046" y="1676377"/>
                  </a:lnTo>
                  <a:lnTo>
                    <a:pt x="496737" y="1667379"/>
                  </a:lnTo>
                  <a:lnTo>
                    <a:pt x="477958" y="1657851"/>
                  </a:lnTo>
                  <a:lnTo>
                    <a:pt x="458913" y="1647793"/>
                  </a:lnTo>
                  <a:lnTo>
                    <a:pt x="440663" y="1637472"/>
                  </a:lnTo>
                  <a:lnTo>
                    <a:pt x="422412" y="1626885"/>
                  </a:lnTo>
                  <a:lnTo>
                    <a:pt x="404161" y="1615505"/>
                  </a:lnTo>
                  <a:lnTo>
                    <a:pt x="386704" y="1603859"/>
                  </a:lnTo>
                  <a:lnTo>
                    <a:pt x="369511" y="1591949"/>
                  </a:lnTo>
                  <a:lnTo>
                    <a:pt x="352318" y="1579510"/>
                  </a:lnTo>
                  <a:lnTo>
                    <a:pt x="335655" y="1566542"/>
                  </a:lnTo>
                  <a:lnTo>
                    <a:pt x="319255" y="1553573"/>
                  </a:lnTo>
                  <a:lnTo>
                    <a:pt x="303121" y="1540075"/>
                  </a:lnTo>
                  <a:lnTo>
                    <a:pt x="287251" y="1525784"/>
                  </a:lnTo>
                  <a:lnTo>
                    <a:pt x="271909" y="1511492"/>
                  </a:lnTo>
                  <a:lnTo>
                    <a:pt x="256833" y="1496671"/>
                  </a:lnTo>
                  <a:lnTo>
                    <a:pt x="242285" y="1481585"/>
                  </a:lnTo>
                  <a:lnTo>
                    <a:pt x="227737" y="1466234"/>
                  </a:lnTo>
                  <a:lnTo>
                    <a:pt x="213983" y="1450619"/>
                  </a:lnTo>
                  <a:lnTo>
                    <a:pt x="200229" y="1434475"/>
                  </a:lnTo>
                  <a:lnTo>
                    <a:pt x="187004" y="1418066"/>
                  </a:lnTo>
                  <a:lnTo>
                    <a:pt x="174308" y="1401392"/>
                  </a:lnTo>
                  <a:lnTo>
                    <a:pt x="161876" y="1384453"/>
                  </a:lnTo>
                  <a:lnTo>
                    <a:pt x="149709" y="1366986"/>
                  </a:lnTo>
                  <a:lnTo>
                    <a:pt x="138071" y="1349253"/>
                  </a:lnTo>
                  <a:lnTo>
                    <a:pt x="126961" y="1331521"/>
                  </a:lnTo>
                  <a:lnTo>
                    <a:pt x="116117" y="1313259"/>
                  </a:lnTo>
                  <a:lnTo>
                    <a:pt x="105801" y="1294733"/>
                  </a:lnTo>
                  <a:lnTo>
                    <a:pt x="95750" y="1275941"/>
                  </a:lnTo>
                  <a:lnTo>
                    <a:pt x="86492" y="1256886"/>
                  </a:lnTo>
                  <a:lnTo>
                    <a:pt x="77499" y="1237565"/>
                  </a:lnTo>
                  <a:lnTo>
                    <a:pt x="69035" y="1217980"/>
                  </a:lnTo>
                  <a:lnTo>
                    <a:pt x="60836" y="1198130"/>
                  </a:lnTo>
                  <a:lnTo>
                    <a:pt x="53165" y="1178016"/>
                  </a:lnTo>
                  <a:lnTo>
                    <a:pt x="46023" y="1157902"/>
                  </a:lnTo>
                  <a:lnTo>
                    <a:pt x="39411" y="1137523"/>
                  </a:lnTo>
                  <a:lnTo>
                    <a:pt x="33327" y="1116879"/>
                  </a:lnTo>
                  <a:lnTo>
                    <a:pt x="27508" y="1095970"/>
                  </a:lnTo>
                  <a:lnTo>
                    <a:pt x="22483" y="1075062"/>
                  </a:lnTo>
                  <a:lnTo>
                    <a:pt x="17721" y="1053624"/>
                  </a:lnTo>
                  <a:lnTo>
                    <a:pt x="13754" y="1031922"/>
                  </a:lnTo>
                  <a:lnTo>
                    <a:pt x="10051" y="1010220"/>
                  </a:lnTo>
                  <a:lnTo>
                    <a:pt x="6877" y="988782"/>
                  </a:lnTo>
                  <a:lnTo>
                    <a:pt x="4496" y="966550"/>
                  </a:lnTo>
                  <a:lnTo>
                    <a:pt x="2380" y="944583"/>
                  </a:lnTo>
                  <a:lnTo>
                    <a:pt x="1322" y="922351"/>
                  </a:lnTo>
                  <a:lnTo>
                    <a:pt x="264" y="899590"/>
                  </a:lnTo>
                  <a:lnTo>
                    <a:pt x="0" y="877094"/>
                  </a:lnTo>
                  <a:lnTo>
                    <a:pt x="264" y="854598"/>
                  </a:lnTo>
                  <a:lnTo>
                    <a:pt x="1322" y="831837"/>
                  </a:lnTo>
                  <a:lnTo>
                    <a:pt x="2380" y="809605"/>
                  </a:lnTo>
                  <a:lnTo>
                    <a:pt x="4496" y="787373"/>
                  </a:lnTo>
                  <a:lnTo>
                    <a:pt x="6877" y="765406"/>
                  </a:lnTo>
                  <a:lnTo>
                    <a:pt x="10051" y="743439"/>
                  </a:lnTo>
                  <a:lnTo>
                    <a:pt x="13754" y="721737"/>
                  </a:lnTo>
                  <a:lnTo>
                    <a:pt x="17721" y="700564"/>
                  </a:lnTo>
                  <a:lnTo>
                    <a:pt x="22483" y="679126"/>
                  </a:lnTo>
                  <a:lnTo>
                    <a:pt x="27508" y="658218"/>
                  </a:lnTo>
                  <a:lnTo>
                    <a:pt x="33327" y="637309"/>
                  </a:lnTo>
                  <a:lnTo>
                    <a:pt x="39411" y="616401"/>
                  </a:lnTo>
                  <a:lnTo>
                    <a:pt x="46023" y="596022"/>
                  </a:lnTo>
                  <a:lnTo>
                    <a:pt x="53165" y="575643"/>
                  </a:lnTo>
                  <a:lnTo>
                    <a:pt x="60836" y="555528"/>
                  </a:lnTo>
                  <a:lnTo>
                    <a:pt x="69035" y="535943"/>
                  </a:lnTo>
                  <a:lnTo>
                    <a:pt x="77499" y="516358"/>
                  </a:lnTo>
                  <a:lnTo>
                    <a:pt x="86492" y="497038"/>
                  </a:lnTo>
                  <a:lnTo>
                    <a:pt x="95750" y="478247"/>
                  </a:lnTo>
                  <a:lnTo>
                    <a:pt x="105801" y="459455"/>
                  </a:lnTo>
                  <a:lnTo>
                    <a:pt x="116117" y="440929"/>
                  </a:lnTo>
                  <a:lnTo>
                    <a:pt x="126961" y="422667"/>
                  </a:lnTo>
                  <a:lnTo>
                    <a:pt x="138071" y="404935"/>
                  </a:lnTo>
                  <a:lnTo>
                    <a:pt x="149709" y="386938"/>
                  </a:lnTo>
                  <a:lnTo>
                    <a:pt x="161876" y="369735"/>
                  </a:lnTo>
                  <a:lnTo>
                    <a:pt x="174308" y="352796"/>
                  </a:lnTo>
                  <a:lnTo>
                    <a:pt x="187004" y="335858"/>
                  </a:lnTo>
                  <a:lnTo>
                    <a:pt x="200229" y="319449"/>
                  </a:lnTo>
                  <a:lnTo>
                    <a:pt x="213983" y="303569"/>
                  </a:lnTo>
                  <a:lnTo>
                    <a:pt x="227737" y="287424"/>
                  </a:lnTo>
                  <a:lnTo>
                    <a:pt x="242285" y="272074"/>
                  </a:lnTo>
                  <a:lnTo>
                    <a:pt x="256833" y="257253"/>
                  </a:lnTo>
                  <a:lnTo>
                    <a:pt x="271909" y="242432"/>
                  </a:lnTo>
                  <a:lnTo>
                    <a:pt x="287251" y="228404"/>
                  </a:lnTo>
                  <a:lnTo>
                    <a:pt x="303121" y="214113"/>
                  </a:lnTo>
                  <a:lnTo>
                    <a:pt x="319255" y="200615"/>
                  </a:lnTo>
                  <a:lnTo>
                    <a:pt x="335655" y="187117"/>
                  </a:lnTo>
                  <a:lnTo>
                    <a:pt x="352318" y="174413"/>
                  </a:lnTo>
                  <a:lnTo>
                    <a:pt x="369511" y="162239"/>
                  </a:lnTo>
                  <a:lnTo>
                    <a:pt x="386704" y="149799"/>
                  </a:lnTo>
                  <a:lnTo>
                    <a:pt x="404161" y="138154"/>
                  </a:lnTo>
                  <a:lnTo>
                    <a:pt x="422412" y="127303"/>
                  </a:lnTo>
                  <a:lnTo>
                    <a:pt x="440663" y="116452"/>
                  </a:lnTo>
                  <a:lnTo>
                    <a:pt x="458913" y="105865"/>
                  </a:lnTo>
                  <a:lnTo>
                    <a:pt x="477958" y="96337"/>
                  </a:lnTo>
                  <a:lnTo>
                    <a:pt x="496737" y="86545"/>
                  </a:lnTo>
                  <a:lnTo>
                    <a:pt x="516046" y="77811"/>
                  </a:lnTo>
                  <a:lnTo>
                    <a:pt x="535619" y="69077"/>
                  </a:lnTo>
                  <a:lnTo>
                    <a:pt x="555193" y="60873"/>
                  </a:lnTo>
                  <a:lnTo>
                    <a:pt x="575295" y="53197"/>
                  </a:lnTo>
                  <a:lnTo>
                    <a:pt x="595662" y="46051"/>
                  </a:lnTo>
                  <a:lnTo>
                    <a:pt x="616028" y="39435"/>
                  </a:lnTo>
                  <a:lnTo>
                    <a:pt x="636660" y="33348"/>
                  </a:lnTo>
                  <a:lnTo>
                    <a:pt x="657820" y="27525"/>
                  </a:lnTo>
                  <a:lnTo>
                    <a:pt x="678716" y="22496"/>
                  </a:lnTo>
                  <a:lnTo>
                    <a:pt x="699876" y="17997"/>
                  </a:lnTo>
                  <a:lnTo>
                    <a:pt x="721301" y="13763"/>
                  </a:lnTo>
                  <a:lnTo>
                    <a:pt x="742990" y="10057"/>
                  </a:lnTo>
                  <a:lnTo>
                    <a:pt x="764944" y="7146"/>
                  </a:lnTo>
                  <a:lnTo>
                    <a:pt x="786898" y="4764"/>
                  </a:lnTo>
                  <a:lnTo>
                    <a:pt x="809116" y="2382"/>
                  </a:lnTo>
                  <a:lnTo>
                    <a:pt x="831335" y="1323"/>
                  </a:lnTo>
                  <a:lnTo>
                    <a:pt x="853817" y="265"/>
                  </a:lnTo>
                  <a:lnTo>
                    <a:pt x="876300" y="0"/>
                  </a:lnTo>
                  <a:close/>
                </a:path>
              </a:pathLst>
            </a:custGeom>
            <a:solidFill>
              <a:schemeClr val="bg1"/>
            </a:solidFill>
            <a:ln>
              <a:noFill/>
            </a:ln>
          </p:spPr>
          <p:txBody>
            <a:bodyPr lIns="68589" tIns="34295" rIns="68589" bIns="34295" anchor="ctr">
              <a:scene3d>
                <a:camera prst="orthographicFront"/>
                <a:lightRig rig="threePt" dir="t"/>
              </a:scene3d>
              <a:sp3d>
                <a:contourClr>
                  <a:srgbClr val="FFFFFF"/>
                </a:contourClr>
              </a:sp3d>
            </a:bodyPr>
            <a:lstStyle/>
            <a:p>
              <a:pPr algn="ctr">
                <a:defRPr/>
              </a:pPr>
              <a:endParaRPr lang="zh-CN" altLang="en-US" dirty="0">
                <a:solidFill>
                  <a:srgbClr val="FFFFFF"/>
                </a:solidFill>
                <a:latin typeface="+mn-lt"/>
                <a:ea typeface="思源黑体" panose="020B0500000000000000" pitchFamily="34" charset="-122"/>
                <a:cs typeface="+mn-ea"/>
                <a:sym typeface="+mn-lt"/>
              </a:endParaRPr>
            </a:p>
          </p:txBody>
        </p:sp>
      </p:grpSp>
      <p:grpSp>
        <p:nvGrpSpPr>
          <p:cNvPr id="21" name="组合 20"/>
          <p:cNvGrpSpPr/>
          <p:nvPr/>
        </p:nvGrpSpPr>
        <p:grpSpPr>
          <a:xfrm>
            <a:off x="4177507" y="2788740"/>
            <a:ext cx="790575" cy="790575"/>
            <a:chOff x="3158689" y="2788740"/>
            <a:chExt cx="790575" cy="790575"/>
          </a:xfrm>
        </p:grpSpPr>
        <p:sp>
          <p:nvSpPr>
            <p:cNvPr id="8" name="矩形 7"/>
            <p:cNvSpPr/>
            <p:nvPr/>
          </p:nvSpPr>
          <p:spPr>
            <a:xfrm>
              <a:off x="3158689" y="2788740"/>
              <a:ext cx="790575" cy="790575"/>
            </a:xfrm>
            <a:prstGeom prst="rect">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dirty="0">
                <a:ea typeface="思源黑体" panose="020B0500000000000000" pitchFamily="34" charset="-122"/>
                <a:cs typeface="+mn-ea"/>
                <a:sym typeface="+mn-lt"/>
              </a:endParaRPr>
            </a:p>
          </p:txBody>
        </p:sp>
        <p:sp>
          <p:nvSpPr>
            <p:cNvPr id="9" name="Freeform 10"/>
            <p:cNvSpPr>
              <a:spLocks noChangeAspect="1" noEditPoints="1"/>
            </p:cNvSpPr>
            <p:nvPr/>
          </p:nvSpPr>
          <p:spPr bwMode="auto">
            <a:xfrm>
              <a:off x="3367862" y="3013459"/>
              <a:ext cx="372228" cy="341137"/>
            </a:xfrm>
            <a:custGeom>
              <a:avLst/>
              <a:gdLst>
                <a:gd name="T0" fmla="*/ 460 w 2893"/>
                <a:gd name="T1" fmla="*/ 2647 h 2647"/>
                <a:gd name="T2" fmla="*/ 460 w 2893"/>
                <a:gd name="T3" fmla="*/ 1530 h 2647"/>
                <a:gd name="T4" fmla="*/ 1453 w 2893"/>
                <a:gd name="T5" fmla="*/ 660 h 2647"/>
                <a:gd name="T6" fmla="*/ 2445 w 2893"/>
                <a:gd name="T7" fmla="*/ 1530 h 2647"/>
                <a:gd name="T8" fmla="*/ 2445 w 2893"/>
                <a:gd name="T9" fmla="*/ 2647 h 2647"/>
                <a:gd name="T10" fmla="*/ 1750 w 2893"/>
                <a:gd name="T11" fmla="*/ 2647 h 2647"/>
                <a:gd name="T12" fmla="*/ 1750 w 2893"/>
                <a:gd name="T13" fmla="*/ 1902 h 2647"/>
                <a:gd name="T14" fmla="*/ 1229 w 2893"/>
                <a:gd name="T15" fmla="*/ 1902 h 2647"/>
                <a:gd name="T16" fmla="*/ 1229 w 2893"/>
                <a:gd name="T17" fmla="*/ 2647 h 2647"/>
                <a:gd name="T18" fmla="*/ 460 w 2893"/>
                <a:gd name="T19" fmla="*/ 2647 h 2647"/>
                <a:gd name="T20" fmla="*/ 2148 w 2893"/>
                <a:gd name="T21" fmla="*/ 546 h 2647"/>
                <a:gd name="T22" fmla="*/ 2421 w 2893"/>
                <a:gd name="T23" fmla="*/ 782 h 2647"/>
                <a:gd name="T24" fmla="*/ 2421 w 2893"/>
                <a:gd name="T25" fmla="*/ 322 h 2647"/>
                <a:gd name="T26" fmla="*/ 2148 w 2893"/>
                <a:gd name="T27" fmla="*/ 322 h 2647"/>
                <a:gd name="T28" fmla="*/ 2148 w 2893"/>
                <a:gd name="T29" fmla="*/ 546 h 2647"/>
                <a:gd name="T30" fmla="*/ 1453 w 2893"/>
                <a:gd name="T31" fmla="*/ 521 h 2647"/>
                <a:gd name="T32" fmla="*/ 273 w 2893"/>
                <a:gd name="T33" fmla="*/ 1552 h 2647"/>
                <a:gd name="T34" fmla="*/ 0 w 2893"/>
                <a:gd name="T35" fmla="*/ 1302 h 2647"/>
                <a:gd name="T36" fmla="*/ 1428 w 2893"/>
                <a:gd name="T37" fmla="*/ 0 h 2647"/>
                <a:gd name="T38" fmla="*/ 2893 w 2893"/>
                <a:gd name="T39" fmla="*/ 1316 h 2647"/>
                <a:gd name="T40" fmla="*/ 2657 w 2893"/>
                <a:gd name="T41" fmla="*/ 1527 h 2647"/>
                <a:gd name="T42" fmla="*/ 1453 w 2893"/>
                <a:gd name="T43" fmla="*/ 521 h 2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93" h="2647">
                  <a:moveTo>
                    <a:pt x="460" y="2647"/>
                  </a:moveTo>
                  <a:lnTo>
                    <a:pt x="460" y="1530"/>
                  </a:lnTo>
                  <a:lnTo>
                    <a:pt x="1453" y="660"/>
                  </a:lnTo>
                  <a:lnTo>
                    <a:pt x="2445" y="1530"/>
                  </a:lnTo>
                  <a:lnTo>
                    <a:pt x="2445" y="2647"/>
                  </a:lnTo>
                  <a:lnTo>
                    <a:pt x="1750" y="2647"/>
                  </a:lnTo>
                  <a:lnTo>
                    <a:pt x="1750" y="1902"/>
                  </a:lnTo>
                  <a:lnTo>
                    <a:pt x="1229" y="1902"/>
                  </a:lnTo>
                  <a:lnTo>
                    <a:pt x="1229" y="2647"/>
                  </a:lnTo>
                  <a:lnTo>
                    <a:pt x="460" y="2647"/>
                  </a:lnTo>
                  <a:close/>
                  <a:moveTo>
                    <a:pt x="2148" y="546"/>
                  </a:moveTo>
                  <a:lnTo>
                    <a:pt x="2421" y="782"/>
                  </a:lnTo>
                  <a:lnTo>
                    <a:pt x="2421" y="322"/>
                  </a:lnTo>
                  <a:lnTo>
                    <a:pt x="2148" y="322"/>
                  </a:lnTo>
                  <a:lnTo>
                    <a:pt x="2148" y="546"/>
                  </a:lnTo>
                  <a:close/>
                  <a:moveTo>
                    <a:pt x="1453" y="521"/>
                  </a:moveTo>
                  <a:lnTo>
                    <a:pt x="273" y="1552"/>
                  </a:lnTo>
                  <a:lnTo>
                    <a:pt x="0" y="1302"/>
                  </a:lnTo>
                  <a:lnTo>
                    <a:pt x="1428" y="0"/>
                  </a:lnTo>
                  <a:lnTo>
                    <a:pt x="2893" y="1316"/>
                  </a:lnTo>
                  <a:lnTo>
                    <a:pt x="2657" y="1527"/>
                  </a:lnTo>
                  <a:lnTo>
                    <a:pt x="1453" y="521"/>
                  </a:lnTo>
                  <a:close/>
                </a:path>
              </a:pathLst>
            </a:custGeom>
            <a:solidFill>
              <a:schemeClr val="bg1"/>
            </a:solidFill>
            <a:ln>
              <a:noFill/>
            </a:ln>
          </p:spPr>
          <p:txBody>
            <a:bodyPr vert="horz" wrap="square" lIns="91452" tIns="45726" rIns="91452" bIns="45726" numCol="1" anchor="t" anchorCtr="0" compatLnSpc="1"/>
            <a:lstStyle/>
            <a:p>
              <a:endParaRPr lang="zh-CN" altLang="en-US" sz="2400" dirty="0">
                <a:solidFill>
                  <a:srgbClr val="1E90B4"/>
                </a:solidFill>
                <a:latin typeface="+mn-lt"/>
                <a:ea typeface="思源黑体" panose="020B0500000000000000" pitchFamily="34" charset="-122"/>
                <a:cs typeface="+mn-ea"/>
                <a:sym typeface="+mn-lt"/>
              </a:endParaRPr>
            </a:p>
          </p:txBody>
        </p:sp>
      </p:grpSp>
      <p:grpSp>
        <p:nvGrpSpPr>
          <p:cNvPr id="23" name="组合 22"/>
          <p:cNvGrpSpPr/>
          <p:nvPr/>
        </p:nvGrpSpPr>
        <p:grpSpPr>
          <a:xfrm>
            <a:off x="6295062" y="2788739"/>
            <a:ext cx="790575" cy="790575"/>
            <a:chOff x="7113012" y="2788740"/>
            <a:chExt cx="790575" cy="790575"/>
          </a:xfrm>
        </p:grpSpPr>
        <p:sp>
          <p:nvSpPr>
            <p:cNvPr id="10" name="矩形 9"/>
            <p:cNvSpPr/>
            <p:nvPr/>
          </p:nvSpPr>
          <p:spPr>
            <a:xfrm>
              <a:off x="7113012" y="2788740"/>
              <a:ext cx="790575" cy="790575"/>
            </a:xfrm>
            <a:prstGeom prst="rect">
              <a:avLst/>
            </a:prstGeom>
            <a:solidFill>
              <a:srgbClr val="1E74AE"/>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dirty="0">
                <a:ea typeface="思源黑体" panose="020B0500000000000000" pitchFamily="34" charset="-122"/>
                <a:cs typeface="+mn-ea"/>
                <a:sym typeface="+mn-lt"/>
              </a:endParaRPr>
            </a:p>
          </p:txBody>
        </p:sp>
        <p:sp>
          <p:nvSpPr>
            <p:cNvPr id="11" name="Freeform 5"/>
            <p:cNvSpPr>
              <a:spLocks noEditPoints="1"/>
            </p:cNvSpPr>
            <p:nvPr/>
          </p:nvSpPr>
          <p:spPr bwMode="auto">
            <a:xfrm>
              <a:off x="7296397" y="3046265"/>
              <a:ext cx="423805" cy="323706"/>
            </a:xfrm>
            <a:custGeom>
              <a:avLst/>
              <a:gdLst>
                <a:gd name="T0" fmla="*/ 4 w 221"/>
                <a:gd name="T1" fmla="*/ 143 h 168"/>
                <a:gd name="T2" fmla="*/ 17 w 221"/>
                <a:gd name="T3" fmla="*/ 152 h 168"/>
                <a:gd name="T4" fmla="*/ 46 w 221"/>
                <a:gd name="T5" fmla="*/ 107 h 168"/>
                <a:gd name="T6" fmla="*/ 46 w 221"/>
                <a:gd name="T7" fmla="*/ 107 h 168"/>
                <a:gd name="T8" fmla="*/ 43 w 221"/>
                <a:gd name="T9" fmla="*/ 78 h 168"/>
                <a:gd name="T10" fmla="*/ 45 w 221"/>
                <a:gd name="T11" fmla="*/ 75 h 168"/>
                <a:gd name="T12" fmla="*/ 70 w 221"/>
                <a:gd name="T13" fmla="*/ 36 h 168"/>
                <a:gd name="T14" fmla="*/ 108 w 221"/>
                <a:gd name="T15" fmla="*/ 61 h 168"/>
                <a:gd name="T16" fmla="*/ 81 w 221"/>
                <a:gd name="T17" fmla="*/ 103 h 168"/>
                <a:gd name="T18" fmla="*/ 52 w 221"/>
                <a:gd name="T19" fmla="*/ 111 h 168"/>
                <a:gd name="T20" fmla="*/ 23 w 221"/>
                <a:gd name="T21" fmla="*/ 155 h 168"/>
                <a:gd name="T22" fmla="*/ 36 w 221"/>
                <a:gd name="T23" fmla="*/ 164 h 168"/>
                <a:gd name="T24" fmla="*/ 37 w 221"/>
                <a:gd name="T25" fmla="*/ 168 h 168"/>
                <a:gd name="T26" fmla="*/ 0 w 221"/>
                <a:gd name="T27" fmla="*/ 144 h 168"/>
                <a:gd name="T28" fmla="*/ 4 w 221"/>
                <a:gd name="T29" fmla="*/ 143 h 168"/>
                <a:gd name="T30" fmla="*/ 109 w 221"/>
                <a:gd name="T31" fmla="*/ 0 h 168"/>
                <a:gd name="T32" fmla="*/ 118 w 221"/>
                <a:gd name="T33" fmla="*/ 22 h 168"/>
                <a:gd name="T34" fmla="*/ 142 w 221"/>
                <a:gd name="T35" fmla="*/ 18 h 168"/>
                <a:gd name="T36" fmla="*/ 130 w 221"/>
                <a:gd name="T37" fmla="*/ 33 h 168"/>
                <a:gd name="T38" fmla="*/ 130 w 221"/>
                <a:gd name="T39" fmla="*/ 25 h 168"/>
                <a:gd name="T40" fmla="*/ 109 w 221"/>
                <a:gd name="T41" fmla="*/ 13 h 168"/>
                <a:gd name="T42" fmla="*/ 88 w 221"/>
                <a:gd name="T43" fmla="*/ 25 h 168"/>
                <a:gd name="T44" fmla="*/ 89 w 221"/>
                <a:gd name="T45" fmla="*/ 34 h 168"/>
                <a:gd name="T46" fmla="*/ 76 w 221"/>
                <a:gd name="T47" fmla="*/ 18 h 168"/>
                <a:gd name="T48" fmla="*/ 100 w 221"/>
                <a:gd name="T49" fmla="*/ 22 h 168"/>
                <a:gd name="T50" fmla="*/ 109 w 221"/>
                <a:gd name="T51" fmla="*/ 0 h 168"/>
                <a:gd name="T52" fmla="*/ 217 w 221"/>
                <a:gd name="T53" fmla="*/ 140 h 168"/>
                <a:gd name="T54" fmla="*/ 204 w 221"/>
                <a:gd name="T55" fmla="*/ 149 h 168"/>
                <a:gd name="T56" fmla="*/ 175 w 221"/>
                <a:gd name="T57" fmla="*/ 104 h 168"/>
                <a:gd name="T58" fmla="*/ 174 w 221"/>
                <a:gd name="T59" fmla="*/ 104 h 168"/>
                <a:gd name="T60" fmla="*/ 178 w 221"/>
                <a:gd name="T61" fmla="*/ 75 h 168"/>
                <a:gd name="T62" fmla="*/ 176 w 221"/>
                <a:gd name="T63" fmla="*/ 72 h 168"/>
                <a:gd name="T64" fmla="*/ 151 w 221"/>
                <a:gd name="T65" fmla="*/ 33 h 168"/>
                <a:gd name="T66" fmla="*/ 113 w 221"/>
                <a:gd name="T67" fmla="*/ 58 h 168"/>
                <a:gd name="T68" fmla="*/ 140 w 221"/>
                <a:gd name="T69" fmla="*/ 99 h 168"/>
                <a:gd name="T70" fmla="*/ 169 w 221"/>
                <a:gd name="T71" fmla="*/ 107 h 168"/>
                <a:gd name="T72" fmla="*/ 198 w 221"/>
                <a:gd name="T73" fmla="*/ 152 h 168"/>
                <a:gd name="T74" fmla="*/ 185 w 221"/>
                <a:gd name="T75" fmla="*/ 161 h 168"/>
                <a:gd name="T76" fmla="*/ 184 w 221"/>
                <a:gd name="T77" fmla="*/ 164 h 168"/>
                <a:gd name="T78" fmla="*/ 221 w 221"/>
                <a:gd name="T79" fmla="*/ 141 h 168"/>
                <a:gd name="T80" fmla="*/ 217 w 221"/>
                <a:gd name="T81" fmla="*/ 14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1" h="168">
                  <a:moveTo>
                    <a:pt x="4" y="143"/>
                  </a:moveTo>
                  <a:cubicBezTo>
                    <a:pt x="17" y="152"/>
                    <a:pt x="17" y="152"/>
                    <a:pt x="17" y="152"/>
                  </a:cubicBezTo>
                  <a:cubicBezTo>
                    <a:pt x="46" y="107"/>
                    <a:pt x="46" y="107"/>
                    <a:pt x="46" y="107"/>
                  </a:cubicBezTo>
                  <a:cubicBezTo>
                    <a:pt x="46" y="107"/>
                    <a:pt x="46" y="107"/>
                    <a:pt x="46" y="107"/>
                  </a:cubicBezTo>
                  <a:cubicBezTo>
                    <a:pt x="38" y="100"/>
                    <a:pt x="37" y="87"/>
                    <a:pt x="43" y="78"/>
                  </a:cubicBezTo>
                  <a:cubicBezTo>
                    <a:pt x="43" y="77"/>
                    <a:pt x="44" y="76"/>
                    <a:pt x="45" y="75"/>
                  </a:cubicBezTo>
                  <a:cubicBezTo>
                    <a:pt x="70" y="36"/>
                    <a:pt x="70" y="36"/>
                    <a:pt x="70" y="36"/>
                  </a:cubicBezTo>
                  <a:cubicBezTo>
                    <a:pt x="108" y="61"/>
                    <a:pt x="108" y="61"/>
                    <a:pt x="108" y="61"/>
                  </a:cubicBezTo>
                  <a:cubicBezTo>
                    <a:pt x="81" y="103"/>
                    <a:pt x="81" y="103"/>
                    <a:pt x="81" y="103"/>
                  </a:cubicBezTo>
                  <a:cubicBezTo>
                    <a:pt x="74" y="112"/>
                    <a:pt x="62" y="115"/>
                    <a:pt x="52" y="111"/>
                  </a:cubicBezTo>
                  <a:cubicBezTo>
                    <a:pt x="23" y="155"/>
                    <a:pt x="23" y="155"/>
                    <a:pt x="23" y="155"/>
                  </a:cubicBezTo>
                  <a:cubicBezTo>
                    <a:pt x="36" y="164"/>
                    <a:pt x="36" y="164"/>
                    <a:pt x="36" y="164"/>
                  </a:cubicBezTo>
                  <a:cubicBezTo>
                    <a:pt x="37" y="165"/>
                    <a:pt x="37" y="166"/>
                    <a:pt x="37" y="168"/>
                  </a:cubicBezTo>
                  <a:cubicBezTo>
                    <a:pt x="0" y="144"/>
                    <a:pt x="0" y="144"/>
                    <a:pt x="0" y="144"/>
                  </a:cubicBezTo>
                  <a:cubicBezTo>
                    <a:pt x="1" y="143"/>
                    <a:pt x="3" y="142"/>
                    <a:pt x="4" y="143"/>
                  </a:cubicBezTo>
                  <a:close/>
                  <a:moveTo>
                    <a:pt x="109" y="0"/>
                  </a:moveTo>
                  <a:cubicBezTo>
                    <a:pt x="112" y="7"/>
                    <a:pt x="115" y="14"/>
                    <a:pt x="118" y="22"/>
                  </a:cubicBezTo>
                  <a:cubicBezTo>
                    <a:pt x="126" y="20"/>
                    <a:pt x="134" y="19"/>
                    <a:pt x="142" y="18"/>
                  </a:cubicBezTo>
                  <a:cubicBezTo>
                    <a:pt x="138" y="23"/>
                    <a:pt x="134" y="28"/>
                    <a:pt x="130" y="33"/>
                  </a:cubicBezTo>
                  <a:cubicBezTo>
                    <a:pt x="124" y="29"/>
                    <a:pt x="124" y="31"/>
                    <a:pt x="130" y="25"/>
                  </a:cubicBezTo>
                  <a:cubicBezTo>
                    <a:pt x="112" y="28"/>
                    <a:pt x="116" y="30"/>
                    <a:pt x="109" y="13"/>
                  </a:cubicBezTo>
                  <a:cubicBezTo>
                    <a:pt x="102" y="30"/>
                    <a:pt x="106" y="28"/>
                    <a:pt x="88" y="25"/>
                  </a:cubicBezTo>
                  <a:cubicBezTo>
                    <a:pt x="94" y="32"/>
                    <a:pt x="95" y="30"/>
                    <a:pt x="89" y="34"/>
                  </a:cubicBezTo>
                  <a:cubicBezTo>
                    <a:pt x="84" y="28"/>
                    <a:pt x="80" y="23"/>
                    <a:pt x="76" y="18"/>
                  </a:cubicBezTo>
                  <a:cubicBezTo>
                    <a:pt x="84" y="19"/>
                    <a:pt x="92" y="20"/>
                    <a:pt x="100" y="22"/>
                  </a:cubicBezTo>
                  <a:cubicBezTo>
                    <a:pt x="103" y="14"/>
                    <a:pt x="106" y="7"/>
                    <a:pt x="109" y="0"/>
                  </a:cubicBezTo>
                  <a:close/>
                  <a:moveTo>
                    <a:pt x="217" y="140"/>
                  </a:moveTo>
                  <a:cubicBezTo>
                    <a:pt x="204" y="149"/>
                    <a:pt x="204" y="149"/>
                    <a:pt x="204" y="149"/>
                  </a:cubicBezTo>
                  <a:cubicBezTo>
                    <a:pt x="175" y="104"/>
                    <a:pt x="175" y="104"/>
                    <a:pt x="175" y="104"/>
                  </a:cubicBezTo>
                  <a:cubicBezTo>
                    <a:pt x="174" y="104"/>
                    <a:pt x="174" y="104"/>
                    <a:pt x="174" y="104"/>
                  </a:cubicBezTo>
                  <a:cubicBezTo>
                    <a:pt x="182" y="96"/>
                    <a:pt x="184" y="84"/>
                    <a:pt x="178" y="75"/>
                  </a:cubicBezTo>
                  <a:cubicBezTo>
                    <a:pt x="177" y="74"/>
                    <a:pt x="177" y="73"/>
                    <a:pt x="176" y="72"/>
                  </a:cubicBezTo>
                  <a:cubicBezTo>
                    <a:pt x="151" y="33"/>
                    <a:pt x="151" y="33"/>
                    <a:pt x="151" y="33"/>
                  </a:cubicBezTo>
                  <a:cubicBezTo>
                    <a:pt x="113" y="58"/>
                    <a:pt x="113" y="58"/>
                    <a:pt x="113" y="58"/>
                  </a:cubicBezTo>
                  <a:cubicBezTo>
                    <a:pt x="140" y="99"/>
                    <a:pt x="140" y="99"/>
                    <a:pt x="140" y="99"/>
                  </a:cubicBezTo>
                  <a:cubicBezTo>
                    <a:pt x="147" y="109"/>
                    <a:pt x="159" y="112"/>
                    <a:pt x="169" y="107"/>
                  </a:cubicBezTo>
                  <a:cubicBezTo>
                    <a:pt x="198" y="152"/>
                    <a:pt x="198" y="152"/>
                    <a:pt x="198" y="152"/>
                  </a:cubicBezTo>
                  <a:cubicBezTo>
                    <a:pt x="185" y="161"/>
                    <a:pt x="185" y="161"/>
                    <a:pt x="185" y="161"/>
                  </a:cubicBezTo>
                  <a:cubicBezTo>
                    <a:pt x="184" y="161"/>
                    <a:pt x="183" y="163"/>
                    <a:pt x="184" y="164"/>
                  </a:cubicBezTo>
                  <a:cubicBezTo>
                    <a:pt x="221" y="141"/>
                    <a:pt x="221" y="141"/>
                    <a:pt x="221" y="141"/>
                  </a:cubicBezTo>
                  <a:cubicBezTo>
                    <a:pt x="220" y="140"/>
                    <a:pt x="218" y="139"/>
                    <a:pt x="217" y="140"/>
                  </a:cubicBezTo>
                  <a:close/>
                </a:path>
              </a:pathLst>
            </a:custGeom>
            <a:solidFill>
              <a:schemeClr val="bg1"/>
            </a:solidFill>
            <a:ln>
              <a:noFill/>
            </a:ln>
          </p:spPr>
          <p:txBody>
            <a:bodyPr vert="horz" wrap="square" lIns="68589" tIns="34295" rIns="68589" bIns="34295" numCol="1" anchor="t" anchorCtr="0" compatLnSpc="1"/>
            <a:lstStyle/>
            <a:p>
              <a:endParaRPr lang="zh-CN" altLang="en-US" dirty="0">
                <a:latin typeface="+mn-lt"/>
                <a:ea typeface="思源黑体" panose="020B0500000000000000" pitchFamily="34" charset="-122"/>
                <a:cs typeface="+mn-ea"/>
                <a:sym typeface="+mn-lt"/>
              </a:endParaRPr>
            </a:p>
          </p:txBody>
        </p:sp>
      </p:grpSp>
      <p:sp>
        <p:nvSpPr>
          <p:cNvPr id="18" name="文本框 17"/>
          <p:cNvSpPr txBox="1"/>
          <p:nvPr/>
        </p:nvSpPr>
        <p:spPr>
          <a:xfrm>
            <a:off x="1699154" y="3660985"/>
            <a:ext cx="1512168" cy="991105"/>
          </a:xfrm>
          <a:prstGeom prst="rect">
            <a:avLst/>
          </a:prstGeom>
          <a:noFill/>
        </p:spPr>
        <p:txBody>
          <a:bodyPr wrap="square">
            <a:spAutoFit/>
          </a:bodyPr>
          <a:lstStyle/>
          <a:p>
            <a:pPr algn="just">
              <a:lnSpc>
                <a:spcPct val="150000"/>
              </a:lnSpc>
            </a:pPr>
            <a:r>
              <a:rPr lang="zh-CN" altLang="en-US" sz="1000" dirty="0">
                <a:solidFill>
                  <a:schemeClr val="tx1">
                    <a:lumMod val="65000"/>
                    <a:lumOff val="35000"/>
                  </a:schemeClr>
                </a:solidFill>
                <a:ea typeface="思源黑体" panose="020B0500000000000000" pitchFamily="34" charset="-122"/>
              </a:rPr>
              <a:t>“看到公司海报出现拼写错误，我很不高兴。因为我重视公司的形象。”</a:t>
            </a:r>
          </a:p>
        </p:txBody>
      </p:sp>
      <p:sp>
        <p:nvSpPr>
          <p:cNvPr id="19" name="文本框 18"/>
          <p:cNvSpPr txBox="1"/>
          <p:nvPr/>
        </p:nvSpPr>
        <p:spPr>
          <a:xfrm>
            <a:off x="3816709" y="3655620"/>
            <a:ext cx="1512168" cy="760273"/>
          </a:xfrm>
          <a:prstGeom prst="rect">
            <a:avLst/>
          </a:prstGeom>
          <a:noFill/>
        </p:spPr>
        <p:txBody>
          <a:bodyPr wrap="square">
            <a:spAutoFit/>
          </a:bodyPr>
          <a:lstStyle/>
          <a:p>
            <a:pPr algn="just">
              <a:lnSpc>
                <a:spcPct val="150000"/>
              </a:lnSpc>
            </a:pPr>
            <a:r>
              <a:rPr lang="zh-CN" altLang="en-US" sz="1000" dirty="0">
                <a:solidFill>
                  <a:schemeClr val="tx1">
                    <a:lumMod val="65000"/>
                    <a:lumOff val="35000"/>
                  </a:schemeClr>
                </a:solidFill>
                <a:ea typeface="思源黑体" panose="020B0500000000000000" pitchFamily="34" charset="-122"/>
              </a:rPr>
              <a:t>“你没把饭吃完，妈妈感到失望。因为妈妈希望你能健康成长。”</a:t>
            </a:r>
          </a:p>
        </p:txBody>
      </p:sp>
      <p:sp>
        <p:nvSpPr>
          <p:cNvPr id="20" name="文本框 19"/>
          <p:cNvSpPr txBox="1"/>
          <p:nvPr/>
        </p:nvSpPr>
        <p:spPr>
          <a:xfrm>
            <a:off x="5934265" y="3660985"/>
            <a:ext cx="1512168" cy="760273"/>
          </a:xfrm>
          <a:prstGeom prst="rect">
            <a:avLst/>
          </a:prstGeom>
          <a:noFill/>
        </p:spPr>
        <p:txBody>
          <a:bodyPr wrap="square">
            <a:spAutoFit/>
          </a:bodyPr>
          <a:lstStyle/>
          <a:p>
            <a:pPr algn="just">
              <a:lnSpc>
                <a:spcPct val="150000"/>
              </a:lnSpc>
            </a:pPr>
            <a:r>
              <a:rPr lang="zh-CN" altLang="en-US" sz="1000" dirty="0">
                <a:solidFill>
                  <a:schemeClr val="tx1">
                    <a:lumMod val="65000"/>
                    <a:lumOff val="35000"/>
                  </a:schemeClr>
                </a:solidFill>
                <a:ea typeface="思源黑体" panose="020B0500000000000000" pitchFamily="34" charset="-122"/>
              </a:rPr>
              <a:t>“老板说话不算数，我很生气。因为我想有个长假去看弟弟。”</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5400600"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非暴力沟通需要：生命健康成长的要素</a:t>
            </a:r>
          </a:p>
        </p:txBody>
      </p:sp>
      <p:sp>
        <p:nvSpPr>
          <p:cNvPr id="3" name="文本框 2"/>
          <p:cNvSpPr txBox="1"/>
          <p:nvPr/>
        </p:nvSpPr>
        <p:spPr>
          <a:xfrm>
            <a:off x="2916610" y="1253626"/>
            <a:ext cx="3312368" cy="246221"/>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案例：非暴力沟通要说出自己的需要</a:t>
            </a:r>
          </a:p>
        </p:txBody>
      </p:sp>
      <p:sp>
        <p:nvSpPr>
          <p:cNvPr id="4" name="文本框 3"/>
          <p:cNvSpPr txBox="1"/>
          <p:nvPr/>
        </p:nvSpPr>
        <p:spPr>
          <a:xfrm>
            <a:off x="1044402" y="659595"/>
            <a:ext cx="7344816" cy="553998"/>
          </a:xfrm>
          <a:prstGeom prst="rect">
            <a:avLst/>
          </a:prstGeom>
          <a:noFill/>
        </p:spPr>
        <p:txBody>
          <a:bodyPr wrap="square" lIns="0" tIns="0" rIns="0" bIns="0" rtlCol="0">
            <a:spAutoFit/>
          </a:bodyPr>
          <a:lstStyle/>
          <a:p>
            <a:pPr algn="just"/>
            <a:r>
              <a:rPr lang="zh-CN" altLang="en-US" sz="1200" dirty="0">
                <a:solidFill>
                  <a:schemeClr val="accent6"/>
                </a:solidFill>
                <a:ea typeface="思源黑体" panose="020B0500000000000000" pitchFamily="34" charset="-122"/>
              </a:rPr>
              <a:t>批评往往暗含着期待。对他人的批评实际上间接表达了我们尚未满足的需要。如果我们通过批评来提出主张，人们的反应常常是申辩或反击。反之，如果我们直接说出需要，其他人就较有可能作出积极的回应。不幸的是，大多数人并不习惯从需要的角度来考虑问题。在不顺心时，我们倾向于考虑别人有什么错。</a:t>
            </a:r>
          </a:p>
        </p:txBody>
      </p:sp>
      <p:sp>
        <p:nvSpPr>
          <p:cNvPr id="6" name="文本框 5"/>
          <p:cNvSpPr txBox="1"/>
          <p:nvPr/>
        </p:nvSpPr>
        <p:spPr>
          <a:xfrm>
            <a:off x="299653" y="2117605"/>
            <a:ext cx="2158014" cy="2837765"/>
          </a:xfrm>
          <a:prstGeom prst="rect">
            <a:avLst/>
          </a:prstGeom>
          <a:noFill/>
        </p:spPr>
        <p:txBody>
          <a:bodyPr wrap="square">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r>
              <a:rPr lang="zh-CN" altLang="en-US" dirty="0"/>
              <a:t>有一次，我应邀调解南加州的一些农场主与工人的冲突。这些工人是外国移民，他们与农场主的矛盾越来越尖锐，争吵不断升级。会谈一开始，我就提出两个问题：“你们双方各有什么需要？为了满足这些需要，你们希望对方做什么？”一位农场工人喊道：“他们是种族主义者！”而一位农场主嚷道：“他们不尊重法律和秩序！”很明显，他们都在指责对方，而没有表达自己的需要。</a:t>
            </a:r>
          </a:p>
        </p:txBody>
      </p:sp>
      <p:sp>
        <p:nvSpPr>
          <p:cNvPr id="7" name="文本框 6"/>
          <p:cNvSpPr txBox="1"/>
          <p:nvPr/>
        </p:nvSpPr>
        <p:spPr>
          <a:xfrm>
            <a:off x="2772594" y="3733432"/>
            <a:ext cx="6081387" cy="1221938"/>
          </a:xfrm>
          <a:prstGeom prst="rect">
            <a:avLst/>
          </a:prstGeom>
          <a:noFill/>
        </p:spPr>
        <p:txBody>
          <a:bodyPr wrap="square">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r>
              <a:rPr lang="zh-CN" altLang="en-US" dirty="0"/>
              <a:t>还有一次，为了增进信任，一些以色列人和一些巴勒斯坦人走到了一起。在会谈开始时，我问了同样的问题：“你们现在需要什么？为了满足这些需要，你们希望对方做什么？”然而，一位巴勒斯坦人接着就说道：“你们的所作所为和纳粹一样！”这当然很难得到以色列人友善的回应。一位来自以色列的妇女立即站起来驳斥他：“胡说八道！”他们来这里本来是为了改善关系，可是，他们的对话只是使关系变得更糟。发生这样的情况，一般是因为双方都习惯于指责对方。</a:t>
            </a:r>
          </a:p>
        </p:txBody>
      </p:sp>
      <p:pic>
        <p:nvPicPr>
          <p:cNvPr id="8" name="图片 7"/>
          <p:cNvPicPr>
            <a:picLocks noChangeAspect="1"/>
          </p:cNvPicPr>
          <p:nvPr/>
        </p:nvPicPr>
        <p:blipFill rotWithShape="1">
          <a:blip r:embed="rId4"/>
          <a:srcRect l="10206" t="35615" r="8060" b="20581"/>
          <a:stretch>
            <a:fillRect/>
          </a:stretch>
        </p:blipFill>
        <p:spPr>
          <a:xfrm>
            <a:off x="2772594" y="1552675"/>
            <a:ext cx="6081387" cy="1837359"/>
          </a:xfrm>
          <a:prstGeom prst="rect">
            <a:avLst/>
          </a:prstGeom>
          <a:effectLst>
            <a:outerShdw blurRad="50800" dist="38100" dir="2700000" algn="tl" rotWithShape="0">
              <a:prstClr val="black">
                <a:alpha val="40000"/>
              </a:prstClr>
            </a:outerShdw>
          </a:effectLst>
        </p:spPr>
      </p:pic>
      <p:sp>
        <p:nvSpPr>
          <p:cNvPr id="9" name="矩形 8"/>
          <p:cNvSpPr/>
          <p:nvPr/>
        </p:nvSpPr>
        <p:spPr>
          <a:xfrm>
            <a:off x="1162636" y="1552675"/>
            <a:ext cx="432048" cy="432048"/>
          </a:xfrm>
          <a:prstGeom prst="rect">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i="1" dirty="0"/>
              <a:t>01</a:t>
            </a:r>
            <a:endParaRPr lang="zh-CN" altLang="en-US" sz="1600" b="1" i="1" dirty="0"/>
          </a:p>
        </p:txBody>
      </p:sp>
      <p:sp>
        <p:nvSpPr>
          <p:cNvPr id="10" name="矩形 9"/>
          <p:cNvSpPr/>
          <p:nvPr/>
        </p:nvSpPr>
        <p:spPr>
          <a:xfrm>
            <a:off x="5597263" y="3148608"/>
            <a:ext cx="432048" cy="432048"/>
          </a:xfrm>
          <a:prstGeom prst="rect">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i="1" dirty="0"/>
              <a:t>02</a:t>
            </a:r>
            <a:endParaRPr lang="zh-CN" altLang="en-US" sz="1600" b="1" i="1" dirty="0"/>
          </a:p>
        </p:txBody>
      </p:sp>
      <p:sp>
        <p:nvSpPr>
          <p:cNvPr id="12" name="文本框 11"/>
          <p:cNvSpPr txBox="1"/>
          <p:nvPr/>
        </p:nvSpPr>
        <p:spPr>
          <a:xfrm>
            <a:off x="3299060" y="1865221"/>
            <a:ext cx="4946142" cy="704232"/>
          </a:xfrm>
          <a:prstGeom prst="rect">
            <a:avLst/>
          </a:prstGeom>
          <a:noFill/>
        </p:spPr>
        <p:txBody>
          <a:bodyPr wrap="square">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r>
              <a:rPr lang="zh-CN" altLang="en-US" sz="1400" dirty="0">
                <a:solidFill>
                  <a:schemeClr val="bg1"/>
                </a:solidFill>
              </a:rPr>
              <a:t>一旦人们开始谈论需要，而不指责对方，他们就有可能找到办法来满足双方的需要。</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5400600"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非暴力沟通需要：生命健康成长的要素</a:t>
            </a:r>
          </a:p>
        </p:txBody>
      </p:sp>
      <p:sp>
        <p:nvSpPr>
          <p:cNvPr id="3" name="文本框 2"/>
          <p:cNvSpPr txBox="1"/>
          <p:nvPr/>
        </p:nvSpPr>
        <p:spPr>
          <a:xfrm>
            <a:off x="2916610" y="1253626"/>
            <a:ext cx="3312368" cy="246221"/>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每个人都有自己的基本需要</a:t>
            </a:r>
          </a:p>
        </p:txBody>
      </p:sp>
      <p:sp>
        <p:nvSpPr>
          <p:cNvPr id="4" name="文本框 3"/>
          <p:cNvSpPr txBox="1"/>
          <p:nvPr/>
        </p:nvSpPr>
        <p:spPr>
          <a:xfrm>
            <a:off x="1044402" y="659595"/>
            <a:ext cx="7344816" cy="369332"/>
          </a:xfrm>
          <a:prstGeom prst="rect">
            <a:avLst/>
          </a:prstGeom>
          <a:noFill/>
        </p:spPr>
        <p:txBody>
          <a:bodyPr wrap="square" lIns="0" tIns="0" rIns="0" bIns="0" rtlCol="0">
            <a:spAutoFit/>
          </a:bodyPr>
          <a:lstStyle/>
          <a:p>
            <a:pPr algn="just"/>
            <a:r>
              <a:rPr lang="zh-CN" altLang="en-US" sz="1200" dirty="0">
                <a:solidFill>
                  <a:schemeClr val="accent6"/>
                </a:solidFill>
                <a:ea typeface="思源黑体" panose="020B0500000000000000" pitchFamily="34" charset="-122"/>
              </a:rPr>
              <a:t>非暴力沟通把需要看作是有助于生命健康成长的要素，而不是某种具体的行为。一种要素是否被当作需要，关键在于它能否促进生命的健康成长。</a:t>
            </a:r>
          </a:p>
        </p:txBody>
      </p:sp>
      <p:grpSp>
        <p:nvGrpSpPr>
          <p:cNvPr id="66" name="组合 65"/>
          <p:cNvGrpSpPr/>
          <p:nvPr/>
        </p:nvGrpSpPr>
        <p:grpSpPr>
          <a:xfrm>
            <a:off x="3561634" y="1822223"/>
            <a:ext cx="2022320" cy="2138226"/>
            <a:chOff x="3126538" y="1823644"/>
            <a:chExt cx="2748496" cy="2906022"/>
          </a:xfrm>
        </p:grpSpPr>
        <p:grpSp>
          <p:nvGrpSpPr>
            <p:cNvPr id="5" name="Group 1"/>
            <p:cNvGrpSpPr/>
            <p:nvPr/>
          </p:nvGrpSpPr>
          <p:grpSpPr>
            <a:xfrm>
              <a:off x="3840871" y="2409291"/>
              <a:ext cx="1300540" cy="1641006"/>
              <a:chOff x="4823608" y="2237050"/>
              <a:chExt cx="2653553" cy="3348228"/>
            </a:xfrm>
            <a:solidFill>
              <a:srgbClr val="1E74AE"/>
            </a:solidFill>
          </p:grpSpPr>
          <p:sp>
            <p:nvSpPr>
              <p:cNvPr id="6" name="Freeform: Shape 6"/>
              <p:cNvSpPr/>
              <p:nvPr/>
            </p:nvSpPr>
            <p:spPr bwMode="auto">
              <a:xfrm>
                <a:off x="5275903" y="2766146"/>
                <a:ext cx="1741057" cy="2247538"/>
              </a:xfrm>
              <a:custGeom>
                <a:avLst/>
                <a:gdLst>
                  <a:gd name="T0" fmla="*/ 160 w 321"/>
                  <a:gd name="T1" fmla="*/ 0 h 429"/>
                  <a:gd name="T2" fmla="*/ 0 w 321"/>
                  <a:gd name="T3" fmla="*/ 160 h 429"/>
                  <a:gd name="T4" fmla="*/ 22 w 321"/>
                  <a:gd name="T5" fmla="*/ 240 h 429"/>
                  <a:gd name="T6" fmla="*/ 78 w 321"/>
                  <a:gd name="T7" fmla="*/ 389 h 429"/>
                  <a:gd name="T8" fmla="*/ 115 w 321"/>
                  <a:gd name="T9" fmla="*/ 429 h 429"/>
                  <a:gd name="T10" fmla="*/ 160 w 321"/>
                  <a:gd name="T11" fmla="*/ 429 h 429"/>
                  <a:gd name="T12" fmla="*/ 206 w 321"/>
                  <a:gd name="T13" fmla="*/ 429 h 429"/>
                  <a:gd name="T14" fmla="*/ 243 w 321"/>
                  <a:gd name="T15" fmla="*/ 389 h 429"/>
                  <a:gd name="T16" fmla="*/ 299 w 321"/>
                  <a:gd name="T17" fmla="*/ 240 h 429"/>
                  <a:gd name="T18" fmla="*/ 321 w 321"/>
                  <a:gd name="T19" fmla="*/ 160 h 429"/>
                  <a:gd name="T20" fmla="*/ 160 w 321"/>
                  <a:gd name="T21" fmla="*/ 0 h 429"/>
                  <a:gd name="T22" fmla="*/ 287 w 321"/>
                  <a:gd name="T23" fmla="*/ 233 h 429"/>
                  <a:gd name="T24" fmla="*/ 229 w 321"/>
                  <a:gd name="T25" fmla="*/ 387 h 429"/>
                  <a:gd name="T26" fmla="*/ 221 w 321"/>
                  <a:gd name="T27" fmla="*/ 411 h 429"/>
                  <a:gd name="T28" fmla="*/ 206 w 321"/>
                  <a:gd name="T29" fmla="*/ 414 h 429"/>
                  <a:gd name="T30" fmla="*/ 160 w 321"/>
                  <a:gd name="T31" fmla="*/ 414 h 429"/>
                  <a:gd name="T32" fmla="*/ 115 w 321"/>
                  <a:gd name="T33" fmla="*/ 414 h 429"/>
                  <a:gd name="T34" fmla="*/ 100 w 321"/>
                  <a:gd name="T35" fmla="*/ 411 h 429"/>
                  <a:gd name="T36" fmla="*/ 92 w 321"/>
                  <a:gd name="T37" fmla="*/ 387 h 429"/>
                  <a:gd name="T38" fmla="*/ 34 w 321"/>
                  <a:gd name="T39" fmla="*/ 233 h 429"/>
                  <a:gd name="T40" fmla="*/ 15 w 321"/>
                  <a:gd name="T41" fmla="*/ 160 h 429"/>
                  <a:gd name="T42" fmla="*/ 160 w 321"/>
                  <a:gd name="T43" fmla="*/ 14 h 429"/>
                  <a:gd name="T44" fmla="*/ 306 w 321"/>
                  <a:gd name="T45" fmla="*/ 160 h 429"/>
                  <a:gd name="T46" fmla="*/ 287 w 321"/>
                  <a:gd name="T47" fmla="*/ 23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1" h="429">
                    <a:moveTo>
                      <a:pt x="160" y="0"/>
                    </a:moveTo>
                    <a:cubicBezTo>
                      <a:pt x="72" y="0"/>
                      <a:pt x="0" y="72"/>
                      <a:pt x="0" y="160"/>
                    </a:cubicBezTo>
                    <a:cubicBezTo>
                      <a:pt x="0" y="189"/>
                      <a:pt x="8" y="216"/>
                      <a:pt x="22" y="240"/>
                    </a:cubicBezTo>
                    <a:cubicBezTo>
                      <a:pt x="61" y="311"/>
                      <a:pt x="71" y="351"/>
                      <a:pt x="78" y="389"/>
                    </a:cubicBezTo>
                    <a:cubicBezTo>
                      <a:pt x="83" y="421"/>
                      <a:pt x="91" y="429"/>
                      <a:pt x="115" y="429"/>
                    </a:cubicBezTo>
                    <a:cubicBezTo>
                      <a:pt x="125" y="429"/>
                      <a:pt x="142" y="429"/>
                      <a:pt x="160" y="429"/>
                    </a:cubicBezTo>
                    <a:cubicBezTo>
                      <a:pt x="179" y="429"/>
                      <a:pt x="195" y="429"/>
                      <a:pt x="206" y="429"/>
                    </a:cubicBezTo>
                    <a:cubicBezTo>
                      <a:pt x="230" y="429"/>
                      <a:pt x="238" y="421"/>
                      <a:pt x="243" y="389"/>
                    </a:cubicBezTo>
                    <a:cubicBezTo>
                      <a:pt x="249" y="351"/>
                      <a:pt x="260" y="311"/>
                      <a:pt x="299" y="240"/>
                    </a:cubicBezTo>
                    <a:cubicBezTo>
                      <a:pt x="312" y="216"/>
                      <a:pt x="321" y="189"/>
                      <a:pt x="321" y="160"/>
                    </a:cubicBezTo>
                    <a:cubicBezTo>
                      <a:pt x="321" y="72"/>
                      <a:pt x="249" y="0"/>
                      <a:pt x="160" y="0"/>
                    </a:cubicBezTo>
                    <a:close/>
                    <a:moveTo>
                      <a:pt x="287" y="233"/>
                    </a:moveTo>
                    <a:cubicBezTo>
                      <a:pt x="248" y="302"/>
                      <a:pt x="236" y="343"/>
                      <a:pt x="229" y="387"/>
                    </a:cubicBezTo>
                    <a:cubicBezTo>
                      <a:pt x="228" y="392"/>
                      <a:pt x="226" y="406"/>
                      <a:pt x="221" y="411"/>
                    </a:cubicBezTo>
                    <a:cubicBezTo>
                      <a:pt x="220" y="413"/>
                      <a:pt x="217" y="414"/>
                      <a:pt x="206" y="414"/>
                    </a:cubicBezTo>
                    <a:cubicBezTo>
                      <a:pt x="160" y="414"/>
                      <a:pt x="160" y="414"/>
                      <a:pt x="160" y="414"/>
                    </a:cubicBezTo>
                    <a:cubicBezTo>
                      <a:pt x="115" y="414"/>
                      <a:pt x="115" y="414"/>
                      <a:pt x="115" y="414"/>
                    </a:cubicBezTo>
                    <a:cubicBezTo>
                      <a:pt x="104" y="414"/>
                      <a:pt x="101" y="413"/>
                      <a:pt x="100" y="411"/>
                    </a:cubicBezTo>
                    <a:cubicBezTo>
                      <a:pt x="95" y="406"/>
                      <a:pt x="93" y="392"/>
                      <a:pt x="92" y="387"/>
                    </a:cubicBezTo>
                    <a:cubicBezTo>
                      <a:pt x="85" y="343"/>
                      <a:pt x="73" y="302"/>
                      <a:pt x="34" y="233"/>
                    </a:cubicBezTo>
                    <a:cubicBezTo>
                      <a:pt x="21" y="210"/>
                      <a:pt x="15" y="185"/>
                      <a:pt x="15" y="160"/>
                    </a:cubicBezTo>
                    <a:cubicBezTo>
                      <a:pt x="15" y="80"/>
                      <a:pt x="80" y="14"/>
                      <a:pt x="160" y="14"/>
                    </a:cubicBezTo>
                    <a:cubicBezTo>
                      <a:pt x="241" y="14"/>
                      <a:pt x="306" y="80"/>
                      <a:pt x="306" y="160"/>
                    </a:cubicBezTo>
                    <a:cubicBezTo>
                      <a:pt x="306" y="185"/>
                      <a:pt x="300" y="210"/>
                      <a:pt x="287" y="233"/>
                    </a:cubicBezTo>
                    <a:close/>
                  </a:path>
                </a:pathLst>
              </a:custGeom>
              <a:grpFill/>
              <a:ln>
                <a:noFill/>
              </a:ln>
            </p:spPr>
            <p:txBody>
              <a:bodyPr anchor="ctr"/>
              <a:lstStyle/>
              <a:p>
                <a:pPr algn="ctr"/>
                <a:endParaRPr sz="1015" dirty="0">
                  <a:latin typeface="+mn-lt"/>
                  <a:ea typeface="思源黑体" panose="020B0500000000000000" pitchFamily="34" charset="-122"/>
                  <a:cs typeface="+mn-ea"/>
                  <a:sym typeface="+mn-lt"/>
                </a:endParaRPr>
              </a:p>
            </p:txBody>
          </p:sp>
          <p:sp>
            <p:nvSpPr>
              <p:cNvPr id="7" name="Freeform: Shape 7"/>
              <p:cNvSpPr/>
              <p:nvPr/>
            </p:nvSpPr>
            <p:spPr bwMode="auto">
              <a:xfrm>
                <a:off x="5773762" y="5013683"/>
                <a:ext cx="754314" cy="108681"/>
              </a:xfrm>
              <a:custGeom>
                <a:avLst/>
                <a:gdLst>
                  <a:gd name="T0" fmla="*/ 130 w 139"/>
                  <a:gd name="T1" fmla="*/ 0 h 23"/>
                  <a:gd name="T2" fmla="*/ 9 w 139"/>
                  <a:gd name="T3" fmla="*/ 0 h 23"/>
                  <a:gd name="T4" fmla="*/ 0 w 139"/>
                  <a:gd name="T5" fmla="*/ 9 h 23"/>
                  <a:gd name="T6" fmla="*/ 0 w 139"/>
                  <a:gd name="T7" fmla="*/ 14 h 23"/>
                  <a:gd name="T8" fmla="*/ 9 w 139"/>
                  <a:gd name="T9" fmla="*/ 23 h 23"/>
                  <a:gd name="T10" fmla="*/ 130 w 139"/>
                  <a:gd name="T11" fmla="*/ 23 h 23"/>
                  <a:gd name="T12" fmla="*/ 139 w 139"/>
                  <a:gd name="T13" fmla="*/ 14 h 23"/>
                  <a:gd name="T14" fmla="*/ 139 w 139"/>
                  <a:gd name="T15" fmla="*/ 9 h 23"/>
                  <a:gd name="T16" fmla="*/ 130 w 139"/>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23">
                    <a:moveTo>
                      <a:pt x="130" y="0"/>
                    </a:moveTo>
                    <a:cubicBezTo>
                      <a:pt x="9" y="0"/>
                      <a:pt x="9" y="0"/>
                      <a:pt x="9" y="0"/>
                    </a:cubicBezTo>
                    <a:cubicBezTo>
                      <a:pt x="4" y="0"/>
                      <a:pt x="0" y="4"/>
                      <a:pt x="0" y="9"/>
                    </a:cubicBezTo>
                    <a:cubicBezTo>
                      <a:pt x="0" y="14"/>
                      <a:pt x="0" y="14"/>
                      <a:pt x="0" y="14"/>
                    </a:cubicBezTo>
                    <a:cubicBezTo>
                      <a:pt x="0" y="19"/>
                      <a:pt x="4" y="23"/>
                      <a:pt x="9" y="23"/>
                    </a:cubicBezTo>
                    <a:cubicBezTo>
                      <a:pt x="130" y="23"/>
                      <a:pt x="130" y="23"/>
                      <a:pt x="130" y="23"/>
                    </a:cubicBezTo>
                    <a:cubicBezTo>
                      <a:pt x="135" y="23"/>
                      <a:pt x="139" y="19"/>
                      <a:pt x="139" y="14"/>
                    </a:cubicBezTo>
                    <a:cubicBezTo>
                      <a:pt x="139" y="9"/>
                      <a:pt x="139" y="9"/>
                      <a:pt x="139" y="9"/>
                    </a:cubicBezTo>
                    <a:cubicBezTo>
                      <a:pt x="139" y="4"/>
                      <a:pt x="135" y="0"/>
                      <a:pt x="130" y="0"/>
                    </a:cubicBezTo>
                    <a:close/>
                  </a:path>
                </a:pathLst>
              </a:custGeom>
              <a:grpFill/>
              <a:ln>
                <a:noFill/>
              </a:ln>
            </p:spPr>
            <p:txBody>
              <a:bodyPr anchor="ctr"/>
              <a:lstStyle/>
              <a:p>
                <a:pPr algn="ctr"/>
                <a:endParaRPr sz="1015" dirty="0">
                  <a:latin typeface="+mn-lt"/>
                  <a:ea typeface="思源黑体" panose="020B0500000000000000" pitchFamily="34" charset="-122"/>
                  <a:cs typeface="+mn-ea"/>
                  <a:sym typeface="+mn-lt"/>
                </a:endParaRPr>
              </a:p>
            </p:txBody>
          </p:sp>
          <p:sp>
            <p:nvSpPr>
              <p:cNvPr id="8" name="Freeform: Shape 8"/>
              <p:cNvSpPr/>
              <p:nvPr/>
            </p:nvSpPr>
            <p:spPr bwMode="auto">
              <a:xfrm>
                <a:off x="5795282" y="5170787"/>
                <a:ext cx="710196" cy="119442"/>
              </a:xfrm>
              <a:custGeom>
                <a:avLst/>
                <a:gdLst>
                  <a:gd name="T0" fmla="*/ 122 w 131"/>
                  <a:gd name="T1" fmla="*/ 0 h 24"/>
                  <a:gd name="T2" fmla="*/ 9 w 131"/>
                  <a:gd name="T3" fmla="*/ 0 h 24"/>
                  <a:gd name="T4" fmla="*/ 0 w 131"/>
                  <a:gd name="T5" fmla="*/ 9 h 24"/>
                  <a:gd name="T6" fmla="*/ 0 w 131"/>
                  <a:gd name="T7" fmla="*/ 15 h 24"/>
                  <a:gd name="T8" fmla="*/ 9 w 131"/>
                  <a:gd name="T9" fmla="*/ 24 h 24"/>
                  <a:gd name="T10" fmla="*/ 122 w 131"/>
                  <a:gd name="T11" fmla="*/ 24 h 24"/>
                  <a:gd name="T12" fmla="*/ 131 w 131"/>
                  <a:gd name="T13" fmla="*/ 15 h 24"/>
                  <a:gd name="T14" fmla="*/ 131 w 131"/>
                  <a:gd name="T15" fmla="*/ 9 h 24"/>
                  <a:gd name="T16" fmla="*/ 122 w 131"/>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24">
                    <a:moveTo>
                      <a:pt x="122" y="0"/>
                    </a:moveTo>
                    <a:cubicBezTo>
                      <a:pt x="9" y="0"/>
                      <a:pt x="9" y="0"/>
                      <a:pt x="9" y="0"/>
                    </a:cubicBezTo>
                    <a:cubicBezTo>
                      <a:pt x="4" y="0"/>
                      <a:pt x="0" y="4"/>
                      <a:pt x="0" y="9"/>
                    </a:cubicBezTo>
                    <a:cubicBezTo>
                      <a:pt x="0" y="15"/>
                      <a:pt x="0" y="15"/>
                      <a:pt x="0" y="15"/>
                    </a:cubicBezTo>
                    <a:cubicBezTo>
                      <a:pt x="0" y="20"/>
                      <a:pt x="4" y="24"/>
                      <a:pt x="9" y="24"/>
                    </a:cubicBezTo>
                    <a:cubicBezTo>
                      <a:pt x="122" y="24"/>
                      <a:pt x="122" y="24"/>
                      <a:pt x="122" y="24"/>
                    </a:cubicBezTo>
                    <a:cubicBezTo>
                      <a:pt x="127" y="24"/>
                      <a:pt x="131" y="20"/>
                      <a:pt x="131" y="15"/>
                    </a:cubicBezTo>
                    <a:cubicBezTo>
                      <a:pt x="131" y="9"/>
                      <a:pt x="131" y="9"/>
                      <a:pt x="131" y="9"/>
                    </a:cubicBezTo>
                    <a:cubicBezTo>
                      <a:pt x="131" y="4"/>
                      <a:pt x="127" y="0"/>
                      <a:pt x="122" y="0"/>
                    </a:cubicBezTo>
                    <a:close/>
                  </a:path>
                </a:pathLst>
              </a:custGeom>
              <a:grpFill/>
              <a:ln>
                <a:noFill/>
              </a:ln>
            </p:spPr>
            <p:txBody>
              <a:bodyPr anchor="ctr"/>
              <a:lstStyle/>
              <a:p>
                <a:pPr algn="ctr"/>
                <a:endParaRPr sz="1015" dirty="0">
                  <a:latin typeface="+mn-lt"/>
                  <a:ea typeface="思源黑体" panose="020B0500000000000000" pitchFamily="34" charset="-122"/>
                  <a:cs typeface="+mn-ea"/>
                  <a:sym typeface="+mn-lt"/>
                </a:endParaRPr>
              </a:p>
            </p:txBody>
          </p:sp>
          <p:sp>
            <p:nvSpPr>
              <p:cNvPr id="9" name="Freeform: Shape 9"/>
              <p:cNvSpPr/>
              <p:nvPr/>
            </p:nvSpPr>
            <p:spPr bwMode="auto">
              <a:xfrm>
                <a:off x="5838325" y="5333271"/>
                <a:ext cx="624112" cy="100283"/>
              </a:xfrm>
              <a:custGeom>
                <a:avLst/>
                <a:gdLst>
                  <a:gd name="T0" fmla="*/ 107 w 115"/>
                  <a:gd name="T1" fmla="*/ 0 h 23"/>
                  <a:gd name="T2" fmla="*/ 8 w 115"/>
                  <a:gd name="T3" fmla="*/ 0 h 23"/>
                  <a:gd name="T4" fmla="*/ 0 w 115"/>
                  <a:gd name="T5" fmla="*/ 9 h 23"/>
                  <a:gd name="T6" fmla="*/ 0 w 115"/>
                  <a:gd name="T7" fmla="*/ 15 h 23"/>
                  <a:gd name="T8" fmla="*/ 8 w 115"/>
                  <a:gd name="T9" fmla="*/ 23 h 23"/>
                  <a:gd name="T10" fmla="*/ 107 w 115"/>
                  <a:gd name="T11" fmla="*/ 23 h 23"/>
                  <a:gd name="T12" fmla="*/ 115 w 115"/>
                  <a:gd name="T13" fmla="*/ 15 h 23"/>
                  <a:gd name="T14" fmla="*/ 115 w 115"/>
                  <a:gd name="T15" fmla="*/ 9 h 23"/>
                  <a:gd name="T16" fmla="*/ 107 w 115"/>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23">
                    <a:moveTo>
                      <a:pt x="107" y="0"/>
                    </a:moveTo>
                    <a:cubicBezTo>
                      <a:pt x="8" y="0"/>
                      <a:pt x="8" y="0"/>
                      <a:pt x="8" y="0"/>
                    </a:cubicBezTo>
                    <a:cubicBezTo>
                      <a:pt x="4" y="0"/>
                      <a:pt x="0" y="4"/>
                      <a:pt x="0" y="9"/>
                    </a:cubicBezTo>
                    <a:cubicBezTo>
                      <a:pt x="0" y="15"/>
                      <a:pt x="0" y="15"/>
                      <a:pt x="0" y="15"/>
                    </a:cubicBezTo>
                    <a:cubicBezTo>
                      <a:pt x="0" y="19"/>
                      <a:pt x="4" y="23"/>
                      <a:pt x="8" y="23"/>
                    </a:cubicBezTo>
                    <a:cubicBezTo>
                      <a:pt x="107" y="23"/>
                      <a:pt x="107" y="23"/>
                      <a:pt x="107" y="23"/>
                    </a:cubicBezTo>
                    <a:cubicBezTo>
                      <a:pt x="111" y="23"/>
                      <a:pt x="115" y="19"/>
                      <a:pt x="115" y="15"/>
                    </a:cubicBezTo>
                    <a:cubicBezTo>
                      <a:pt x="115" y="9"/>
                      <a:pt x="115" y="9"/>
                      <a:pt x="115" y="9"/>
                    </a:cubicBezTo>
                    <a:cubicBezTo>
                      <a:pt x="115" y="4"/>
                      <a:pt x="111" y="0"/>
                      <a:pt x="107" y="0"/>
                    </a:cubicBezTo>
                    <a:close/>
                  </a:path>
                </a:pathLst>
              </a:custGeom>
              <a:grpFill/>
              <a:ln>
                <a:noFill/>
              </a:ln>
            </p:spPr>
            <p:txBody>
              <a:bodyPr anchor="ctr"/>
              <a:lstStyle/>
              <a:p>
                <a:pPr algn="ctr"/>
                <a:endParaRPr sz="1015" dirty="0">
                  <a:latin typeface="+mn-lt"/>
                  <a:ea typeface="思源黑体" panose="020B0500000000000000" pitchFamily="34" charset="-122"/>
                  <a:cs typeface="+mn-ea"/>
                  <a:sym typeface="+mn-lt"/>
                </a:endParaRPr>
              </a:p>
            </p:txBody>
          </p:sp>
          <p:sp>
            <p:nvSpPr>
              <p:cNvPr id="10" name="Freeform: Shape 10"/>
              <p:cNvSpPr/>
              <p:nvPr/>
            </p:nvSpPr>
            <p:spPr bwMode="auto">
              <a:xfrm>
                <a:off x="5952386" y="5476597"/>
                <a:ext cx="395988" cy="108681"/>
              </a:xfrm>
              <a:custGeom>
                <a:avLst/>
                <a:gdLst>
                  <a:gd name="T0" fmla="*/ 0 w 73"/>
                  <a:gd name="T1" fmla="*/ 0 h 20"/>
                  <a:gd name="T2" fmla="*/ 73 w 73"/>
                  <a:gd name="T3" fmla="*/ 0 h 20"/>
                  <a:gd name="T4" fmla="*/ 36 w 73"/>
                  <a:gd name="T5" fmla="*/ 20 h 20"/>
                  <a:gd name="T6" fmla="*/ 0 w 73"/>
                  <a:gd name="T7" fmla="*/ 0 h 20"/>
                </a:gdLst>
                <a:ahLst/>
                <a:cxnLst>
                  <a:cxn ang="0">
                    <a:pos x="T0" y="T1"/>
                  </a:cxn>
                  <a:cxn ang="0">
                    <a:pos x="T2" y="T3"/>
                  </a:cxn>
                  <a:cxn ang="0">
                    <a:pos x="T4" y="T5"/>
                  </a:cxn>
                  <a:cxn ang="0">
                    <a:pos x="T6" y="T7"/>
                  </a:cxn>
                </a:cxnLst>
                <a:rect l="0" t="0" r="r" b="b"/>
                <a:pathLst>
                  <a:path w="73" h="20">
                    <a:moveTo>
                      <a:pt x="0" y="0"/>
                    </a:moveTo>
                    <a:cubicBezTo>
                      <a:pt x="73" y="0"/>
                      <a:pt x="73" y="0"/>
                      <a:pt x="73" y="0"/>
                    </a:cubicBezTo>
                    <a:cubicBezTo>
                      <a:pt x="73" y="12"/>
                      <a:pt x="54" y="20"/>
                      <a:pt x="36" y="20"/>
                    </a:cubicBezTo>
                    <a:cubicBezTo>
                      <a:pt x="19" y="20"/>
                      <a:pt x="0" y="12"/>
                      <a:pt x="0" y="0"/>
                    </a:cubicBezTo>
                    <a:close/>
                  </a:path>
                </a:pathLst>
              </a:custGeom>
              <a:grpFill/>
              <a:ln>
                <a:noFill/>
              </a:ln>
            </p:spPr>
            <p:txBody>
              <a:bodyPr anchor="ctr"/>
              <a:lstStyle/>
              <a:p>
                <a:pPr algn="ctr"/>
                <a:endParaRPr sz="1015" dirty="0">
                  <a:latin typeface="+mn-lt"/>
                  <a:ea typeface="思源黑体" panose="020B0500000000000000" pitchFamily="34" charset="-122"/>
                  <a:cs typeface="+mn-ea"/>
                  <a:sym typeface="+mn-lt"/>
                </a:endParaRPr>
              </a:p>
            </p:txBody>
          </p:sp>
          <p:sp>
            <p:nvSpPr>
              <p:cNvPr id="11" name="Freeform: Shape 11"/>
              <p:cNvSpPr/>
              <p:nvPr/>
            </p:nvSpPr>
            <p:spPr bwMode="auto">
              <a:xfrm>
                <a:off x="5740404" y="3781799"/>
                <a:ext cx="841475" cy="1133086"/>
              </a:xfrm>
              <a:custGeom>
                <a:avLst/>
                <a:gdLst>
                  <a:gd name="T0" fmla="*/ 29 w 155"/>
                  <a:gd name="T1" fmla="*/ 200 h 209"/>
                  <a:gd name="T2" fmla="*/ 37 w 155"/>
                  <a:gd name="T3" fmla="*/ 176 h 209"/>
                  <a:gd name="T4" fmla="*/ 44 w 155"/>
                  <a:gd name="T5" fmla="*/ 139 h 209"/>
                  <a:gd name="T6" fmla="*/ 48 w 155"/>
                  <a:gd name="T7" fmla="*/ 52 h 209"/>
                  <a:gd name="T8" fmla="*/ 21 w 155"/>
                  <a:gd name="T9" fmla="*/ 2 h 209"/>
                  <a:gd name="T10" fmla="*/ 1 w 155"/>
                  <a:gd name="T11" fmla="*/ 14 h 209"/>
                  <a:gd name="T12" fmla="*/ 14 w 155"/>
                  <a:gd name="T13" fmla="*/ 46 h 209"/>
                  <a:gd name="T14" fmla="*/ 43 w 155"/>
                  <a:gd name="T15" fmla="*/ 55 h 209"/>
                  <a:gd name="T16" fmla="*/ 79 w 155"/>
                  <a:gd name="T17" fmla="*/ 49 h 209"/>
                  <a:gd name="T18" fmla="*/ 98 w 155"/>
                  <a:gd name="T19" fmla="*/ 26 h 209"/>
                  <a:gd name="T20" fmla="*/ 83 w 155"/>
                  <a:gd name="T21" fmla="*/ 2 h 209"/>
                  <a:gd name="T22" fmla="*/ 64 w 155"/>
                  <a:gd name="T23" fmla="*/ 14 h 209"/>
                  <a:gd name="T24" fmla="*/ 79 w 155"/>
                  <a:gd name="T25" fmla="*/ 52 h 209"/>
                  <a:gd name="T26" fmla="*/ 143 w 155"/>
                  <a:gd name="T27" fmla="*/ 42 h 209"/>
                  <a:gd name="T28" fmla="*/ 143 w 155"/>
                  <a:gd name="T29" fmla="*/ 7 h 209"/>
                  <a:gd name="T30" fmla="*/ 120 w 155"/>
                  <a:gd name="T31" fmla="*/ 26 h 209"/>
                  <a:gd name="T32" fmla="*/ 114 w 155"/>
                  <a:gd name="T33" fmla="*/ 61 h 209"/>
                  <a:gd name="T34" fmla="*/ 112 w 155"/>
                  <a:gd name="T35" fmla="*/ 97 h 209"/>
                  <a:gd name="T36" fmla="*/ 117 w 155"/>
                  <a:gd name="T37" fmla="*/ 170 h 209"/>
                  <a:gd name="T38" fmla="*/ 120 w 155"/>
                  <a:gd name="T39" fmla="*/ 207 h 209"/>
                  <a:gd name="T40" fmla="*/ 128 w 155"/>
                  <a:gd name="T41" fmla="*/ 205 h 209"/>
                  <a:gd name="T42" fmla="*/ 120 w 155"/>
                  <a:gd name="T43" fmla="*/ 85 h 209"/>
                  <a:gd name="T44" fmla="*/ 128 w 155"/>
                  <a:gd name="T45" fmla="*/ 25 h 209"/>
                  <a:gd name="T46" fmla="*/ 137 w 155"/>
                  <a:gd name="T47" fmla="*/ 11 h 209"/>
                  <a:gd name="T48" fmla="*/ 138 w 155"/>
                  <a:gd name="T49" fmla="*/ 11 h 209"/>
                  <a:gd name="T50" fmla="*/ 139 w 155"/>
                  <a:gd name="T51" fmla="*/ 13 h 209"/>
                  <a:gd name="T52" fmla="*/ 140 w 155"/>
                  <a:gd name="T53" fmla="*/ 21 h 209"/>
                  <a:gd name="T54" fmla="*/ 123 w 155"/>
                  <a:gd name="T55" fmla="*/ 56 h 209"/>
                  <a:gd name="T56" fmla="*/ 91 w 155"/>
                  <a:gd name="T57" fmla="*/ 53 h 209"/>
                  <a:gd name="T58" fmla="*/ 72 w 155"/>
                  <a:gd name="T59" fmla="*/ 22 h 209"/>
                  <a:gd name="T60" fmla="*/ 82 w 155"/>
                  <a:gd name="T61" fmla="*/ 7 h 209"/>
                  <a:gd name="T62" fmla="*/ 89 w 155"/>
                  <a:gd name="T63" fmla="*/ 33 h 209"/>
                  <a:gd name="T64" fmla="*/ 67 w 155"/>
                  <a:gd name="T65" fmla="*/ 50 h 209"/>
                  <a:gd name="T66" fmla="*/ 16 w 155"/>
                  <a:gd name="T67" fmla="*/ 35 h 209"/>
                  <a:gd name="T68" fmla="*/ 10 w 155"/>
                  <a:gd name="T69" fmla="*/ 8 h 209"/>
                  <a:gd name="T70" fmla="*/ 20 w 155"/>
                  <a:gd name="T71" fmla="*/ 8 h 209"/>
                  <a:gd name="T72" fmla="*/ 28 w 155"/>
                  <a:gd name="T73" fmla="*/ 14 h 209"/>
                  <a:gd name="T74" fmla="*/ 41 w 155"/>
                  <a:gd name="T75" fmla="*/ 68 h 209"/>
                  <a:gd name="T76" fmla="*/ 35 w 155"/>
                  <a:gd name="T77" fmla="*/ 147 h 209"/>
                  <a:gd name="T78" fmla="*/ 21 w 155"/>
                  <a:gd name="T79" fmla="*/ 201 h 209"/>
                  <a:gd name="T80" fmla="*/ 29 w 155"/>
                  <a:gd name="T81" fmla="*/ 20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5" h="209">
                    <a:moveTo>
                      <a:pt x="29" y="200"/>
                    </a:moveTo>
                    <a:cubicBezTo>
                      <a:pt x="33" y="192"/>
                      <a:pt x="35" y="184"/>
                      <a:pt x="37" y="176"/>
                    </a:cubicBezTo>
                    <a:cubicBezTo>
                      <a:pt x="40" y="164"/>
                      <a:pt x="42" y="151"/>
                      <a:pt x="44" y="139"/>
                    </a:cubicBezTo>
                    <a:cubicBezTo>
                      <a:pt x="48" y="110"/>
                      <a:pt x="51" y="81"/>
                      <a:pt x="48" y="52"/>
                    </a:cubicBezTo>
                    <a:cubicBezTo>
                      <a:pt x="46" y="34"/>
                      <a:pt x="42" y="8"/>
                      <a:pt x="21" y="2"/>
                    </a:cubicBezTo>
                    <a:cubicBezTo>
                      <a:pt x="12" y="0"/>
                      <a:pt x="2" y="4"/>
                      <a:pt x="1" y="14"/>
                    </a:cubicBezTo>
                    <a:cubicBezTo>
                      <a:pt x="0" y="25"/>
                      <a:pt x="6" y="38"/>
                      <a:pt x="14" y="46"/>
                    </a:cubicBezTo>
                    <a:cubicBezTo>
                      <a:pt x="22" y="53"/>
                      <a:pt x="33" y="54"/>
                      <a:pt x="43" y="55"/>
                    </a:cubicBezTo>
                    <a:cubicBezTo>
                      <a:pt x="55" y="55"/>
                      <a:pt x="68" y="54"/>
                      <a:pt x="79" y="49"/>
                    </a:cubicBezTo>
                    <a:cubicBezTo>
                      <a:pt x="89" y="45"/>
                      <a:pt x="98" y="38"/>
                      <a:pt x="98" y="26"/>
                    </a:cubicBezTo>
                    <a:cubicBezTo>
                      <a:pt x="99" y="16"/>
                      <a:pt x="94" y="4"/>
                      <a:pt x="83" y="2"/>
                    </a:cubicBezTo>
                    <a:cubicBezTo>
                      <a:pt x="74" y="0"/>
                      <a:pt x="65" y="5"/>
                      <a:pt x="64" y="14"/>
                    </a:cubicBezTo>
                    <a:cubicBezTo>
                      <a:pt x="61" y="27"/>
                      <a:pt x="69" y="44"/>
                      <a:pt x="79" y="52"/>
                    </a:cubicBezTo>
                    <a:cubicBezTo>
                      <a:pt x="98" y="69"/>
                      <a:pt x="131" y="65"/>
                      <a:pt x="143" y="42"/>
                    </a:cubicBezTo>
                    <a:cubicBezTo>
                      <a:pt x="147" y="35"/>
                      <a:pt x="155" y="10"/>
                      <a:pt x="143" y="7"/>
                    </a:cubicBezTo>
                    <a:cubicBezTo>
                      <a:pt x="132" y="4"/>
                      <a:pt x="124" y="18"/>
                      <a:pt x="120" y="26"/>
                    </a:cubicBezTo>
                    <a:cubicBezTo>
                      <a:pt x="116" y="37"/>
                      <a:pt x="115" y="49"/>
                      <a:pt x="114" y="61"/>
                    </a:cubicBezTo>
                    <a:cubicBezTo>
                      <a:pt x="112" y="73"/>
                      <a:pt x="112" y="85"/>
                      <a:pt x="112" y="97"/>
                    </a:cubicBezTo>
                    <a:cubicBezTo>
                      <a:pt x="112" y="121"/>
                      <a:pt x="115" y="146"/>
                      <a:pt x="117" y="170"/>
                    </a:cubicBezTo>
                    <a:cubicBezTo>
                      <a:pt x="118" y="183"/>
                      <a:pt x="119" y="195"/>
                      <a:pt x="120" y="207"/>
                    </a:cubicBezTo>
                    <a:cubicBezTo>
                      <a:pt x="120" y="209"/>
                      <a:pt x="128" y="208"/>
                      <a:pt x="128" y="205"/>
                    </a:cubicBezTo>
                    <a:cubicBezTo>
                      <a:pt x="126" y="165"/>
                      <a:pt x="120" y="125"/>
                      <a:pt x="120" y="85"/>
                    </a:cubicBezTo>
                    <a:cubicBezTo>
                      <a:pt x="121" y="65"/>
                      <a:pt x="121" y="43"/>
                      <a:pt x="128" y="25"/>
                    </a:cubicBezTo>
                    <a:cubicBezTo>
                      <a:pt x="130" y="20"/>
                      <a:pt x="133" y="13"/>
                      <a:pt x="137" y="11"/>
                    </a:cubicBezTo>
                    <a:cubicBezTo>
                      <a:pt x="139" y="10"/>
                      <a:pt x="137" y="10"/>
                      <a:pt x="138" y="11"/>
                    </a:cubicBezTo>
                    <a:cubicBezTo>
                      <a:pt x="138" y="12"/>
                      <a:pt x="139" y="12"/>
                      <a:pt x="139" y="13"/>
                    </a:cubicBezTo>
                    <a:cubicBezTo>
                      <a:pt x="141" y="16"/>
                      <a:pt x="141" y="19"/>
                      <a:pt x="140" y="21"/>
                    </a:cubicBezTo>
                    <a:cubicBezTo>
                      <a:pt x="140" y="34"/>
                      <a:pt x="135" y="49"/>
                      <a:pt x="123" y="56"/>
                    </a:cubicBezTo>
                    <a:cubicBezTo>
                      <a:pt x="113" y="61"/>
                      <a:pt x="100" y="59"/>
                      <a:pt x="91" y="53"/>
                    </a:cubicBezTo>
                    <a:cubicBezTo>
                      <a:pt x="80" y="46"/>
                      <a:pt x="74" y="34"/>
                      <a:pt x="72" y="22"/>
                    </a:cubicBezTo>
                    <a:cubicBezTo>
                      <a:pt x="71" y="15"/>
                      <a:pt x="72" y="1"/>
                      <a:pt x="82" y="7"/>
                    </a:cubicBezTo>
                    <a:cubicBezTo>
                      <a:pt x="90" y="12"/>
                      <a:pt x="92" y="24"/>
                      <a:pt x="89" y="33"/>
                    </a:cubicBezTo>
                    <a:cubicBezTo>
                      <a:pt x="86" y="43"/>
                      <a:pt x="77" y="47"/>
                      <a:pt x="67" y="50"/>
                    </a:cubicBezTo>
                    <a:cubicBezTo>
                      <a:pt x="49" y="53"/>
                      <a:pt x="26" y="52"/>
                      <a:pt x="16" y="35"/>
                    </a:cubicBezTo>
                    <a:cubicBezTo>
                      <a:pt x="11" y="28"/>
                      <a:pt x="7" y="16"/>
                      <a:pt x="10" y="8"/>
                    </a:cubicBezTo>
                    <a:cubicBezTo>
                      <a:pt x="12" y="3"/>
                      <a:pt x="15" y="6"/>
                      <a:pt x="20" y="8"/>
                    </a:cubicBezTo>
                    <a:cubicBezTo>
                      <a:pt x="23" y="9"/>
                      <a:pt x="25" y="11"/>
                      <a:pt x="28" y="14"/>
                    </a:cubicBezTo>
                    <a:cubicBezTo>
                      <a:pt x="39" y="28"/>
                      <a:pt x="40" y="51"/>
                      <a:pt x="41" y="68"/>
                    </a:cubicBezTo>
                    <a:cubicBezTo>
                      <a:pt x="42" y="94"/>
                      <a:pt x="39" y="121"/>
                      <a:pt x="35" y="147"/>
                    </a:cubicBezTo>
                    <a:cubicBezTo>
                      <a:pt x="32" y="165"/>
                      <a:pt x="29" y="185"/>
                      <a:pt x="21" y="201"/>
                    </a:cubicBezTo>
                    <a:cubicBezTo>
                      <a:pt x="20" y="203"/>
                      <a:pt x="28" y="202"/>
                      <a:pt x="29" y="200"/>
                    </a:cubicBezTo>
                    <a:close/>
                  </a:path>
                </a:pathLst>
              </a:custGeom>
              <a:grpFill/>
              <a:ln>
                <a:noFill/>
              </a:ln>
            </p:spPr>
            <p:txBody>
              <a:bodyPr anchor="ctr"/>
              <a:lstStyle/>
              <a:p>
                <a:pPr algn="ctr"/>
                <a:endParaRPr sz="1015" dirty="0">
                  <a:latin typeface="+mn-lt"/>
                  <a:ea typeface="思源黑体" panose="020B0500000000000000" pitchFamily="34" charset="-122"/>
                  <a:cs typeface="+mn-ea"/>
                  <a:sym typeface="+mn-lt"/>
                </a:endParaRPr>
              </a:p>
            </p:txBody>
          </p:sp>
          <p:grpSp>
            <p:nvGrpSpPr>
              <p:cNvPr id="12" name="Group 12"/>
              <p:cNvGrpSpPr/>
              <p:nvPr/>
            </p:nvGrpSpPr>
            <p:grpSpPr>
              <a:xfrm>
                <a:off x="4823608" y="2237050"/>
                <a:ext cx="2653553" cy="2000393"/>
                <a:chOff x="3525061" y="1210682"/>
                <a:chExt cx="2097079" cy="1580888"/>
              </a:xfrm>
              <a:grpFill/>
            </p:grpSpPr>
            <p:sp>
              <p:nvSpPr>
                <p:cNvPr id="14" name="Freeform: Shape 13"/>
                <p:cNvSpPr/>
                <p:nvPr/>
              </p:nvSpPr>
              <p:spPr bwMode="auto">
                <a:xfrm>
                  <a:off x="5347462" y="2255820"/>
                  <a:ext cx="274678" cy="47622"/>
                </a:xfrm>
                <a:custGeom>
                  <a:avLst/>
                  <a:gdLst>
                    <a:gd name="T0" fmla="*/ 58 w 64"/>
                    <a:gd name="T1" fmla="*/ 0 h 11"/>
                    <a:gd name="T2" fmla="*/ 6 w 64"/>
                    <a:gd name="T3" fmla="*/ 0 h 11"/>
                    <a:gd name="T4" fmla="*/ 0 w 64"/>
                    <a:gd name="T5" fmla="*/ 5 h 11"/>
                    <a:gd name="T6" fmla="*/ 6 w 64"/>
                    <a:gd name="T7" fmla="*/ 11 h 11"/>
                    <a:gd name="T8" fmla="*/ 58 w 64"/>
                    <a:gd name="T9" fmla="*/ 11 h 11"/>
                    <a:gd name="T10" fmla="*/ 64 w 64"/>
                    <a:gd name="T11" fmla="*/ 5 h 11"/>
                    <a:gd name="T12" fmla="*/ 58 w 6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58" y="0"/>
                      </a:moveTo>
                      <a:cubicBezTo>
                        <a:pt x="6" y="0"/>
                        <a:pt x="6" y="0"/>
                        <a:pt x="6" y="0"/>
                      </a:cubicBezTo>
                      <a:cubicBezTo>
                        <a:pt x="3" y="0"/>
                        <a:pt x="0" y="2"/>
                        <a:pt x="0" y="5"/>
                      </a:cubicBezTo>
                      <a:cubicBezTo>
                        <a:pt x="0" y="9"/>
                        <a:pt x="3" y="11"/>
                        <a:pt x="6" y="11"/>
                      </a:cubicBezTo>
                      <a:cubicBezTo>
                        <a:pt x="58" y="11"/>
                        <a:pt x="58" y="11"/>
                        <a:pt x="58" y="11"/>
                      </a:cubicBezTo>
                      <a:cubicBezTo>
                        <a:pt x="62" y="11"/>
                        <a:pt x="64" y="9"/>
                        <a:pt x="64" y="5"/>
                      </a:cubicBezTo>
                      <a:cubicBezTo>
                        <a:pt x="64" y="2"/>
                        <a:pt x="62" y="0"/>
                        <a:pt x="58" y="0"/>
                      </a:cubicBezTo>
                      <a:close/>
                    </a:path>
                  </a:pathLst>
                </a:custGeom>
                <a:grpFill/>
                <a:ln>
                  <a:noFill/>
                </a:ln>
              </p:spPr>
              <p:txBody>
                <a:bodyPr anchor="ctr"/>
                <a:lstStyle/>
                <a:p>
                  <a:pPr algn="ctr"/>
                  <a:endParaRPr sz="1015" dirty="0">
                    <a:latin typeface="+mn-lt"/>
                    <a:ea typeface="思源黑体" panose="020B0500000000000000" pitchFamily="34" charset="-122"/>
                    <a:cs typeface="+mn-ea"/>
                    <a:sym typeface="+mn-lt"/>
                  </a:endParaRPr>
                </a:p>
              </p:txBody>
            </p:sp>
            <p:sp>
              <p:nvSpPr>
                <p:cNvPr id="15" name="Freeform: Shape 14"/>
                <p:cNvSpPr/>
                <p:nvPr/>
              </p:nvSpPr>
              <p:spPr bwMode="auto">
                <a:xfrm>
                  <a:off x="5275178" y="1763440"/>
                  <a:ext cx="248316" cy="167528"/>
                </a:xfrm>
                <a:custGeom>
                  <a:avLst/>
                  <a:gdLst>
                    <a:gd name="T0" fmla="*/ 6 w 58"/>
                    <a:gd name="T1" fmla="*/ 39 h 39"/>
                    <a:gd name="T2" fmla="*/ 9 w 58"/>
                    <a:gd name="T3" fmla="*/ 38 h 39"/>
                    <a:gd name="T4" fmla="*/ 54 w 58"/>
                    <a:gd name="T5" fmla="*/ 12 h 39"/>
                    <a:gd name="T6" fmla="*/ 56 w 58"/>
                    <a:gd name="T7" fmla="*/ 4 h 39"/>
                    <a:gd name="T8" fmla="*/ 48 w 58"/>
                    <a:gd name="T9" fmla="*/ 2 h 39"/>
                    <a:gd name="T10" fmla="*/ 3 w 58"/>
                    <a:gd name="T11" fmla="*/ 28 h 39"/>
                    <a:gd name="T12" fmla="*/ 1 w 58"/>
                    <a:gd name="T13" fmla="*/ 36 h 39"/>
                    <a:gd name="T14" fmla="*/ 6 w 58"/>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39">
                      <a:moveTo>
                        <a:pt x="6" y="39"/>
                      </a:moveTo>
                      <a:cubicBezTo>
                        <a:pt x="7" y="39"/>
                        <a:pt x="8" y="38"/>
                        <a:pt x="9" y="38"/>
                      </a:cubicBezTo>
                      <a:cubicBezTo>
                        <a:pt x="54" y="12"/>
                        <a:pt x="54" y="12"/>
                        <a:pt x="54" y="12"/>
                      </a:cubicBezTo>
                      <a:cubicBezTo>
                        <a:pt x="57" y="10"/>
                        <a:pt x="58" y="6"/>
                        <a:pt x="56" y="4"/>
                      </a:cubicBezTo>
                      <a:cubicBezTo>
                        <a:pt x="55" y="1"/>
                        <a:pt x="51" y="0"/>
                        <a:pt x="48" y="2"/>
                      </a:cubicBezTo>
                      <a:cubicBezTo>
                        <a:pt x="3" y="28"/>
                        <a:pt x="3" y="28"/>
                        <a:pt x="3" y="28"/>
                      </a:cubicBezTo>
                      <a:cubicBezTo>
                        <a:pt x="0" y="30"/>
                        <a:pt x="0" y="33"/>
                        <a:pt x="1" y="36"/>
                      </a:cubicBezTo>
                      <a:cubicBezTo>
                        <a:pt x="2" y="38"/>
                        <a:pt x="4" y="39"/>
                        <a:pt x="6" y="39"/>
                      </a:cubicBezTo>
                      <a:close/>
                    </a:path>
                  </a:pathLst>
                </a:custGeom>
                <a:grpFill/>
                <a:ln>
                  <a:noFill/>
                </a:ln>
              </p:spPr>
              <p:txBody>
                <a:bodyPr anchor="ctr"/>
                <a:lstStyle/>
                <a:p>
                  <a:pPr algn="ctr"/>
                  <a:endParaRPr sz="1015" dirty="0">
                    <a:latin typeface="+mn-lt"/>
                    <a:ea typeface="思源黑体" panose="020B0500000000000000" pitchFamily="34" charset="-122"/>
                    <a:cs typeface="+mn-ea"/>
                    <a:sym typeface="+mn-lt"/>
                  </a:endParaRPr>
                </a:p>
              </p:txBody>
            </p:sp>
            <p:sp>
              <p:nvSpPr>
                <p:cNvPr id="16" name="Freeform: Shape 15"/>
                <p:cNvSpPr/>
                <p:nvPr/>
              </p:nvSpPr>
              <p:spPr bwMode="auto">
                <a:xfrm>
                  <a:off x="4979240" y="1351848"/>
                  <a:ext cx="166678" cy="249166"/>
                </a:xfrm>
                <a:custGeom>
                  <a:avLst/>
                  <a:gdLst>
                    <a:gd name="T0" fmla="*/ 3 w 39"/>
                    <a:gd name="T1" fmla="*/ 57 h 58"/>
                    <a:gd name="T2" fmla="*/ 6 w 39"/>
                    <a:gd name="T3" fmla="*/ 58 h 58"/>
                    <a:gd name="T4" fmla="*/ 11 w 39"/>
                    <a:gd name="T5" fmla="*/ 55 h 58"/>
                    <a:gd name="T6" fmla="*/ 37 w 39"/>
                    <a:gd name="T7" fmla="*/ 9 h 58"/>
                    <a:gd name="T8" fmla="*/ 35 w 39"/>
                    <a:gd name="T9" fmla="*/ 1 h 58"/>
                    <a:gd name="T10" fmla="*/ 27 w 39"/>
                    <a:gd name="T11" fmla="*/ 3 h 58"/>
                    <a:gd name="T12" fmla="*/ 1 w 39"/>
                    <a:gd name="T13" fmla="*/ 49 h 58"/>
                    <a:gd name="T14" fmla="*/ 3 w 39"/>
                    <a:gd name="T15" fmla="*/ 57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58">
                      <a:moveTo>
                        <a:pt x="3" y="57"/>
                      </a:moveTo>
                      <a:cubicBezTo>
                        <a:pt x="4" y="57"/>
                        <a:pt x="5" y="58"/>
                        <a:pt x="6" y="58"/>
                      </a:cubicBezTo>
                      <a:cubicBezTo>
                        <a:pt x="8" y="58"/>
                        <a:pt x="10" y="56"/>
                        <a:pt x="11" y="55"/>
                      </a:cubicBezTo>
                      <a:cubicBezTo>
                        <a:pt x="37" y="9"/>
                        <a:pt x="37" y="9"/>
                        <a:pt x="37" y="9"/>
                      </a:cubicBezTo>
                      <a:cubicBezTo>
                        <a:pt x="39" y="6"/>
                        <a:pt x="38" y="3"/>
                        <a:pt x="35" y="1"/>
                      </a:cubicBezTo>
                      <a:cubicBezTo>
                        <a:pt x="32" y="0"/>
                        <a:pt x="29" y="1"/>
                        <a:pt x="27" y="3"/>
                      </a:cubicBezTo>
                      <a:cubicBezTo>
                        <a:pt x="1" y="49"/>
                        <a:pt x="1" y="49"/>
                        <a:pt x="1" y="49"/>
                      </a:cubicBezTo>
                      <a:cubicBezTo>
                        <a:pt x="0" y="52"/>
                        <a:pt x="1" y="55"/>
                        <a:pt x="3" y="57"/>
                      </a:cubicBezTo>
                      <a:close/>
                    </a:path>
                  </a:pathLst>
                </a:custGeom>
                <a:grpFill/>
                <a:ln>
                  <a:noFill/>
                </a:ln>
              </p:spPr>
              <p:txBody>
                <a:bodyPr anchor="ctr"/>
                <a:lstStyle/>
                <a:p>
                  <a:pPr algn="ctr"/>
                  <a:endParaRPr sz="1015" dirty="0">
                    <a:latin typeface="+mn-lt"/>
                    <a:ea typeface="思源黑体" panose="020B0500000000000000" pitchFamily="34" charset="-122"/>
                    <a:cs typeface="+mn-ea"/>
                    <a:sym typeface="+mn-lt"/>
                  </a:endParaRPr>
                </a:p>
              </p:txBody>
            </p:sp>
            <p:sp>
              <p:nvSpPr>
                <p:cNvPr id="17" name="Freeform: Shape 16"/>
                <p:cNvSpPr/>
                <p:nvPr/>
              </p:nvSpPr>
              <p:spPr bwMode="auto">
                <a:xfrm>
                  <a:off x="3576935" y="1742180"/>
                  <a:ext cx="252568" cy="166678"/>
                </a:xfrm>
                <a:custGeom>
                  <a:avLst/>
                  <a:gdLst>
                    <a:gd name="T0" fmla="*/ 55 w 59"/>
                    <a:gd name="T1" fmla="*/ 28 h 39"/>
                    <a:gd name="T2" fmla="*/ 10 w 59"/>
                    <a:gd name="T3" fmla="*/ 1 h 39"/>
                    <a:gd name="T4" fmla="*/ 2 w 59"/>
                    <a:gd name="T5" fmla="*/ 4 h 39"/>
                    <a:gd name="T6" fmla="*/ 4 w 59"/>
                    <a:gd name="T7" fmla="*/ 11 h 39"/>
                    <a:gd name="T8" fmla="*/ 49 w 59"/>
                    <a:gd name="T9" fmla="*/ 38 h 39"/>
                    <a:gd name="T10" fmla="*/ 52 w 59"/>
                    <a:gd name="T11" fmla="*/ 39 h 39"/>
                    <a:gd name="T12" fmla="*/ 57 w 59"/>
                    <a:gd name="T13" fmla="*/ 36 h 39"/>
                    <a:gd name="T14" fmla="*/ 55 w 59"/>
                    <a:gd name="T15" fmla="*/ 28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9">
                      <a:moveTo>
                        <a:pt x="55" y="28"/>
                      </a:moveTo>
                      <a:cubicBezTo>
                        <a:pt x="10" y="1"/>
                        <a:pt x="10" y="1"/>
                        <a:pt x="10" y="1"/>
                      </a:cubicBezTo>
                      <a:cubicBezTo>
                        <a:pt x="7" y="0"/>
                        <a:pt x="4" y="1"/>
                        <a:pt x="2" y="4"/>
                      </a:cubicBezTo>
                      <a:cubicBezTo>
                        <a:pt x="0" y="6"/>
                        <a:pt x="1" y="10"/>
                        <a:pt x="4" y="11"/>
                      </a:cubicBezTo>
                      <a:cubicBezTo>
                        <a:pt x="49" y="38"/>
                        <a:pt x="49" y="38"/>
                        <a:pt x="49" y="38"/>
                      </a:cubicBezTo>
                      <a:cubicBezTo>
                        <a:pt x="50" y="38"/>
                        <a:pt x="51" y="39"/>
                        <a:pt x="52" y="39"/>
                      </a:cubicBezTo>
                      <a:cubicBezTo>
                        <a:pt x="54" y="39"/>
                        <a:pt x="56" y="38"/>
                        <a:pt x="57" y="36"/>
                      </a:cubicBezTo>
                      <a:cubicBezTo>
                        <a:pt x="59" y="33"/>
                        <a:pt x="58" y="29"/>
                        <a:pt x="55" y="28"/>
                      </a:cubicBezTo>
                      <a:close/>
                    </a:path>
                  </a:pathLst>
                </a:custGeom>
                <a:grpFill/>
                <a:ln>
                  <a:noFill/>
                </a:ln>
              </p:spPr>
              <p:txBody>
                <a:bodyPr anchor="ctr"/>
                <a:lstStyle/>
                <a:p>
                  <a:pPr algn="ctr"/>
                  <a:endParaRPr sz="1015" dirty="0">
                    <a:latin typeface="+mn-lt"/>
                    <a:ea typeface="思源黑体" panose="020B0500000000000000" pitchFamily="34" charset="-122"/>
                    <a:cs typeface="+mn-ea"/>
                    <a:sym typeface="+mn-lt"/>
                  </a:endParaRPr>
                </a:p>
              </p:txBody>
            </p:sp>
            <p:sp>
              <p:nvSpPr>
                <p:cNvPr id="18" name="Freeform: Shape 17"/>
                <p:cNvSpPr/>
                <p:nvPr/>
              </p:nvSpPr>
              <p:spPr bwMode="auto">
                <a:xfrm>
                  <a:off x="5275178" y="2603632"/>
                  <a:ext cx="248316" cy="166678"/>
                </a:xfrm>
                <a:custGeom>
                  <a:avLst/>
                  <a:gdLst>
                    <a:gd name="T0" fmla="*/ 54 w 58"/>
                    <a:gd name="T1" fmla="*/ 28 h 39"/>
                    <a:gd name="T2" fmla="*/ 9 w 58"/>
                    <a:gd name="T3" fmla="*/ 2 h 39"/>
                    <a:gd name="T4" fmla="*/ 1 w 58"/>
                    <a:gd name="T5" fmla="*/ 4 h 39"/>
                    <a:gd name="T6" fmla="*/ 3 w 58"/>
                    <a:gd name="T7" fmla="*/ 12 h 39"/>
                    <a:gd name="T8" fmla="*/ 48 w 58"/>
                    <a:gd name="T9" fmla="*/ 38 h 39"/>
                    <a:gd name="T10" fmla="*/ 51 w 58"/>
                    <a:gd name="T11" fmla="*/ 39 h 39"/>
                    <a:gd name="T12" fmla="*/ 56 w 58"/>
                    <a:gd name="T13" fmla="*/ 36 h 39"/>
                    <a:gd name="T14" fmla="*/ 54 w 58"/>
                    <a:gd name="T15" fmla="*/ 28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39">
                      <a:moveTo>
                        <a:pt x="54" y="28"/>
                      </a:moveTo>
                      <a:cubicBezTo>
                        <a:pt x="9" y="2"/>
                        <a:pt x="9" y="2"/>
                        <a:pt x="9" y="2"/>
                      </a:cubicBezTo>
                      <a:cubicBezTo>
                        <a:pt x="6" y="0"/>
                        <a:pt x="3" y="1"/>
                        <a:pt x="1" y="4"/>
                      </a:cubicBezTo>
                      <a:cubicBezTo>
                        <a:pt x="0" y="7"/>
                        <a:pt x="0" y="10"/>
                        <a:pt x="3" y="12"/>
                      </a:cubicBezTo>
                      <a:cubicBezTo>
                        <a:pt x="48" y="38"/>
                        <a:pt x="48" y="38"/>
                        <a:pt x="48" y="38"/>
                      </a:cubicBezTo>
                      <a:cubicBezTo>
                        <a:pt x="49" y="39"/>
                        <a:pt x="50" y="39"/>
                        <a:pt x="51" y="39"/>
                      </a:cubicBezTo>
                      <a:cubicBezTo>
                        <a:pt x="53" y="39"/>
                        <a:pt x="55" y="38"/>
                        <a:pt x="56" y="36"/>
                      </a:cubicBezTo>
                      <a:cubicBezTo>
                        <a:pt x="58" y="33"/>
                        <a:pt x="57" y="30"/>
                        <a:pt x="54" y="28"/>
                      </a:cubicBezTo>
                      <a:close/>
                    </a:path>
                  </a:pathLst>
                </a:custGeom>
                <a:grpFill/>
                <a:ln>
                  <a:noFill/>
                </a:ln>
              </p:spPr>
              <p:txBody>
                <a:bodyPr anchor="ctr"/>
                <a:lstStyle/>
                <a:p>
                  <a:pPr algn="ctr"/>
                  <a:endParaRPr sz="1015" dirty="0">
                    <a:latin typeface="+mn-lt"/>
                    <a:ea typeface="思源黑体" panose="020B0500000000000000" pitchFamily="34" charset="-122"/>
                    <a:cs typeface="+mn-ea"/>
                    <a:sym typeface="+mn-lt"/>
                  </a:endParaRPr>
                </a:p>
              </p:txBody>
            </p:sp>
            <p:sp>
              <p:nvSpPr>
                <p:cNvPr id="19" name="Freeform: Shape 18"/>
                <p:cNvSpPr/>
                <p:nvPr/>
              </p:nvSpPr>
              <p:spPr bwMode="auto">
                <a:xfrm>
                  <a:off x="3576935" y="2629144"/>
                  <a:ext cx="252568" cy="162426"/>
                </a:xfrm>
                <a:custGeom>
                  <a:avLst/>
                  <a:gdLst>
                    <a:gd name="T0" fmla="*/ 49 w 59"/>
                    <a:gd name="T1" fmla="*/ 1 h 38"/>
                    <a:gd name="T2" fmla="*/ 4 w 59"/>
                    <a:gd name="T3" fmla="*/ 27 h 38"/>
                    <a:gd name="T4" fmla="*/ 2 w 59"/>
                    <a:gd name="T5" fmla="*/ 35 h 38"/>
                    <a:gd name="T6" fmla="*/ 7 w 59"/>
                    <a:gd name="T7" fmla="*/ 38 h 38"/>
                    <a:gd name="T8" fmla="*/ 10 w 59"/>
                    <a:gd name="T9" fmla="*/ 37 h 38"/>
                    <a:gd name="T10" fmla="*/ 55 w 59"/>
                    <a:gd name="T11" fmla="*/ 11 h 38"/>
                    <a:gd name="T12" fmla="*/ 57 w 59"/>
                    <a:gd name="T13" fmla="*/ 3 h 38"/>
                    <a:gd name="T14" fmla="*/ 49 w 59"/>
                    <a:gd name="T15" fmla="*/ 1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8">
                      <a:moveTo>
                        <a:pt x="49" y="1"/>
                      </a:moveTo>
                      <a:cubicBezTo>
                        <a:pt x="4" y="27"/>
                        <a:pt x="4" y="27"/>
                        <a:pt x="4" y="27"/>
                      </a:cubicBezTo>
                      <a:cubicBezTo>
                        <a:pt x="1" y="29"/>
                        <a:pt x="0" y="33"/>
                        <a:pt x="2" y="35"/>
                      </a:cubicBezTo>
                      <a:cubicBezTo>
                        <a:pt x="3" y="37"/>
                        <a:pt x="5" y="38"/>
                        <a:pt x="7" y="38"/>
                      </a:cubicBezTo>
                      <a:cubicBezTo>
                        <a:pt x="8" y="38"/>
                        <a:pt x="9" y="38"/>
                        <a:pt x="10" y="37"/>
                      </a:cubicBezTo>
                      <a:cubicBezTo>
                        <a:pt x="55" y="11"/>
                        <a:pt x="55" y="11"/>
                        <a:pt x="55" y="11"/>
                      </a:cubicBezTo>
                      <a:cubicBezTo>
                        <a:pt x="58" y="9"/>
                        <a:pt x="59" y="6"/>
                        <a:pt x="57" y="3"/>
                      </a:cubicBezTo>
                      <a:cubicBezTo>
                        <a:pt x="56" y="0"/>
                        <a:pt x="52" y="0"/>
                        <a:pt x="49" y="1"/>
                      </a:cubicBezTo>
                      <a:close/>
                    </a:path>
                  </a:pathLst>
                </a:custGeom>
                <a:grpFill/>
                <a:ln>
                  <a:noFill/>
                </a:ln>
              </p:spPr>
              <p:txBody>
                <a:bodyPr anchor="ctr"/>
                <a:lstStyle/>
                <a:p>
                  <a:pPr algn="ctr"/>
                  <a:endParaRPr sz="1015" dirty="0">
                    <a:latin typeface="+mn-lt"/>
                    <a:ea typeface="思源黑体" panose="020B0500000000000000" pitchFamily="34" charset="-122"/>
                    <a:cs typeface="+mn-ea"/>
                    <a:sym typeface="+mn-lt"/>
                  </a:endParaRPr>
                </a:p>
              </p:txBody>
            </p:sp>
            <p:sp>
              <p:nvSpPr>
                <p:cNvPr id="20" name="Freeform: Shape 19"/>
                <p:cNvSpPr/>
                <p:nvPr/>
              </p:nvSpPr>
              <p:spPr bwMode="auto">
                <a:xfrm>
                  <a:off x="3953661" y="1330588"/>
                  <a:ext cx="171780" cy="244064"/>
                </a:xfrm>
                <a:custGeom>
                  <a:avLst/>
                  <a:gdLst>
                    <a:gd name="T0" fmla="*/ 28 w 40"/>
                    <a:gd name="T1" fmla="*/ 55 h 57"/>
                    <a:gd name="T2" fmla="*/ 33 w 40"/>
                    <a:gd name="T3" fmla="*/ 57 h 57"/>
                    <a:gd name="T4" fmla="*/ 36 w 40"/>
                    <a:gd name="T5" fmla="*/ 57 h 57"/>
                    <a:gd name="T6" fmla="*/ 38 w 40"/>
                    <a:gd name="T7" fmla="*/ 49 h 57"/>
                    <a:gd name="T8" fmla="*/ 12 w 40"/>
                    <a:gd name="T9" fmla="*/ 3 h 57"/>
                    <a:gd name="T10" fmla="*/ 4 w 40"/>
                    <a:gd name="T11" fmla="*/ 1 h 57"/>
                    <a:gd name="T12" fmla="*/ 2 w 40"/>
                    <a:gd name="T13" fmla="*/ 9 h 57"/>
                    <a:gd name="T14" fmla="*/ 28 w 40"/>
                    <a:gd name="T15" fmla="*/ 55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57">
                      <a:moveTo>
                        <a:pt x="28" y="55"/>
                      </a:moveTo>
                      <a:cubicBezTo>
                        <a:pt x="29" y="56"/>
                        <a:pt x="31" y="57"/>
                        <a:pt x="33" y="57"/>
                      </a:cubicBezTo>
                      <a:cubicBezTo>
                        <a:pt x="34" y="57"/>
                        <a:pt x="35" y="57"/>
                        <a:pt x="36" y="57"/>
                      </a:cubicBezTo>
                      <a:cubicBezTo>
                        <a:pt x="39" y="55"/>
                        <a:pt x="40" y="52"/>
                        <a:pt x="38" y="49"/>
                      </a:cubicBezTo>
                      <a:cubicBezTo>
                        <a:pt x="12" y="3"/>
                        <a:pt x="12" y="3"/>
                        <a:pt x="12" y="3"/>
                      </a:cubicBezTo>
                      <a:cubicBezTo>
                        <a:pt x="10" y="1"/>
                        <a:pt x="7" y="0"/>
                        <a:pt x="4" y="1"/>
                      </a:cubicBezTo>
                      <a:cubicBezTo>
                        <a:pt x="1" y="3"/>
                        <a:pt x="0" y="6"/>
                        <a:pt x="2" y="9"/>
                      </a:cubicBezTo>
                      <a:lnTo>
                        <a:pt x="28" y="55"/>
                      </a:lnTo>
                      <a:close/>
                    </a:path>
                  </a:pathLst>
                </a:custGeom>
                <a:grpFill/>
                <a:ln>
                  <a:noFill/>
                </a:ln>
              </p:spPr>
              <p:txBody>
                <a:bodyPr anchor="ctr"/>
                <a:lstStyle/>
                <a:p>
                  <a:pPr algn="ctr"/>
                  <a:endParaRPr sz="1015" dirty="0">
                    <a:latin typeface="+mn-lt"/>
                    <a:ea typeface="思源黑体" panose="020B0500000000000000" pitchFamily="34" charset="-122"/>
                    <a:cs typeface="+mn-ea"/>
                    <a:sym typeface="+mn-lt"/>
                  </a:endParaRPr>
                </a:p>
              </p:txBody>
            </p:sp>
            <p:sp>
              <p:nvSpPr>
                <p:cNvPr id="21" name="Freeform: Shape 20"/>
                <p:cNvSpPr/>
                <p:nvPr/>
              </p:nvSpPr>
              <p:spPr bwMode="auto">
                <a:xfrm>
                  <a:off x="4537033" y="1210682"/>
                  <a:ext cx="47622" cy="274678"/>
                </a:xfrm>
                <a:custGeom>
                  <a:avLst/>
                  <a:gdLst>
                    <a:gd name="T0" fmla="*/ 5 w 11"/>
                    <a:gd name="T1" fmla="*/ 64 h 64"/>
                    <a:gd name="T2" fmla="*/ 11 w 11"/>
                    <a:gd name="T3" fmla="*/ 58 h 64"/>
                    <a:gd name="T4" fmla="*/ 11 w 11"/>
                    <a:gd name="T5" fmla="*/ 6 h 64"/>
                    <a:gd name="T6" fmla="*/ 5 w 11"/>
                    <a:gd name="T7" fmla="*/ 0 h 64"/>
                    <a:gd name="T8" fmla="*/ 0 w 11"/>
                    <a:gd name="T9" fmla="*/ 6 h 64"/>
                    <a:gd name="T10" fmla="*/ 0 w 11"/>
                    <a:gd name="T11" fmla="*/ 58 h 64"/>
                    <a:gd name="T12" fmla="*/ 5 w 11"/>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11" h="64">
                      <a:moveTo>
                        <a:pt x="5" y="64"/>
                      </a:moveTo>
                      <a:cubicBezTo>
                        <a:pt x="8" y="64"/>
                        <a:pt x="11" y="61"/>
                        <a:pt x="11" y="58"/>
                      </a:cubicBezTo>
                      <a:cubicBezTo>
                        <a:pt x="11" y="6"/>
                        <a:pt x="11" y="6"/>
                        <a:pt x="11" y="6"/>
                      </a:cubicBezTo>
                      <a:cubicBezTo>
                        <a:pt x="11" y="3"/>
                        <a:pt x="8" y="0"/>
                        <a:pt x="5" y="0"/>
                      </a:cubicBezTo>
                      <a:cubicBezTo>
                        <a:pt x="2" y="0"/>
                        <a:pt x="0" y="3"/>
                        <a:pt x="0" y="6"/>
                      </a:cubicBezTo>
                      <a:cubicBezTo>
                        <a:pt x="0" y="58"/>
                        <a:pt x="0" y="58"/>
                        <a:pt x="0" y="58"/>
                      </a:cubicBezTo>
                      <a:cubicBezTo>
                        <a:pt x="0" y="61"/>
                        <a:pt x="2" y="64"/>
                        <a:pt x="5" y="64"/>
                      </a:cubicBezTo>
                      <a:close/>
                    </a:path>
                  </a:pathLst>
                </a:custGeom>
                <a:grpFill/>
                <a:ln>
                  <a:noFill/>
                </a:ln>
              </p:spPr>
              <p:txBody>
                <a:bodyPr anchor="ctr"/>
                <a:lstStyle/>
                <a:p>
                  <a:pPr algn="ctr"/>
                  <a:endParaRPr sz="1015" dirty="0">
                    <a:latin typeface="+mn-lt"/>
                    <a:ea typeface="思源黑体" panose="020B0500000000000000" pitchFamily="34" charset="-122"/>
                    <a:cs typeface="+mn-ea"/>
                    <a:sym typeface="+mn-lt"/>
                  </a:endParaRPr>
                </a:p>
              </p:txBody>
            </p:sp>
            <p:sp>
              <p:nvSpPr>
                <p:cNvPr id="22" name="Freeform: Shape 21"/>
                <p:cNvSpPr/>
                <p:nvPr/>
              </p:nvSpPr>
              <p:spPr bwMode="auto">
                <a:xfrm>
                  <a:off x="3525061" y="2255820"/>
                  <a:ext cx="274678" cy="47622"/>
                </a:xfrm>
                <a:custGeom>
                  <a:avLst/>
                  <a:gdLst>
                    <a:gd name="T0" fmla="*/ 64 w 64"/>
                    <a:gd name="T1" fmla="*/ 5 h 11"/>
                    <a:gd name="T2" fmla="*/ 58 w 64"/>
                    <a:gd name="T3" fmla="*/ 0 h 11"/>
                    <a:gd name="T4" fmla="*/ 6 w 64"/>
                    <a:gd name="T5" fmla="*/ 0 h 11"/>
                    <a:gd name="T6" fmla="*/ 0 w 64"/>
                    <a:gd name="T7" fmla="*/ 5 h 11"/>
                    <a:gd name="T8" fmla="*/ 6 w 64"/>
                    <a:gd name="T9" fmla="*/ 11 h 11"/>
                    <a:gd name="T10" fmla="*/ 58 w 64"/>
                    <a:gd name="T11" fmla="*/ 11 h 11"/>
                    <a:gd name="T12" fmla="*/ 64 w 64"/>
                    <a:gd name="T13" fmla="*/ 5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64" y="5"/>
                      </a:moveTo>
                      <a:cubicBezTo>
                        <a:pt x="64" y="2"/>
                        <a:pt x="61" y="0"/>
                        <a:pt x="58" y="0"/>
                      </a:cubicBezTo>
                      <a:cubicBezTo>
                        <a:pt x="6" y="0"/>
                        <a:pt x="6" y="0"/>
                        <a:pt x="6" y="0"/>
                      </a:cubicBezTo>
                      <a:cubicBezTo>
                        <a:pt x="2" y="0"/>
                        <a:pt x="0" y="2"/>
                        <a:pt x="0" y="5"/>
                      </a:cubicBezTo>
                      <a:cubicBezTo>
                        <a:pt x="0" y="9"/>
                        <a:pt x="2" y="11"/>
                        <a:pt x="6" y="11"/>
                      </a:cubicBezTo>
                      <a:cubicBezTo>
                        <a:pt x="58" y="11"/>
                        <a:pt x="58" y="11"/>
                        <a:pt x="58" y="11"/>
                      </a:cubicBezTo>
                      <a:cubicBezTo>
                        <a:pt x="61" y="11"/>
                        <a:pt x="64" y="9"/>
                        <a:pt x="64" y="5"/>
                      </a:cubicBezTo>
                      <a:close/>
                    </a:path>
                  </a:pathLst>
                </a:custGeom>
                <a:grpFill/>
                <a:ln>
                  <a:noFill/>
                </a:ln>
              </p:spPr>
              <p:txBody>
                <a:bodyPr anchor="ctr"/>
                <a:lstStyle/>
                <a:p>
                  <a:pPr algn="ctr"/>
                  <a:endParaRPr sz="1015" dirty="0">
                    <a:latin typeface="+mn-lt"/>
                    <a:ea typeface="思源黑体" panose="020B0500000000000000" pitchFamily="34" charset="-122"/>
                    <a:cs typeface="+mn-ea"/>
                    <a:sym typeface="+mn-lt"/>
                  </a:endParaRPr>
                </a:p>
              </p:txBody>
            </p:sp>
          </p:grpSp>
          <p:sp>
            <p:nvSpPr>
              <p:cNvPr id="13" name="Freeform: Shape 22"/>
              <p:cNvSpPr/>
              <p:nvPr/>
            </p:nvSpPr>
            <p:spPr bwMode="auto">
              <a:xfrm>
                <a:off x="5353024" y="3209502"/>
                <a:ext cx="314208" cy="744655"/>
              </a:xfrm>
              <a:custGeom>
                <a:avLst/>
                <a:gdLst>
                  <a:gd name="T0" fmla="*/ 54 w 58"/>
                  <a:gd name="T1" fmla="*/ 14 h 108"/>
                  <a:gd name="T2" fmla="*/ 50 w 58"/>
                  <a:gd name="T3" fmla="*/ 96 h 108"/>
                  <a:gd name="T4" fmla="*/ 48 w 58"/>
                  <a:gd name="T5" fmla="*/ 107 h 108"/>
                  <a:gd name="T6" fmla="*/ 44 w 58"/>
                  <a:gd name="T7" fmla="*/ 108 h 108"/>
                  <a:gd name="T8" fmla="*/ 38 w 58"/>
                  <a:gd name="T9" fmla="*/ 104 h 108"/>
                  <a:gd name="T10" fmla="*/ 45 w 58"/>
                  <a:gd name="T11" fmla="*/ 3 h 108"/>
                  <a:gd name="T12" fmla="*/ 55 w 58"/>
                  <a:gd name="T13" fmla="*/ 4 h 108"/>
                  <a:gd name="T14" fmla="*/ 54 w 58"/>
                  <a:gd name="T15" fmla="*/ 14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08">
                    <a:moveTo>
                      <a:pt x="54" y="14"/>
                    </a:moveTo>
                    <a:cubicBezTo>
                      <a:pt x="48" y="19"/>
                      <a:pt x="19" y="47"/>
                      <a:pt x="50" y="96"/>
                    </a:cubicBezTo>
                    <a:cubicBezTo>
                      <a:pt x="53" y="100"/>
                      <a:pt x="51" y="104"/>
                      <a:pt x="48" y="107"/>
                    </a:cubicBezTo>
                    <a:cubicBezTo>
                      <a:pt x="47" y="107"/>
                      <a:pt x="45" y="108"/>
                      <a:pt x="44" y="108"/>
                    </a:cubicBezTo>
                    <a:cubicBezTo>
                      <a:pt x="42" y="108"/>
                      <a:pt x="39" y="106"/>
                      <a:pt x="38" y="104"/>
                    </a:cubicBezTo>
                    <a:cubicBezTo>
                      <a:pt x="0" y="45"/>
                      <a:pt x="37" y="9"/>
                      <a:pt x="45" y="3"/>
                    </a:cubicBezTo>
                    <a:cubicBezTo>
                      <a:pt x="48" y="0"/>
                      <a:pt x="53" y="1"/>
                      <a:pt x="55" y="4"/>
                    </a:cubicBezTo>
                    <a:cubicBezTo>
                      <a:pt x="58" y="7"/>
                      <a:pt x="58" y="12"/>
                      <a:pt x="54" y="14"/>
                    </a:cubicBezTo>
                    <a:close/>
                  </a:path>
                </a:pathLst>
              </a:custGeom>
              <a:grpFill/>
              <a:ln>
                <a:noFill/>
              </a:ln>
            </p:spPr>
            <p:txBody>
              <a:bodyPr anchor="ctr"/>
              <a:lstStyle/>
              <a:p>
                <a:pPr algn="ctr"/>
                <a:endParaRPr sz="1015" dirty="0">
                  <a:latin typeface="+mn-lt"/>
                  <a:ea typeface="思源黑体" panose="020B0500000000000000" pitchFamily="34" charset="-122"/>
                  <a:cs typeface="+mn-ea"/>
                  <a:sym typeface="+mn-lt"/>
                </a:endParaRPr>
              </a:p>
            </p:txBody>
          </p:sp>
        </p:grpSp>
        <p:grpSp>
          <p:nvGrpSpPr>
            <p:cNvPr id="62" name="组合 61"/>
            <p:cNvGrpSpPr/>
            <p:nvPr/>
          </p:nvGrpSpPr>
          <p:grpSpPr>
            <a:xfrm>
              <a:off x="5364882" y="2716560"/>
              <a:ext cx="510152" cy="510152"/>
              <a:chOff x="5601618" y="2850861"/>
              <a:chExt cx="510152" cy="510152"/>
            </a:xfrm>
          </p:grpSpPr>
          <p:sp>
            <p:nvSpPr>
              <p:cNvPr id="23" name="Oval 26"/>
              <p:cNvSpPr>
                <a:spLocks noChangeAspect="1"/>
              </p:cNvSpPr>
              <p:nvPr/>
            </p:nvSpPr>
            <p:spPr>
              <a:xfrm>
                <a:off x="5601618" y="2850861"/>
                <a:ext cx="510152" cy="510152"/>
              </a:xfrm>
              <a:prstGeom prst="ellipse">
                <a:avLst/>
              </a:prstGeom>
              <a:solidFill>
                <a:srgbClr val="1E74AE"/>
              </a:solidFill>
              <a:ln w="12700">
                <a:noFill/>
              </a:ln>
              <a:effectLst>
                <a:outerShdw blurRad="1905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endParaRPr sz="1015" dirty="0">
                  <a:ea typeface="思源黑体" panose="020B0500000000000000" pitchFamily="34" charset="-122"/>
                  <a:cs typeface="+mn-ea"/>
                  <a:sym typeface="+mn-lt"/>
                </a:endParaRPr>
              </a:p>
            </p:txBody>
          </p:sp>
          <p:sp>
            <p:nvSpPr>
              <p:cNvPr id="24" name="Freeform: Shape 25"/>
              <p:cNvSpPr/>
              <p:nvPr/>
            </p:nvSpPr>
            <p:spPr bwMode="auto">
              <a:xfrm>
                <a:off x="5744269" y="3013152"/>
                <a:ext cx="228915" cy="185570"/>
              </a:xfrm>
              <a:custGeom>
                <a:avLst/>
                <a:gdLst>
                  <a:gd name="T0" fmla="*/ 68 w 186"/>
                  <a:gd name="T1" fmla="*/ 84 h 151"/>
                  <a:gd name="T2" fmla="*/ 118 w 186"/>
                  <a:gd name="T3" fmla="*/ 84 h 151"/>
                  <a:gd name="T4" fmla="*/ 93 w 186"/>
                  <a:gd name="T5" fmla="*/ 101 h 151"/>
                  <a:gd name="T6" fmla="*/ 93 w 186"/>
                  <a:gd name="T7" fmla="*/ 67 h 151"/>
                  <a:gd name="T8" fmla="*/ 93 w 186"/>
                  <a:gd name="T9" fmla="*/ 101 h 151"/>
                  <a:gd name="T10" fmla="*/ 114 w 186"/>
                  <a:gd name="T11" fmla="*/ 25 h 151"/>
                  <a:gd name="T12" fmla="*/ 114 w 186"/>
                  <a:gd name="T13" fmla="*/ 16 h 151"/>
                  <a:gd name="T14" fmla="*/ 68 w 186"/>
                  <a:gd name="T15" fmla="*/ 21 h 151"/>
                  <a:gd name="T16" fmla="*/ 156 w 186"/>
                  <a:gd name="T17" fmla="*/ 33 h 151"/>
                  <a:gd name="T18" fmla="*/ 156 w 186"/>
                  <a:gd name="T19" fmla="*/ 59 h 151"/>
                  <a:gd name="T20" fmla="*/ 156 w 186"/>
                  <a:gd name="T21" fmla="*/ 33 h 151"/>
                  <a:gd name="T22" fmla="*/ 152 w 186"/>
                  <a:gd name="T23" fmla="*/ 46 h 151"/>
                  <a:gd name="T24" fmla="*/ 160 w 186"/>
                  <a:gd name="T25" fmla="*/ 46 h 151"/>
                  <a:gd name="T26" fmla="*/ 169 w 186"/>
                  <a:gd name="T27" fmla="*/ 16 h 151"/>
                  <a:gd name="T28" fmla="*/ 122 w 186"/>
                  <a:gd name="T29" fmla="*/ 0 h 151"/>
                  <a:gd name="T30" fmla="*/ 63 w 186"/>
                  <a:gd name="T31" fmla="*/ 0 h 151"/>
                  <a:gd name="T32" fmla="*/ 17 w 186"/>
                  <a:gd name="T33" fmla="*/ 16 h 151"/>
                  <a:gd name="T34" fmla="*/ 0 w 186"/>
                  <a:gd name="T35" fmla="*/ 135 h 151"/>
                  <a:gd name="T36" fmla="*/ 169 w 186"/>
                  <a:gd name="T37" fmla="*/ 151 h 151"/>
                  <a:gd name="T38" fmla="*/ 186 w 186"/>
                  <a:gd name="T39" fmla="*/ 33 h 151"/>
                  <a:gd name="T40" fmla="*/ 177 w 186"/>
                  <a:gd name="T41" fmla="*/ 101 h 151"/>
                  <a:gd name="T42" fmla="*/ 137 w 186"/>
                  <a:gd name="T43" fmla="*/ 109 h 151"/>
                  <a:gd name="T44" fmla="*/ 177 w 186"/>
                  <a:gd name="T45" fmla="*/ 135 h 151"/>
                  <a:gd name="T46" fmla="*/ 17 w 186"/>
                  <a:gd name="T47" fmla="*/ 143 h 151"/>
                  <a:gd name="T48" fmla="*/ 9 w 186"/>
                  <a:gd name="T49" fmla="*/ 109 h 151"/>
                  <a:gd name="T50" fmla="*/ 45 w 186"/>
                  <a:gd name="T51" fmla="*/ 101 h 151"/>
                  <a:gd name="T52" fmla="*/ 9 w 186"/>
                  <a:gd name="T53" fmla="*/ 33 h 151"/>
                  <a:gd name="T54" fmla="*/ 34 w 186"/>
                  <a:gd name="T55" fmla="*/ 25 h 151"/>
                  <a:gd name="T56" fmla="*/ 93 w 186"/>
                  <a:gd name="T57" fmla="*/ 8 h 151"/>
                  <a:gd name="T58" fmla="*/ 152 w 186"/>
                  <a:gd name="T59" fmla="*/ 25 h 151"/>
                  <a:gd name="T60" fmla="*/ 177 w 186"/>
                  <a:gd name="T61" fmla="*/ 33 h 151"/>
                  <a:gd name="T62" fmla="*/ 156 w 186"/>
                  <a:gd name="T63" fmla="*/ 67 h 151"/>
                  <a:gd name="T64" fmla="*/ 156 w 186"/>
                  <a:gd name="T65" fmla="*/ 75 h 151"/>
                  <a:gd name="T66" fmla="*/ 156 w 186"/>
                  <a:gd name="T67" fmla="*/ 67 h 151"/>
                  <a:gd name="T68" fmla="*/ 51 w 186"/>
                  <a:gd name="T69" fmla="*/ 84 h 151"/>
                  <a:gd name="T70" fmla="*/ 135 w 186"/>
                  <a:gd name="T71" fmla="*/ 84 h 151"/>
                  <a:gd name="T72" fmla="*/ 93 w 186"/>
                  <a:gd name="T73" fmla="*/ 118 h 151"/>
                  <a:gd name="T74" fmla="*/ 93 w 186"/>
                  <a:gd name="T75" fmla="*/ 50 h 151"/>
                  <a:gd name="T76" fmla="*/ 93 w 186"/>
                  <a:gd name="T77" fmla="*/ 11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6" h="151">
                    <a:moveTo>
                      <a:pt x="93" y="59"/>
                    </a:moveTo>
                    <a:cubicBezTo>
                      <a:pt x="79" y="59"/>
                      <a:pt x="68" y="70"/>
                      <a:pt x="68" y="84"/>
                    </a:cubicBezTo>
                    <a:cubicBezTo>
                      <a:pt x="68" y="98"/>
                      <a:pt x="79" y="109"/>
                      <a:pt x="93" y="109"/>
                    </a:cubicBezTo>
                    <a:cubicBezTo>
                      <a:pt x="107" y="109"/>
                      <a:pt x="118" y="98"/>
                      <a:pt x="118" y="84"/>
                    </a:cubicBezTo>
                    <a:cubicBezTo>
                      <a:pt x="118" y="70"/>
                      <a:pt x="107" y="59"/>
                      <a:pt x="93" y="59"/>
                    </a:cubicBezTo>
                    <a:close/>
                    <a:moveTo>
                      <a:pt x="93" y="101"/>
                    </a:moveTo>
                    <a:cubicBezTo>
                      <a:pt x="84" y="101"/>
                      <a:pt x="76" y="93"/>
                      <a:pt x="76" y="84"/>
                    </a:cubicBezTo>
                    <a:cubicBezTo>
                      <a:pt x="76" y="75"/>
                      <a:pt x="84" y="67"/>
                      <a:pt x="93" y="67"/>
                    </a:cubicBezTo>
                    <a:cubicBezTo>
                      <a:pt x="102" y="67"/>
                      <a:pt x="110" y="75"/>
                      <a:pt x="110" y="84"/>
                    </a:cubicBezTo>
                    <a:cubicBezTo>
                      <a:pt x="110" y="93"/>
                      <a:pt x="102" y="101"/>
                      <a:pt x="93" y="101"/>
                    </a:cubicBezTo>
                    <a:close/>
                    <a:moveTo>
                      <a:pt x="72" y="25"/>
                    </a:moveTo>
                    <a:cubicBezTo>
                      <a:pt x="114" y="25"/>
                      <a:pt x="114" y="25"/>
                      <a:pt x="114" y="25"/>
                    </a:cubicBezTo>
                    <a:cubicBezTo>
                      <a:pt x="116" y="25"/>
                      <a:pt x="118" y="23"/>
                      <a:pt x="118" y="21"/>
                    </a:cubicBezTo>
                    <a:cubicBezTo>
                      <a:pt x="118" y="18"/>
                      <a:pt x="116" y="16"/>
                      <a:pt x="114" y="16"/>
                    </a:cubicBezTo>
                    <a:cubicBezTo>
                      <a:pt x="72" y="16"/>
                      <a:pt x="72" y="16"/>
                      <a:pt x="72" y="16"/>
                    </a:cubicBezTo>
                    <a:cubicBezTo>
                      <a:pt x="70" y="16"/>
                      <a:pt x="68" y="18"/>
                      <a:pt x="68" y="21"/>
                    </a:cubicBezTo>
                    <a:cubicBezTo>
                      <a:pt x="68" y="23"/>
                      <a:pt x="70" y="25"/>
                      <a:pt x="72" y="25"/>
                    </a:cubicBezTo>
                    <a:close/>
                    <a:moveTo>
                      <a:pt x="156" y="33"/>
                    </a:moveTo>
                    <a:cubicBezTo>
                      <a:pt x="149" y="33"/>
                      <a:pt x="144" y="39"/>
                      <a:pt x="144" y="46"/>
                    </a:cubicBezTo>
                    <a:cubicBezTo>
                      <a:pt x="144" y="53"/>
                      <a:pt x="149" y="59"/>
                      <a:pt x="156" y="59"/>
                    </a:cubicBezTo>
                    <a:cubicBezTo>
                      <a:pt x="163" y="59"/>
                      <a:pt x="169" y="53"/>
                      <a:pt x="169" y="46"/>
                    </a:cubicBezTo>
                    <a:cubicBezTo>
                      <a:pt x="169" y="39"/>
                      <a:pt x="163" y="33"/>
                      <a:pt x="156" y="33"/>
                    </a:cubicBezTo>
                    <a:close/>
                    <a:moveTo>
                      <a:pt x="156" y="50"/>
                    </a:moveTo>
                    <a:cubicBezTo>
                      <a:pt x="154" y="50"/>
                      <a:pt x="152" y="48"/>
                      <a:pt x="152" y="46"/>
                    </a:cubicBezTo>
                    <a:cubicBezTo>
                      <a:pt x="152" y="44"/>
                      <a:pt x="154" y="42"/>
                      <a:pt x="156" y="42"/>
                    </a:cubicBezTo>
                    <a:cubicBezTo>
                      <a:pt x="159" y="42"/>
                      <a:pt x="160" y="44"/>
                      <a:pt x="160" y="46"/>
                    </a:cubicBezTo>
                    <a:cubicBezTo>
                      <a:pt x="160" y="48"/>
                      <a:pt x="159" y="50"/>
                      <a:pt x="156" y="50"/>
                    </a:cubicBezTo>
                    <a:close/>
                    <a:moveTo>
                      <a:pt x="169" y="16"/>
                    </a:moveTo>
                    <a:cubicBezTo>
                      <a:pt x="152" y="16"/>
                      <a:pt x="152" y="16"/>
                      <a:pt x="152" y="16"/>
                    </a:cubicBezTo>
                    <a:cubicBezTo>
                      <a:pt x="139" y="16"/>
                      <a:pt x="139" y="0"/>
                      <a:pt x="122" y="0"/>
                    </a:cubicBezTo>
                    <a:cubicBezTo>
                      <a:pt x="106" y="0"/>
                      <a:pt x="93" y="0"/>
                      <a:pt x="93" y="0"/>
                    </a:cubicBezTo>
                    <a:cubicBezTo>
                      <a:pt x="93" y="0"/>
                      <a:pt x="80" y="0"/>
                      <a:pt x="63" y="0"/>
                    </a:cubicBezTo>
                    <a:cubicBezTo>
                      <a:pt x="47" y="0"/>
                      <a:pt x="47" y="16"/>
                      <a:pt x="34" y="16"/>
                    </a:cubicBezTo>
                    <a:cubicBezTo>
                      <a:pt x="17" y="16"/>
                      <a:pt x="17" y="16"/>
                      <a:pt x="17" y="16"/>
                    </a:cubicBezTo>
                    <a:cubicBezTo>
                      <a:pt x="8" y="16"/>
                      <a:pt x="0" y="24"/>
                      <a:pt x="0" y="33"/>
                    </a:cubicBezTo>
                    <a:cubicBezTo>
                      <a:pt x="0" y="135"/>
                      <a:pt x="0" y="135"/>
                      <a:pt x="0" y="135"/>
                    </a:cubicBezTo>
                    <a:cubicBezTo>
                      <a:pt x="0" y="144"/>
                      <a:pt x="8" y="151"/>
                      <a:pt x="17" y="151"/>
                    </a:cubicBezTo>
                    <a:cubicBezTo>
                      <a:pt x="169" y="151"/>
                      <a:pt x="169" y="151"/>
                      <a:pt x="169" y="151"/>
                    </a:cubicBezTo>
                    <a:cubicBezTo>
                      <a:pt x="178" y="151"/>
                      <a:pt x="186" y="144"/>
                      <a:pt x="186" y="135"/>
                    </a:cubicBezTo>
                    <a:cubicBezTo>
                      <a:pt x="186" y="33"/>
                      <a:pt x="186" y="33"/>
                      <a:pt x="186" y="33"/>
                    </a:cubicBezTo>
                    <a:cubicBezTo>
                      <a:pt x="186" y="24"/>
                      <a:pt x="178" y="16"/>
                      <a:pt x="169" y="16"/>
                    </a:cubicBezTo>
                    <a:close/>
                    <a:moveTo>
                      <a:pt x="177" y="101"/>
                    </a:moveTo>
                    <a:cubicBezTo>
                      <a:pt x="141" y="101"/>
                      <a:pt x="141" y="101"/>
                      <a:pt x="141" y="101"/>
                    </a:cubicBezTo>
                    <a:cubicBezTo>
                      <a:pt x="140" y="104"/>
                      <a:pt x="138" y="107"/>
                      <a:pt x="137" y="109"/>
                    </a:cubicBezTo>
                    <a:cubicBezTo>
                      <a:pt x="177" y="109"/>
                      <a:pt x="177" y="109"/>
                      <a:pt x="177" y="109"/>
                    </a:cubicBezTo>
                    <a:cubicBezTo>
                      <a:pt x="177" y="135"/>
                      <a:pt x="177" y="135"/>
                      <a:pt x="177" y="135"/>
                    </a:cubicBezTo>
                    <a:cubicBezTo>
                      <a:pt x="177" y="139"/>
                      <a:pt x="174" y="143"/>
                      <a:pt x="169" y="143"/>
                    </a:cubicBezTo>
                    <a:cubicBezTo>
                      <a:pt x="17" y="143"/>
                      <a:pt x="17" y="143"/>
                      <a:pt x="17" y="143"/>
                    </a:cubicBezTo>
                    <a:cubicBezTo>
                      <a:pt x="12" y="143"/>
                      <a:pt x="9" y="139"/>
                      <a:pt x="9" y="135"/>
                    </a:cubicBezTo>
                    <a:cubicBezTo>
                      <a:pt x="9" y="109"/>
                      <a:pt x="9" y="109"/>
                      <a:pt x="9" y="109"/>
                    </a:cubicBezTo>
                    <a:cubicBezTo>
                      <a:pt x="49" y="109"/>
                      <a:pt x="49" y="109"/>
                      <a:pt x="49" y="109"/>
                    </a:cubicBezTo>
                    <a:cubicBezTo>
                      <a:pt x="48" y="107"/>
                      <a:pt x="46" y="104"/>
                      <a:pt x="45" y="101"/>
                    </a:cubicBezTo>
                    <a:cubicBezTo>
                      <a:pt x="9" y="101"/>
                      <a:pt x="9" y="101"/>
                      <a:pt x="9" y="101"/>
                    </a:cubicBezTo>
                    <a:cubicBezTo>
                      <a:pt x="9" y="33"/>
                      <a:pt x="9" y="33"/>
                      <a:pt x="9" y="33"/>
                    </a:cubicBezTo>
                    <a:cubicBezTo>
                      <a:pt x="9" y="29"/>
                      <a:pt x="12" y="25"/>
                      <a:pt x="17" y="25"/>
                    </a:cubicBezTo>
                    <a:cubicBezTo>
                      <a:pt x="34" y="25"/>
                      <a:pt x="34" y="25"/>
                      <a:pt x="34" y="25"/>
                    </a:cubicBezTo>
                    <a:cubicBezTo>
                      <a:pt x="51" y="25"/>
                      <a:pt x="51" y="8"/>
                      <a:pt x="63" y="8"/>
                    </a:cubicBezTo>
                    <a:cubicBezTo>
                      <a:pt x="72" y="8"/>
                      <a:pt x="93" y="8"/>
                      <a:pt x="93" y="8"/>
                    </a:cubicBezTo>
                    <a:cubicBezTo>
                      <a:pt x="93" y="8"/>
                      <a:pt x="114" y="8"/>
                      <a:pt x="122" y="8"/>
                    </a:cubicBezTo>
                    <a:cubicBezTo>
                      <a:pt x="135" y="8"/>
                      <a:pt x="135" y="25"/>
                      <a:pt x="152" y="25"/>
                    </a:cubicBezTo>
                    <a:cubicBezTo>
                      <a:pt x="169" y="25"/>
                      <a:pt x="169" y="25"/>
                      <a:pt x="169" y="25"/>
                    </a:cubicBezTo>
                    <a:cubicBezTo>
                      <a:pt x="174" y="25"/>
                      <a:pt x="177" y="29"/>
                      <a:pt x="177" y="33"/>
                    </a:cubicBezTo>
                    <a:lnTo>
                      <a:pt x="177" y="101"/>
                    </a:lnTo>
                    <a:close/>
                    <a:moveTo>
                      <a:pt x="156" y="67"/>
                    </a:moveTo>
                    <a:cubicBezTo>
                      <a:pt x="154" y="67"/>
                      <a:pt x="152" y="69"/>
                      <a:pt x="152" y="71"/>
                    </a:cubicBezTo>
                    <a:cubicBezTo>
                      <a:pt x="152" y="74"/>
                      <a:pt x="154" y="75"/>
                      <a:pt x="156" y="75"/>
                    </a:cubicBezTo>
                    <a:cubicBezTo>
                      <a:pt x="159" y="75"/>
                      <a:pt x="160" y="74"/>
                      <a:pt x="160" y="71"/>
                    </a:cubicBezTo>
                    <a:cubicBezTo>
                      <a:pt x="160" y="69"/>
                      <a:pt x="159" y="67"/>
                      <a:pt x="156" y="67"/>
                    </a:cubicBezTo>
                    <a:close/>
                    <a:moveTo>
                      <a:pt x="93" y="42"/>
                    </a:moveTo>
                    <a:cubicBezTo>
                      <a:pt x="70" y="42"/>
                      <a:pt x="51" y="61"/>
                      <a:pt x="51" y="84"/>
                    </a:cubicBezTo>
                    <a:cubicBezTo>
                      <a:pt x="51" y="107"/>
                      <a:pt x="70" y="126"/>
                      <a:pt x="93" y="126"/>
                    </a:cubicBezTo>
                    <a:cubicBezTo>
                      <a:pt x="116" y="126"/>
                      <a:pt x="135" y="107"/>
                      <a:pt x="135" y="84"/>
                    </a:cubicBezTo>
                    <a:cubicBezTo>
                      <a:pt x="135" y="61"/>
                      <a:pt x="116" y="42"/>
                      <a:pt x="93" y="42"/>
                    </a:cubicBezTo>
                    <a:close/>
                    <a:moveTo>
                      <a:pt x="93" y="118"/>
                    </a:moveTo>
                    <a:cubicBezTo>
                      <a:pt x="74" y="118"/>
                      <a:pt x="59" y="103"/>
                      <a:pt x="59" y="84"/>
                    </a:cubicBezTo>
                    <a:cubicBezTo>
                      <a:pt x="59" y="65"/>
                      <a:pt x="74" y="50"/>
                      <a:pt x="93" y="50"/>
                    </a:cubicBezTo>
                    <a:cubicBezTo>
                      <a:pt x="112" y="50"/>
                      <a:pt x="127" y="65"/>
                      <a:pt x="127" y="84"/>
                    </a:cubicBezTo>
                    <a:cubicBezTo>
                      <a:pt x="127" y="103"/>
                      <a:pt x="112" y="118"/>
                      <a:pt x="93" y="118"/>
                    </a:cubicBezTo>
                    <a:close/>
                  </a:path>
                </a:pathLst>
              </a:custGeom>
              <a:solidFill>
                <a:schemeClr val="bg1">
                  <a:lumMod val="95000"/>
                </a:schemeClr>
              </a:solidFill>
              <a:ln>
                <a:solidFill>
                  <a:schemeClr val="bg1"/>
                </a:solidFill>
              </a:ln>
            </p:spPr>
            <p:txBody>
              <a:bodyPr anchor="ctr"/>
              <a:lstStyle/>
              <a:p>
                <a:pPr algn="ctr"/>
                <a:endParaRPr sz="1015" dirty="0">
                  <a:latin typeface="+mn-lt"/>
                  <a:ea typeface="思源黑体" panose="020B0500000000000000" pitchFamily="34" charset="-122"/>
                  <a:cs typeface="+mn-ea"/>
                  <a:sym typeface="+mn-lt"/>
                </a:endParaRPr>
              </a:p>
            </p:txBody>
          </p:sp>
        </p:grpSp>
        <p:grpSp>
          <p:nvGrpSpPr>
            <p:cNvPr id="65" name="组合 64"/>
            <p:cNvGrpSpPr/>
            <p:nvPr/>
          </p:nvGrpSpPr>
          <p:grpSpPr>
            <a:xfrm>
              <a:off x="4990110" y="3652664"/>
              <a:ext cx="510152" cy="510152"/>
              <a:chOff x="4990110" y="3859748"/>
              <a:chExt cx="510152" cy="510152"/>
            </a:xfrm>
          </p:grpSpPr>
          <p:sp>
            <p:nvSpPr>
              <p:cNvPr id="25" name="Oval 28"/>
              <p:cNvSpPr>
                <a:spLocks noChangeAspect="1"/>
              </p:cNvSpPr>
              <p:nvPr/>
            </p:nvSpPr>
            <p:spPr>
              <a:xfrm>
                <a:off x="4990110" y="3859748"/>
                <a:ext cx="510152" cy="510152"/>
              </a:xfrm>
              <a:prstGeom prst="ellipse">
                <a:avLst/>
              </a:prstGeom>
              <a:solidFill>
                <a:srgbClr val="FF9216"/>
              </a:solidFill>
              <a:ln w="12700">
                <a:noFill/>
              </a:ln>
              <a:effectLst>
                <a:outerShdw blurRad="1905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endParaRPr sz="1015" dirty="0">
                  <a:ea typeface="思源黑体" panose="020B0500000000000000" pitchFamily="34" charset="-122"/>
                  <a:cs typeface="+mn-ea"/>
                  <a:sym typeface="+mn-lt"/>
                </a:endParaRPr>
              </a:p>
            </p:txBody>
          </p:sp>
          <p:sp>
            <p:nvSpPr>
              <p:cNvPr id="26" name="Freeform: Shape 27"/>
              <p:cNvSpPr/>
              <p:nvPr/>
            </p:nvSpPr>
            <p:spPr bwMode="auto">
              <a:xfrm>
                <a:off x="5087975" y="4042358"/>
                <a:ext cx="229592" cy="144935"/>
              </a:xfrm>
              <a:custGeom>
                <a:avLst/>
                <a:gdLst>
                  <a:gd name="T0" fmla="*/ 118 w 186"/>
                  <a:gd name="T1" fmla="*/ 21 h 118"/>
                  <a:gd name="T2" fmla="*/ 127 w 186"/>
                  <a:gd name="T3" fmla="*/ 21 h 118"/>
                  <a:gd name="T4" fmla="*/ 182 w 186"/>
                  <a:gd name="T5" fmla="*/ 17 h 118"/>
                  <a:gd name="T6" fmla="*/ 180 w 186"/>
                  <a:gd name="T7" fmla="*/ 17 h 118"/>
                  <a:gd name="T8" fmla="*/ 144 w 186"/>
                  <a:gd name="T9" fmla="*/ 17 h 118"/>
                  <a:gd name="T10" fmla="*/ 17 w 186"/>
                  <a:gd name="T11" fmla="*/ 0 h 118"/>
                  <a:gd name="T12" fmla="*/ 0 w 186"/>
                  <a:gd name="T13" fmla="*/ 101 h 118"/>
                  <a:gd name="T14" fmla="*/ 127 w 186"/>
                  <a:gd name="T15" fmla="*/ 118 h 118"/>
                  <a:gd name="T16" fmla="*/ 144 w 186"/>
                  <a:gd name="T17" fmla="*/ 83 h 118"/>
                  <a:gd name="T18" fmla="*/ 180 w 186"/>
                  <a:gd name="T19" fmla="*/ 101 h 118"/>
                  <a:gd name="T20" fmla="*/ 186 w 186"/>
                  <a:gd name="T21" fmla="*/ 97 h 118"/>
                  <a:gd name="T22" fmla="*/ 182 w 186"/>
                  <a:gd name="T23" fmla="*/ 17 h 118"/>
                  <a:gd name="T24" fmla="*/ 127 w 186"/>
                  <a:gd name="T25" fmla="*/ 110 h 118"/>
                  <a:gd name="T26" fmla="*/ 9 w 186"/>
                  <a:gd name="T27" fmla="*/ 101 h 118"/>
                  <a:gd name="T28" fmla="*/ 135 w 186"/>
                  <a:gd name="T29" fmla="*/ 42 h 118"/>
                  <a:gd name="T30" fmla="*/ 135 w 186"/>
                  <a:gd name="T31" fmla="*/ 34 h 118"/>
                  <a:gd name="T32" fmla="*/ 9 w 186"/>
                  <a:gd name="T33" fmla="*/ 17 h 118"/>
                  <a:gd name="T34" fmla="*/ 127 w 186"/>
                  <a:gd name="T35" fmla="*/ 8 h 118"/>
                  <a:gd name="T36" fmla="*/ 135 w 186"/>
                  <a:gd name="T37" fmla="*/ 34 h 118"/>
                  <a:gd name="T38" fmla="*/ 144 w 186"/>
                  <a:gd name="T39" fmla="*/ 73 h 118"/>
                  <a:gd name="T40" fmla="*/ 161 w 186"/>
                  <a:gd name="T41" fmla="*/ 36 h 118"/>
                  <a:gd name="T42" fmla="*/ 177 w 186"/>
                  <a:gd name="T43" fmla="*/ 90 h 118"/>
                  <a:gd name="T44" fmla="*/ 169 w 186"/>
                  <a:gd name="T45" fmla="*/ 32 h 118"/>
                  <a:gd name="T46" fmla="*/ 177 w 186"/>
                  <a:gd name="T47" fmla="*/ 90 h 118"/>
                  <a:gd name="T48" fmla="*/ 97 w 186"/>
                  <a:gd name="T49" fmla="*/ 93 h 118"/>
                  <a:gd name="T50" fmla="*/ 97 w 186"/>
                  <a:gd name="T51" fmla="*/ 51 h 118"/>
                  <a:gd name="T52" fmla="*/ 81 w 186"/>
                  <a:gd name="T53" fmla="*/ 84 h 118"/>
                  <a:gd name="T54" fmla="*/ 68 w 186"/>
                  <a:gd name="T55" fmla="*/ 72 h 118"/>
                  <a:gd name="T56" fmla="*/ 26 w 186"/>
                  <a:gd name="T57" fmla="*/ 72 h 118"/>
                  <a:gd name="T58" fmla="*/ 97 w 186"/>
                  <a:gd name="T59" fmla="*/ 59 h 118"/>
                  <a:gd name="T60" fmla="*/ 97 w 186"/>
                  <a:gd name="T61" fmla="*/ 84 h 118"/>
                  <a:gd name="T62" fmla="*/ 97 w 186"/>
                  <a:gd name="T63" fmla="*/ 59 h 118"/>
                  <a:gd name="T64" fmla="*/ 59 w 186"/>
                  <a:gd name="T65" fmla="*/ 72 h 118"/>
                  <a:gd name="T66" fmla="*/ 34 w 186"/>
                  <a:gd name="T67" fmla="*/ 72 h 118"/>
                  <a:gd name="T68" fmla="*/ 106 w 186"/>
                  <a:gd name="T69" fmla="*/ 17 h 118"/>
                  <a:gd name="T70" fmla="*/ 106 w 186"/>
                  <a:gd name="T71" fmla="*/ 25 h 118"/>
                  <a:gd name="T72" fmla="*/ 106 w 186"/>
                  <a:gd name="T73" fmla="*/ 1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6" h="118">
                    <a:moveTo>
                      <a:pt x="123" y="17"/>
                    </a:moveTo>
                    <a:cubicBezTo>
                      <a:pt x="120" y="17"/>
                      <a:pt x="118" y="19"/>
                      <a:pt x="118" y="21"/>
                    </a:cubicBezTo>
                    <a:cubicBezTo>
                      <a:pt x="118" y="23"/>
                      <a:pt x="120" y="25"/>
                      <a:pt x="123" y="25"/>
                    </a:cubicBezTo>
                    <a:cubicBezTo>
                      <a:pt x="125" y="25"/>
                      <a:pt x="127" y="23"/>
                      <a:pt x="127" y="21"/>
                    </a:cubicBezTo>
                    <a:cubicBezTo>
                      <a:pt x="127" y="19"/>
                      <a:pt x="125" y="17"/>
                      <a:pt x="123" y="17"/>
                    </a:cubicBezTo>
                    <a:close/>
                    <a:moveTo>
                      <a:pt x="182" y="17"/>
                    </a:moveTo>
                    <a:cubicBezTo>
                      <a:pt x="181" y="17"/>
                      <a:pt x="180" y="17"/>
                      <a:pt x="180" y="17"/>
                    </a:cubicBezTo>
                    <a:cubicBezTo>
                      <a:pt x="180" y="17"/>
                      <a:pt x="180" y="17"/>
                      <a:pt x="180" y="17"/>
                    </a:cubicBezTo>
                    <a:cubicBezTo>
                      <a:pt x="144" y="35"/>
                      <a:pt x="144" y="35"/>
                      <a:pt x="144" y="35"/>
                    </a:cubicBezTo>
                    <a:cubicBezTo>
                      <a:pt x="144" y="17"/>
                      <a:pt x="144" y="17"/>
                      <a:pt x="144" y="17"/>
                    </a:cubicBezTo>
                    <a:cubicBezTo>
                      <a:pt x="144" y="8"/>
                      <a:pt x="136" y="0"/>
                      <a:pt x="127" y="0"/>
                    </a:cubicBezTo>
                    <a:cubicBezTo>
                      <a:pt x="17" y="0"/>
                      <a:pt x="17" y="0"/>
                      <a:pt x="17" y="0"/>
                    </a:cubicBezTo>
                    <a:cubicBezTo>
                      <a:pt x="8" y="0"/>
                      <a:pt x="0" y="8"/>
                      <a:pt x="0" y="17"/>
                    </a:cubicBezTo>
                    <a:cubicBezTo>
                      <a:pt x="0" y="101"/>
                      <a:pt x="0" y="101"/>
                      <a:pt x="0" y="101"/>
                    </a:cubicBezTo>
                    <a:cubicBezTo>
                      <a:pt x="0" y="111"/>
                      <a:pt x="8" y="118"/>
                      <a:pt x="17" y="118"/>
                    </a:cubicBezTo>
                    <a:cubicBezTo>
                      <a:pt x="127" y="118"/>
                      <a:pt x="127" y="118"/>
                      <a:pt x="127" y="118"/>
                    </a:cubicBezTo>
                    <a:cubicBezTo>
                      <a:pt x="136" y="118"/>
                      <a:pt x="144" y="111"/>
                      <a:pt x="144" y="101"/>
                    </a:cubicBezTo>
                    <a:cubicBezTo>
                      <a:pt x="144" y="83"/>
                      <a:pt x="144" y="83"/>
                      <a:pt x="144" y="83"/>
                    </a:cubicBezTo>
                    <a:cubicBezTo>
                      <a:pt x="180" y="101"/>
                      <a:pt x="180" y="101"/>
                      <a:pt x="180" y="101"/>
                    </a:cubicBezTo>
                    <a:cubicBezTo>
                      <a:pt x="180" y="101"/>
                      <a:pt x="180" y="101"/>
                      <a:pt x="180" y="101"/>
                    </a:cubicBezTo>
                    <a:cubicBezTo>
                      <a:pt x="180" y="101"/>
                      <a:pt x="181" y="101"/>
                      <a:pt x="182" y="101"/>
                    </a:cubicBezTo>
                    <a:cubicBezTo>
                      <a:pt x="184" y="101"/>
                      <a:pt x="186" y="99"/>
                      <a:pt x="186" y="97"/>
                    </a:cubicBezTo>
                    <a:cubicBezTo>
                      <a:pt x="186" y="21"/>
                      <a:pt x="186" y="21"/>
                      <a:pt x="186" y="21"/>
                    </a:cubicBezTo>
                    <a:cubicBezTo>
                      <a:pt x="186" y="19"/>
                      <a:pt x="184" y="17"/>
                      <a:pt x="182" y="17"/>
                    </a:cubicBezTo>
                    <a:close/>
                    <a:moveTo>
                      <a:pt x="135" y="101"/>
                    </a:moveTo>
                    <a:cubicBezTo>
                      <a:pt x="135" y="106"/>
                      <a:pt x="132" y="110"/>
                      <a:pt x="127" y="110"/>
                    </a:cubicBezTo>
                    <a:cubicBezTo>
                      <a:pt x="17" y="110"/>
                      <a:pt x="17" y="110"/>
                      <a:pt x="17" y="110"/>
                    </a:cubicBezTo>
                    <a:cubicBezTo>
                      <a:pt x="13" y="110"/>
                      <a:pt x="9" y="106"/>
                      <a:pt x="9" y="101"/>
                    </a:cubicBezTo>
                    <a:cubicBezTo>
                      <a:pt x="9" y="42"/>
                      <a:pt x="9" y="42"/>
                      <a:pt x="9" y="42"/>
                    </a:cubicBezTo>
                    <a:cubicBezTo>
                      <a:pt x="135" y="42"/>
                      <a:pt x="135" y="42"/>
                      <a:pt x="135" y="42"/>
                    </a:cubicBezTo>
                    <a:lnTo>
                      <a:pt x="135" y="101"/>
                    </a:lnTo>
                    <a:close/>
                    <a:moveTo>
                      <a:pt x="135" y="34"/>
                    </a:moveTo>
                    <a:cubicBezTo>
                      <a:pt x="9" y="34"/>
                      <a:pt x="9" y="34"/>
                      <a:pt x="9" y="34"/>
                    </a:cubicBezTo>
                    <a:cubicBezTo>
                      <a:pt x="9" y="17"/>
                      <a:pt x="9" y="17"/>
                      <a:pt x="9" y="17"/>
                    </a:cubicBezTo>
                    <a:cubicBezTo>
                      <a:pt x="9" y="12"/>
                      <a:pt x="13" y="8"/>
                      <a:pt x="17" y="8"/>
                    </a:cubicBezTo>
                    <a:cubicBezTo>
                      <a:pt x="127" y="8"/>
                      <a:pt x="127" y="8"/>
                      <a:pt x="127" y="8"/>
                    </a:cubicBezTo>
                    <a:cubicBezTo>
                      <a:pt x="132" y="8"/>
                      <a:pt x="135" y="12"/>
                      <a:pt x="135" y="17"/>
                    </a:cubicBezTo>
                    <a:lnTo>
                      <a:pt x="135" y="34"/>
                    </a:lnTo>
                    <a:close/>
                    <a:moveTo>
                      <a:pt x="161" y="82"/>
                    </a:moveTo>
                    <a:cubicBezTo>
                      <a:pt x="144" y="73"/>
                      <a:pt x="144" y="73"/>
                      <a:pt x="144" y="73"/>
                    </a:cubicBezTo>
                    <a:cubicBezTo>
                      <a:pt x="144" y="45"/>
                      <a:pt x="144" y="45"/>
                      <a:pt x="144" y="45"/>
                    </a:cubicBezTo>
                    <a:cubicBezTo>
                      <a:pt x="161" y="36"/>
                      <a:pt x="161" y="36"/>
                      <a:pt x="161" y="36"/>
                    </a:cubicBezTo>
                    <a:lnTo>
                      <a:pt x="161" y="82"/>
                    </a:lnTo>
                    <a:close/>
                    <a:moveTo>
                      <a:pt x="177" y="90"/>
                    </a:moveTo>
                    <a:cubicBezTo>
                      <a:pt x="169" y="86"/>
                      <a:pt x="169" y="86"/>
                      <a:pt x="169" y="86"/>
                    </a:cubicBezTo>
                    <a:cubicBezTo>
                      <a:pt x="169" y="32"/>
                      <a:pt x="169" y="32"/>
                      <a:pt x="169" y="32"/>
                    </a:cubicBezTo>
                    <a:cubicBezTo>
                      <a:pt x="177" y="28"/>
                      <a:pt x="177" y="28"/>
                      <a:pt x="177" y="28"/>
                    </a:cubicBezTo>
                    <a:lnTo>
                      <a:pt x="177" y="90"/>
                    </a:lnTo>
                    <a:close/>
                    <a:moveTo>
                      <a:pt x="47" y="93"/>
                    </a:moveTo>
                    <a:cubicBezTo>
                      <a:pt x="97" y="93"/>
                      <a:pt x="97" y="93"/>
                      <a:pt x="97" y="93"/>
                    </a:cubicBezTo>
                    <a:cubicBezTo>
                      <a:pt x="109" y="93"/>
                      <a:pt x="118" y="83"/>
                      <a:pt x="118" y="72"/>
                    </a:cubicBezTo>
                    <a:cubicBezTo>
                      <a:pt x="118" y="60"/>
                      <a:pt x="109" y="51"/>
                      <a:pt x="97" y="51"/>
                    </a:cubicBezTo>
                    <a:cubicBezTo>
                      <a:pt x="86" y="51"/>
                      <a:pt x="76" y="60"/>
                      <a:pt x="76" y="72"/>
                    </a:cubicBezTo>
                    <a:cubicBezTo>
                      <a:pt x="76" y="77"/>
                      <a:pt x="78" y="81"/>
                      <a:pt x="81" y="84"/>
                    </a:cubicBezTo>
                    <a:cubicBezTo>
                      <a:pt x="63" y="84"/>
                      <a:pt x="63" y="84"/>
                      <a:pt x="63" y="84"/>
                    </a:cubicBezTo>
                    <a:cubicBezTo>
                      <a:pt x="66" y="81"/>
                      <a:pt x="68" y="77"/>
                      <a:pt x="68" y="72"/>
                    </a:cubicBezTo>
                    <a:cubicBezTo>
                      <a:pt x="68" y="60"/>
                      <a:pt x="58" y="51"/>
                      <a:pt x="47" y="51"/>
                    </a:cubicBezTo>
                    <a:cubicBezTo>
                      <a:pt x="35" y="51"/>
                      <a:pt x="26" y="60"/>
                      <a:pt x="26" y="72"/>
                    </a:cubicBezTo>
                    <a:cubicBezTo>
                      <a:pt x="26" y="83"/>
                      <a:pt x="35" y="93"/>
                      <a:pt x="47" y="93"/>
                    </a:cubicBezTo>
                    <a:close/>
                    <a:moveTo>
                      <a:pt x="97" y="59"/>
                    </a:moveTo>
                    <a:cubicBezTo>
                      <a:pt x="104" y="59"/>
                      <a:pt x="110" y="65"/>
                      <a:pt x="110" y="72"/>
                    </a:cubicBezTo>
                    <a:cubicBezTo>
                      <a:pt x="110" y="79"/>
                      <a:pt x="104" y="84"/>
                      <a:pt x="97" y="84"/>
                    </a:cubicBezTo>
                    <a:cubicBezTo>
                      <a:pt x="90" y="84"/>
                      <a:pt x="85" y="79"/>
                      <a:pt x="85" y="72"/>
                    </a:cubicBezTo>
                    <a:cubicBezTo>
                      <a:pt x="85" y="65"/>
                      <a:pt x="90" y="59"/>
                      <a:pt x="97" y="59"/>
                    </a:cubicBezTo>
                    <a:close/>
                    <a:moveTo>
                      <a:pt x="47" y="59"/>
                    </a:moveTo>
                    <a:cubicBezTo>
                      <a:pt x="54" y="59"/>
                      <a:pt x="59" y="65"/>
                      <a:pt x="59" y="72"/>
                    </a:cubicBezTo>
                    <a:cubicBezTo>
                      <a:pt x="59" y="79"/>
                      <a:pt x="54" y="84"/>
                      <a:pt x="47" y="84"/>
                    </a:cubicBezTo>
                    <a:cubicBezTo>
                      <a:pt x="40" y="84"/>
                      <a:pt x="34" y="79"/>
                      <a:pt x="34" y="72"/>
                    </a:cubicBezTo>
                    <a:cubicBezTo>
                      <a:pt x="34" y="65"/>
                      <a:pt x="40" y="59"/>
                      <a:pt x="47" y="59"/>
                    </a:cubicBezTo>
                    <a:close/>
                    <a:moveTo>
                      <a:pt x="106" y="17"/>
                    </a:moveTo>
                    <a:cubicBezTo>
                      <a:pt x="103" y="17"/>
                      <a:pt x="102" y="19"/>
                      <a:pt x="102" y="21"/>
                    </a:cubicBezTo>
                    <a:cubicBezTo>
                      <a:pt x="102" y="23"/>
                      <a:pt x="103" y="25"/>
                      <a:pt x="106" y="25"/>
                    </a:cubicBezTo>
                    <a:cubicBezTo>
                      <a:pt x="108" y="25"/>
                      <a:pt x="110" y="23"/>
                      <a:pt x="110" y="21"/>
                    </a:cubicBezTo>
                    <a:cubicBezTo>
                      <a:pt x="110" y="19"/>
                      <a:pt x="108" y="17"/>
                      <a:pt x="106" y="17"/>
                    </a:cubicBezTo>
                    <a:close/>
                  </a:path>
                </a:pathLst>
              </a:custGeom>
              <a:solidFill>
                <a:schemeClr val="bg1"/>
              </a:solidFill>
              <a:ln>
                <a:noFill/>
              </a:ln>
            </p:spPr>
            <p:txBody>
              <a:bodyPr anchor="ctr"/>
              <a:lstStyle/>
              <a:p>
                <a:pPr algn="ctr"/>
                <a:endParaRPr sz="1015" dirty="0">
                  <a:latin typeface="+mn-lt"/>
                  <a:ea typeface="思源黑体" panose="020B0500000000000000" pitchFamily="34" charset="-122"/>
                  <a:cs typeface="+mn-ea"/>
                  <a:sym typeface="+mn-lt"/>
                </a:endParaRPr>
              </a:p>
            </p:txBody>
          </p:sp>
        </p:grpSp>
        <p:sp>
          <p:nvSpPr>
            <p:cNvPr id="27" name="Oval 32"/>
            <p:cNvSpPr>
              <a:spLocks noChangeAspect="1"/>
            </p:cNvSpPr>
            <p:nvPr/>
          </p:nvSpPr>
          <p:spPr>
            <a:xfrm>
              <a:off x="3126538" y="2716560"/>
              <a:ext cx="510153" cy="510151"/>
            </a:xfrm>
            <a:prstGeom prst="ellipse">
              <a:avLst/>
            </a:prstGeom>
            <a:solidFill>
              <a:srgbClr val="1E74AE"/>
            </a:solidFill>
            <a:ln w="12700">
              <a:noFill/>
            </a:ln>
            <a:effectLst>
              <a:outerShdw blurRad="1905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endParaRPr sz="1015" dirty="0">
                <a:ea typeface="思源黑体" panose="020B0500000000000000" pitchFamily="34" charset="-122"/>
                <a:cs typeface="+mn-ea"/>
                <a:sym typeface="+mn-lt"/>
              </a:endParaRPr>
            </a:p>
          </p:txBody>
        </p:sp>
        <p:grpSp>
          <p:nvGrpSpPr>
            <p:cNvPr id="60" name="组合 59"/>
            <p:cNvGrpSpPr/>
            <p:nvPr/>
          </p:nvGrpSpPr>
          <p:grpSpPr>
            <a:xfrm>
              <a:off x="3486578" y="1823644"/>
              <a:ext cx="510152" cy="510152"/>
              <a:chOff x="3330838" y="1823644"/>
              <a:chExt cx="510152" cy="510152"/>
            </a:xfrm>
          </p:grpSpPr>
          <p:sp>
            <p:nvSpPr>
              <p:cNvPr id="29" name="Oval 31"/>
              <p:cNvSpPr>
                <a:spLocks noChangeAspect="1"/>
              </p:cNvSpPr>
              <p:nvPr/>
            </p:nvSpPr>
            <p:spPr>
              <a:xfrm>
                <a:off x="3330838" y="1823644"/>
                <a:ext cx="510152" cy="510152"/>
              </a:xfrm>
              <a:prstGeom prst="ellipse">
                <a:avLst/>
              </a:prstGeom>
              <a:solidFill>
                <a:srgbClr val="FF9216"/>
              </a:solidFill>
              <a:ln w="12700">
                <a:noFill/>
              </a:ln>
              <a:effectLst>
                <a:outerShdw blurRad="1905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endParaRPr sz="1015" dirty="0">
                  <a:ea typeface="思源黑体" panose="020B0500000000000000" pitchFamily="34" charset="-122"/>
                  <a:cs typeface="+mn-ea"/>
                  <a:sym typeface="+mn-lt"/>
                </a:endParaRPr>
              </a:p>
            </p:txBody>
          </p:sp>
          <p:sp>
            <p:nvSpPr>
              <p:cNvPr id="30" name="Freeform: Shape 34"/>
              <p:cNvSpPr/>
              <p:nvPr/>
            </p:nvSpPr>
            <p:spPr bwMode="auto">
              <a:xfrm>
                <a:off x="3472434" y="1976279"/>
                <a:ext cx="226960" cy="225621"/>
              </a:xfrm>
              <a:custGeom>
                <a:avLst/>
                <a:gdLst>
                  <a:gd name="T0" fmla="*/ 85 w 186"/>
                  <a:gd name="T1" fmla="*/ 93 h 185"/>
                  <a:gd name="T2" fmla="*/ 101 w 186"/>
                  <a:gd name="T3" fmla="*/ 93 h 185"/>
                  <a:gd name="T4" fmla="*/ 186 w 186"/>
                  <a:gd name="T5" fmla="*/ 93 h 185"/>
                  <a:gd name="T6" fmla="*/ 159 w 186"/>
                  <a:gd name="T7" fmla="*/ 27 h 185"/>
                  <a:gd name="T8" fmla="*/ 93 w 186"/>
                  <a:gd name="T9" fmla="*/ 0 h 185"/>
                  <a:gd name="T10" fmla="*/ 27 w 186"/>
                  <a:gd name="T11" fmla="*/ 27 h 185"/>
                  <a:gd name="T12" fmla="*/ 0 w 186"/>
                  <a:gd name="T13" fmla="*/ 93 h 185"/>
                  <a:gd name="T14" fmla="*/ 27 w 186"/>
                  <a:gd name="T15" fmla="*/ 158 h 185"/>
                  <a:gd name="T16" fmla="*/ 93 w 186"/>
                  <a:gd name="T17" fmla="*/ 185 h 185"/>
                  <a:gd name="T18" fmla="*/ 159 w 186"/>
                  <a:gd name="T19" fmla="*/ 158 h 185"/>
                  <a:gd name="T20" fmla="*/ 186 w 186"/>
                  <a:gd name="T21" fmla="*/ 93 h 185"/>
                  <a:gd name="T22" fmla="*/ 36 w 186"/>
                  <a:gd name="T23" fmla="*/ 74 h 185"/>
                  <a:gd name="T24" fmla="*/ 36 w 186"/>
                  <a:gd name="T25" fmla="*/ 111 h 185"/>
                  <a:gd name="T26" fmla="*/ 60 w 186"/>
                  <a:gd name="T27" fmla="*/ 79 h 185"/>
                  <a:gd name="T28" fmla="*/ 44 w 186"/>
                  <a:gd name="T29" fmla="*/ 72 h 185"/>
                  <a:gd name="T30" fmla="*/ 60 w 186"/>
                  <a:gd name="T31" fmla="*/ 79 h 185"/>
                  <a:gd name="T32" fmla="*/ 44 w 186"/>
                  <a:gd name="T33" fmla="*/ 113 h 185"/>
                  <a:gd name="T34" fmla="*/ 60 w 186"/>
                  <a:gd name="T35" fmla="*/ 107 h 185"/>
                  <a:gd name="T36" fmla="*/ 33 w 186"/>
                  <a:gd name="T37" fmla="*/ 152 h 185"/>
                  <a:gd name="T38" fmla="*/ 61 w 186"/>
                  <a:gd name="T39" fmla="*/ 124 h 185"/>
                  <a:gd name="T40" fmla="*/ 33 w 186"/>
                  <a:gd name="T41" fmla="*/ 152 h 185"/>
                  <a:gd name="T42" fmla="*/ 39 w 186"/>
                  <a:gd name="T43" fmla="*/ 65 h 185"/>
                  <a:gd name="T44" fmla="*/ 66 w 186"/>
                  <a:gd name="T45" fmla="*/ 39 h 185"/>
                  <a:gd name="T46" fmla="*/ 116 w 186"/>
                  <a:gd name="T47" fmla="*/ 60 h 185"/>
                  <a:gd name="T48" fmla="*/ 100 w 186"/>
                  <a:gd name="T49" fmla="*/ 53 h 185"/>
                  <a:gd name="T50" fmla="*/ 116 w 186"/>
                  <a:gd name="T51" fmla="*/ 60 h 185"/>
                  <a:gd name="T52" fmla="*/ 112 w 186"/>
                  <a:gd name="T53" fmla="*/ 35 h 185"/>
                  <a:gd name="T54" fmla="*/ 74 w 186"/>
                  <a:gd name="T55" fmla="*/ 35 h 185"/>
                  <a:gd name="T56" fmla="*/ 73 w 186"/>
                  <a:gd name="T57" fmla="*/ 43 h 185"/>
                  <a:gd name="T58" fmla="*/ 79 w 186"/>
                  <a:gd name="T59" fmla="*/ 59 h 185"/>
                  <a:gd name="T60" fmla="*/ 73 w 186"/>
                  <a:gd name="T61" fmla="*/ 43 h 185"/>
                  <a:gd name="T62" fmla="*/ 79 w 186"/>
                  <a:gd name="T63" fmla="*/ 126 h 185"/>
                  <a:gd name="T64" fmla="*/ 73 w 186"/>
                  <a:gd name="T65" fmla="*/ 142 h 185"/>
                  <a:gd name="T66" fmla="*/ 93 w 186"/>
                  <a:gd name="T67" fmla="*/ 177 h 185"/>
                  <a:gd name="T68" fmla="*/ 93 w 186"/>
                  <a:gd name="T69" fmla="*/ 137 h 185"/>
                  <a:gd name="T70" fmla="*/ 93 w 186"/>
                  <a:gd name="T71" fmla="*/ 177 h 185"/>
                  <a:gd name="T72" fmla="*/ 100 w 186"/>
                  <a:gd name="T73" fmla="*/ 132 h 185"/>
                  <a:gd name="T74" fmla="*/ 116 w 186"/>
                  <a:gd name="T75" fmla="*/ 125 h 185"/>
                  <a:gd name="T76" fmla="*/ 118 w 186"/>
                  <a:gd name="T77" fmla="*/ 103 h 185"/>
                  <a:gd name="T78" fmla="*/ 103 w 186"/>
                  <a:gd name="T79" fmla="*/ 118 h 185"/>
                  <a:gd name="T80" fmla="*/ 83 w 186"/>
                  <a:gd name="T81" fmla="*/ 118 h 185"/>
                  <a:gd name="T82" fmla="*/ 68 w 186"/>
                  <a:gd name="T83" fmla="*/ 103 h 185"/>
                  <a:gd name="T84" fmla="*/ 68 w 186"/>
                  <a:gd name="T85" fmla="*/ 82 h 185"/>
                  <a:gd name="T86" fmla="*/ 83 w 186"/>
                  <a:gd name="T87" fmla="*/ 68 h 185"/>
                  <a:gd name="T88" fmla="*/ 103 w 186"/>
                  <a:gd name="T89" fmla="*/ 68 h 185"/>
                  <a:gd name="T90" fmla="*/ 118 w 186"/>
                  <a:gd name="T91" fmla="*/ 82 h 185"/>
                  <a:gd name="T92" fmla="*/ 118 w 186"/>
                  <a:gd name="T93" fmla="*/ 103 h 185"/>
                  <a:gd name="T94" fmla="*/ 147 w 186"/>
                  <a:gd name="T95" fmla="*/ 65 h 185"/>
                  <a:gd name="T96" fmla="*/ 120 w 186"/>
                  <a:gd name="T97" fmla="*/ 39 h 185"/>
                  <a:gd name="T98" fmla="*/ 133 w 186"/>
                  <a:gd name="T99" fmla="*/ 86 h 185"/>
                  <a:gd name="T100" fmla="*/ 126 w 186"/>
                  <a:gd name="T101" fmla="*/ 69 h 185"/>
                  <a:gd name="T102" fmla="*/ 133 w 186"/>
                  <a:gd name="T103" fmla="*/ 86 h 185"/>
                  <a:gd name="T104" fmla="*/ 142 w 186"/>
                  <a:gd name="T105" fmla="*/ 113 h 185"/>
                  <a:gd name="T106" fmla="*/ 126 w 186"/>
                  <a:gd name="T107" fmla="*/ 107 h 185"/>
                  <a:gd name="T108" fmla="*/ 153 w 186"/>
                  <a:gd name="T109" fmla="*/ 152 h 185"/>
                  <a:gd name="T110" fmla="*/ 125 w 186"/>
                  <a:gd name="T111" fmla="*/ 124 h 185"/>
                  <a:gd name="T112" fmla="*/ 153 w 186"/>
                  <a:gd name="T113" fmla="*/ 152 h 185"/>
                  <a:gd name="T114" fmla="*/ 138 w 186"/>
                  <a:gd name="T115" fmla="*/ 93 h 185"/>
                  <a:gd name="T116" fmla="*/ 177 w 186"/>
                  <a:gd name="T117" fmla="*/ 9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6" h="185">
                    <a:moveTo>
                      <a:pt x="93" y="84"/>
                    </a:moveTo>
                    <a:cubicBezTo>
                      <a:pt x="88" y="84"/>
                      <a:pt x="85" y="88"/>
                      <a:pt x="85" y="93"/>
                    </a:cubicBezTo>
                    <a:cubicBezTo>
                      <a:pt x="85" y="97"/>
                      <a:pt x="88" y="101"/>
                      <a:pt x="93" y="101"/>
                    </a:cubicBezTo>
                    <a:cubicBezTo>
                      <a:pt x="98" y="101"/>
                      <a:pt x="101" y="97"/>
                      <a:pt x="101" y="93"/>
                    </a:cubicBezTo>
                    <a:cubicBezTo>
                      <a:pt x="101" y="88"/>
                      <a:pt x="98" y="84"/>
                      <a:pt x="93" y="84"/>
                    </a:cubicBezTo>
                    <a:close/>
                    <a:moveTo>
                      <a:pt x="186" y="93"/>
                    </a:moveTo>
                    <a:cubicBezTo>
                      <a:pt x="186" y="83"/>
                      <a:pt x="174" y="74"/>
                      <a:pt x="154" y="67"/>
                    </a:cubicBezTo>
                    <a:cubicBezTo>
                      <a:pt x="163" y="49"/>
                      <a:pt x="166" y="34"/>
                      <a:pt x="159" y="27"/>
                    </a:cubicBezTo>
                    <a:cubicBezTo>
                      <a:pt x="151" y="20"/>
                      <a:pt x="136" y="22"/>
                      <a:pt x="118" y="32"/>
                    </a:cubicBezTo>
                    <a:cubicBezTo>
                      <a:pt x="112" y="12"/>
                      <a:pt x="103" y="0"/>
                      <a:pt x="93" y="0"/>
                    </a:cubicBezTo>
                    <a:cubicBezTo>
                      <a:pt x="83" y="0"/>
                      <a:pt x="74" y="12"/>
                      <a:pt x="68" y="32"/>
                    </a:cubicBezTo>
                    <a:cubicBezTo>
                      <a:pt x="50" y="22"/>
                      <a:pt x="35" y="20"/>
                      <a:pt x="27" y="27"/>
                    </a:cubicBezTo>
                    <a:cubicBezTo>
                      <a:pt x="20" y="34"/>
                      <a:pt x="23" y="49"/>
                      <a:pt x="32" y="67"/>
                    </a:cubicBezTo>
                    <a:cubicBezTo>
                      <a:pt x="12" y="74"/>
                      <a:pt x="0" y="83"/>
                      <a:pt x="0" y="93"/>
                    </a:cubicBezTo>
                    <a:cubicBezTo>
                      <a:pt x="0" y="103"/>
                      <a:pt x="12" y="112"/>
                      <a:pt x="32" y="118"/>
                    </a:cubicBezTo>
                    <a:cubicBezTo>
                      <a:pt x="23" y="136"/>
                      <a:pt x="20" y="151"/>
                      <a:pt x="27" y="158"/>
                    </a:cubicBezTo>
                    <a:cubicBezTo>
                      <a:pt x="35" y="165"/>
                      <a:pt x="50" y="163"/>
                      <a:pt x="68" y="154"/>
                    </a:cubicBezTo>
                    <a:cubicBezTo>
                      <a:pt x="74" y="173"/>
                      <a:pt x="83" y="185"/>
                      <a:pt x="93" y="185"/>
                    </a:cubicBezTo>
                    <a:cubicBezTo>
                      <a:pt x="103" y="185"/>
                      <a:pt x="112" y="173"/>
                      <a:pt x="118" y="154"/>
                    </a:cubicBezTo>
                    <a:cubicBezTo>
                      <a:pt x="136" y="163"/>
                      <a:pt x="151" y="165"/>
                      <a:pt x="159" y="158"/>
                    </a:cubicBezTo>
                    <a:cubicBezTo>
                      <a:pt x="166" y="151"/>
                      <a:pt x="163" y="136"/>
                      <a:pt x="154" y="118"/>
                    </a:cubicBezTo>
                    <a:cubicBezTo>
                      <a:pt x="174" y="112"/>
                      <a:pt x="186" y="103"/>
                      <a:pt x="186" y="93"/>
                    </a:cubicBezTo>
                    <a:close/>
                    <a:moveTo>
                      <a:pt x="9" y="93"/>
                    </a:moveTo>
                    <a:cubicBezTo>
                      <a:pt x="9" y="85"/>
                      <a:pt x="19" y="79"/>
                      <a:pt x="36" y="74"/>
                    </a:cubicBezTo>
                    <a:cubicBezTo>
                      <a:pt x="39" y="80"/>
                      <a:pt x="43" y="86"/>
                      <a:pt x="48" y="93"/>
                    </a:cubicBezTo>
                    <a:cubicBezTo>
                      <a:pt x="43" y="99"/>
                      <a:pt x="39" y="105"/>
                      <a:pt x="36" y="111"/>
                    </a:cubicBezTo>
                    <a:cubicBezTo>
                      <a:pt x="19" y="107"/>
                      <a:pt x="9" y="100"/>
                      <a:pt x="9" y="93"/>
                    </a:cubicBezTo>
                    <a:close/>
                    <a:moveTo>
                      <a:pt x="60" y="79"/>
                    </a:moveTo>
                    <a:cubicBezTo>
                      <a:pt x="58" y="81"/>
                      <a:pt x="55" y="84"/>
                      <a:pt x="53" y="86"/>
                    </a:cubicBezTo>
                    <a:cubicBezTo>
                      <a:pt x="50" y="81"/>
                      <a:pt x="46" y="77"/>
                      <a:pt x="44" y="72"/>
                    </a:cubicBezTo>
                    <a:cubicBezTo>
                      <a:pt x="49" y="71"/>
                      <a:pt x="54" y="70"/>
                      <a:pt x="60" y="69"/>
                    </a:cubicBezTo>
                    <a:cubicBezTo>
                      <a:pt x="60" y="72"/>
                      <a:pt x="60" y="76"/>
                      <a:pt x="60" y="79"/>
                    </a:cubicBezTo>
                    <a:close/>
                    <a:moveTo>
                      <a:pt x="60" y="116"/>
                    </a:moveTo>
                    <a:cubicBezTo>
                      <a:pt x="54" y="115"/>
                      <a:pt x="49" y="114"/>
                      <a:pt x="44" y="113"/>
                    </a:cubicBezTo>
                    <a:cubicBezTo>
                      <a:pt x="46" y="109"/>
                      <a:pt x="50" y="104"/>
                      <a:pt x="53" y="99"/>
                    </a:cubicBezTo>
                    <a:cubicBezTo>
                      <a:pt x="55" y="102"/>
                      <a:pt x="58" y="104"/>
                      <a:pt x="60" y="107"/>
                    </a:cubicBezTo>
                    <a:cubicBezTo>
                      <a:pt x="60" y="110"/>
                      <a:pt x="60" y="113"/>
                      <a:pt x="60" y="116"/>
                    </a:cubicBezTo>
                    <a:close/>
                    <a:moveTo>
                      <a:pt x="33" y="152"/>
                    </a:moveTo>
                    <a:cubicBezTo>
                      <a:pt x="28" y="147"/>
                      <a:pt x="31" y="135"/>
                      <a:pt x="39" y="120"/>
                    </a:cubicBezTo>
                    <a:cubicBezTo>
                      <a:pt x="46" y="122"/>
                      <a:pt x="53" y="123"/>
                      <a:pt x="61" y="124"/>
                    </a:cubicBezTo>
                    <a:cubicBezTo>
                      <a:pt x="62" y="132"/>
                      <a:pt x="64" y="140"/>
                      <a:pt x="66" y="146"/>
                    </a:cubicBezTo>
                    <a:cubicBezTo>
                      <a:pt x="51" y="155"/>
                      <a:pt x="39" y="158"/>
                      <a:pt x="33" y="152"/>
                    </a:cubicBezTo>
                    <a:close/>
                    <a:moveTo>
                      <a:pt x="61" y="61"/>
                    </a:moveTo>
                    <a:cubicBezTo>
                      <a:pt x="53" y="62"/>
                      <a:pt x="46" y="63"/>
                      <a:pt x="39" y="65"/>
                    </a:cubicBezTo>
                    <a:cubicBezTo>
                      <a:pt x="31" y="50"/>
                      <a:pt x="28" y="38"/>
                      <a:pt x="33" y="33"/>
                    </a:cubicBezTo>
                    <a:cubicBezTo>
                      <a:pt x="39" y="28"/>
                      <a:pt x="51" y="31"/>
                      <a:pt x="66" y="39"/>
                    </a:cubicBezTo>
                    <a:cubicBezTo>
                      <a:pt x="64" y="46"/>
                      <a:pt x="62" y="53"/>
                      <a:pt x="61" y="61"/>
                    </a:cubicBezTo>
                    <a:close/>
                    <a:moveTo>
                      <a:pt x="116" y="60"/>
                    </a:moveTo>
                    <a:cubicBezTo>
                      <a:pt x="113" y="60"/>
                      <a:pt x="110" y="60"/>
                      <a:pt x="107" y="59"/>
                    </a:cubicBezTo>
                    <a:cubicBezTo>
                      <a:pt x="104" y="57"/>
                      <a:pt x="102" y="55"/>
                      <a:pt x="100" y="53"/>
                    </a:cubicBezTo>
                    <a:cubicBezTo>
                      <a:pt x="104" y="49"/>
                      <a:pt x="109" y="46"/>
                      <a:pt x="114" y="43"/>
                    </a:cubicBezTo>
                    <a:cubicBezTo>
                      <a:pt x="115" y="48"/>
                      <a:pt x="116" y="54"/>
                      <a:pt x="116" y="60"/>
                    </a:cubicBezTo>
                    <a:close/>
                    <a:moveTo>
                      <a:pt x="93" y="8"/>
                    </a:moveTo>
                    <a:cubicBezTo>
                      <a:pt x="100" y="8"/>
                      <a:pt x="107" y="19"/>
                      <a:pt x="112" y="35"/>
                    </a:cubicBezTo>
                    <a:cubicBezTo>
                      <a:pt x="106" y="39"/>
                      <a:pt x="99" y="43"/>
                      <a:pt x="93" y="48"/>
                    </a:cubicBezTo>
                    <a:cubicBezTo>
                      <a:pt x="87" y="43"/>
                      <a:pt x="80" y="39"/>
                      <a:pt x="74" y="35"/>
                    </a:cubicBezTo>
                    <a:cubicBezTo>
                      <a:pt x="79" y="19"/>
                      <a:pt x="86" y="8"/>
                      <a:pt x="93" y="8"/>
                    </a:cubicBezTo>
                    <a:close/>
                    <a:moveTo>
                      <a:pt x="73" y="43"/>
                    </a:moveTo>
                    <a:cubicBezTo>
                      <a:pt x="77" y="46"/>
                      <a:pt x="82" y="49"/>
                      <a:pt x="86" y="53"/>
                    </a:cubicBezTo>
                    <a:cubicBezTo>
                      <a:pt x="84" y="55"/>
                      <a:pt x="82" y="57"/>
                      <a:pt x="79" y="59"/>
                    </a:cubicBezTo>
                    <a:cubicBezTo>
                      <a:pt x="76" y="60"/>
                      <a:pt x="73" y="60"/>
                      <a:pt x="70" y="60"/>
                    </a:cubicBezTo>
                    <a:cubicBezTo>
                      <a:pt x="70" y="54"/>
                      <a:pt x="71" y="48"/>
                      <a:pt x="73" y="43"/>
                    </a:cubicBezTo>
                    <a:close/>
                    <a:moveTo>
                      <a:pt x="70" y="125"/>
                    </a:moveTo>
                    <a:cubicBezTo>
                      <a:pt x="73" y="126"/>
                      <a:pt x="76" y="126"/>
                      <a:pt x="79" y="126"/>
                    </a:cubicBezTo>
                    <a:cubicBezTo>
                      <a:pt x="82" y="128"/>
                      <a:pt x="84" y="130"/>
                      <a:pt x="86" y="132"/>
                    </a:cubicBezTo>
                    <a:cubicBezTo>
                      <a:pt x="82" y="136"/>
                      <a:pt x="77" y="139"/>
                      <a:pt x="73" y="142"/>
                    </a:cubicBezTo>
                    <a:cubicBezTo>
                      <a:pt x="71" y="137"/>
                      <a:pt x="70" y="131"/>
                      <a:pt x="70" y="125"/>
                    </a:cubicBezTo>
                    <a:close/>
                    <a:moveTo>
                      <a:pt x="93" y="177"/>
                    </a:moveTo>
                    <a:cubicBezTo>
                      <a:pt x="86" y="177"/>
                      <a:pt x="79" y="167"/>
                      <a:pt x="74" y="150"/>
                    </a:cubicBezTo>
                    <a:cubicBezTo>
                      <a:pt x="80" y="147"/>
                      <a:pt x="87" y="142"/>
                      <a:pt x="93" y="137"/>
                    </a:cubicBezTo>
                    <a:cubicBezTo>
                      <a:pt x="99" y="142"/>
                      <a:pt x="106" y="147"/>
                      <a:pt x="112" y="150"/>
                    </a:cubicBezTo>
                    <a:cubicBezTo>
                      <a:pt x="107" y="167"/>
                      <a:pt x="100" y="177"/>
                      <a:pt x="93" y="177"/>
                    </a:cubicBezTo>
                    <a:close/>
                    <a:moveTo>
                      <a:pt x="114" y="142"/>
                    </a:moveTo>
                    <a:cubicBezTo>
                      <a:pt x="109" y="139"/>
                      <a:pt x="104" y="136"/>
                      <a:pt x="100" y="132"/>
                    </a:cubicBezTo>
                    <a:cubicBezTo>
                      <a:pt x="102" y="130"/>
                      <a:pt x="104" y="128"/>
                      <a:pt x="107" y="126"/>
                    </a:cubicBezTo>
                    <a:cubicBezTo>
                      <a:pt x="110" y="126"/>
                      <a:pt x="113" y="126"/>
                      <a:pt x="116" y="125"/>
                    </a:cubicBezTo>
                    <a:cubicBezTo>
                      <a:pt x="116" y="131"/>
                      <a:pt x="115" y="137"/>
                      <a:pt x="114" y="142"/>
                    </a:cubicBezTo>
                    <a:close/>
                    <a:moveTo>
                      <a:pt x="118" y="103"/>
                    </a:moveTo>
                    <a:cubicBezTo>
                      <a:pt x="116" y="106"/>
                      <a:pt x="113" y="108"/>
                      <a:pt x="111" y="111"/>
                    </a:cubicBezTo>
                    <a:cubicBezTo>
                      <a:pt x="108" y="113"/>
                      <a:pt x="106" y="115"/>
                      <a:pt x="103" y="118"/>
                    </a:cubicBezTo>
                    <a:cubicBezTo>
                      <a:pt x="100" y="118"/>
                      <a:pt x="97" y="118"/>
                      <a:pt x="93" y="118"/>
                    </a:cubicBezTo>
                    <a:cubicBezTo>
                      <a:pt x="89" y="118"/>
                      <a:pt x="86" y="118"/>
                      <a:pt x="83" y="118"/>
                    </a:cubicBezTo>
                    <a:cubicBezTo>
                      <a:pt x="80" y="115"/>
                      <a:pt x="78" y="113"/>
                      <a:pt x="75" y="111"/>
                    </a:cubicBezTo>
                    <a:cubicBezTo>
                      <a:pt x="73" y="108"/>
                      <a:pt x="70" y="106"/>
                      <a:pt x="68" y="103"/>
                    </a:cubicBezTo>
                    <a:cubicBezTo>
                      <a:pt x="68" y="100"/>
                      <a:pt x="68" y="96"/>
                      <a:pt x="68" y="93"/>
                    </a:cubicBezTo>
                    <a:cubicBezTo>
                      <a:pt x="68" y="89"/>
                      <a:pt x="68" y="86"/>
                      <a:pt x="68" y="82"/>
                    </a:cubicBezTo>
                    <a:cubicBezTo>
                      <a:pt x="70" y="80"/>
                      <a:pt x="73" y="77"/>
                      <a:pt x="75" y="75"/>
                    </a:cubicBezTo>
                    <a:cubicBezTo>
                      <a:pt x="78" y="72"/>
                      <a:pt x="80" y="70"/>
                      <a:pt x="83" y="68"/>
                    </a:cubicBezTo>
                    <a:cubicBezTo>
                      <a:pt x="86" y="67"/>
                      <a:pt x="89" y="67"/>
                      <a:pt x="93" y="67"/>
                    </a:cubicBezTo>
                    <a:cubicBezTo>
                      <a:pt x="97" y="67"/>
                      <a:pt x="100" y="67"/>
                      <a:pt x="103" y="68"/>
                    </a:cubicBezTo>
                    <a:cubicBezTo>
                      <a:pt x="106" y="70"/>
                      <a:pt x="108" y="72"/>
                      <a:pt x="111" y="75"/>
                    </a:cubicBezTo>
                    <a:cubicBezTo>
                      <a:pt x="113" y="77"/>
                      <a:pt x="116" y="80"/>
                      <a:pt x="118" y="82"/>
                    </a:cubicBezTo>
                    <a:cubicBezTo>
                      <a:pt x="118" y="86"/>
                      <a:pt x="118" y="89"/>
                      <a:pt x="118" y="93"/>
                    </a:cubicBezTo>
                    <a:cubicBezTo>
                      <a:pt x="118" y="96"/>
                      <a:pt x="118" y="100"/>
                      <a:pt x="118" y="103"/>
                    </a:cubicBezTo>
                    <a:close/>
                    <a:moveTo>
                      <a:pt x="153" y="33"/>
                    </a:moveTo>
                    <a:cubicBezTo>
                      <a:pt x="158" y="38"/>
                      <a:pt x="155" y="50"/>
                      <a:pt x="147" y="65"/>
                    </a:cubicBezTo>
                    <a:cubicBezTo>
                      <a:pt x="140" y="63"/>
                      <a:pt x="133" y="62"/>
                      <a:pt x="125" y="61"/>
                    </a:cubicBezTo>
                    <a:cubicBezTo>
                      <a:pt x="124" y="53"/>
                      <a:pt x="122" y="46"/>
                      <a:pt x="120" y="39"/>
                    </a:cubicBezTo>
                    <a:cubicBezTo>
                      <a:pt x="135" y="31"/>
                      <a:pt x="147" y="28"/>
                      <a:pt x="153" y="33"/>
                    </a:cubicBezTo>
                    <a:close/>
                    <a:moveTo>
                      <a:pt x="133" y="86"/>
                    </a:moveTo>
                    <a:cubicBezTo>
                      <a:pt x="131" y="84"/>
                      <a:pt x="128" y="81"/>
                      <a:pt x="126" y="79"/>
                    </a:cubicBezTo>
                    <a:cubicBezTo>
                      <a:pt x="126" y="76"/>
                      <a:pt x="126" y="72"/>
                      <a:pt x="126" y="69"/>
                    </a:cubicBezTo>
                    <a:cubicBezTo>
                      <a:pt x="132" y="70"/>
                      <a:pt x="137" y="71"/>
                      <a:pt x="142" y="72"/>
                    </a:cubicBezTo>
                    <a:cubicBezTo>
                      <a:pt x="140" y="77"/>
                      <a:pt x="136" y="81"/>
                      <a:pt x="133" y="86"/>
                    </a:cubicBezTo>
                    <a:close/>
                    <a:moveTo>
                      <a:pt x="133" y="99"/>
                    </a:moveTo>
                    <a:cubicBezTo>
                      <a:pt x="136" y="104"/>
                      <a:pt x="140" y="109"/>
                      <a:pt x="142" y="113"/>
                    </a:cubicBezTo>
                    <a:cubicBezTo>
                      <a:pt x="137" y="114"/>
                      <a:pt x="132" y="115"/>
                      <a:pt x="126" y="116"/>
                    </a:cubicBezTo>
                    <a:cubicBezTo>
                      <a:pt x="126" y="113"/>
                      <a:pt x="126" y="110"/>
                      <a:pt x="126" y="107"/>
                    </a:cubicBezTo>
                    <a:cubicBezTo>
                      <a:pt x="129" y="104"/>
                      <a:pt x="131" y="102"/>
                      <a:pt x="133" y="99"/>
                    </a:cubicBezTo>
                    <a:close/>
                    <a:moveTo>
                      <a:pt x="153" y="152"/>
                    </a:moveTo>
                    <a:cubicBezTo>
                      <a:pt x="147" y="158"/>
                      <a:pt x="135" y="155"/>
                      <a:pt x="120" y="146"/>
                    </a:cubicBezTo>
                    <a:cubicBezTo>
                      <a:pt x="122" y="140"/>
                      <a:pt x="124" y="132"/>
                      <a:pt x="125" y="124"/>
                    </a:cubicBezTo>
                    <a:cubicBezTo>
                      <a:pt x="133" y="123"/>
                      <a:pt x="140" y="122"/>
                      <a:pt x="147" y="120"/>
                    </a:cubicBezTo>
                    <a:cubicBezTo>
                      <a:pt x="155" y="135"/>
                      <a:pt x="158" y="147"/>
                      <a:pt x="153" y="152"/>
                    </a:cubicBezTo>
                    <a:close/>
                    <a:moveTo>
                      <a:pt x="150" y="111"/>
                    </a:moveTo>
                    <a:cubicBezTo>
                      <a:pt x="147" y="105"/>
                      <a:pt x="143" y="99"/>
                      <a:pt x="138" y="93"/>
                    </a:cubicBezTo>
                    <a:cubicBezTo>
                      <a:pt x="143" y="86"/>
                      <a:pt x="147" y="80"/>
                      <a:pt x="150" y="74"/>
                    </a:cubicBezTo>
                    <a:cubicBezTo>
                      <a:pt x="167" y="79"/>
                      <a:pt x="177" y="85"/>
                      <a:pt x="177" y="93"/>
                    </a:cubicBezTo>
                    <a:cubicBezTo>
                      <a:pt x="177" y="100"/>
                      <a:pt x="167" y="107"/>
                      <a:pt x="150" y="111"/>
                    </a:cubicBezTo>
                    <a:close/>
                  </a:path>
                </a:pathLst>
              </a:custGeom>
              <a:solidFill>
                <a:schemeClr val="bg1"/>
              </a:solidFill>
              <a:ln>
                <a:noFill/>
              </a:ln>
            </p:spPr>
            <p:txBody>
              <a:bodyPr anchor="ctr"/>
              <a:lstStyle/>
              <a:p>
                <a:pPr algn="ctr"/>
                <a:endParaRPr sz="1015" dirty="0">
                  <a:latin typeface="+mn-lt"/>
                  <a:ea typeface="思源黑体" panose="020B0500000000000000" pitchFamily="34" charset="-122"/>
                  <a:cs typeface="+mn-ea"/>
                  <a:sym typeface="+mn-lt"/>
                </a:endParaRPr>
              </a:p>
            </p:txBody>
          </p:sp>
        </p:grpSp>
        <p:sp>
          <p:nvSpPr>
            <p:cNvPr id="31" name="Oval 37"/>
            <p:cNvSpPr>
              <a:spLocks noChangeAspect="1"/>
            </p:cNvSpPr>
            <p:nvPr/>
          </p:nvSpPr>
          <p:spPr>
            <a:xfrm>
              <a:off x="4212754" y="4219514"/>
              <a:ext cx="510152" cy="510152"/>
            </a:xfrm>
            <a:prstGeom prst="ellipse">
              <a:avLst/>
            </a:prstGeom>
            <a:solidFill>
              <a:srgbClr val="1E74AE"/>
            </a:solidFill>
            <a:ln w="12700">
              <a:noFill/>
            </a:ln>
            <a:effectLst>
              <a:outerShdw blurRad="1905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endParaRPr sz="1015" dirty="0">
                <a:ea typeface="思源黑体" panose="020B0500000000000000" pitchFamily="34" charset="-122"/>
                <a:cs typeface="+mn-ea"/>
                <a:sym typeface="+mn-lt"/>
              </a:endParaRPr>
            </a:p>
          </p:txBody>
        </p:sp>
        <p:grpSp>
          <p:nvGrpSpPr>
            <p:cNvPr id="64" name="组合 63"/>
            <p:cNvGrpSpPr/>
            <p:nvPr/>
          </p:nvGrpSpPr>
          <p:grpSpPr>
            <a:xfrm>
              <a:off x="3403445" y="3652664"/>
              <a:ext cx="1136353" cy="959471"/>
              <a:chOff x="3403445" y="3857481"/>
              <a:chExt cx="1136353" cy="959471"/>
            </a:xfrm>
          </p:grpSpPr>
          <p:sp>
            <p:nvSpPr>
              <p:cNvPr id="33" name="Oval 39"/>
              <p:cNvSpPr>
                <a:spLocks noChangeAspect="1"/>
              </p:cNvSpPr>
              <p:nvPr/>
            </p:nvSpPr>
            <p:spPr>
              <a:xfrm>
                <a:off x="3403445" y="3857481"/>
                <a:ext cx="510152" cy="510152"/>
              </a:xfrm>
              <a:prstGeom prst="ellipse">
                <a:avLst/>
              </a:prstGeom>
              <a:solidFill>
                <a:srgbClr val="FF9216"/>
              </a:solidFill>
              <a:ln w="12700">
                <a:noFill/>
              </a:ln>
              <a:effectLst>
                <a:outerShdw blurRad="1905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endParaRPr sz="1015" dirty="0">
                  <a:ea typeface="思源黑体" panose="020B0500000000000000" pitchFamily="34" charset="-122"/>
                  <a:cs typeface="+mn-ea"/>
                  <a:sym typeface="+mn-lt"/>
                </a:endParaRPr>
              </a:p>
            </p:txBody>
          </p:sp>
          <p:sp>
            <p:nvSpPr>
              <p:cNvPr id="34" name="Freeform: Shape 40"/>
              <p:cNvSpPr/>
              <p:nvPr/>
            </p:nvSpPr>
            <p:spPr bwMode="auto">
              <a:xfrm>
                <a:off x="4395857" y="4592001"/>
                <a:ext cx="143941" cy="224951"/>
              </a:xfrm>
              <a:custGeom>
                <a:avLst/>
                <a:gdLst>
                  <a:gd name="T0" fmla="*/ 55 w 118"/>
                  <a:gd name="T1" fmla="*/ 118 h 185"/>
                  <a:gd name="T2" fmla="*/ 51 w 118"/>
                  <a:gd name="T3" fmla="*/ 122 h 185"/>
                  <a:gd name="T4" fmla="*/ 55 w 118"/>
                  <a:gd name="T5" fmla="*/ 126 h 185"/>
                  <a:gd name="T6" fmla="*/ 59 w 118"/>
                  <a:gd name="T7" fmla="*/ 122 h 185"/>
                  <a:gd name="T8" fmla="*/ 55 w 118"/>
                  <a:gd name="T9" fmla="*/ 118 h 185"/>
                  <a:gd name="T10" fmla="*/ 46 w 118"/>
                  <a:gd name="T11" fmla="*/ 152 h 185"/>
                  <a:gd name="T12" fmla="*/ 42 w 118"/>
                  <a:gd name="T13" fmla="*/ 156 h 185"/>
                  <a:gd name="T14" fmla="*/ 46 w 118"/>
                  <a:gd name="T15" fmla="*/ 160 h 185"/>
                  <a:gd name="T16" fmla="*/ 51 w 118"/>
                  <a:gd name="T17" fmla="*/ 156 h 185"/>
                  <a:gd name="T18" fmla="*/ 46 w 118"/>
                  <a:gd name="T19" fmla="*/ 152 h 185"/>
                  <a:gd name="T20" fmla="*/ 51 w 118"/>
                  <a:gd name="T21" fmla="*/ 93 h 185"/>
                  <a:gd name="T22" fmla="*/ 42 w 118"/>
                  <a:gd name="T23" fmla="*/ 84 h 185"/>
                  <a:gd name="T24" fmla="*/ 34 w 118"/>
                  <a:gd name="T25" fmla="*/ 93 h 185"/>
                  <a:gd name="T26" fmla="*/ 42 w 118"/>
                  <a:gd name="T27" fmla="*/ 101 h 185"/>
                  <a:gd name="T28" fmla="*/ 51 w 118"/>
                  <a:gd name="T29" fmla="*/ 93 h 185"/>
                  <a:gd name="T30" fmla="*/ 110 w 118"/>
                  <a:gd name="T31" fmla="*/ 0 h 185"/>
                  <a:gd name="T32" fmla="*/ 8 w 118"/>
                  <a:gd name="T33" fmla="*/ 0 h 185"/>
                  <a:gd name="T34" fmla="*/ 0 w 118"/>
                  <a:gd name="T35" fmla="*/ 8 h 185"/>
                  <a:gd name="T36" fmla="*/ 0 w 118"/>
                  <a:gd name="T37" fmla="*/ 17 h 185"/>
                  <a:gd name="T38" fmla="*/ 8 w 118"/>
                  <a:gd name="T39" fmla="*/ 25 h 185"/>
                  <a:gd name="T40" fmla="*/ 17 w 118"/>
                  <a:gd name="T41" fmla="*/ 25 h 185"/>
                  <a:gd name="T42" fmla="*/ 17 w 118"/>
                  <a:gd name="T43" fmla="*/ 143 h 185"/>
                  <a:gd name="T44" fmla="*/ 59 w 118"/>
                  <a:gd name="T45" fmla="*/ 185 h 185"/>
                  <a:gd name="T46" fmla="*/ 101 w 118"/>
                  <a:gd name="T47" fmla="*/ 143 h 185"/>
                  <a:gd name="T48" fmla="*/ 101 w 118"/>
                  <a:gd name="T49" fmla="*/ 25 h 185"/>
                  <a:gd name="T50" fmla="*/ 110 w 118"/>
                  <a:gd name="T51" fmla="*/ 25 h 185"/>
                  <a:gd name="T52" fmla="*/ 118 w 118"/>
                  <a:gd name="T53" fmla="*/ 17 h 185"/>
                  <a:gd name="T54" fmla="*/ 118 w 118"/>
                  <a:gd name="T55" fmla="*/ 8 h 185"/>
                  <a:gd name="T56" fmla="*/ 110 w 118"/>
                  <a:gd name="T57" fmla="*/ 0 h 185"/>
                  <a:gd name="T58" fmla="*/ 93 w 118"/>
                  <a:gd name="T59" fmla="*/ 143 h 185"/>
                  <a:gd name="T60" fmla="*/ 59 w 118"/>
                  <a:gd name="T61" fmla="*/ 177 h 185"/>
                  <a:gd name="T62" fmla="*/ 25 w 118"/>
                  <a:gd name="T63" fmla="*/ 143 h 185"/>
                  <a:gd name="T64" fmla="*/ 25 w 118"/>
                  <a:gd name="T65" fmla="*/ 55 h 185"/>
                  <a:gd name="T66" fmla="*/ 45 w 118"/>
                  <a:gd name="T67" fmla="*/ 59 h 185"/>
                  <a:gd name="T68" fmla="*/ 57 w 118"/>
                  <a:gd name="T69" fmla="*/ 57 h 185"/>
                  <a:gd name="T70" fmla="*/ 82 w 118"/>
                  <a:gd name="T71" fmla="*/ 47 h 185"/>
                  <a:gd name="T72" fmla="*/ 93 w 118"/>
                  <a:gd name="T73" fmla="*/ 43 h 185"/>
                  <a:gd name="T74" fmla="*/ 93 w 118"/>
                  <a:gd name="T75" fmla="*/ 143 h 185"/>
                  <a:gd name="T76" fmla="*/ 93 w 118"/>
                  <a:gd name="T77" fmla="*/ 34 h 185"/>
                  <a:gd name="T78" fmla="*/ 79 w 118"/>
                  <a:gd name="T79" fmla="*/ 40 h 185"/>
                  <a:gd name="T80" fmla="*/ 55 w 118"/>
                  <a:gd name="T81" fmla="*/ 50 h 185"/>
                  <a:gd name="T82" fmla="*/ 25 w 118"/>
                  <a:gd name="T83" fmla="*/ 46 h 185"/>
                  <a:gd name="T84" fmla="*/ 25 w 118"/>
                  <a:gd name="T85" fmla="*/ 25 h 185"/>
                  <a:gd name="T86" fmla="*/ 93 w 118"/>
                  <a:gd name="T87" fmla="*/ 25 h 185"/>
                  <a:gd name="T88" fmla="*/ 93 w 118"/>
                  <a:gd name="T89" fmla="*/ 34 h 185"/>
                  <a:gd name="T90" fmla="*/ 110 w 118"/>
                  <a:gd name="T91" fmla="*/ 17 h 185"/>
                  <a:gd name="T92" fmla="*/ 8 w 118"/>
                  <a:gd name="T93" fmla="*/ 17 h 185"/>
                  <a:gd name="T94" fmla="*/ 8 w 118"/>
                  <a:gd name="T95" fmla="*/ 8 h 185"/>
                  <a:gd name="T96" fmla="*/ 110 w 118"/>
                  <a:gd name="T97" fmla="*/ 8 h 185"/>
                  <a:gd name="T98" fmla="*/ 110 w 118"/>
                  <a:gd name="T99" fmla="*/ 17 h 185"/>
                  <a:gd name="T100" fmla="*/ 72 w 118"/>
                  <a:gd name="T101" fmla="*/ 135 h 185"/>
                  <a:gd name="T102" fmla="*/ 68 w 118"/>
                  <a:gd name="T103" fmla="*/ 139 h 185"/>
                  <a:gd name="T104" fmla="*/ 72 w 118"/>
                  <a:gd name="T105" fmla="*/ 143 h 185"/>
                  <a:gd name="T106" fmla="*/ 76 w 118"/>
                  <a:gd name="T107" fmla="*/ 139 h 185"/>
                  <a:gd name="T108" fmla="*/ 72 w 118"/>
                  <a:gd name="T109" fmla="*/ 135 h 185"/>
                  <a:gd name="T110" fmla="*/ 76 w 118"/>
                  <a:gd name="T111" fmla="*/ 67 h 185"/>
                  <a:gd name="T112" fmla="*/ 68 w 118"/>
                  <a:gd name="T113" fmla="*/ 76 h 185"/>
                  <a:gd name="T114" fmla="*/ 76 w 118"/>
                  <a:gd name="T115" fmla="*/ 84 h 185"/>
                  <a:gd name="T116" fmla="*/ 84 w 118"/>
                  <a:gd name="T117" fmla="*/ 76 h 185"/>
                  <a:gd name="T118" fmla="*/ 76 w 118"/>
                  <a:gd name="T119" fmla="*/ 6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8" h="185">
                    <a:moveTo>
                      <a:pt x="55" y="118"/>
                    </a:moveTo>
                    <a:cubicBezTo>
                      <a:pt x="53" y="118"/>
                      <a:pt x="51" y="120"/>
                      <a:pt x="51" y="122"/>
                    </a:cubicBezTo>
                    <a:cubicBezTo>
                      <a:pt x="51" y="124"/>
                      <a:pt x="53" y="126"/>
                      <a:pt x="55" y="126"/>
                    </a:cubicBezTo>
                    <a:cubicBezTo>
                      <a:pt x="57" y="126"/>
                      <a:pt x="59" y="124"/>
                      <a:pt x="59" y="122"/>
                    </a:cubicBezTo>
                    <a:cubicBezTo>
                      <a:pt x="59" y="120"/>
                      <a:pt x="57" y="118"/>
                      <a:pt x="55" y="118"/>
                    </a:cubicBezTo>
                    <a:close/>
                    <a:moveTo>
                      <a:pt x="46" y="152"/>
                    </a:moveTo>
                    <a:cubicBezTo>
                      <a:pt x="44" y="152"/>
                      <a:pt x="42" y="154"/>
                      <a:pt x="42" y="156"/>
                    </a:cubicBezTo>
                    <a:cubicBezTo>
                      <a:pt x="42" y="158"/>
                      <a:pt x="44" y="160"/>
                      <a:pt x="46" y="160"/>
                    </a:cubicBezTo>
                    <a:cubicBezTo>
                      <a:pt x="49" y="160"/>
                      <a:pt x="51" y="158"/>
                      <a:pt x="51" y="156"/>
                    </a:cubicBezTo>
                    <a:cubicBezTo>
                      <a:pt x="51" y="154"/>
                      <a:pt x="49" y="152"/>
                      <a:pt x="46" y="152"/>
                    </a:cubicBezTo>
                    <a:close/>
                    <a:moveTo>
                      <a:pt x="51" y="93"/>
                    </a:moveTo>
                    <a:cubicBezTo>
                      <a:pt x="51" y="88"/>
                      <a:pt x="47" y="84"/>
                      <a:pt x="42" y="84"/>
                    </a:cubicBezTo>
                    <a:cubicBezTo>
                      <a:pt x="38" y="84"/>
                      <a:pt x="34" y="88"/>
                      <a:pt x="34" y="93"/>
                    </a:cubicBezTo>
                    <a:cubicBezTo>
                      <a:pt x="34" y="97"/>
                      <a:pt x="38" y="101"/>
                      <a:pt x="42" y="101"/>
                    </a:cubicBezTo>
                    <a:cubicBezTo>
                      <a:pt x="47" y="101"/>
                      <a:pt x="51" y="97"/>
                      <a:pt x="51" y="93"/>
                    </a:cubicBezTo>
                    <a:close/>
                    <a:moveTo>
                      <a:pt x="110" y="0"/>
                    </a:moveTo>
                    <a:cubicBezTo>
                      <a:pt x="8" y="0"/>
                      <a:pt x="8" y="0"/>
                      <a:pt x="8" y="0"/>
                    </a:cubicBezTo>
                    <a:cubicBezTo>
                      <a:pt x="4" y="0"/>
                      <a:pt x="0" y="4"/>
                      <a:pt x="0" y="8"/>
                    </a:cubicBezTo>
                    <a:cubicBezTo>
                      <a:pt x="0" y="17"/>
                      <a:pt x="0" y="17"/>
                      <a:pt x="0" y="17"/>
                    </a:cubicBezTo>
                    <a:cubicBezTo>
                      <a:pt x="0" y="21"/>
                      <a:pt x="4" y="25"/>
                      <a:pt x="8" y="25"/>
                    </a:cubicBezTo>
                    <a:cubicBezTo>
                      <a:pt x="17" y="25"/>
                      <a:pt x="17" y="25"/>
                      <a:pt x="17" y="25"/>
                    </a:cubicBezTo>
                    <a:cubicBezTo>
                      <a:pt x="17" y="143"/>
                      <a:pt x="17" y="143"/>
                      <a:pt x="17" y="143"/>
                    </a:cubicBezTo>
                    <a:cubicBezTo>
                      <a:pt x="17" y="166"/>
                      <a:pt x="36" y="185"/>
                      <a:pt x="59" y="185"/>
                    </a:cubicBezTo>
                    <a:cubicBezTo>
                      <a:pt x="82" y="185"/>
                      <a:pt x="101" y="166"/>
                      <a:pt x="101" y="143"/>
                    </a:cubicBezTo>
                    <a:cubicBezTo>
                      <a:pt x="101" y="25"/>
                      <a:pt x="101" y="25"/>
                      <a:pt x="101" y="25"/>
                    </a:cubicBezTo>
                    <a:cubicBezTo>
                      <a:pt x="110" y="25"/>
                      <a:pt x="110" y="25"/>
                      <a:pt x="110" y="25"/>
                    </a:cubicBezTo>
                    <a:cubicBezTo>
                      <a:pt x="114" y="25"/>
                      <a:pt x="118" y="21"/>
                      <a:pt x="118" y="17"/>
                    </a:cubicBezTo>
                    <a:cubicBezTo>
                      <a:pt x="118" y="8"/>
                      <a:pt x="118" y="8"/>
                      <a:pt x="118" y="8"/>
                    </a:cubicBezTo>
                    <a:cubicBezTo>
                      <a:pt x="118" y="4"/>
                      <a:pt x="114" y="0"/>
                      <a:pt x="110" y="0"/>
                    </a:cubicBezTo>
                    <a:close/>
                    <a:moveTo>
                      <a:pt x="93" y="143"/>
                    </a:moveTo>
                    <a:cubicBezTo>
                      <a:pt x="93" y="162"/>
                      <a:pt x="78" y="177"/>
                      <a:pt x="59" y="177"/>
                    </a:cubicBezTo>
                    <a:cubicBezTo>
                      <a:pt x="40" y="177"/>
                      <a:pt x="25" y="162"/>
                      <a:pt x="25" y="143"/>
                    </a:cubicBezTo>
                    <a:cubicBezTo>
                      <a:pt x="25" y="55"/>
                      <a:pt x="25" y="55"/>
                      <a:pt x="25" y="55"/>
                    </a:cubicBezTo>
                    <a:cubicBezTo>
                      <a:pt x="31" y="57"/>
                      <a:pt x="38" y="59"/>
                      <a:pt x="45" y="59"/>
                    </a:cubicBezTo>
                    <a:cubicBezTo>
                      <a:pt x="49" y="59"/>
                      <a:pt x="53" y="58"/>
                      <a:pt x="57" y="57"/>
                    </a:cubicBezTo>
                    <a:cubicBezTo>
                      <a:pt x="68" y="54"/>
                      <a:pt x="76" y="50"/>
                      <a:pt x="82" y="47"/>
                    </a:cubicBezTo>
                    <a:cubicBezTo>
                      <a:pt x="86" y="45"/>
                      <a:pt x="90" y="44"/>
                      <a:pt x="93" y="43"/>
                    </a:cubicBezTo>
                    <a:lnTo>
                      <a:pt x="93" y="143"/>
                    </a:lnTo>
                    <a:close/>
                    <a:moveTo>
                      <a:pt x="93" y="34"/>
                    </a:moveTo>
                    <a:cubicBezTo>
                      <a:pt x="88" y="36"/>
                      <a:pt x="84" y="38"/>
                      <a:pt x="79" y="40"/>
                    </a:cubicBezTo>
                    <a:cubicBezTo>
                      <a:pt x="72" y="43"/>
                      <a:pt x="65" y="46"/>
                      <a:pt x="55" y="50"/>
                    </a:cubicBezTo>
                    <a:cubicBezTo>
                      <a:pt x="44" y="53"/>
                      <a:pt x="34" y="50"/>
                      <a:pt x="25" y="46"/>
                    </a:cubicBezTo>
                    <a:cubicBezTo>
                      <a:pt x="25" y="25"/>
                      <a:pt x="25" y="25"/>
                      <a:pt x="25" y="25"/>
                    </a:cubicBezTo>
                    <a:cubicBezTo>
                      <a:pt x="93" y="25"/>
                      <a:pt x="93" y="25"/>
                      <a:pt x="93" y="25"/>
                    </a:cubicBezTo>
                    <a:lnTo>
                      <a:pt x="93" y="34"/>
                    </a:lnTo>
                    <a:close/>
                    <a:moveTo>
                      <a:pt x="110" y="17"/>
                    </a:moveTo>
                    <a:cubicBezTo>
                      <a:pt x="8" y="17"/>
                      <a:pt x="8" y="17"/>
                      <a:pt x="8" y="17"/>
                    </a:cubicBezTo>
                    <a:cubicBezTo>
                      <a:pt x="8" y="8"/>
                      <a:pt x="8" y="8"/>
                      <a:pt x="8" y="8"/>
                    </a:cubicBezTo>
                    <a:cubicBezTo>
                      <a:pt x="110" y="8"/>
                      <a:pt x="110" y="8"/>
                      <a:pt x="110" y="8"/>
                    </a:cubicBezTo>
                    <a:lnTo>
                      <a:pt x="110" y="17"/>
                    </a:lnTo>
                    <a:close/>
                    <a:moveTo>
                      <a:pt x="72" y="135"/>
                    </a:moveTo>
                    <a:cubicBezTo>
                      <a:pt x="69" y="135"/>
                      <a:pt x="68" y="137"/>
                      <a:pt x="68" y="139"/>
                    </a:cubicBezTo>
                    <a:cubicBezTo>
                      <a:pt x="68" y="141"/>
                      <a:pt x="69" y="143"/>
                      <a:pt x="72" y="143"/>
                    </a:cubicBezTo>
                    <a:cubicBezTo>
                      <a:pt x="74" y="143"/>
                      <a:pt x="76" y="141"/>
                      <a:pt x="76" y="139"/>
                    </a:cubicBezTo>
                    <a:cubicBezTo>
                      <a:pt x="76" y="137"/>
                      <a:pt x="74" y="135"/>
                      <a:pt x="72" y="135"/>
                    </a:cubicBezTo>
                    <a:close/>
                    <a:moveTo>
                      <a:pt x="76" y="67"/>
                    </a:moveTo>
                    <a:cubicBezTo>
                      <a:pt x="71" y="67"/>
                      <a:pt x="68" y="71"/>
                      <a:pt x="68" y="76"/>
                    </a:cubicBezTo>
                    <a:cubicBezTo>
                      <a:pt x="68" y="80"/>
                      <a:pt x="71" y="84"/>
                      <a:pt x="76" y="84"/>
                    </a:cubicBezTo>
                    <a:cubicBezTo>
                      <a:pt x="81" y="84"/>
                      <a:pt x="84" y="80"/>
                      <a:pt x="84" y="76"/>
                    </a:cubicBezTo>
                    <a:cubicBezTo>
                      <a:pt x="84" y="71"/>
                      <a:pt x="81" y="67"/>
                      <a:pt x="76" y="67"/>
                    </a:cubicBezTo>
                    <a:close/>
                  </a:path>
                </a:pathLst>
              </a:custGeom>
              <a:solidFill>
                <a:schemeClr val="bg1"/>
              </a:solidFill>
              <a:ln>
                <a:noFill/>
              </a:ln>
            </p:spPr>
            <p:txBody>
              <a:bodyPr anchor="ctr"/>
              <a:lstStyle/>
              <a:p>
                <a:pPr algn="ctr"/>
                <a:endParaRPr sz="1015" dirty="0">
                  <a:latin typeface="+mn-lt"/>
                  <a:ea typeface="思源黑体" panose="020B0500000000000000" pitchFamily="34" charset="-122"/>
                  <a:cs typeface="+mn-ea"/>
                  <a:sym typeface="+mn-lt"/>
                </a:endParaRPr>
              </a:p>
            </p:txBody>
          </p:sp>
        </p:grpSp>
        <p:grpSp>
          <p:nvGrpSpPr>
            <p:cNvPr id="61" name="组合 60"/>
            <p:cNvGrpSpPr/>
            <p:nvPr/>
          </p:nvGrpSpPr>
          <p:grpSpPr>
            <a:xfrm>
              <a:off x="3225207" y="1823644"/>
              <a:ext cx="2145771" cy="1307947"/>
              <a:chOff x="3444614" y="1823644"/>
              <a:chExt cx="2145771" cy="1307947"/>
            </a:xfrm>
          </p:grpSpPr>
          <p:sp>
            <p:nvSpPr>
              <p:cNvPr id="54" name="Oval 31"/>
              <p:cNvSpPr>
                <a:spLocks noChangeAspect="1"/>
              </p:cNvSpPr>
              <p:nvPr/>
            </p:nvSpPr>
            <p:spPr>
              <a:xfrm>
                <a:off x="5080233" y="1823644"/>
                <a:ext cx="510152" cy="510152"/>
              </a:xfrm>
              <a:prstGeom prst="ellipse">
                <a:avLst/>
              </a:prstGeom>
              <a:solidFill>
                <a:srgbClr val="FF9216"/>
              </a:solidFill>
              <a:ln w="12700">
                <a:noFill/>
              </a:ln>
              <a:effectLst>
                <a:outerShdw blurRad="1905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endParaRPr sz="1015" dirty="0">
                  <a:ea typeface="思源黑体" panose="020B0500000000000000" pitchFamily="34" charset="-122"/>
                  <a:cs typeface="+mn-ea"/>
                  <a:sym typeface="+mn-lt"/>
                </a:endParaRPr>
              </a:p>
            </p:txBody>
          </p:sp>
          <p:pic>
            <p:nvPicPr>
              <p:cNvPr id="59" name="图形 58" descr="香槟酒杯"/>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44614" y="2808256"/>
                <a:ext cx="323334" cy="323335"/>
              </a:xfrm>
              <a:prstGeom prst="rect">
                <a:avLst/>
              </a:prstGeom>
            </p:spPr>
          </p:pic>
        </p:grpSp>
      </p:grpSp>
      <p:sp>
        <p:nvSpPr>
          <p:cNvPr id="67" name="文本框 66"/>
          <p:cNvSpPr txBox="1"/>
          <p:nvPr/>
        </p:nvSpPr>
        <p:spPr>
          <a:xfrm>
            <a:off x="2919661" y="1724359"/>
            <a:ext cx="975971" cy="184666"/>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sz="1200" dirty="0"/>
              <a:t>自由选择</a:t>
            </a:r>
          </a:p>
        </p:txBody>
      </p:sp>
      <p:sp>
        <p:nvSpPr>
          <p:cNvPr id="69" name="文本框 68"/>
          <p:cNvSpPr txBox="1"/>
          <p:nvPr/>
        </p:nvSpPr>
        <p:spPr>
          <a:xfrm>
            <a:off x="615663" y="1863732"/>
            <a:ext cx="3205170" cy="529440"/>
          </a:xfrm>
          <a:prstGeom prst="rect">
            <a:avLst/>
          </a:prstGeom>
          <a:noFill/>
        </p:spPr>
        <p:txBody>
          <a:bodyPr wrap="square">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pPr algn="r"/>
            <a:r>
              <a:rPr lang="zh-CN" altLang="en-US" dirty="0"/>
              <a:t>选择梦想/目标/方向，自由制定计划来实现这些梦想、目标和方向</a:t>
            </a:r>
          </a:p>
        </p:txBody>
      </p:sp>
      <p:sp>
        <p:nvSpPr>
          <p:cNvPr id="70" name="文本框 69"/>
          <p:cNvSpPr txBox="1"/>
          <p:nvPr/>
        </p:nvSpPr>
        <p:spPr>
          <a:xfrm>
            <a:off x="2746454" y="2555525"/>
            <a:ext cx="975971" cy="184666"/>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sz="1200" dirty="0"/>
              <a:t>庆祝</a:t>
            </a:r>
          </a:p>
        </p:txBody>
      </p:sp>
      <p:sp>
        <p:nvSpPr>
          <p:cNvPr id="71" name="文本框 70"/>
          <p:cNvSpPr txBox="1"/>
          <p:nvPr/>
        </p:nvSpPr>
        <p:spPr>
          <a:xfrm>
            <a:off x="756370" y="2694898"/>
            <a:ext cx="2891256" cy="529440"/>
          </a:xfrm>
          <a:prstGeom prst="rect">
            <a:avLst/>
          </a:prstGeom>
          <a:noFill/>
        </p:spPr>
        <p:txBody>
          <a:bodyPr wrap="square">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pPr algn="r"/>
            <a:r>
              <a:rPr lang="zh-CN" altLang="en-US" dirty="0"/>
              <a:t>庆祝生命的创造力以及梦想的实现，纪念人生的失落：亲人的去世或梦想的破灭等（表达悲伤）</a:t>
            </a:r>
          </a:p>
        </p:txBody>
      </p:sp>
      <p:sp>
        <p:nvSpPr>
          <p:cNvPr id="72" name="文本框 71"/>
          <p:cNvSpPr txBox="1"/>
          <p:nvPr/>
        </p:nvSpPr>
        <p:spPr>
          <a:xfrm>
            <a:off x="2870977" y="3512706"/>
            <a:ext cx="975971" cy="184666"/>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sz="1200" dirty="0"/>
              <a:t>言行一致</a:t>
            </a:r>
          </a:p>
        </p:txBody>
      </p:sp>
      <p:sp>
        <p:nvSpPr>
          <p:cNvPr id="73" name="文本框 72"/>
          <p:cNvSpPr txBox="1"/>
          <p:nvPr/>
        </p:nvSpPr>
        <p:spPr>
          <a:xfrm>
            <a:off x="1580207" y="3652079"/>
            <a:ext cx="2191941" cy="298608"/>
          </a:xfrm>
          <a:prstGeom prst="rect">
            <a:avLst/>
          </a:prstGeom>
          <a:noFill/>
        </p:spPr>
        <p:txBody>
          <a:bodyPr wrap="square">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pPr algn="r"/>
            <a:r>
              <a:rPr lang="zh-CN" altLang="en-US" dirty="0"/>
              <a:t>真诚、创造、意义、自我肯定</a:t>
            </a:r>
          </a:p>
        </p:txBody>
      </p:sp>
      <p:sp>
        <p:nvSpPr>
          <p:cNvPr id="74" name="文本框 73"/>
          <p:cNvSpPr txBox="1"/>
          <p:nvPr/>
        </p:nvSpPr>
        <p:spPr>
          <a:xfrm>
            <a:off x="4060560" y="4044062"/>
            <a:ext cx="975971" cy="184666"/>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sz="1200" dirty="0"/>
              <a:t>滋养身体</a:t>
            </a:r>
          </a:p>
        </p:txBody>
      </p:sp>
      <p:sp>
        <p:nvSpPr>
          <p:cNvPr id="75" name="文本框 74"/>
          <p:cNvSpPr txBox="1"/>
          <p:nvPr/>
        </p:nvSpPr>
        <p:spPr>
          <a:xfrm>
            <a:off x="3202002" y="4255736"/>
            <a:ext cx="2715747" cy="760273"/>
          </a:xfrm>
          <a:prstGeom prst="rect">
            <a:avLst/>
          </a:prstGeom>
          <a:noFill/>
        </p:spPr>
        <p:txBody>
          <a:bodyPr wrap="square">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pPr algn="ctr"/>
            <a:r>
              <a:rPr lang="zh-CN" altLang="en-US" dirty="0"/>
              <a:t>空气、食物、运动</a:t>
            </a:r>
            <a:endParaRPr lang="en-US" altLang="zh-CN" dirty="0"/>
          </a:p>
          <a:p>
            <a:pPr algn="ctr"/>
            <a:r>
              <a:rPr lang="zh-CN" altLang="en-US" dirty="0"/>
              <a:t>免于病毒、细菌、昆虫及肉食性动物的伤害</a:t>
            </a:r>
            <a:endParaRPr lang="en-US" altLang="zh-CN" dirty="0"/>
          </a:p>
          <a:p>
            <a:pPr algn="ctr"/>
            <a:r>
              <a:rPr lang="zh-CN" altLang="en-US" dirty="0"/>
              <a:t>休息、住所、触摸、水</a:t>
            </a:r>
          </a:p>
        </p:txBody>
      </p:sp>
      <p:sp>
        <p:nvSpPr>
          <p:cNvPr id="76" name="文本框 75"/>
          <p:cNvSpPr txBox="1"/>
          <p:nvPr/>
        </p:nvSpPr>
        <p:spPr>
          <a:xfrm>
            <a:off x="5325015" y="1724034"/>
            <a:ext cx="975971" cy="184666"/>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algn="l"/>
            <a:r>
              <a:rPr lang="zh-CN" altLang="en-US" sz="1200" dirty="0"/>
              <a:t>玩耍</a:t>
            </a:r>
          </a:p>
        </p:txBody>
      </p:sp>
      <p:sp>
        <p:nvSpPr>
          <p:cNvPr id="77" name="文本框 76"/>
          <p:cNvSpPr txBox="1"/>
          <p:nvPr/>
        </p:nvSpPr>
        <p:spPr>
          <a:xfrm>
            <a:off x="5240288" y="1843997"/>
            <a:ext cx="3205170" cy="299313"/>
          </a:xfrm>
          <a:prstGeom prst="rect">
            <a:avLst/>
          </a:prstGeom>
          <a:noFill/>
        </p:spPr>
        <p:txBody>
          <a:bodyPr wrap="square">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pPr algn="l"/>
            <a:r>
              <a:rPr lang="zh-CN" altLang="en-US" dirty="0"/>
              <a:t>乐趣、欢笑</a:t>
            </a:r>
          </a:p>
        </p:txBody>
      </p:sp>
      <p:sp>
        <p:nvSpPr>
          <p:cNvPr id="78" name="文本框 77"/>
          <p:cNvSpPr txBox="1"/>
          <p:nvPr/>
        </p:nvSpPr>
        <p:spPr>
          <a:xfrm>
            <a:off x="5757063" y="2511159"/>
            <a:ext cx="975971" cy="184666"/>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algn="l"/>
            <a:r>
              <a:rPr lang="zh-CN" altLang="en-US" sz="1200" dirty="0"/>
              <a:t>情意相通</a:t>
            </a:r>
          </a:p>
        </p:txBody>
      </p:sp>
      <p:sp>
        <p:nvSpPr>
          <p:cNvPr id="79" name="文本框 78"/>
          <p:cNvSpPr txBox="1"/>
          <p:nvPr/>
        </p:nvSpPr>
        <p:spPr>
          <a:xfrm>
            <a:off x="5688916" y="2677685"/>
            <a:ext cx="2891256" cy="298608"/>
          </a:xfrm>
          <a:prstGeom prst="rect">
            <a:avLst/>
          </a:prstGeom>
          <a:noFill/>
        </p:spPr>
        <p:txBody>
          <a:bodyPr wrap="square">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pPr algn="l"/>
            <a:r>
              <a:rPr lang="zh-CN" altLang="en-US" dirty="0"/>
              <a:t>美、和谐、激励、秩序、平静</a:t>
            </a:r>
          </a:p>
        </p:txBody>
      </p:sp>
      <p:sp>
        <p:nvSpPr>
          <p:cNvPr id="80" name="文本框 79"/>
          <p:cNvSpPr txBox="1"/>
          <p:nvPr/>
        </p:nvSpPr>
        <p:spPr>
          <a:xfrm>
            <a:off x="5497394" y="3261841"/>
            <a:ext cx="975971" cy="184666"/>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algn="l"/>
            <a:r>
              <a:rPr lang="zh-CN" altLang="en-US" sz="1200" dirty="0"/>
              <a:t>相互依存</a:t>
            </a:r>
          </a:p>
        </p:txBody>
      </p:sp>
      <p:sp>
        <p:nvSpPr>
          <p:cNvPr id="81" name="文本框 80"/>
          <p:cNvSpPr txBox="1"/>
          <p:nvPr/>
        </p:nvSpPr>
        <p:spPr>
          <a:xfrm>
            <a:off x="5429184" y="3403998"/>
            <a:ext cx="2891256" cy="991105"/>
          </a:xfrm>
          <a:prstGeom prst="rect">
            <a:avLst/>
          </a:prstGeom>
          <a:noFill/>
        </p:spPr>
        <p:txBody>
          <a:bodyPr wrap="square">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pPr algn="l"/>
            <a:r>
              <a:rPr lang="zh-CN" altLang="en-US" dirty="0"/>
              <a:t>接纳、欣赏、亲密关系、社区、体贴、成长</a:t>
            </a:r>
            <a:endParaRPr lang="en-US" altLang="zh-CN" dirty="0"/>
          </a:p>
          <a:p>
            <a:pPr algn="l"/>
            <a:r>
              <a:rPr lang="zh-CN" altLang="en-US" dirty="0"/>
              <a:t>安全感、倾听、诚实（诚实使我们能够认识和超越自己的局限性）</a:t>
            </a:r>
            <a:endParaRPr lang="en-US" altLang="zh-CN" dirty="0"/>
          </a:p>
          <a:p>
            <a:pPr algn="l"/>
            <a:r>
              <a:rPr lang="zh-CN" altLang="en-US" dirty="0"/>
              <a:t>爱、信心、尊重、支持、信任、理解</a:t>
            </a:r>
          </a:p>
        </p:txBody>
      </p:sp>
      <p:pic>
        <p:nvPicPr>
          <p:cNvPr id="83" name="图形 82" descr="足球"/>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88323" y="1869175"/>
            <a:ext cx="274135" cy="274135"/>
          </a:xfrm>
          <a:prstGeom prst="rect">
            <a:avLst/>
          </a:prstGeom>
        </p:spPr>
      </p:pic>
      <p:pic>
        <p:nvPicPr>
          <p:cNvPr id="85" name="图形 84" descr="最小化"/>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21840" y="3234814"/>
            <a:ext cx="238720" cy="2387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5400600"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难以承受的痛苦</a:t>
            </a:r>
          </a:p>
        </p:txBody>
      </p:sp>
      <p:sp>
        <p:nvSpPr>
          <p:cNvPr id="3" name="文本框 2"/>
          <p:cNvSpPr txBox="1"/>
          <p:nvPr/>
        </p:nvSpPr>
        <p:spPr>
          <a:xfrm>
            <a:off x="2916610" y="1253626"/>
            <a:ext cx="3312368" cy="246221"/>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案例：女性被忽视的个人需要</a:t>
            </a:r>
          </a:p>
        </p:txBody>
      </p:sp>
      <p:sp>
        <p:nvSpPr>
          <p:cNvPr id="4" name="文本框 3"/>
          <p:cNvSpPr txBox="1"/>
          <p:nvPr/>
        </p:nvSpPr>
        <p:spPr>
          <a:xfrm>
            <a:off x="1044402" y="659595"/>
            <a:ext cx="7344816" cy="369332"/>
          </a:xfrm>
          <a:prstGeom prst="rect">
            <a:avLst/>
          </a:prstGeom>
          <a:noFill/>
        </p:spPr>
        <p:txBody>
          <a:bodyPr wrap="square" lIns="0" tIns="0" rIns="0" bIns="0" rtlCol="0">
            <a:spAutoFit/>
          </a:bodyPr>
          <a:lstStyle/>
          <a:p>
            <a:pPr algn="just"/>
            <a:r>
              <a:rPr lang="zh-CN" altLang="en-US" sz="1200" dirty="0">
                <a:solidFill>
                  <a:schemeClr val="accent6"/>
                </a:solidFill>
                <a:ea typeface="思源黑体" panose="020B0500000000000000" pitchFamily="34" charset="-122"/>
              </a:rPr>
              <a:t>社会文化并不鼓励我们表达个人需要。对于妇女来说，尤其如此。长期以来，妇女的形象和自我牺牲联系在一起。一旦把照顾他人当作最高职责，她们也就会倾向于忽视个人的需要。</a:t>
            </a:r>
          </a:p>
        </p:txBody>
      </p:sp>
      <p:grpSp>
        <p:nvGrpSpPr>
          <p:cNvPr id="20" name="组合 19"/>
          <p:cNvGrpSpPr/>
          <p:nvPr/>
        </p:nvGrpSpPr>
        <p:grpSpPr>
          <a:xfrm>
            <a:off x="604797" y="1663691"/>
            <a:ext cx="3679965" cy="3357125"/>
            <a:chOff x="180306" y="1663691"/>
            <a:chExt cx="3679965" cy="3357125"/>
          </a:xfrm>
        </p:grpSpPr>
        <p:sp>
          <p:nvSpPr>
            <p:cNvPr id="5" name="文本框 4"/>
            <p:cNvSpPr txBox="1"/>
            <p:nvPr/>
          </p:nvSpPr>
          <p:spPr>
            <a:xfrm>
              <a:off x="257621" y="2316327"/>
              <a:ext cx="3602649" cy="760273"/>
            </a:xfrm>
            <a:prstGeom prst="rect">
              <a:avLst/>
            </a:prstGeom>
            <a:noFill/>
          </p:spPr>
          <p:txBody>
            <a:bodyPr wrap="square">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r>
                <a:rPr lang="zh-CN" altLang="en-US" dirty="0"/>
                <a:t>在一次研讨班中，我们就社会文化对妇女的影响展开了讨论。在社会文化的影响下，许多妇女在表达请求时感到别扭，好像做错了什么。</a:t>
              </a:r>
            </a:p>
          </p:txBody>
        </p:sp>
        <p:sp>
          <p:nvSpPr>
            <p:cNvPr id="7" name="文本框 6"/>
            <p:cNvSpPr txBox="1"/>
            <p:nvPr/>
          </p:nvSpPr>
          <p:spPr>
            <a:xfrm>
              <a:off x="257623" y="1663691"/>
              <a:ext cx="3602648" cy="646331"/>
            </a:xfrm>
            <a:prstGeom prst="rect">
              <a:avLst/>
            </a:prstGeom>
            <a:noFill/>
          </p:spPr>
          <p:txBody>
            <a:bodyPr wrap="square">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pPr>
                <a:lnSpc>
                  <a:spcPct val="100000"/>
                </a:lnSpc>
              </a:pPr>
              <a:r>
                <a:rPr lang="zh-CN" altLang="en-US" sz="1200" b="1" dirty="0">
                  <a:solidFill>
                    <a:schemeClr val="tx1">
                      <a:lumMod val="75000"/>
                      <a:lumOff val="25000"/>
                    </a:schemeClr>
                  </a:solidFill>
                </a:rPr>
                <a:t>案例一：如果我们不看重自己的需要，别人可能也不会。实际上，如果直接说出需要，获得积极回应的可能性就会增加。</a:t>
              </a:r>
            </a:p>
          </p:txBody>
        </p:sp>
        <p:pic>
          <p:nvPicPr>
            <p:cNvPr id="11" name="图形 10" descr="妇女"/>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0306" y="3302847"/>
              <a:ext cx="529208" cy="529208"/>
            </a:xfrm>
            <a:prstGeom prst="rect">
              <a:avLst/>
            </a:prstGeom>
          </p:spPr>
        </p:pic>
        <p:sp>
          <p:nvSpPr>
            <p:cNvPr id="12" name="对话气泡: 圆角矩形 11"/>
            <p:cNvSpPr/>
            <p:nvPr/>
          </p:nvSpPr>
          <p:spPr>
            <a:xfrm>
              <a:off x="895079" y="3230018"/>
              <a:ext cx="2952328" cy="646331"/>
            </a:xfrm>
            <a:prstGeom prst="wedgeRoundRectCallout">
              <a:avLst>
                <a:gd name="adj1" fmla="val -59208"/>
                <a:gd name="adj2" fmla="val -11459"/>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“你知道我一整天都没歇过，我熨了所有的衬衣，把这周的脏衣服都洗了，准备了午餐和晚餐，还出去买了东西</a:t>
              </a:r>
              <a:r>
                <a:rPr lang="en-US" altLang="zh-CN" sz="1000" dirty="0"/>
                <a:t>……</a:t>
              </a:r>
              <a:r>
                <a:rPr lang="zh-CN" altLang="en-US" sz="1000" dirty="0"/>
                <a:t>你能不能体谅我</a:t>
              </a:r>
              <a:r>
                <a:rPr lang="en-US" altLang="zh-CN" sz="1000" dirty="0"/>
                <a:t>……</a:t>
              </a:r>
              <a:r>
                <a:rPr lang="zh-CN" altLang="en-US" sz="1000" dirty="0"/>
                <a:t>？”</a:t>
              </a:r>
            </a:p>
          </p:txBody>
        </p:sp>
        <p:pic>
          <p:nvPicPr>
            <p:cNvPr id="13" name="图形 12" descr="妇女"/>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0306" y="4360189"/>
              <a:ext cx="529208" cy="529208"/>
            </a:xfrm>
            <a:prstGeom prst="rect">
              <a:avLst/>
            </a:prstGeom>
          </p:spPr>
        </p:pic>
        <p:sp>
          <p:nvSpPr>
            <p:cNvPr id="14" name="对话气泡: 圆角矩形 13"/>
            <p:cNvSpPr/>
            <p:nvPr/>
          </p:nvSpPr>
          <p:spPr>
            <a:xfrm>
              <a:off x="895079" y="4314182"/>
              <a:ext cx="2952328" cy="418602"/>
            </a:xfrm>
            <a:prstGeom prst="wedgeRoundRectCallout">
              <a:avLst>
                <a:gd name="adj1" fmla="val -59208"/>
                <a:gd name="adj2" fmla="val -11459"/>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“我今天累坏了，晚上想休息。”</a:t>
              </a:r>
            </a:p>
          </p:txBody>
        </p:sp>
        <p:sp>
          <p:nvSpPr>
            <p:cNvPr id="15" name="文本框 14"/>
            <p:cNvSpPr txBox="1"/>
            <p:nvPr/>
          </p:nvSpPr>
          <p:spPr>
            <a:xfrm>
              <a:off x="875592" y="3910499"/>
              <a:ext cx="2984678" cy="246221"/>
            </a:xfrm>
            <a:prstGeom prst="rect">
              <a:avLst/>
            </a:prstGeom>
            <a:noFill/>
          </p:spPr>
          <p:txBody>
            <a:bodyPr wrap="square">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pPr algn="ctr">
                <a:lnSpc>
                  <a:spcPct val="100000"/>
                </a:lnSpc>
              </a:pPr>
              <a:r>
                <a:rPr lang="zh-CN" altLang="en-US" dirty="0">
                  <a:solidFill>
                    <a:schemeClr val="tx1">
                      <a:lumMod val="75000"/>
                      <a:lumOff val="25000"/>
                    </a:schemeClr>
                  </a:solidFill>
                </a:rPr>
                <a:t>（没有直接表达出需要，对方很可能会拒绝）</a:t>
              </a:r>
            </a:p>
          </p:txBody>
        </p:sp>
        <p:sp>
          <p:nvSpPr>
            <p:cNvPr id="17" name="文本框 16"/>
            <p:cNvSpPr txBox="1"/>
            <p:nvPr/>
          </p:nvSpPr>
          <p:spPr>
            <a:xfrm>
              <a:off x="862729" y="4774595"/>
              <a:ext cx="2984678" cy="246221"/>
            </a:xfrm>
            <a:prstGeom prst="rect">
              <a:avLst/>
            </a:prstGeom>
            <a:noFill/>
          </p:spPr>
          <p:txBody>
            <a:bodyPr wrap="square">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pPr algn="ctr">
                <a:lnSpc>
                  <a:spcPct val="100000"/>
                </a:lnSpc>
              </a:pPr>
              <a:r>
                <a:rPr lang="zh-CN" altLang="en-US" dirty="0">
                  <a:solidFill>
                    <a:schemeClr val="tx1">
                      <a:lumMod val="75000"/>
                      <a:lumOff val="25000"/>
                    </a:schemeClr>
                  </a:solidFill>
                </a:rPr>
                <a:t>（</a:t>
              </a:r>
              <a:r>
                <a:rPr lang="zh-CN" altLang="en-US" sz="1000" dirty="0">
                  <a:solidFill>
                    <a:schemeClr val="tx1">
                      <a:lumMod val="75000"/>
                      <a:lumOff val="25000"/>
                    </a:schemeClr>
                  </a:solidFill>
                </a:rPr>
                <a:t>直接表达反而可能会得到回应</a:t>
              </a:r>
              <a:r>
                <a:rPr lang="zh-CN" altLang="en-US" dirty="0">
                  <a:solidFill>
                    <a:schemeClr val="tx1">
                      <a:lumMod val="75000"/>
                      <a:lumOff val="25000"/>
                    </a:schemeClr>
                  </a:solidFill>
                </a:rPr>
                <a:t>）</a:t>
              </a:r>
            </a:p>
          </p:txBody>
        </p:sp>
      </p:grpSp>
      <p:sp>
        <p:nvSpPr>
          <p:cNvPr id="18" name="文本框 17"/>
          <p:cNvSpPr txBox="1"/>
          <p:nvPr/>
        </p:nvSpPr>
        <p:spPr>
          <a:xfrm>
            <a:off x="4644803" y="2068488"/>
            <a:ext cx="3602649" cy="760273"/>
          </a:xfrm>
          <a:prstGeom prst="rect">
            <a:avLst/>
          </a:prstGeom>
          <a:noFill/>
        </p:spPr>
        <p:txBody>
          <a:bodyPr wrap="square">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r>
              <a:rPr lang="zh-CN" altLang="en-US" dirty="0"/>
              <a:t>在另一个研讨班中，一些女士谈到对表达个人需要的畏惧。作者的母亲参加了活动，心情很低落。母亲的故事告诉我们，如果一个人如果无法说出自己的需要，会是多么痛苦！</a:t>
            </a:r>
          </a:p>
        </p:txBody>
      </p:sp>
      <p:sp>
        <p:nvSpPr>
          <p:cNvPr id="19" name="文本框 18"/>
          <p:cNvSpPr txBox="1"/>
          <p:nvPr/>
        </p:nvSpPr>
        <p:spPr>
          <a:xfrm>
            <a:off x="4644804" y="1657386"/>
            <a:ext cx="3602648" cy="461665"/>
          </a:xfrm>
          <a:prstGeom prst="rect">
            <a:avLst/>
          </a:prstGeom>
          <a:noFill/>
        </p:spPr>
        <p:txBody>
          <a:bodyPr wrap="square">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pPr>
              <a:lnSpc>
                <a:spcPct val="100000"/>
              </a:lnSpc>
            </a:pPr>
            <a:r>
              <a:rPr lang="zh-CN" altLang="en-US" sz="1200" b="1" dirty="0">
                <a:solidFill>
                  <a:schemeClr val="tx1">
                    <a:lumMod val="75000"/>
                    <a:lumOff val="25000"/>
                  </a:schemeClr>
                </a:solidFill>
              </a:rPr>
              <a:t>案例二：在作者的记忆中，母亲总是委婉地表达自己，而不直接说她需要什么。</a:t>
            </a:r>
          </a:p>
        </p:txBody>
      </p:sp>
      <p:pic>
        <p:nvPicPr>
          <p:cNvPr id="21" name="图形 20" descr="妇女"/>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80351" y="2979681"/>
            <a:ext cx="529208" cy="529208"/>
          </a:xfrm>
          <a:prstGeom prst="rect">
            <a:avLst/>
          </a:prstGeom>
        </p:spPr>
      </p:pic>
      <p:sp>
        <p:nvSpPr>
          <p:cNvPr id="22" name="对话气泡: 圆角矩形 21"/>
          <p:cNvSpPr/>
          <p:nvPr/>
        </p:nvSpPr>
        <p:spPr>
          <a:xfrm>
            <a:off x="5295124" y="2906853"/>
            <a:ext cx="2952328" cy="490550"/>
          </a:xfrm>
          <a:prstGeom prst="wedgeRoundRectCallout">
            <a:avLst>
              <a:gd name="adj1" fmla="val -59208"/>
              <a:gd name="adj2" fmla="val -11459"/>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a:t>
            </a:r>
            <a:r>
              <a:rPr lang="en-US" altLang="zh-CN" sz="1000" dirty="0"/>
              <a:t>36</a:t>
            </a:r>
            <a:r>
              <a:rPr lang="zh-CN" altLang="en-US" sz="1000" dirty="0"/>
              <a:t>年来，我一直在生你父亲的气，我认为他不在乎我的感受。我终于意识到，我从没有和他说我想要什么。”</a:t>
            </a:r>
          </a:p>
        </p:txBody>
      </p:sp>
      <p:pic>
        <p:nvPicPr>
          <p:cNvPr id="23" name="图形 22" descr="妇女"/>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24614" y="3288579"/>
            <a:ext cx="529208" cy="529208"/>
          </a:xfrm>
          <a:prstGeom prst="rect">
            <a:avLst/>
          </a:prstGeom>
        </p:spPr>
      </p:pic>
      <p:sp>
        <p:nvSpPr>
          <p:cNvPr id="24" name="对话气泡: 圆角矩形 23"/>
          <p:cNvSpPr/>
          <p:nvPr/>
        </p:nvSpPr>
        <p:spPr>
          <a:xfrm>
            <a:off x="6517010" y="3461144"/>
            <a:ext cx="1440160" cy="263528"/>
          </a:xfrm>
          <a:prstGeom prst="wedgeRoundRectCallout">
            <a:avLst>
              <a:gd name="adj1" fmla="val 70649"/>
              <a:gd name="adj2" fmla="val -46114"/>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“为什么会这样呢？”</a:t>
            </a:r>
          </a:p>
        </p:txBody>
      </p:sp>
      <p:pic>
        <p:nvPicPr>
          <p:cNvPr id="25" name="图形 24" descr="妇女"/>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79265" y="3779387"/>
            <a:ext cx="529208" cy="529208"/>
          </a:xfrm>
          <a:prstGeom prst="rect">
            <a:avLst/>
          </a:prstGeom>
        </p:spPr>
      </p:pic>
      <p:sp>
        <p:nvSpPr>
          <p:cNvPr id="26" name="对话气泡: 圆角矩形 25"/>
          <p:cNvSpPr/>
          <p:nvPr/>
        </p:nvSpPr>
        <p:spPr>
          <a:xfrm>
            <a:off x="5295124" y="3810185"/>
            <a:ext cx="3454134" cy="922599"/>
          </a:xfrm>
          <a:prstGeom prst="wedgeRoundRectCallout">
            <a:avLst>
              <a:gd name="adj1" fmla="val -59208"/>
              <a:gd name="adj2" fmla="val -11459"/>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小时候家里很贫困，只要我想要什么东西，大家都会教训我。甚至在妹妹做了手术就能得到一个漂亮钱包后，我也装病做手术，我也确实如愿以偿得到了一样的钱包。我特别高兴让护士看以下，可护士误以为这是我送给她的并且谢谢了我。我都不知道该怎么说，请把钱包还给我。”</a:t>
            </a:r>
          </a:p>
        </p:txBody>
      </p:sp>
      <p:sp>
        <p:nvSpPr>
          <p:cNvPr id="27" name="文本框 26"/>
          <p:cNvSpPr txBox="1"/>
          <p:nvPr/>
        </p:nvSpPr>
        <p:spPr>
          <a:xfrm>
            <a:off x="5559070" y="4774594"/>
            <a:ext cx="2984678" cy="246221"/>
          </a:xfrm>
          <a:prstGeom prst="rect">
            <a:avLst/>
          </a:prstGeom>
          <a:noFill/>
        </p:spPr>
        <p:txBody>
          <a:bodyPr wrap="square">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pPr algn="ctr">
              <a:lnSpc>
                <a:spcPct val="100000"/>
              </a:lnSpc>
            </a:pPr>
            <a:r>
              <a:rPr lang="zh-CN" altLang="en-US" dirty="0">
                <a:solidFill>
                  <a:schemeClr val="tx1">
                    <a:lumMod val="75000"/>
                    <a:lumOff val="25000"/>
                  </a:schemeClr>
                </a:solidFill>
              </a:rPr>
              <a:t>（一个人如果无法说出自己的需要，会很痛苦）</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972394" y="197930"/>
            <a:ext cx="5400600"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从“情感的奴隶”到“生活的主人”</a:t>
            </a:r>
          </a:p>
        </p:txBody>
      </p:sp>
      <p:sp>
        <p:nvSpPr>
          <p:cNvPr id="24" name="文本框 23"/>
          <p:cNvSpPr txBox="1"/>
          <p:nvPr/>
        </p:nvSpPr>
        <p:spPr>
          <a:xfrm>
            <a:off x="2916610" y="1253626"/>
            <a:ext cx="3312368" cy="246221"/>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个人成长的三个阶段</a:t>
            </a:r>
          </a:p>
        </p:txBody>
      </p:sp>
      <p:sp>
        <p:nvSpPr>
          <p:cNvPr id="25" name="文本框 24"/>
          <p:cNvSpPr txBox="1"/>
          <p:nvPr/>
        </p:nvSpPr>
        <p:spPr>
          <a:xfrm>
            <a:off x="1044402" y="659595"/>
            <a:ext cx="7344816" cy="184666"/>
          </a:xfrm>
          <a:prstGeom prst="rect">
            <a:avLst/>
          </a:prstGeom>
          <a:noFill/>
        </p:spPr>
        <p:txBody>
          <a:bodyPr wrap="square" lIns="0" tIns="0" rIns="0" bIns="0" rtlCol="0">
            <a:spAutoFit/>
          </a:bodyPr>
          <a:lstStyle/>
          <a:p>
            <a:pPr algn="just"/>
            <a:r>
              <a:rPr lang="zh-CN" altLang="en-US" sz="1200" dirty="0">
                <a:solidFill>
                  <a:schemeClr val="accent6"/>
                </a:solidFill>
                <a:ea typeface="思源黑体" panose="020B0500000000000000" pitchFamily="34" charset="-122"/>
              </a:rPr>
              <a:t>对于大多数人来说，个人成长一般会经历三个阶段。这三个阶段是从对他人负责到对自己负责的过程。</a:t>
            </a:r>
          </a:p>
        </p:txBody>
      </p:sp>
      <p:graphicFrame>
        <p:nvGraphicFramePr>
          <p:cNvPr id="26" name="图示 25"/>
          <p:cNvGraphicFramePr/>
          <p:nvPr/>
        </p:nvGraphicFramePr>
        <p:xfrm>
          <a:off x="324322" y="1499847"/>
          <a:ext cx="8456488" cy="35209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7" name="文本框 26"/>
          <p:cNvSpPr txBox="1"/>
          <p:nvPr/>
        </p:nvSpPr>
        <p:spPr>
          <a:xfrm>
            <a:off x="324323" y="1578278"/>
            <a:ext cx="3348372" cy="1914435"/>
          </a:xfrm>
          <a:prstGeom prst="rect">
            <a:avLst/>
          </a:prstGeom>
          <a:noFill/>
        </p:spPr>
        <p:txBody>
          <a:bodyPr wrap="square">
            <a:spAutoFit/>
          </a:bodyPr>
          <a:lstStyle>
            <a:defPPr>
              <a:defRPr lang="zh-CN"/>
            </a:defPPr>
            <a:lvl1pPr algn="r">
              <a:lnSpc>
                <a:spcPct val="150000"/>
              </a:lnSpc>
              <a:defRPr sz="1000">
                <a:solidFill>
                  <a:schemeClr val="tx1">
                    <a:lumMod val="65000"/>
                    <a:lumOff val="35000"/>
                  </a:schemeClr>
                </a:solidFill>
                <a:ea typeface="思源黑体" panose="020B0500000000000000" pitchFamily="34" charset="-122"/>
              </a:defRPr>
            </a:lvl1pPr>
          </a:lstStyle>
          <a:p>
            <a:pPr algn="just"/>
            <a:r>
              <a:rPr lang="zh-CN" altLang="en-US" dirty="0"/>
              <a:t>在这个阶段，我们相信自己需要为他人负责——让他人快乐是我们的义务。如果别人不高兴，我们就会感到不安，觉得自己有责任做点什么。此时，我们特别容易把亲人看作是负担。比如在爱情当中，很多人认为，爱情就是牺牲自己来满足爱人的需要。刚谈恋爱时，他们对恋人的关心是自发的。然而，随着关系变得“严肃”，他们开始认为自己有责任让情人过得开心。于是，爱情开始沉重起来。</a:t>
            </a:r>
          </a:p>
        </p:txBody>
      </p:sp>
      <p:sp>
        <p:nvSpPr>
          <p:cNvPr id="28" name="文本框 27"/>
          <p:cNvSpPr txBox="1"/>
          <p:nvPr/>
        </p:nvSpPr>
        <p:spPr>
          <a:xfrm>
            <a:off x="5436889" y="2572544"/>
            <a:ext cx="3384375" cy="1452770"/>
          </a:xfrm>
          <a:prstGeom prst="rect">
            <a:avLst/>
          </a:prstGeom>
          <a:noFill/>
        </p:spPr>
        <p:txBody>
          <a:bodyPr wrap="square">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r>
              <a:rPr lang="zh-CN" altLang="en-US" dirty="0"/>
              <a:t>在这个阶段，我们发现，为他人的情绪负责，牺牲自己迎合他人，代价实在很大。想到日子过得这么憋屈，我们可能会很恼怒。此时，如果遭遇他人的痛苦，我们可能就会无动于衷：“这是你自己的问题！和我有什么关系？！”虽然不再愿意为他人负责，但我们还心存疑虑。因此，我们的态度也就显得生硬。</a:t>
            </a:r>
          </a:p>
        </p:txBody>
      </p:sp>
      <p:sp>
        <p:nvSpPr>
          <p:cNvPr id="29" name="文本框 28"/>
          <p:cNvSpPr txBox="1"/>
          <p:nvPr/>
        </p:nvSpPr>
        <p:spPr>
          <a:xfrm>
            <a:off x="324320" y="3546545"/>
            <a:ext cx="3348371" cy="1452770"/>
          </a:xfrm>
          <a:prstGeom prst="rect">
            <a:avLst/>
          </a:prstGeom>
          <a:noFill/>
        </p:spPr>
        <p:txBody>
          <a:bodyPr wrap="square">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r>
              <a:rPr lang="zh-CN" altLang="en-US" dirty="0"/>
              <a:t>在这个阶段，我们乐于互助。我们帮助他人，是出于爱，而不是出于恐惧、内疚或惭愧。那是自由而快乐的行为。此时，我们意识到，虽然我们对自己的意愿、感受和行动负有完全的责任，但无法为他人负责。我们还发现，人与人相互依存，损人无法真正利己。非暴力沟通正是想帮助我们既表达自己，又关心他人。</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5400600"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练习三：需要和感受的关系</a:t>
            </a:r>
          </a:p>
        </p:txBody>
      </p:sp>
      <p:sp>
        <p:nvSpPr>
          <p:cNvPr id="3" name="文本框 2"/>
          <p:cNvSpPr txBox="1"/>
          <p:nvPr/>
        </p:nvSpPr>
        <p:spPr>
          <a:xfrm>
            <a:off x="1044402" y="659595"/>
            <a:ext cx="7344816" cy="184666"/>
          </a:xfrm>
          <a:prstGeom prst="rect">
            <a:avLst/>
          </a:prstGeom>
          <a:noFill/>
        </p:spPr>
        <p:txBody>
          <a:bodyPr wrap="square" lIns="0" tIns="0" rIns="0" bIns="0" rtlCol="0">
            <a:spAutoFit/>
          </a:bodyPr>
          <a:lstStyle/>
          <a:p>
            <a:pPr algn="just"/>
            <a:r>
              <a:rPr lang="zh-CN" altLang="en-US" sz="1200" dirty="0">
                <a:solidFill>
                  <a:schemeClr val="accent6"/>
                </a:solidFill>
                <a:ea typeface="思源黑体" panose="020B0500000000000000" pitchFamily="34" charset="-122"/>
              </a:rPr>
              <a:t>看看以下句子，发言者是否对自己的感受负责。</a:t>
            </a:r>
          </a:p>
        </p:txBody>
      </p:sp>
      <p:graphicFrame>
        <p:nvGraphicFramePr>
          <p:cNvPr id="6" name="表格 2"/>
          <p:cNvGraphicFramePr>
            <a:graphicFrameLocks noGrp="1"/>
          </p:cNvGraphicFramePr>
          <p:nvPr>
            <p:custDataLst>
              <p:tags r:id="rId1"/>
            </p:custDataLst>
          </p:nvPr>
        </p:nvGraphicFramePr>
        <p:xfrm>
          <a:off x="468338" y="916360"/>
          <a:ext cx="8208912" cy="4114800"/>
        </p:xfrm>
        <a:graphic>
          <a:graphicData uri="http://schemas.openxmlformats.org/drawingml/2006/table">
            <a:tbl>
              <a:tblPr firstRow="1" bandRow="1">
                <a:tableStyleId>{5C22544A-7EE6-4342-B048-85BDC9FD1C3A}</a:tableStyleId>
              </a:tblPr>
              <a:tblGrid>
                <a:gridCol w="2160240">
                  <a:extLst>
                    <a:ext uri="{9D8B030D-6E8A-4147-A177-3AD203B41FA5}">
                      <a16:colId xmlns:a16="http://schemas.microsoft.com/office/drawing/2014/main" val="20000"/>
                    </a:ext>
                  </a:extLst>
                </a:gridCol>
                <a:gridCol w="6048672">
                  <a:extLst>
                    <a:ext uri="{9D8B030D-6E8A-4147-A177-3AD203B41FA5}">
                      <a16:colId xmlns:a16="http://schemas.microsoft.com/office/drawing/2014/main" val="20001"/>
                    </a:ext>
                  </a:extLst>
                </a:gridCol>
              </a:tblGrid>
              <a:tr h="548640">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“你将公司机密文件放在了会议室。太令我失望了。”</a:t>
                      </a:r>
                    </a:p>
                  </a:txBody>
                  <a:tcPr anchor="ctr">
                    <a:solidFill>
                      <a:srgbClr val="1E74AE"/>
                    </a:solidFill>
                  </a:tcPr>
                </a:tc>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如果你选择这一句，我们意见不一致。对我来说，这句话意味着他人的行为导致了发言者的感受。以下例句体现了发言者对自己的感受负责：“你将公司机密文件放在了会议室，我很失望。因为我希望重要文件能够得到妥善保管。”</a:t>
                      </a:r>
                    </a:p>
                  </a:txBody>
                  <a:tcPr anchor="ctr">
                    <a:solidFill>
                      <a:srgbClr val="1E74AE"/>
                    </a:solidFill>
                  </a:tcPr>
                </a:tc>
                <a:extLst>
                  <a:ext uri="{0D108BD9-81ED-4DB2-BD59-A6C34878D82A}">
                    <a16:rowId xmlns:a16="http://schemas.microsoft.com/office/drawing/2014/main" val="10000"/>
                  </a:ext>
                </a:extLst>
              </a:tr>
              <a:tr h="277364">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“你这么说，我很紧张。我需要尊重。”</a:t>
                      </a:r>
                    </a:p>
                  </a:txBody>
                  <a:tcPr anchor="ctr">
                    <a:solidFill>
                      <a:srgbClr val="FF9216"/>
                    </a:solidFill>
                  </a:tcPr>
                </a:tc>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如果你选择这一句，我们意见一致。</a:t>
                      </a:r>
                    </a:p>
                  </a:txBody>
                  <a:tcPr anchor="ctr">
                    <a:solidFill>
                      <a:srgbClr val="FF9216"/>
                    </a:solidFill>
                  </a:tcPr>
                </a:tc>
                <a:extLst>
                  <a:ext uri="{0D108BD9-81ED-4DB2-BD59-A6C34878D82A}">
                    <a16:rowId xmlns:a16="http://schemas.microsoft.com/office/drawing/2014/main" val="10001"/>
                  </a:ext>
                </a:extLst>
              </a:tr>
              <a:tr h="277364">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“你来得这么晚，让我很郁闷。”</a:t>
                      </a:r>
                    </a:p>
                  </a:txBody>
                  <a:tcPr anchor="ctr">
                    <a:solidFill>
                      <a:srgbClr val="1E74AE"/>
                    </a:solidFill>
                  </a:tcPr>
                </a:tc>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如果你选择这一句，我们意见不一致。以下例句体现了发言者对自己的感受负责：“你来晚了，我很郁闷。因为我希望我们能坐到前排去。”</a:t>
                      </a:r>
                    </a:p>
                  </a:txBody>
                  <a:tcPr anchor="ctr">
                    <a:solidFill>
                      <a:srgbClr val="1E74AE"/>
                    </a:solidFill>
                  </a:tcPr>
                </a:tc>
                <a:extLst>
                  <a:ext uri="{0D108BD9-81ED-4DB2-BD59-A6C34878D82A}">
                    <a16:rowId xmlns:a16="http://schemas.microsoft.com/office/drawing/2014/main" val="10002"/>
                  </a:ext>
                </a:extLst>
              </a:tr>
              <a:tr h="277364">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“你无法来吃晚饭，我很难过。我本来想和你好好聊一聊。”</a:t>
                      </a:r>
                    </a:p>
                  </a:txBody>
                  <a:tcPr anchor="ctr">
                    <a:solidFill>
                      <a:srgbClr val="FF9216"/>
                    </a:solidFill>
                  </a:tcPr>
                </a:tc>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如果你选择这一句，我们意见一致。</a:t>
                      </a:r>
                    </a:p>
                  </a:txBody>
                  <a:tcPr anchor="ctr">
                    <a:solidFill>
                      <a:srgbClr val="FF9216"/>
                    </a:solidFill>
                  </a:tcPr>
                </a:tc>
                <a:extLst>
                  <a:ext uri="{0D108BD9-81ED-4DB2-BD59-A6C34878D82A}">
                    <a16:rowId xmlns:a16="http://schemas.microsoft.com/office/drawing/2014/main" val="10003"/>
                  </a:ext>
                </a:extLst>
              </a:tr>
              <a:tr h="277364">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“我很伤心。因为你没有做你答应我的事情。”</a:t>
                      </a:r>
                    </a:p>
                  </a:txBody>
                  <a:tcPr anchor="ctr">
                    <a:solidFill>
                      <a:srgbClr val="1E74AE"/>
                    </a:solidFill>
                  </a:tcPr>
                </a:tc>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如果你选择这一句，我们意见不一致。以下例句体现了发言者对自己的感受负责：“你没有做你答应我的事情，我很失望。因为我希望我可以信任你。”</a:t>
                      </a:r>
                    </a:p>
                  </a:txBody>
                  <a:tcPr anchor="ctr">
                    <a:solidFill>
                      <a:srgbClr val="1E74AE"/>
                    </a:solidFill>
                  </a:tcPr>
                </a:tc>
                <a:extLst>
                  <a:ext uri="{0D108BD9-81ED-4DB2-BD59-A6C34878D82A}">
                    <a16:rowId xmlns:a16="http://schemas.microsoft.com/office/drawing/2014/main" val="10004"/>
                  </a:ext>
                </a:extLst>
              </a:tr>
              <a:tr h="277364">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“我很沮丧。我希望我的工作已经取得更大的进展。”</a:t>
                      </a:r>
                    </a:p>
                  </a:txBody>
                  <a:tcPr anchor="ctr">
                    <a:solidFill>
                      <a:srgbClr val="FF9216"/>
                    </a:solidFill>
                  </a:tcPr>
                </a:tc>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如果你选择这一句，我们意见一致。</a:t>
                      </a:r>
                    </a:p>
                  </a:txBody>
                  <a:tcPr anchor="ctr">
                    <a:solidFill>
                      <a:srgbClr val="FF9216"/>
                    </a:solidFill>
                  </a:tcPr>
                </a:tc>
                <a:extLst>
                  <a:ext uri="{0D108BD9-81ED-4DB2-BD59-A6C34878D82A}">
                    <a16:rowId xmlns:a16="http://schemas.microsoft.com/office/drawing/2014/main" val="10005"/>
                  </a:ext>
                </a:extLst>
              </a:tr>
              <a:tr h="277364">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“朋友叫我外号让我很难过。”</a:t>
                      </a:r>
                    </a:p>
                  </a:txBody>
                  <a:tcPr anchor="ctr">
                    <a:solidFill>
                      <a:srgbClr val="1E74AE"/>
                    </a:solidFill>
                  </a:tcPr>
                </a:tc>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如果你选择这一句，我们意见不一致。以下例句体现了发言者对自己的感受负责：“朋友叫我外号，我会感到难过，因为我想得到欣赏。”</a:t>
                      </a:r>
                    </a:p>
                  </a:txBody>
                  <a:tcPr anchor="ctr">
                    <a:solidFill>
                      <a:srgbClr val="1E74AE"/>
                    </a:solidFill>
                  </a:tcPr>
                </a:tc>
                <a:extLst>
                  <a:ext uri="{0D108BD9-81ED-4DB2-BD59-A6C34878D82A}">
                    <a16:rowId xmlns:a16="http://schemas.microsoft.com/office/drawing/2014/main" val="10006"/>
                  </a:ext>
                </a:extLst>
              </a:tr>
              <a:tr h="277364">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“你得奖了，我很高兴。”</a:t>
                      </a:r>
                    </a:p>
                  </a:txBody>
                  <a:tcPr anchor="ctr">
                    <a:solidFill>
                      <a:srgbClr val="FF9216"/>
                    </a:solidFill>
                  </a:tcPr>
                </a:tc>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如果你选择这一句，我们意见不一致。以下例句体现了发言者对自己的感受负责：“你得奖了，我很高兴。因为我希望你能得到公司的赏识。”</a:t>
                      </a:r>
                    </a:p>
                  </a:txBody>
                  <a:tcPr anchor="ctr">
                    <a:solidFill>
                      <a:srgbClr val="FF9216"/>
                    </a:solidFill>
                  </a:tcPr>
                </a:tc>
                <a:extLst>
                  <a:ext uri="{0D108BD9-81ED-4DB2-BD59-A6C34878D82A}">
                    <a16:rowId xmlns:a16="http://schemas.microsoft.com/office/drawing/2014/main" val="10007"/>
                  </a:ext>
                </a:extLst>
              </a:tr>
              <a:tr h="277364">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“你嗓门那么大，吓死人了。”</a:t>
                      </a:r>
                    </a:p>
                  </a:txBody>
                  <a:tcPr anchor="ctr">
                    <a:solidFill>
                      <a:srgbClr val="1E74AE"/>
                    </a:solidFill>
                  </a:tcPr>
                </a:tc>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如果你选择这一句，我们意见不一致。以下例句体现了发言者对自己的感受负责：“你大声说话时，我有些烦。我需要安静的环境来学习。”</a:t>
                      </a:r>
                    </a:p>
                  </a:txBody>
                  <a:tcPr anchor="ctr">
                    <a:solidFill>
                      <a:srgbClr val="1E74AE"/>
                    </a:solidFill>
                  </a:tcPr>
                </a:tc>
                <a:extLst>
                  <a:ext uri="{0D108BD9-81ED-4DB2-BD59-A6C34878D82A}">
                    <a16:rowId xmlns:a16="http://schemas.microsoft.com/office/drawing/2014/main" val="10008"/>
                  </a:ext>
                </a:extLst>
              </a:tr>
              <a:tr h="277364">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“你让我搭你的车回家，我很感激。因为我想比孩子们先到家。”</a:t>
                      </a:r>
                    </a:p>
                  </a:txBody>
                  <a:tcPr anchor="ctr">
                    <a:solidFill>
                      <a:srgbClr val="FF9216"/>
                    </a:solidFill>
                  </a:tcPr>
                </a:tc>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如果你选择这一句，我们意见一致。</a:t>
                      </a:r>
                    </a:p>
                  </a:txBody>
                  <a:tcPr anchor="ctr">
                    <a:solidFill>
                      <a:srgbClr val="FF9216"/>
                    </a:solidFill>
                  </a:tcPr>
                </a:tc>
                <a:extLst>
                  <a:ext uri="{0D108BD9-81ED-4DB2-BD59-A6C34878D82A}">
                    <a16:rowId xmlns:a16="http://schemas.microsoft.com/office/drawing/2014/main" val="10009"/>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5400600"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小结</a:t>
            </a:r>
          </a:p>
        </p:txBody>
      </p:sp>
      <p:sp>
        <p:nvSpPr>
          <p:cNvPr id="3" name="文本框 2"/>
          <p:cNvSpPr txBox="1"/>
          <p:nvPr/>
        </p:nvSpPr>
        <p:spPr>
          <a:xfrm>
            <a:off x="1801459" y="791962"/>
            <a:ext cx="5542670" cy="3940822"/>
          </a:xfrm>
          <a:prstGeom prst="rect">
            <a:avLst/>
          </a:prstGeom>
          <a:noFill/>
        </p:spPr>
        <p:txBody>
          <a:bodyPr wrap="square">
            <a:spAutoFit/>
          </a:bodyPr>
          <a:lstStyle/>
          <a:p>
            <a:pPr algn="just">
              <a:lnSpc>
                <a:spcPct val="150000"/>
              </a:lnSpc>
            </a:pPr>
            <a:r>
              <a:rPr lang="zh-CN" altLang="en-US" sz="1200" dirty="0">
                <a:solidFill>
                  <a:schemeClr val="tx1">
                    <a:lumMod val="65000"/>
                    <a:lumOff val="35000"/>
                  </a:schemeClr>
                </a:solidFill>
                <a:ea typeface="思源黑体" panose="020B0500000000000000" pitchFamily="34" charset="-122"/>
              </a:rPr>
              <a:t>他人的言行也许和我们的感受有关，但并不是我们感受的起因。感受根源于我们自身的需要</a:t>
            </a:r>
            <a:r>
              <a:rPr lang="en-US" altLang="zh-CN" sz="1200" dirty="0">
                <a:solidFill>
                  <a:schemeClr val="tx1">
                    <a:lumMod val="65000"/>
                    <a:lumOff val="35000"/>
                  </a:schemeClr>
                </a:solidFill>
                <a:ea typeface="思源黑体" panose="020B0500000000000000" pitchFamily="34" charset="-122"/>
              </a:rPr>
              <a:t>——</a:t>
            </a:r>
            <a:r>
              <a:rPr lang="zh-CN" altLang="en-US" sz="1200" dirty="0">
                <a:solidFill>
                  <a:schemeClr val="tx1">
                    <a:lumMod val="65000"/>
                    <a:lumOff val="35000"/>
                  </a:schemeClr>
                </a:solidFill>
                <a:ea typeface="思源黑体" panose="020B0500000000000000" pitchFamily="34" charset="-122"/>
              </a:rPr>
              <a:t>非暴力沟通的第三个要素。听到不中听的话时，我们可以有四种选择：</a:t>
            </a:r>
            <a:r>
              <a:rPr lang="en-US" altLang="zh-CN" sz="1200" dirty="0">
                <a:solidFill>
                  <a:schemeClr val="tx1">
                    <a:lumMod val="65000"/>
                    <a:lumOff val="35000"/>
                  </a:schemeClr>
                </a:solidFill>
                <a:ea typeface="思源黑体" panose="020B0500000000000000" pitchFamily="34" charset="-122"/>
              </a:rPr>
              <a:t>1</a:t>
            </a:r>
            <a:r>
              <a:rPr lang="zh-CN" altLang="en-US" sz="1200" dirty="0">
                <a:solidFill>
                  <a:schemeClr val="tx1">
                    <a:lumMod val="65000"/>
                    <a:lumOff val="35000"/>
                  </a:schemeClr>
                </a:solidFill>
                <a:ea typeface="思源黑体" panose="020B0500000000000000" pitchFamily="34" charset="-122"/>
              </a:rPr>
              <a:t>）责备自己；</a:t>
            </a:r>
            <a:r>
              <a:rPr lang="en-US" altLang="zh-CN" sz="1200" dirty="0">
                <a:solidFill>
                  <a:schemeClr val="tx1">
                    <a:lumMod val="65000"/>
                    <a:lumOff val="35000"/>
                  </a:schemeClr>
                </a:solidFill>
                <a:ea typeface="思源黑体" panose="020B0500000000000000" pitchFamily="34" charset="-122"/>
              </a:rPr>
              <a:t>2</a:t>
            </a:r>
            <a:r>
              <a:rPr lang="zh-CN" altLang="en-US" sz="1200" dirty="0">
                <a:solidFill>
                  <a:schemeClr val="tx1">
                    <a:lumMod val="65000"/>
                    <a:lumOff val="35000"/>
                  </a:schemeClr>
                </a:solidFill>
                <a:ea typeface="思源黑体" panose="020B0500000000000000" pitchFamily="34" charset="-122"/>
              </a:rPr>
              <a:t>）指责他人；</a:t>
            </a:r>
            <a:r>
              <a:rPr lang="en-US" altLang="zh-CN" sz="1200" dirty="0">
                <a:solidFill>
                  <a:schemeClr val="tx1">
                    <a:lumMod val="65000"/>
                    <a:lumOff val="35000"/>
                  </a:schemeClr>
                </a:solidFill>
                <a:ea typeface="思源黑体" panose="020B0500000000000000" pitchFamily="34" charset="-122"/>
              </a:rPr>
              <a:t>3</a:t>
            </a:r>
            <a:r>
              <a:rPr lang="zh-CN" altLang="en-US" sz="1200" dirty="0">
                <a:solidFill>
                  <a:schemeClr val="tx1">
                    <a:lumMod val="65000"/>
                    <a:lumOff val="35000"/>
                  </a:schemeClr>
                </a:solidFill>
                <a:ea typeface="思源黑体" panose="020B0500000000000000" pitchFamily="34" charset="-122"/>
              </a:rPr>
              <a:t>）体会自己的感受和需要；</a:t>
            </a:r>
            <a:r>
              <a:rPr lang="en-US" altLang="zh-CN" sz="1200" dirty="0">
                <a:solidFill>
                  <a:schemeClr val="tx1">
                    <a:lumMod val="65000"/>
                    <a:lumOff val="35000"/>
                  </a:schemeClr>
                </a:solidFill>
                <a:ea typeface="思源黑体" panose="020B0500000000000000" pitchFamily="34" charset="-122"/>
              </a:rPr>
              <a:t>4</a:t>
            </a:r>
            <a:r>
              <a:rPr lang="zh-CN" altLang="en-US" sz="1200" dirty="0">
                <a:solidFill>
                  <a:schemeClr val="tx1">
                    <a:lumMod val="65000"/>
                    <a:lumOff val="35000"/>
                  </a:schemeClr>
                </a:solidFill>
                <a:ea typeface="思源黑体" panose="020B0500000000000000" pitchFamily="34" charset="-122"/>
              </a:rPr>
              <a:t>）体会他人的感受和需要。</a:t>
            </a:r>
            <a:endParaRPr lang="en-US" altLang="zh-CN" sz="1200" dirty="0">
              <a:solidFill>
                <a:schemeClr val="tx1">
                  <a:lumMod val="65000"/>
                  <a:lumOff val="35000"/>
                </a:schemeClr>
              </a:solidFill>
              <a:ea typeface="思源黑体" panose="020B0500000000000000" pitchFamily="34" charset="-122"/>
            </a:endParaRPr>
          </a:p>
          <a:p>
            <a:pPr algn="just">
              <a:lnSpc>
                <a:spcPct val="150000"/>
              </a:lnSpc>
            </a:pPr>
            <a:r>
              <a:rPr lang="zh-CN" altLang="en-US" sz="1200" dirty="0">
                <a:solidFill>
                  <a:schemeClr val="tx1">
                    <a:lumMod val="65000"/>
                    <a:lumOff val="35000"/>
                  </a:schemeClr>
                </a:solidFill>
                <a:ea typeface="思源黑体" panose="020B0500000000000000" pitchFamily="34" charset="-122"/>
              </a:rPr>
              <a:t>对他人的指责、批评、评论以及分析反映了我们的需要和价值观。如果我们通过批评来提出主张，人们的反应常常是申辩或反击。反之，如果直接说出我们的需要，其他人就较有可能作出积极的回应。</a:t>
            </a:r>
            <a:endParaRPr lang="en-US" altLang="zh-CN" sz="1200" dirty="0">
              <a:solidFill>
                <a:schemeClr val="tx1">
                  <a:lumMod val="65000"/>
                  <a:lumOff val="35000"/>
                </a:schemeClr>
              </a:solidFill>
              <a:ea typeface="思源黑体" panose="020B0500000000000000" pitchFamily="34" charset="-122"/>
            </a:endParaRPr>
          </a:p>
          <a:p>
            <a:pPr algn="just">
              <a:lnSpc>
                <a:spcPct val="150000"/>
              </a:lnSpc>
            </a:pPr>
            <a:r>
              <a:rPr lang="zh-CN" altLang="en-US" sz="1200" dirty="0">
                <a:solidFill>
                  <a:schemeClr val="tx1">
                    <a:lumMod val="65000"/>
                    <a:lumOff val="35000"/>
                  </a:schemeClr>
                </a:solidFill>
                <a:ea typeface="思源黑体" panose="020B0500000000000000" pitchFamily="34" charset="-122"/>
              </a:rPr>
              <a:t>社会文化并不鼓励我们揭示个人需要。对妇女来说，尤其如此。因为她们的形象常常和无私奉献联系在一起</a:t>
            </a:r>
            <a:r>
              <a:rPr lang="en-US" altLang="zh-CN" sz="1200" dirty="0">
                <a:solidFill>
                  <a:schemeClr val="tx1">
                    <a:lumMod val="65000"/>
                    <a:lumOff val="35000"/>
                  </a:schemeClr>
                </a:solidFill>
                <a:ea typeface="思源黑体" panose="020B0500000000000000" pitchFamily="34" charset="-122"/>
              </a:rPr>
              <a:t>——</a:t>
            </a:r>
            <a:r>
              <a:rPr lang="zh-CN" altLang="en-US" sz="1200" dirty="0">
                <a:solidFill>
                  <a:schemeClr val="tx1">
                    <a:lumMod val="65000"/>
                    <a:lumOff val="35000"/>
                  </a:schemeClr>
                </a:solidFill>
                <a:ea typeface="思源黑体" panose="020B0500000000000000" pitchFamily="34" charset="-122"/>
              </a:rPr>
              <a:t>这是社会对女性的期待。</a:t>
            </a:r>
            <a:endParaRPr lang="en-US" altLang="zh-CN" sz="1200" dirty="0">
              <a:solidFill>
                <a:schemeClr val="tx1">
                  <a:lumMod val="65000"/>
                  <a:lumOff val="35000"/>
                </a:schemeClr>
              </a:solidFill>
              <a:ea typeface="思源黑体" panose="020B0500000000000000" pitchFamily="34" charset="-122"/>
            </a:endParaRPr>
          </a:p>
          <a:p>
            <a:pPr algn="just">
              <a:lnSpc>
                <a:spcPct val="150000"/>
              </a:lnSpc>
            </a:pPr>
            <a:r>
              <a:rPr lang="zh-CN" altLang="en-US" sz="1200" dirty="0">
                <a:solidFill>
                  <a:schemeClr val="tx1">
                    <a:lumMod val="65000"/>
                    <a:lumOff val="35000"/>
                  </a:schemeClr>
                </a:solidFill>
                <a:ea typeface="思源黑体" panose="020B0500000000000000" pitchFamily="34" charset="-122"/>
              </a:rPr>
              <a:t>对于大多数人来说，个人成长一般会经历三个阶段：（</a:t>
            </a:r>
            <a:r>
              <a:rPr lang="en-US" altLang="zh-CN" sz="1200" dirty="0">
                <a:solidFill>
                  <a:schemeClr val="tx1">
                    <a:lumMod val="65000"/>
                    <a:lumOff val="35000"/>
                  </a:schemeClr>
                </a:solidFill>
                <a:ea typeface="思源黑体" panose="020B0500000000000000" pitchFamily="34" charset="-122"/>
              </a:rPr>
              <a:t>1</a:t>
            </a:r>
            <a:r>
              <a:rPr lang="zh-CN" altLang="en-US" sz="1200" dirty="0">
                <a:solidFill>
                  <a:schemeClr val="tx1">
                    <a:lumMod val="65000"/>
                    <a:lumOff val="35000"/>
                  </a:schemeClr>
                </a:solidFill>
                <a:ea typeface="思源黑体" panose="020B0500000000000000" pitchFamily="34" charset="-122"/>
              </a:rPr>
              <a:t>）“情感的奴隶”</a:t>
            </a:r>
            <a:r>
              <a:rPr lang="en-US" altLang="zh-CN" sz="1200" dirty="0">
                <a:solidFill>
                  <a:schemeClr val="tx1">
                    <a:lumMod val="65000"/>
                    <a:lumOff val="35000"/>
                  </a:schemeClr>
                </a:solidFill>
                <a:ea typeface="思源黑体" panose="020B0500000000000000" pitchFamily="34" charset="-122"/>
              </a:rPr>
              <a:t>——</a:t>
            </a:r>
            <a:r>
              <a:rPr lang="zh-CN" altLang="en-US" sz="1200" dirty="0">
                <a:solidFill>
                  <a:schemeClr val="tx1">
                    <a:lumMod val="65000"/>
                    <a:lumOff val="35000"/>
                  </a:schemeClr>
                </a:solidFill>
                <a:ea typeface="思源黑体" panose="020B0500000000000000" pitchFamily="34" charset="-122"/>
              </a:rPr>
              <a:t>我们认为自己有义务使他人快乐；（</a:t>
            </a:r>
            <a:r>
              <a:rPr lang="en-US" altLang="zh-CN" sz="1200" dirty="0">
                <a:solidFill>
                  <a:schemeClr val="tx1">
                    <a:lumMod val="65000"/>
                    <a:lumOff val="35000"/>
                  </a:schemeClr>
                </a:solidFill>
                <a:ea typeface="思源黑体" panose="020B0500000000000000" pitchFamily="34" charset="-122"/>
              </a:rPr>
              <a:t>2</a:t>
            </a:r>
            <a:r>
              <a:rPr lang="zh-CN" altLang="en-US" sz="1200" dirty="0">
                <a:solidFill>
                  <a:schemeClr val="tx1">
                    <a:lumMod val="65000"/>
                    <a:lumOff val="35000"/>
                  </a:schemeClr>
                </a:solidFill>
                <a:ea typeface="思源黑体" panose="020B0500000000000000" pitchFamily="34" charset="-122"/>
              </a:rPr>
              <a:t>）“面目可憎”时期</a:t>
            </a:r>
            <a:r>
              <a:rPr lang="en-US" altLang="zh-CN" sz="1200" dirty="0">
                <a:solidFill>
                  <a:schemeClr val="tx1">
                    <a:lumMod val="65000"/>
                    <a:lumOff val="35000"/>
                  </a:schemeClr>
                </a:solidFill>
                <a:ea typeface="思源黑体" panose="020B0500000000000000" pitchFamily="34" charset="-122"/>
              </a:rPr>
              <a:t>——</a:t>
            </a:r>
            <a:r>
              <a:rPr lang="zh-CN" altLang="en-US" sz="1200" dirty="0">
                <a:solidFill>
                  <a:schemeClr val="tx1">
                    <a:lumMod val="65000"/>
                    <a:lumOff val="35000"/>
                  </a:schemeClr>
                </a:solidFill>
                <a:ea typeface="思源黑体" panose="020B0500000000000000" pitchFamily="34" charset="-122"/>
              </a:rPr>
              <a:t>此时，我们拒绝考虑他人的感受和需要；（</a:t>
            </a:r>
            <a:r>
              <a:rPr lang="en-US" altLang="zh-CN" sz="1200" dirty="0">
                <a:solidFill>
                  <a:schemeClr val="tx1">
                    <a:lumMod val="65000"/>
                    <a:lumOff val="35000"/>
                  </a:schemeClr>
                </a:solidFill>
                <a:ea typeface="思源黑体" panose="020B0500000000000000" pitchFamily="34" charset="-122"/>
              </a:rPr>
              <a:t>3</a:t>
            </a:r>
            <a:r>
              <a:rPr lang="zh-CN" altLang="en-US" sz="1200" dirty="0">
                <a:solidFill>
                  <a:schemeClr val="tx1">
                    <a:lumMod val="65000"/>
                    <a:lumOff val="35000"/>
                  </a:schemeClr>
                </a:solidFill>
                <a:ea typeface="思源黑体" panose="020B0500000000000000" pitchFamily="34" charset="-122"/>
              </a:rPr>
              <a:t>）“生活的主人”</a:t>
            </a:r>
            <a:r>
              <a:rPr lang="en-US" altLang="zh-CN" sz="1200" dirty="0">
                <a:solidFill>
                  <a:schemeClr val="tx1">
                    <a:lumMod val="65000"/>
                    <a:lumOff val="35000"/>
                  </a:schemeClr>
                </a:solidFill>
                <a:ea typeface="思源黑体" panose="020B0500000000000000" pitchFamily="34" charset="-122"/>
              </a:rPr>
              <a:t>——</a:t>
            </a:r>
            <a:r>
              <a:rPr lang="zh-CN" altLang="en-US" sz="1200" dirty="0">
                <a:solidFill>
                  <a:schemeClr val="tx1">
                    <a:lumMod val="65000"/>
                    <a:lumOff val="35000"/>
                  </a:schemeClr>
                </a:solidFill>
                <a:ea typeface="思源黑体" panose="020B0500000000000000" pitchFamily="34" charset="-122"/>
              </a:rPr>
              <a:t>我们意识到，虽然我们对自己的意愿、感受和行动负有完全的责任，但无法为他人负责。与此同时，我们还认识到，我们无法牺牲他人来满足自己的需要。</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rot="2662275" flipH="1">
            <a:off x="244310" y="4147384"/>
            <a:ext cx="323797" cy="2374511"/>
          </a:xfrm>
          <a:prstGeom prst="roundRect">
            <a:avLst>
              <a:gd name="adj" fmla="val 50000"/>
            </a:avLst>
          </a:prstGeom>
          <a:solidFill>
            <a:srgbClr val="1E74AE"/>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6" name="椭圆 5"/>
          <p:cNvSpPr/>
          <p:nvPr/>
        </p:nvSpPr>
        <p:spPr>
          <a:xfrm>
            <a:off x="289153" y="4319175"/>
            <a:ext cx="316898" cy="316898"/>
          </a:xfrm>
          <a:prstGeom prst="ellipse">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7" name="圆角矩形 6"/>
          <p:cNvSpPr/>
          <p:nvPr/>
        </p:nvSpPr>
        <p:spPr>
          <a:xfrm rot="2662275" flipH="1">
            <a:off x="-376609" y="4467442"/>
            <a:ext cx="323797" cy="1355291"/>
          </a:xfrm>
          <a:prstGeom prst="roundRect">
            <a:avLst>
              <a:gd name="adj" fmla="val 50000"/>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16" name="矩形 15"/>
          <p:cNvSpPr/>
          <p:nvPr/>
        </p:nvSpPr>
        <p:spPr>
          <a:xfrm>
            <a:off x="884631" y="2622847"/>
            <a:ext cx="4248472" cy="64633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3600" b="1" kern="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请求帮助</a:t>
            </a:r>
          </a:p>
        </p:txBody>
      </p:sp>
      <p:sp>
        <p:nvSpPr>
          <p:cNvPr id="17" name="文本框 9"/>
          <p:cNvSpPr txBox="1"/>
          <p:nvPr/>
        </p:nvSpPr>
        <p:spPr>
          <a:xfrm>
            <a:off x="989501" y="3375100"/>
            <a:ext cx="2333664" cy="215444"/>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提出具体的请求 </a:t>
            </a:r>
          </a:p>
        </p:txBody>
      </p:sp>
      <p:sp>
        <p:nvSpPr>
          <p:cNvPr id="18" name="文本框 9"/>
          <p:cNvSpPr txBox="1"/>
          <p:nvPr/>
        </p:nvSpPr>
        <p:spPr>
          <a:xfrm>
            <a:off x="989500" y="3940696"/>
            <a:ext cx="1976719" cy="215444"/>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请求反馈</a:t>
            </a:r>
          </a:p>
        </p:txBody>
      </p:sp>
      <p:sp>
        <p:nvSpPr>
          <p:cNvPr id="19" name="文本框 9"/>
          <p:cNvSpPr txBox="1"/>
          <p:nvPr/>
        </p:nvSpPr>
        <p:spPr>
          <a:xfrm>
            <a:off x="989500" y="3653129"/>
            <a:ext cx="3367270" cy="215444"/>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明确谈话的目的 </a:t>
            </a:r>
          </a:p>
        </p:txBody>
      </p:sp>
      <p:grpSp>
        <p:nvGrpSpPr>
          <p:cNvPr id="4" name="组合 3"/>
          <p:cNvGrpSpPr/>
          <p:nvPr/>
        </p:nvGrpSpPr>
        <p:grpSpPr>
          <a:xfrm>
            <a:off x="5761276" y="-1422211"/>
            <a:ext cx="2576315" cy="4979765"/>
            <a:chOff x="5761276" y="-1422211"/>
            <a:chExt cx="2576315" cy="4979765"/>
          </a:xfrm>
          <a:effectLst>
            <a:outerShdw blurRad="190500" dist="38100" dir="2700000" algn="tl" rotWithShape="0">
              <a:prstClr val="black">
                <a:alpha val="30000"/>
              </a:prstClr>
            </a:outerShdw>
          </a:effectLst>
        </p:grpSpPr>
        <p:sp>
          <p:nvSpPr>
            <p:cNvPr id="3" name="任意多边形 2"/>
            <p:cNvSpPr/>
            <p:nvPr/>
          </p:nvSpPr>
          <p:spPr>
            <a:xfrm rot="2662275" flipH="1">
              <a:off x="7420057" y="152549"/>
              <a:ext cx="917534" cy="3405005"/>
            </a:xfrm>
            <a:custGeom>
              <a:avLst/>
              <a:gdLst>
                <a:gd name="connsiteX0" fmla="*/ 868039 w 1113249"/>
                <a:gd name="connsiteY0" fmla="*/ 50346 h 3405005"/>
                <a:gd name="connsiteX1" fmla="*/ 918385 w 1113249"/>
                <a:gd name="connsiteY1" fmla="*/ 171893 h 3405005"/>
                <a:gd name="connsiteX2" fmla="*/ 918385 w 1113249"/>
                <a:gd name="connsiteY2" fmla="*/ 375080 h 3405005"/>
                <a:gd name="connsiteX3" fmla="*/ 941356 w 1113249"/>
                <a:gd name="connsiteY3" fmla="*/ 370442 h 3405005"/>
                <a:gd name="connsiteX4" fmla="*/ 1113249 w 1113249"/>
                <a:gd name="connsiteY4" fmla="*/ 542335 h 3405005"/>
                <a:gd name="connsiteX5" fmla="*/ 1113249 w 1113249"/>
                <a:gd name="connsiteY5" fmla="*/ 2719647 h 3405005"/>
                <a:gd name="connsiteX6" fmla="*/ 941356 w 1113249"/>
                <a:gd name="connsiteY6" fmla="*/ 2891540 h 3405005"/>
                <a:gd name="connsiteX7" fmla="*/ 918385 w 1113249"/>
                <a:gd name="connsiteY7" fmla="*/ 2886903 h 3405005"/>
                <a:gd name="connsiteX8" fmla="*/ 918385 w 1113249"/>
                <a:gd name="connsiteY8" fmla="*/ 3233112 h 3405005"/>
                <a:gd name="connsiteX9" fmla="*/ 746492 w 1113249"/>
                <a:gd name="connsiteY9" fmla="*/ 3405005 h 3405005"/>
                <a:gd name="connsiteX10" fmla="*/ 574599 w 1113249"/>
                <a:gd name="connsiteY10" fmla="*/ 3233112 h 3405005"/>
                <a:gd name="connsiteX11" fmla="*/ 574599 w 1113249"/>
                <a:gd name="connsiteY11" fmla="*/ 3165303 h 3405005"/>
                <a:gd name="connsiteX12" fmla="*/ 531296 w 1113249"/>
                <a:gd name="connsiteY12" fmla="*/ 3136108 h 3405005"/>
                <a:gd name="connsiteX13" fmla="*/ 480950 w 1113249"/>
                <a:gd name="connsiteY13" fmla="*/ 3014561 h 3405005"/>
                <a:gd name="connsiteX14" fmla="*/ 480950 w 1113249"/>
                <a:gd name="connsiteY14" fmla="*/ 2751638 h 3405005"/>
                <a:gd name="connsiteX15" fmla="*/ 418640 w 1113249"/>
                <a:gd name="connsiteY15" fmla="*/ 2764218 h 3405005"/>
                <a:gd name="connsiteX16" fmla="*/ 246747 w 1113249"/>
                <a:gd name="connsiteY16" fmla="*/ 2592326 h 3405005"/>
                <a:gd name="connsiteX17" fmla="*/ 246747 w 1113249"/>
                <a:gd name="connsiteY17" fmla="*/ 2416989 h 3405005"/>
                <a:gd name="connsiteX18" fmla="*/ 217777 w 1113249"/>
                <a:gd name="connsiteY18" fmla="*/ 2436521 h 3405005"/>
                <a:gd name="connsiteX19" fmla="*/ 156759 w 1113249"/>
                <a:gd name="connsiteY19" fmla="*/ 2448840 h 3405005"/>
                <a:gd name="connsiteX20" fmla="*/ 0 w 1113249"/>
                <a:gd name="connsiteY20" fmla="*/ 2292081 h 3405005"/>
                <a:gd name="connsiteX21" fmla="*/ 0 w 1113249"/>
                <a:gd name="connsiteY21" fmla="*/ 306468 h 3405005"/>
                <a:gd name="connsiteX22" fmla="*/ 156759 w 1113249"/>
                <a:gd name="connsiteY22" fmla="*/ 149709 h 3405005"/>
                <a:gd name="connsiteX23" fmla="*/ 267605 w 1113249"/>
                <a:gd name="connsiteY23" fmla="*/ 195623 h 3405005"/>
                <a:gd name="connsiteX24" fmla="*/ 301199 w 1113249"/>
                <a:gd name="connsiteY24" fmla="*/ 245450 h 3405005"/>
                <a:gd name="connsiteX25" fmla="*/ 313499 w 1113249"/>
                <a:gd name="connsiteY25" fmla="*/ 306375 h 3405005"/>
                <a:gd name="connsiteX26" fmla="*/ 313499 w 1113249"/>
                <a:gd name="connsiteY26" fmla="*/ 702135 h 3405005"/>
                <a:gd name="connsiteX27" fmla="*/ 454732 w 1113249"/>
                <a:gd name="connsiteY27" fmla="*/ 843368 h 3405005"/>
                <a:gd name="connsiteX28" fmla="*/ 595965 w 1113249"/>
                <a:gd name="connsiteY28" fmla="*/ 702135 h 3405005"/>
                <a:gd name="connsiteX29" fmla="*/ 595965 w 1113249"/>
                <a:gd name="connsiteY29" fmla="*/ 93330 h 3405005"/>
                <a:gd name="connsiteX30" fmla="*/ 624945 w 1113249"/>
                <a:gd name="connsiteY30" fmla="*/ 50346 h 3405005"/>
                <a:gd name="connsiteX31" fmla="*/ 746492 w 1113249"/>
                <a:gd name="connsiteY31" fmla="*/ 0 h 3405005"/>
                <a:gd name="connsiteX32" fmla="*/ 868039 w 1113249"/>
                <a:gd name="connsiteY32" fmla="*/ 50346 h 3405005"/>
                <a:gd name="connsiteX0-1" fmla="*/ 868039 w 1113249"/>
                <a:gd name="connsiteY0-2" fmla="*/ 50346 h 3405005"/>
                <a:gd name="connsiteX1-3" fmla="*/ 918385 w 1113249"/>
                <a:gd name="connsiteY1-4" fmla="*/ 171893 h 3405005"/>
                <a:gd name="connsiteX2-5" fmla="*/ 918385 w 1113249"/>
                <a:gd name="connsiteY2-6" fmla="*/ 375080 h 3405005"/>
                <a:gd name="connsiteX3-7" fmla="*/ 941356 w 1113249"/>
                <a:gd name="connsiteY3-8" fmla="*/ 370442 h 3405005"/>
                <a:gd name="connsiteX4-9" fmla="*/ 1113249 w 1113249"/>
                <a:gd name="connsiteY4-10" fmla="*/ 542335 h 3405005"/>
                <a:gd name="connsiteX5-11" fmla="*/ 1113249 w 1113249"/>
                <a:gd name="connsiteY5-12" fmla="*/ 2719647 h 3405005"/>
                <a:gd name="connsiteX6-13" fmla="*/ 941356 w 1113249"/>
                <a:gd name="connsiteY6-14" fmla="*/ 2891540 h 3405005"/>
                <a:gd name="connsiteX7-15" fmla="*/ 918385 w 1113249"/>
                <a:gd name="connsiteY7-16" fmla="*/ 2886903 h 3405005"/>
                <a:gd name="connsiteX8-17" fmla="*/ 918385 w 1113249"/>
                <a:gd name="connsiteY8-18" fmla="*/ 3233112 h 3405005"/>
                <a:gd name="connsiteX9-19" fmla="*/ 746492 w 1113249"/>
                <a:gd name="connsiteY9-20" fmla="*/ 3405005 h 3405005"/>
                <a:gd name="connsiteX10-21" fmla="*/ 574599 w 1113249"/>
                <a:gd name="connsiteY10-22" fmla="*/ 3233112 h 3405005"/>
                <a:gd name="connsiteX11-23" fmla="*/ 574599 w 1113249"/>
                <a:gd name="connsiteY11-24" fmla="*/ 3165303 h 3405005"/>
                <a:gd name="connsiteX12-25" fmla="*/ 531296 w 1113249"/>
                <a:gd name="connsiteY12-26" fmla="*/ 3136108 h 3405005"/>
                <a:gd name="connsiteX13-27" fmla="*/ 480950 w 1113249"/>
                <a:gd name="connsiteY13-28" fmla="*/ 3014561 h 3405005"/>
                <a:gd name="connsiteX14-29" fmla="*/ 480950 w 1113249"/>
                <a:gd name="connsiteY14-30" fmla="*/ 2751638 h 3405005"/>
                <a:gd name="connsiteX15-31" fmla="*/ 418640 w 1113249"/>
                <a:gd name="connsiteY15-32" fmla="*/ 2764218 h 3405005"/>
                <a:gd name="connsiteX16-33" fmla="*/ 246747 w 1113249"/>
                <a:gd name="connsiteY16-34" fmla="*/ 2592326 h 3405005"/>
                <a:gd name="connsiteX17-35" fmla="*/ 246747 w 1113249"/>
                <a:gd name="connsiteY17-36" fmla="*/ 2416989 h 3405005"/>
                <a:gd name="connsiteX18-37" fmla="*/ 156759 w 1113249"/>
                <a:gd name="connsiteY18-38" fmla="*/ 2448840 h 3405005"/>
                <a:gd name="connsiteX19-39" fmla="*/ 0 w 1113249"/>
                <a:gd name="connsiteY19-40" fmla="*/ 2292081 h 3405005"/>
                <a:gd name="connsiteX20-41" fmla="*/ 0 w 1113249"/>
                <a:gd name="connsiteY20-42" fmla="*/ 306468 h 3405005"/>
                <a:gd name="connsiteX21-43" fmla="*/ 156759 w 1113249"/>
                <a:gd name="connsiteY21-44" fmla="*/ 149709 h 3405005"/>
                <a:gd name="connsiteX22-45" fmla="*/ 267605 w 1113249"/>
                <a:gd name="connsiteY22-46" fmla="*/ 195623 h 3405005"/>
                <a:gd name="connsiteX23-47" fmla="*/ 301199 w 1113249"/>
                <a:gd name="connsiteY23-48" fmla="*/ 245450 h 3405005"/>
                <a:gd name="connsiteX24-49" fmla="*/ 313499 w 1113249"/>
                <a:gd name="connsiteY24-50" fmla="*/ 306375 h 3405005"/>
                <a:gd name="connsiteX25-51" fmla="*/ 313499 w 1113249"/>
                <a:gd name="connsiteY25-52" fmla="*/ 702135 h 3405005"/>
                <a:gd name="connsiteX26-53" fmla="*/ 454732 w 1113249"/>
                <a:gd name="connsiteY26-54" fmla="*/ 843368 h 3405005"/>
                <a:gd name="connsiteX27-55" fmla="*/ 595965 w 1113249"/>
                <a:gd name="connsiteY27-56" fmla="*/ 702135 h 3405005"/>
                <a:gd name="connsiteX28-57" fmla="*/ 595965 w 1113249"/>
                <a:gd name="connsiteY28-58" fmla="*/ 93330 h 3405005"/>
                <a:gd name="connsiteX29-59" fmla="*/ 624945 w 1113249"/>
                <a:gd name="connsiteY29-60" fmla="*/ 50346 h 3405005"/>
                <a:gd name="connsiteX30-61" fmla="*/ 746492 w 1113249"/>
                <a:gd name="connsiteY30-62" fmla="*/ 0 h 3405005"/>
                <a:gd name="connsiteX31-63" fmla="*/ 868039 w 1113249"/>
                <a:gd name="connsiteY31-64" fmla="*/ 50346 h 3405005"/>
                <a:gd name="connsiteX0-65" fmla="*/ 868039 w 1113249"/>
                <a:gd name="connsiteY0-66" fmla="*/ 50346 h 3405005"/>
                <a:gd name="connsiteX1-67" fmla="*/ 918385 w 1113249"/>
                <a:gd name="connsiteY1-68" fmla="*/ 171893 h 3405005"/>
                <a:gd name="connsiteX2-69" fmla="*/ 918385 w 1113249"/>
                <a:gd name="connsiteY2-70" fmla="*/ 375080 h 3405005"/>
                <a:gd name="connsiteX3-71" fmla="*/ 941356 w 1113249"/>
                <a:gd name="connsiteY3-72" fmla="*/ 370442 h 3405005"/>
                <a:gd name="connsiteX4-73" fmla="*/ 1113249 w 1113249"/>
                <a:gd name="connsiteY4-74" fmla="*/ 542335 h 3405005"/>
                <a:gd name="connsiteX5-75" fmla="*/ 1113249 w 1113249"/>
                <a:gd name="connsiteY5-76" fmla="*/ 2719647 h 3405005"/>
                <a:gd name="connsiteX6-77" fmla="*/ 941356 w 1113249"/>
                <a:gd name="connsiteY6-78" fmla="*/ 2891540 h 3405005"/>
                <a:gd name="connsiteX7-79" fmla="*/ 918385 w 1113249"/>
                <a:gd name="connsiteY7-80" fmla="*/ 2886903 h 3405005"/>
                <a:gd name="connsiteX8-81" fmla="*/ 918385 w 1113249"/>
                <a:gd name="connsiteY8-82" fmla="*/ 3233112 h 3405005"/>
                <a:gd name="connsiteX9-83" fmla="*/ 746492 w 1113249"/>
                <a:gd name="connsiteY9-84" fmla="*/ 3405005 h 3405005"/>
                <a:gd name="connsiteX10-85" fmla="*/ 574599 w 1113249"/>
                <a:gd name="connsiteY10-86" fmla="*/ 3233112 h 3405005"/>
                <a:gd name="connsiteX11-87" fmla="*/ 574599 w 1113249"/>
                <a:gd name="connsiteY11-88" fmla="*/ 3165303 h 3405005"/>
                <a:gd name="connsiteX12-89" fmla="*/ 531296 w 1113249"/>
                <a:gd name="connsiteY12-90" fmla="*/ 3136108 h 3405005"/>
                <a:gd name="connsiteX13-91" fmla="*/ 480950 w 1113249"/>
                <a:gd name="connsiteY13-92" fmla="*/ 3014561 h 3405005"/>
                <a:gd name="connsiteX14-93" fmla="*/ 480950 w 1113249"/>
                <a:gd name="connsiteY14-94" fmla="*/ 2751638 h 3405005"/>
                <a:gd name="connsiteX15-95" fmla="*/ 418640 w 1113249"/>
                <a:gd name="connsiteY15-96" fmla="*/ 2764218 h 3405005"/>
                <a:gd name="connsiteX16-97" fmla="*/ 246747 w 1113249"/>
                <a:gd name="connsiteY16-98" fmla="*/ 2592326 h 3405005"/>
                <a:gd name="connsiteX17-99" fmla="*/ 156759 w 1113249"/>
                <a:gd name="connsiteY17-100" fmla="*/ 2448840 h 3405005"/>
                <a:gd name="connsiteX18-101" fmla="*/ 0 w 1113249"/>
                <a:gd name="connsiteY18-102" fmla="*/ 2292081 h 3405005"/>
                <a:gd name="connsiteX19-103" fmla="*/ 0 w 1113249"/>
                <a:gd name="connsiteY19-104" fmla="*/ 306468 h 3405005"/>
                <a:gd name="connsiteX20-105" fmla="*/ 156759 w 1113249"/>
                <a:gd name="connsiteY20-106" fmla="*/ 149709 h 3405005"/>
                <a:gd name="connsiteX21-107" fmla="*/ 267605 w 1113249"/>
                <a:gd name="connsiteY21-108" fmla="*/ 195623 h 3405005"/>
                <a:gd name="connsiteX22-109" fmla="*/ 301199 w 1113249"/>
                <a:gd name="connsiteY22-110" fmla="*/ 245450 h 3405005"/>
                <a:gd name="connsiteX23-111" fmla="*/ 313499 w 1113249"/>
                <a:gd name="connsiteY23-112" fmla="*/ 306375 h 3405005"/>
                <a:gd name="connsiteX24-113" fmla="*/ 313499 w 1113249"/>
                <a:gd name="connsiteY24-114" fmla="*/ 702135 h 3405005"/>
                <a:gd name="connsiteX25-115" fmla="*/ 454732 w 1113249"/>
                <a:gd name="connsiteY25-116" fmla="*/ 843368 h 3405005"/>
                <a:gd name="connsiteX26-117" fmla="*/ 595965 w 1113249"/>
                <a:gd name="connsiteY26-118" fmla="*/ 702135 h 3405005"/>
                <a:gd name="connsiteX27-119" fmla="*/ 595965 w 1113249"/>
                <a:gd name="connsiteY27-120" fmla="*/ 93330 h 3405005"/>
                <a:gd name="connsiteX28-121" fmla="*/ 624945 w 1113249"/>
                <a:gd name="connsiteY28-122" fmla="*/ 50346 h 3405005"/>
                <a:gd name="connsiteX29-123" fmla="*/ 746492 w 1113249"/>
                <a:gd name="connsiteY29-124" fmla="*/ 0 h 3405005"/>
                <a:gd name="connsiteX30-125" fmla="*/ 868039 w 1113249"/>
                <a:gd name="connsiteY30-126" fmla="*/ 50346 h 3405005"/>
                <a:gd name="connsiteX0-127" fmla="*/ 868039 w 1113249"/>
                <a:gd name="connsiteY0-128" fmla="*/ 50346 h 3405005"/>
                <a:gd name="connsiteX1-129" fmla="*/ 918385 w 1113249"/>
                <a:gd name="connsiteY1-130" fmla="*/ 171893 h 3405005"/>
                <a:gd name="connsiteX2-131" fmla="*/ 918385 w 1113249"/>
                <a:gd name="connsiteY2-132" fmla="*/ 375080 h 3405005"/>
                <a:gd name="connsiteX3-133" fmla="*/ 941356 w 1113249"/>
                <a:gd name="connsiteY3-134" fmla="*/ 370442 h 3405005"/>
                <a:gd name="connsiteX4-135" fmla="*/ 1113249 w 1113249"/>
                <a:gd name="connsiteY4-136" fmla="*/ 542335 h 3405005"/>
                <a:gd name="connsiteX5-137" fmla="*/ 1113249 w 1113249"/>
                <a:gd name="connsiteY5-138" fmla="*/ 2719647 h 3405005"/>
                <a:gd name="connsiteX6-139" fmla="*/ 941356 w 1113249"/>
                <a:gd name="connsiteY6-140" fmla="*/ 2891540 h 3405005"/>
                <a:gd name="connsiteX7-141" fmla="*/ 918385 w 1113249"/>
                <a:gd name="connsiteY7-142" fmla="*/ 2886903 h 3405005"/>
                <a:gd name="connsiteX8-143" fmla="*/ 918385 w 1113249"/>
                <a:gd name="connsiteY8-144" fmla="*/ 3233112 h 3405005"/>
                <a:gd name="connsiteX9-145" fmla="*/ 746492 w 1113249"/>
                <a:gd name="connsiteY9-146" fmla="*/ 3405005 h 3405005"/>
                <a:gd name="connsiteX10-147" fmla="*/ 574599 w 1113249"/>
                <a:gd name="connsiteY10-148" fmla="*/ 3233112 h 3405005"/>
                <a:gd name="connsiteX11-149" fmla="*/ 574599 w 1113249"/>
                <a:gd name="connsiteY11-150" fmla="*/ 3165303 h 3405005"/>
                <a:gd name="connsiteX12-151" fmla="*/ 531296 w 1113249"/>
                <a:gd name="connsiteY12-152" fmla="*/ 3136108 h 3405005"/>
                <a:gd name="connsiteX13-153" fmla="*/ 480950 w 1113249"/>
                <a:gd name="connsiteY13-154" fmla="*/ 3014561 h 3405005"/>
                <a:gd name="connsiteX14-155" fmla="*/ 480950 w 1113249"/>
                <a:gd name="connsiteY14-156" fmla="*/ 2751638 h 3405005"/>
                <a:gd name="connsiteX15-157" fmla="*/ 418640 w 1113249"/>
                <a:gd name="connsiteY15-158" fmla="*/ 2764218 h 3405005"/>
                <a:gd name="connsiteX16-159" fmla="*/ 246747 w 1113249"/>
                <a:gd name="connsiteY16-160" fmla="*/ 2592326 h 3405005"/>
                <a:gd name="connsiteX17-161" fmla="*/ 156759 w 1113249"/>
                <a:gd name="connsiteY17-162" fmla="*/ 2448840 h 3405005"/>
                <a:gd name="connsiteX18-163" fmla="*/ 0 w 1113249"/>
                <a:gd name="connsiteY18-164" fmla="*/ 2292081 h 3405005"/>
                <a:gd name="connsiteX19-165" fmla="*/ 0 w 1113249"/>
                <a:gd name="connsiteY19-166" fmla="*/ 306468 h 3405005"/>
                <a:gd name="connsiteX20-167" fmla="*/ 156759 w 1113249"/>
                <a:gd name="connsiteY20-168" fmla="*/ 149709 h 3405005"/>
                <a:gd name="connsiteX21-169" fmla="*/ 267605 w 1113249"/>
                <a:gd name="connsiteY21-170" fmla="*/ 195623 h 3405005"/>
                <a:gd name="connsiteX22-171" fmla="*/ 301199 w 1113249"/>
                <a:gd name="connsiteY22-172" fmla="*/ 245450 h 3405005"/>
                <a:gd name="connsiteX23-173" fmla="*/ 313499 w 1113249"/>
                <a:gd name="connsiteY23-174" fmla="*/ 306375 h 3405005"/>
                <a:gd name="connsiteX24-175" fmla="*/ 313499 w 1113249"/>
                <a:gd name="connsiteY24-176" fmla="*/ 702135 h 3405005"/>
                <a:gd name="connsiteX25-177" fmla="*/ 454732 w 1113249"/>
                <a:gd name="connsiteY25-178" fmla="*/ 843368 h 3405005"/>
                <a:gd name="connsiteX26-179" fmla="*/ 595965 w 1113249"/>
                <a:gd name="connsiteY26-180" fmla="*/ 702135 h 3405005"/>
                <a:gd name="connsiteX27-181" fmla="*/ 595965 w 1113249"/>
                <a:gd name="connsiteY27-182" fmla="*/ 93330 h 3405005"/>
                <a:gd name="connsiteX28-183" fmla="*/ 624945 w 1113249"/>
                <a:gd name="connsiteY28-184" fmla="*/ 50346 h 3405005"/>
                <a:gd name="connsiteX29-185" fmla="*/ 746492 w 1113249"/>
                <a:gd name="connsiteY29-186" fmla="*/ 0 h 3405005"/>
                <a:gd name="connsiteX30-187" fmla="*/ 868039 w 1113249"/>
                <a:gd name="connsiteY30-188" fmla="*/ 50346 h 3405005"/>
                <a:gd name="connsiteX0-189" fmla="*/ 868039 w 1113249"/>
                <a:gd name="connsiteY0-190" fmla="*/ 50346 h 3405005"/>
                <a:gd name="connsiteX1-191" fmla="*/ 918385 w 1113249"/>
                <a:gd name="connsiteY1-192" fmla="*/ 171893 h 3405005"/>
                <a:gd name="connsiteX2-193" fmla="*/ 918385 w 1113249"/>
                <a:gd name="connsiteY2-194" fmla="*/ 375080 h 3405005"/>
                <a:gd name="connsiteX3-195" fmla="*/ 941356 w 1113249"/>
                <a:gd name="connsiteY3-196" fmla="*/ 370442 h 3405005"/>
                <a:gd name="connsiteX4-197" fmla="*/ 1113249 w 1113249"/>
                <a:gd name="connsiteY4-198" fmla="*/ 542335 h 3405005"/>
                <a:gd name="connsiteX5-199" fmla="*/ 1113249 w 1113249"/>
                <a:gd name="connsiteY5-200" fmla="*/ 2719647 h 3405005"/>
                <a:gd name="connsiteX6-201" fmla="*/ 941356 w 1113249"/>
                <a:gd name="connsiteY6-202" fmla="*/ 2891540 h 3405005"/>
                <a:gd name="connsiteX7-203" fmla="*/ 918385 w 1113249"/>
                <a:gd name="connsiteY7-204" fmla="*/ 2886903 h 3405005"/>
                <a:gd name="connsiteX8-205" fmla="*/ 918385 w 1113249"/>
                <a:gd name="connsiteY8-206" fmla="*/ 3233112 h 3405005"/>
                <a:gd name="connsiteX9-207" fmla="*/ 746492 w 1113249"/>
                <a:gd name="connsiteY9-208" fmla="*/ 3405005 h 3405005"/>
                <a:gd name="connsiteX10-209" fmla="*/ 574599 w 1113249"/>
                <a:gd name="connsiteY10-210" fmla="*/ 3233112 h 3405005"/>
                <a:gd name="connsiteX11-211" fmla="*/ 574599 w 1113249"/>
                <a:gd name="connsiteY11-212" fmla="*/ 3165303 h 3405005"/>
                <a:gd name="connsiteX12-213" fmla="*/ 531296 w 1113249"/>
                <a:gd name="connsiteY12-214" fmla="*/ 3136108 h 3405005"/>
                <a:gd name="connsiteX13-215" fmla="*/ 480950 w 1113249"/>
                <a:gd name="connsiteY13-216" fmla="*/ 3014561 h 3405005"/>
                <a:gd name="connsiteX14-217" fmla="*/ 418640 w 1113249"/>
                <a:gd name="connsiteY14-218" fmla="*/ 2764218 h 3405005"/>
                <a:gd name="connsiteX15-219" fmla="*/ 246747 w 1113249"/>
                <a:gd name="connsiteY15-220" fmla="*/ 2592326 h 3405005"/>
                <a:gd name="connsiteX16-221" fmla="*/ 156759 w 1113249"/>
                <a:gd name="connsiteY16-222" fmla="*/ 2448840 h 3405005"/>
                <a:gd name="connsiteX17-223" fmla="*/ 0 w 1113249"/>
                <a:gd name="connsiteY17-224" fmla="*/ 2292081 h 3405005"/>
                <a:gd name="connsiteX18-225" fmla="*/ 0 w 1113249"/>
                <a:gd name="connsiteY18-226" fmla="*/ 306468 h 3405005"/>
                <a:gd name="connsiteX19-227" fmla="*/ 156759 w 1113249"/>
                <a:gd name="connsiteY19-228" fmla="*/ 149709 h 3405005"/>
                <a:gd name="connsiteX20-229" fmla="*/ 267605 w 1113249"/>
                <a:gd name="connsiteY20-230" fmla="*/ 195623 h 3405005"/>
                <a:gd name="connsiteX21-231" fmla="*/ 301199 w 1113249"/>
                <a:gd name="connsiteY21-232" fmla="*/ 245450 h 3405005"/>
                <a:gd name="connsiteX22-233" fmla="*/ 313499 w 1113249"/>
                <a:gd name="connsiteY22-234" fmla="*/ 306375 h 3405005"/>
                <a:gd name="connsiteX23-235" fmla="*/ 313499 w 1113249"/>
                <a:gd name="connsiteY23-236" fmla="*/ 702135 h 3405005"/>
                <a:gd name="connsiteX24-237" fmla="*/ 454732 w 1113249"/>
                <a:gd name="connsiteY24-238" fmla="*/ 843368 h 3405005"/>
                <a:gd name="connsiteX25-239" fmla="*/ 595965 w 1113249"/>
                <a:gd name="connsiteY25-240" fmla="*/ 702135 h 3405005"/>
                <a:gd name="connsiteX26-241" fmla="*/ 595965 w 1113249"/>
                <a:gd name="connsiteY26-242" fmla="*/ 93330 h 3405005"/>
                <a:gd name="connsiteX27-243" fmla="*/ 624945 w 1113249"/>
                <a:gd name="connsiteY27-244" fmla="*/ 50346 h 3405005"/>
                <a:gd name="connsiteX28-245" fmla="*/ 746492 w 1113249"/>
                <a:gd name="connsiteY28-246" fmla="*/ 0 h 3405005"/>
                <a:gd name="connsiteX29-247" fmla="*/ 868039 w 1113249"/>
                <a:gd name="connsiteY29-248" fmla="*/ 50346 h 3405005"/>
                <a:gd name="connsiteX0-249" fmla="*/ 868039 w 1113249"/>
                <a:gd name="connsiteY0-250" fmla="*/ 50346 h 3405005"/>
                <a:gd name="connsiteX1-251" fmla="*/ 918385 w 1113249"/>
                <a:gd name="connsiteY1-252" fmla="*/ 171893 h 3405005"/>
                <a:gd name="connsiteX2-253" fmla="*/ 918385 w 1113249"/>
                <a:gd name="connsiteY2-254" fmla="*/ 375080 h 3405005"/>
                <a:gd name="connsiteX3-255" fmla="*/ 941356 w 1113249"/>
                <a:gd name="connsiteY3-256" fmla="*/ 370442 h 3405005"/>
                <a:gd name="connsiteX4-257" fmla="*/ 1113249 w 1113249"/>
                <a:gd name="connsiteY4-258" fmla="*/ 542335 h 3405005"/>
                <a:gd name="connsiteX5-259" fmla="*/ 1113249 w 1113249"/>
                <a:gd name="connsiteY5-260" fmla="*/ 2719647 h 3405005"/>
                <a:gd name="connsiteX6-261" fmla="*/ 941356 w 1113249"/>
                <a:gd name="connsiteY6-262" fmla="*/ 2891540 h 3405005"/>
                <a:gd name="connsiteX7-263" fmla="*/ 918385 w 1113249"/>
                <a:gd name="connsiteY7-264" fmla="*/ 2886903 h 3405005"/>
                <a:gd name="connsiteX8-265" fmla="*/ 918385 w 1113249"/>
                <a:gd name="connsiteY8-266" fmla="*/ 3233112 h 3405005"/>
                <a:gd name="connsiteX9-267" fmla="*/ 746492 w 1113249"/>
                <a:gd name="connsiteY9-268" fmla="*/ 3405005 h 3405005"/>
                <a:gd name="connsiteX10-269" fmla="*/ 574599 w 1113249"/>
                <a:gd name="connsiteY10-270" fmla="*/ 3233112 h 3405005"/>
                <a:gd name="connsiteX11-271" fmla="*/ 574599 w 1113249"/>
                <a:gd name="connsiteY11-272" fmla="*/ 3165303 h 3405005"/>
                <a:gd name="connsiteX12-273" fmla="*/ 531296 w 1113249"/>
                <a:gd name="connsiteY12-274" fmla="*/ 3136108 h 3405005"/>
                <a:gd name="connsiteX13-275" fmla="*/ 480950 w 1113249"/>
                <a:gd name="connsiteY13-276" fmla="*/ 3014561 h 3405005"/>
                <a:gd name="connsiteX14-277" fmla="*/ 418640 w 1113249"/>
                <a:gd name="connsiteY14-278" fmla="*/ 2764218 h 3405005"/>
                <a:gd name="connsiteX15-279" fmla="*/ 246747 w 1113249"/>
                <a:gd name="connsiteY15-280" fmla="*/ 2592326 h 3405005"/>
                <a:gd name="connsiteX16-281" fmla="*/ 156759 w 1113249"/>
                <a:gd name="connsiteY16-282" fmla="*/ 2448840 h 3405005"/>
                <a:gd name="connsiteX17-283" fmla="*/ 0 w 1113249"/>
                <a:gd name="connsiteY17-284" fmla="*/ 2292081 h 3405005"/>
                <a:gd name="connsiteX18-285" fmla="*/ 0 w 1113249"/>
                <a:gd name="connsiteY18-286" fmla="*/ 306468 h 3405005"/>
                <a:gd name="connsiteX19-287" fmla="*/ 156759 w 1113249"/>
                <a:gd name="connsiteY19-288" fmla="*/ 149709 h 3405005"/>
                <a:gd name="connsiteX20-289" fmla="*/ 267605 w 1113249"/>
                <a:gd name="connsiteY20-290" fmla="*/ 195623 h 3405005"/>
                <a:gd name="connsiteX21-291" fmla="*/ 301199 w 1113249"/>
                <a:gd name="connsiteY21-292" fmla="*/ 245450 h 3405005"/>
                <a:gd name="connsiteX22-293" fmla="*/ 313499 w 1113249"/>
                <a:gd name="connsiteY22-294" fmla="*/ 306375 h 3405005"/>
                <a:gd name="connsiteX23-295" fmla="*/ 313499 w 1113249"/>
                <a:gd name="connsiteY23-296" fmla="*/ 702135 h 3405005"/>
                <a:gd name="connsiteX24-297" fmla="*/ 454732 w 1113249"/>
                <a:gd name="connsiteY24-298" fmla="*/ 843368 h 3405005"/>
                <a:gd name="connsiteX25-299" fmla="*/ 595965 w 1113249"/>
                <a:gd name="connsiteY25-300" fmla="*/ 702135 h 3405005"/>
                <a:gd name="connsiteX26-301" fmla="*/ 595965 w 1113249"/>
                <a:gd name="connsiteY26-302" fmla="*/ 93330 h 3405005"/>
                <a:gd name="connsiteX27-303" fmla="*/ 624945 w 1113249"/>
                <a:gd name="connsiteY27-304" fmla="*/ 50346 h 3405005"/>
                <a:gd name="connsiteX28-305" fmla="*/ 746492 w 1113249"/>
                <a:gd name="connsiteY28-306" fmla="*/ 0 h 3405005"/>
                <a:gd name="connsiteX29-307" fmla="*/ 868039 w 1113249"/>
                <a:gd name="connsiteY29-308" fmla="*/ 50346 h 3405005"/>
                <a:gd name="connsiteX0-309" fmla="*/ 868039 w 1113249"/>
                <a:gd name="connsiteY0-310" fmla="*/ 50346 h 3405005"/>
                <a:gd name="connsiteX1-311" fmla="*/ 918385 w 1113249"/>
                <a:gd name="connsiteY1-312" fmla="*/ 171893 h 3405005"/>
                <a:gd name="connsiteX2-313" fmla="*/ 918385 w 1113249"/>
                <a:gd name="connsiteY2-314" fmla="*/ 375080 h 3405005"/>
                <a:gd name="connsiteX3-315" fmla="*/ 941356 w 1113249"/>
                <a:gd name="connsiteY3-316" fmla="*/ 370442 h 3405005"/>
                <a:gd name="connsiteX4-317" fmla="*/ 1113249 w 1113249"/>
                <a:gd name="connsiteY4-318" fmla="*/ 542335 h 3405005"/>
                <a:gd name="connsiteX5-319" fmla="*/ 1113249 w 1113249"/>
                <a:gd name="connsiteY5-320" fmla="*/ 2719647 h 3405005"/>
                <a:gd name="connsiteX6-321" fmla="*/ 941356 w 1113249"/>
                <a:gd name="connsiteY6-322" fmla="*/ 2891540 h 3405005"/>
                <a:gd name="connsiteX7-323" fmla="*/ 918385 w 1113249"/>
                <a:gd name="connsiteY7-324" fmla="*/ 2886903 h 3405005"/>
                <a:gd name="connsiteX8-325" fmla="*/ 918385 w 1113249"/>
                <a:gd name="connsiteY8-326" fmla="*/ 3233112 h 3405005"/>
                <a:gd name="connsiteX9-327" fmla="*/ 746492 w 1113249"/>
                <a:gd name="connsiteY9-328" fmla="*/ 3405005 h 3405005"/>
                <a:gd name="connsiteX10-329" fmla="*/ 574599 w 1113249"/>
                <a:gd name="connsiteY10-330" fmla="*/ 3233112 h 3405005"/>
                <a:gd name="connsiteX11-331" fmla="*/ 574599 w 1113249"/>
                <a:gd name="connsiteY11-332" fmla="*/ 3165303 h 3405005"/>
                <a:gd name="connsiteX12-333" fmla="*/ 531296 w 1113249"/>
                <a:gd name="connsiteY12-334" fmla="*/ 3136108 h 3405005"/>
                <a:gd name="connsiteX13-335" fmla="*/ 480950 w 1113249"/>
                <a:gd name="connsiteY13-336" fmla="*/ 3014561 h 3405005"/>
                <a:gd name="connsiteX14-337" fmla="*/ 246747 w 1113249"/>
                <a:gd name="connsiteY14-338" fmla="*/ 2592326 h 3405005"/>
                <a:gd name="connsiteX15-339" fmla="*/ 156759 w 1113249"/>
                <a:gd name="connsiteY15-340" fmla="*/ 2448840 h 3405005"/>
                <a:gd name="connsiteX16-341" fmla="*/ 0 w 1113249"/>
                <a:gd name="connsiteY16-342" fmla="*/ 2292081 h 3405005"/>
                <a:gd name="connsiteX17-343" fmla="*/ 0 w 1113249"/>
                <a:gd name="connsiteY17-344" fmla="*/ 306468 h 3405005"/>
                <a:gd name="connsiteX18-345" fmla="*/ 156759 w 1113249"/>
                <a:gd name="connsiteY18-346" fmla="*/ 149709 h 3405005"/>
                <a:gd name="connsiteX19-347" fmla="*/ 267605 w 1113249"/>
                <a:gd name="connsiteY19-348" fmla="*/ 195623 h 3405005"/>
                <a:gd name="connsiteX20-349" fmla="*/ 301199 w 1113249"/>
                <a:gd name="connsiteY20-350" fmla="*/ 245450 h 3405005"/>
                <a:gd name="connsiteX21-351" fmla="*/ 313499 w 1113249"/>
                <a:gd name="connsiteY21-352" fmla="*/ 306375 h 3405005"/>
                <a:gd name="connsiteX22-353" fmla="*/ 313499 w 1113249"/>
                <a:gd name="connsiteY22-354" fmla="*/ 702135 h 3405005"/>
                <a:gd name="connsiteX23-355" fmla="*/ 454732 w 1113249"/>
                <a:gd name="connsiteY23-356" fmla="*/ 843368 h 3405005"/>
                <a:gd name="connsiteX24-357" fmla="*/ 595965 w 1113249"/>
                <a:gd name="connsiteY24-358" fmla="*/ 702135 h 3405005"/>
                <a:gd name="connsiteX25-359" fmla="*/ 595965 w 1113249"/>
                <a:gd name="connsiteY25-360" fmla="*/ 93330 h 3405005"/>
                <a:gd name="connsiteX26-361" fmla="*/ 624945 w 1113249"/>
                <a:gd name="connsiteY26-362" fmla="*/ 50346 h 3405005"/>
                <a:gd name="connsiteX27-363" fmla="*/ 746492 w 1113249"/>
                <a:gd name="connsiteY27-364" fmla="*/ 0 h 3405005"/>
                <a:gd name="connsiteX28-365" fmla="*/ 868039 w 1113249"/>
                <a:gd name="connsiteY28-366" fmla="*/ 50346 h 3405005"/>
                <a:gd name="connsiteX0-367" fmla="*/ 868039 w 1113249"/>
                <a:gd name="connsiteY0-368" fmla="*/ 50346 h 3405005"/>
                <a:gd name="connsiteX1-369" fmla="*/ 918385 w 1113249"/>
                <a:gd name="connsiteY1-370" fmla="*/ 171893 h 3405005"/>
                <a:gd name="connsiteX2-371" fmla="*/ 918385 w 1113249"/>
                <a:gd name="connsiteY2-372" fmla="*/ 375080 h 3405005"/>
                <a:gd name="connsiteX3-373" fmla="*/ 941356 w 1113249"/>
                <a:gd name="connsiteY3-374" fmla="*/ 370442 h 3405005"/>
                <a:gd name="connsiteX4-375" fmla="*/ 1113249 w 1113249"/>
                <a:gd name="connsiteY4-376" fmla="*/ 542335 h 3405005"/>
                <a:gd name="connsiteX5-377" fmla="*/ 1113249 w 1113249"/>
                <a:gd name="connsiteY5-378" fmla="*/ 2719647 h 3405005"/>
                <a:gd name="connsiteX6-379" fmla="*/ 941356 w 1113249"/>
                <a:gd name="connsiteY6-380" fmla="*/ 2891540 h 3405005"/>
                <a:gd name="connsiteX7-381" fmla="*/ 918385 w 1113249"/>
                <a:gd name="connsiteY7-382" fmla="*/ 2886903 h 3405005"/>
                <a:gd name="connsiteX8-383" fmla="*/ 918385 w 1113249"/>
                <a:gd name="connsiteY8-384" fmla="*/ 3233112 h 3405005"/>
                <a:gd name="connsiteX9-385" fmla="*/ 746492 w 1113249"/>
                <a:gd name="connsiteY9-386" fmla="*/ 3405005 h 3405005"/>
                <a:gd name="connsiteX10-387" fmla="*/ 574599 w 1113249"/>
                <a:gd name="connsiteY10-388" fmla="*/ 3233112 h 3405005"/>
                <a:gd name="connsiteX11-389" fmla="*/ 574599 w 1113249"/>
                <a:gd name="connsiteY11-390" fmla="*/ 3165303 h 3405005"/>
                <a:gd name="connsiteX12-391" fmla="*/ 531296 w 1113249"/>
                <a:gd name="connsiteY12-392" fmla="*/ 3136108 h 3405005"/>
                <a:gd name="connsiteX13-393" fmla="*/ 480950 w 1113249"/>
                <a:gd name="connsiteY13-394" fmla="*/ 3014561 h 3405005"/>
                <a:gd name="connsiteX14-395" fmla="*/ 246747 w 1113249"/>
                <a:gd name="connsiteY14-396" fmla="*/ 2592326 h 3405005"/>
                <a:gd name="connsiteX15-397" fmla="*/ 156759 w 1113249"/>
                <a:gd name="connsiteY15-398" fmla="*/ 2448840 h 3405005"/>
                <a:gd name="connsiteX16-399" fmla="*/ 0 w 1113249"/>
                <a:gd name="connsiteY16-400" fmla="*/ 2292081 h 3405005"/>
                <a:gd name="connsiteX17-401" fmla="*/ 0 w 1113249"/>
                <a:gd name="connsiteY17-402" fmla="*/ 306468 h 3405005"/>
                <a:gd name="connsiteX18-403" fmla="*/ 156759 w 1113249"/>
                <a:gd name="connsiteY18-404" fmla="*/ 149709 h 3405005"/>
                <a:gd name="connsiteX19-405" fmla="*/ 267605 w 1113249"/>
                <a:gd name="connsiteY19-406" fmla="*/ 195623 h 3405005"/>
                <a:gd name="connsiteX20-407" fmla="*/ 301199 w 1113249"/>
                <a:gd name="connsiteY20-408" fmla="*/ 245450 h 3405005"/>
                <a:gd name="connsiteX21-409" fmla="*/ 313499 w 1113249"/>
                <a:gd name="connsiteY21-410" fmla="*/ 306375 h 3405005"/>
                <a:gd name="connsiteX22-411" fmla="*/ 313499 w 1113249"/>
                <a:gd name="connsiteY22-412" fmla="*/ 702135 h 3405005"/>
                <a:gd name="connsiteX23-413" fmla="*/ 454732 w 1113249"/>
                <a:gd name="connsiteY23-414" fmla="*/ 843368 h 3405005"/>
                <a:gd name="connsiteX24-415" fmla="*/ 595965 w 1113249"/>
                <a:gd name="connsiteY24-416" fmla="*/ 702135 h 3405005"/>
                <a:gd name="connsiteX25-417" fmla="*/ 595965 w 1113249"/>
                <a:gd name="connsiteY25-418" fmla="*/ 93330 h 3405005"/>
                <a:gd name="connsiteX26-419" fmla="*/ 624945 w 1113249"/>
                <a:gd name="connsiteY26-420" fmla="*/ 50346 h 3405005"/>
                <a:gd name="connsiteX27-421" fmla="*/ 746492 w 1113249"/>
                <a:gd name="connsiteY27-422" fmla="*/ 0 h 3405005"/>
                <a:gd name="connsiteX28-423" fmla="*/ 868039 w 1113249"/>
                <a:gd name="connsiteY28-424" fmla="*/ 50346 h 3405005"/>
                <a:gd name="connsiteX0-425" fmla="*/ 868039 w 1113249"/>
                <a:gd name="connsiteY0-426" fmla="*/ 50346 h 3405005"/>
                <a:gd name="connsiteX1-427" fmla="*/ 918385 w 1113249"/>
                <a:gd name="connsiteY1-428" fmla="*/ 171893 h 3405005"/>
                <a:gd name="connsiteX2-429" fmla="*/ 918385 w 1113249"/>
                <a:gd name="connsiteY2-430" fmla="*/ 375080 h 3405005"/>
                <a:gd name="connsiteX3-431" fmla="*/ 941356 w 1113249"/>
                <a:gd name="connsiteY3-432" fmla="*/ 370442 h 3405005"/>
                <a:gd name="connsiteX4-433" fmla="*/ 1113249 w 1113249"/>
                <a:gd name="connsiteY4-434" fmla="*/ 542335 h 3405005"/>
                <a:gd name="connsiteX5-435" fmla="*/ 1113249 w 1113249"/>
                <a:gd name="connsiteY5-436" fmla="*/ 2719647 h 3405005"/>
                <a:gd name="connsiteX6-437" fmla="*/ 941356 w 1113249"/>
                <a:gd name="connsiteY6-438" fmla="*/ 2891540 h 3405005"/>
                <a:gd name="connsiteX7-439" fmla="*/ 918385 w 1113249"/>
                <a:gd name="connsiteY7-440" fmla="*/ 2886903 h 3405005"/>
                <a:gd name="connsiteX8-441" fmla="*/ 918385 w 1113249"/>
                <a:gd name="connsiteY8-442" fmla="*/ 3233112 h 3405005"/>
                <a:gd name="connsiteX9-443" fmla="*/ 746492 w 1113249"/>
                <a:gd name="connsiteY9-444" fmla="*/ 3405005 h 3405005"/>
                <a:gd name="connsiteX10-445" fmla="*/ 574599 w 1113249"/>
                <a:gd name="connsiteY10-446" fmla="*/ 3233112 h 3405005"/>
                <a:gd name="connsiteX11-447" fmla="*/ 574599 w 1113249"/>
                <a:gd name="connsiteY11-448" fmla="*/ 3165303 h 3405005"/>
                <a:gd name="connsiteX12-449" fmla="*/ 531296 w 1113249"/>
                <a:gd name="connsiteY12-450" fmla="*/ 3136108 h 3405005"/>
                <a:gd name="connsiteX13-451" fmla="*/ 480950 w 1113249"/>
                <a:gd name="connsiteY13-452" fmla="*/ 3014561 h 3405005"/>
                <a:gd name="connsiteX14-453" fmla="*/ 246747 w 1113249"/>
                <a:gd name="connsiteY14-454" fmla="*/ 2592326 h 3405005"/>
                <a:gd name="connsiteX15-455" fmla="*/ 156759 w 1113249"/>
                <a:gd name="connsiteY15-456" fmla="*/ 2448840 h 3405005"/>
                <a:gd name="connsiteX16-457" fmla="*/ 0 w 1113249"/>
                <a:gd name="connsiteY16-458" fmla="*/ 2292081 h 3405005"/>
                <a:gd name="connsiteX17-459" fmla="*/ 0 w 1113249"/>
                <a:gd name="connsiteY17-460" fmla="*/ 306468 h 3405005"/>
                <a:gd name="connsiteX18-461" fmla="*/ 156759 w 1113249"/>
                <a:gd name="connsiteY18-462" fmla="*/ 149709 h 3405005"/>
                <a:gd name="connsiteX19-463" fmla="*/ 267605 w 1113249"/>
                <a:gd name="connsiteY19-464" fmla="*/ 195623 h 3405005"/>
                <a:gd name="connsiteX20-465" fmla="*/ 301199 w 1113249"/>
                <a:gd name="connsiteY20-466" fmla="*/ 245450 h 3405005"/>
                <a:gd name="connsiteX21-467" fmla="*/ 313499 w 1113249"/>
                <a:gd name="connsiteY21-468" fmla="*/ 306375 h 3405005"/>
                <a:gd name="connsiteX22-469" fmla="*/ 313499 w 1113249"/>
                <a:gd name="connsiteY22-470" fmla="*/ 702135 h 3405005"/>
                <a:gd name="connsiteX23-471" fmla="*/ 454732 w 1113249"/>
                <a:gd name="connsiteY23-472" fmla="*/ 843368 h 3405005"/>
                <a:gd name="connsiteX24-473" fmla="*/ 595965 w 1113249"/>
                <a:gd name="connsiteY24-474" fmla="*/ 702135 h 3405005"/>
                <a:gd name="connsiteX25-475" fmla="*/ 595965 w 1113249"/>
                <a:gd name="connsiteY25-476" fmla="*/ 93330 h 3405005"/>
                <a:gd name="connsiteX26-477" fmla="*/ 624945 w 1113249"/>
                <a:gd name="connsiteY26-478" fmla="*/ 50346 h 3405005"/>
                <a:gd name="connsiteX27-479" fmla="*/ 746492 w 1113249"/>
                <a:gd name="connsiteY27-480" fmla="*/ 0 h 3405005"/>
                <a:gd name="connsiteX28-481" fmla="*/ 868039 w 1113249"/>
                <a:gd name="connsiteY28-482" fmla="*/ 50346 h 340500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Lst>
              <a:rect l="l" t="t" r="r" b="b"/>
              <a:pathLst>
                <a:path w="1113249" h="3405005">
                  <a:moveTo>
                    <a:pt x="868039" y="50346"/>
                  </a:moveTo>
                  <a:cubicBezTo>
                    <a:pt x="899145" y="81453"/>
                    <a:pt x="918385" y="124426"/>
                    <a:pt x="918385" y="171893"/>
                  </a:cubicBezTo>
                  <a:lnTo>
                    <a:pt x="918385" y="375080"/>
                  </a:lnTo>
                  <a:lnTo>
                    <a:pt x="941356" y="370442"/>
                  </a:lnTo>
                  <a:cubicBezTo>
                    <a:pt x="1036290" y="370442"/>
                    <a:pt x="1113249" y="447401"/>
                    <a:pt x="1113249" y="542335"/>
                  </a:cubicBezTo>
                  <a:lnTo>
                    <a:pt x="1113249" y="2719647"/>
                  </a:lnTo>
                  <a:cubicBezTo>
                    <a:pt x="1113249" y="2814581"/>
                    <a:pt x="1036290" y="2891540"/>
                    <a:pt x="941356" y="2891540"/>
                  </a:cubicBezTo>
                  <a:lnTo>
                    <a:pt x="918385" y="2886903"/>
                  </a:lnTo>
                  <a:lnTo>
                    <a:pt x="918385" y="3233112"/>
                  </a:lnTo>
                  <a:cubicBezTo>
                    <a:pt x="918384" y="3328046"/>
                    <a:pt x="841426" y="3405005"/>
                    <a:pt x="746492" y="3405005"/>
                  </a:cubicBezTo>
                  <a:cubicBezTo>
                    <a:pt x="651558" y="3405005"/>
                    <a:pt x="574599" y="3328046"/>
                    <a:pt x="574599" y="3233112"/>
                  </a:cubicBezTo>
                  <a:lnTo>
                    <a:pt x="574599" y="3165303"/>
                  </a:lnTo>
                  <a:lnTo>
                    <a:pt x="531296" y="3136108"/>
                  </a:lnTo>
                  <a:cubicBezTo>
                    <a:pt x="500190" y="3105002"/>
                    <a:pt x="480950" y="3062028"/>
                    <a:pt x="480950" y="3014561"/>
                  </a:cubicBezTo>
                  <a:cubicBezTo>
                    <a:pt x="432395" y="2596947"/>
                    <a:pt x="271114" y="2895922"/>
                    <a:pt x="246747" y="2592326"/>
                  </a:cubicBezTo>
                  <a:cubicBezTo>
                    <a:pt x="235070" y="2421366"/>
                    <a:pt x="186755" y="2496669"/>
                    <a:pt x="156759" y="2448840"/>
                  </a:cubicBezTo>
                  <a:cubicBezTo>
                    <a:pt x="70183" y="2448840"/>
                    <a:pt x="0" y="2378657"/>
                    <a:pt x="0" y="2292081"/>
                  </a:cubicBezTo>
                  <a:lnTo>
                    <a:pt x="0" y="306468"/>
                  </a:lnTo>
                  <a:cubicBezTo>
                    <a:pt x="0" y="219892"/>
                    <a:pt x="70183" y="149709"/>
                    <a:pt x="156759" y="149709"/>
                  </a:cubicBezTo>
                  <a:cubicBezTo>
                    <a:pt x="200047" y="149709"/>
                    <a:pt x="239237" y="167255"/>
                    <a:pt x="267605" y="195623"/>
                  </a:cubicBezTo>
                  <a:cubicBezTo>
                    <a:pt x="281789" y="209807"/>
                    <a:pt x="293267" y="226696"/>
                    <a:pt x="301199" y="245450"/>
                  </a:cubicBezTo>
                  <a:lnTo>
                    <a:pt x="313499" y="306375"/>
                  </a:lnTo>
                  <a:lnTo>
                    <a:pt x="313499" y="702135"/>
                  </a:lnTo>
                  <a:cubicBezTo>
                    <a:pt x="313499" y="780136"/>
                    <a:pt x="376731" y="843368"/>
                    <a:pt x="454732" y="843368"/>
                  </a:cubicBezTo>
                  <a:cubicBezTo>
                    <a:pt x="532733" y="843368"/>
                    <a:pt x="595965" y="780136"/>
                    <a:pt x="595965" y="702135"/>
                  </a:cubicBezTo>
                  <a:lnTo>
                    <a:pt x="595965" y="93330"/>
                  </a:lnTo>
                  <a:lnTo>
                    <a:pt x="624945" y="50346"/>
                  </a:lnTo>
                  <a:cubicBezTo>
                    <a:pt x="656052" y="19240"/>
                    <a:pt x="699025" y="0"/>
                    <a:pt x="746492" y="0"/>
                  </a:cubicBezTo>
                  <a:cubicBezTo>
                    <a:pt x="793959" y="0"/>
                    <a:pt x="836932" y="19240"/>
                    <a:pt x="868039" y="50346"/>
                  </a:cubicBezTo>
                  <a:close/>
                </a:path>
              </a:pathLst>
            </a:cu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14" name="任意多边形 13"/>
            <p:cNvSpPr/>
            <p:nvPr/>
          </p:nvSpPr>
          <p:spPr>
            <a:xfrm rot="2662275" flipH="1">
              <a:off x="6966124" y="-1422211"/>
              <a:ext cx="744277" cy="4590800"/>
            </a:xfrm>
            <a:custGeom>
              <a:avLst/>
              <a:gdLst>
                <a:gd name="connsiteX0" fmla="*/ 319140 w 744277"/>
                <a:gd name="connsiteY0" fmla="*/ 54756 h 4590800"/>
                <a:gd name="connsiteX1" fmla="*/ 373896 w 744277"/>
                <a:gd name="connsiteY1" fmla="*/ 186948 h 4590800"/>
                <a:gd name="connsiteX2" fmla="*/ 373896 w 744277"/>
                <a:gd name="connsiteY2" fmla="*/ 1076399 h 4590800"/>
                <a:gd name="connsiteX3" fmla="*/ 385072 w 744277"/>
                <a:gd name="connsiteY3" fmla="*/ 1021041 h 4590800"/>
                <a:gd name="connsiteX4" fmla="*/ 557329 w 744277"/>
                <a:gd name="connsiteY4" fmla="*/ 906862 h 4590800"/>
                <a:gd name="connsiteX5" fmla="*/ 744277 w 744277"/>
                <a:gd name="connsiteY5" fmla="*/ 1093810 h 4590800"/>
                <a:gd name="connsiteX6" fmla="*/ 744277 w 744277"/>
                <a:gd name="connsiteY6" fmla="*/ 3897602 h 4590800"/>
                <a:gd name="connsiteX7" fmla="*/ 689521 w 744277"/>
                <a:gd name="connsiteY7" fmla="*/ 4029794 h 4590800"/>
                <a:gd name="connsiteX8" fmla="*/ 683361 w 744277"/>
                <a:gd name="connsiteY8" fmla="*/ 4033948 h 4590800"/>
                <a:gd name="connsiteX9" fmla="*/ 683362 w 744277"/>
                <a:gd name="connsiteY9" fmla="*/ 4009469 h 4590800"/>
                <a:gd name="connsiteX10" fmla="*/ 521462 w 744277"/>
                <a:gd name="connsiteY10" fmla="*/ 3847570 h 4590800"/>
                <a:gd name="connsiteX11" fmla="*/ 406983 w 744277"/>
                <a:gd name="connsiteY11" fmla="*/ 3894989 h 4590800"/>
                <a:gd name="connsiteX12" fmla="*/ 378409 w 744277"/>
                <a:gd name="connsiteY12" fmla="*/ 3937369 h 4590800"/>
                <a:gd name="connsiteX13" fmla="*/ 373896 w 744277"/>
                <a:gd name="connsiteY13" fmla="*/ 3915013 h 4590800"/>
                <a:gd name="connsiteX14" fmla="*/ 373896 w 744277"/>
                <a:gd name="connsiteY14" fmla="*/ 3944063 h 4590800"/>
                <a:gd name="connsiteX15" fmla="*/ 372286 w 744277"/>
                <a:gd name="connsiteY15" fmla="*/ 3946451 h 4590800"/>
                <a:gd name="connsiteX16" fmla="*/ 359563 w 744277"/>
                <a:gd name="connsiteY16" fmla="*/ 4009469 h 4590800"/>
                <a:gd name="connsiteX17" fmla="*/ 359564 w 744277"/>
                <a:gd name="connsiteY17" fmla="*/ 4474848 h 4590800"/>
                <a:gd name="connsiteX18" fmla="*/ 359206 w 744277"/>
                <a:gd name="connsiteY18" fmla="*/ 4476621 h 4590800"/>
                <a:gd name="connsiteX19" fmla="*/ 186948 w 744277"/>
                <a:gd name="connsiteY19" fmla="*/ 4590800 h 4590800"/>
                <a:gd name="connsiteX20" fmla="*/ 0 w 744277"/>
                <a:gd name="connsiteY20" fmla="*/ 4403852 h 4590800"/>
                <a:gd name="connsiteX21" fmla="*/ 0 w 744277"/>
                <a:gd name="connsiteY21" fmla="*/ 186948 h 4590800"/>
                <a:gd name="connsiteX22" fmla="*/ 186948 w 744277"/>
                <a:gd name="connsiteY22" fmla="*/ 0 h 4590800"/>
                <a:gd name="connsiteX23" fmla="*/ 319140 w 744277"/>
                <a:gd name="connsiteY23" fmla="*/ 54756 h 4590800"/>
                <a:gd name="connsiteX0-1" fmla="*/ 319140 w 744277"/>
                <a:gd name="connsiteY0-2" fmla="*/ 54756 h 4590800"/>
                <a:gd name="connsiteX1-3" fmla="*/ 373896 w 744277"/>
                <a:gd name="connsiteY1-4" fmla="*/ 186948 h 4590800"/>
                <a:gd name="connsiteX2-5" fmla="*/ 385072 w 744277"/>
                <a:gd name="connsiteY2-6" fmla="*/ 1021041 h 4590800"/>
                <a:gd name="connsiteX3-7" fmla="*/ 557329 w 744277"/>
                <a:gd name="connsiteY3-8" fmla="*/ 906862 h 4590800"/>
                <a:gd name="connsiteX4-9" fmla="*/ 744277 w 744277"/>
                <a:gd name="connsiteY4-10" fmla="*/ 1093810 h 4590800"/>
                <a:gd name="connsiteX5-11" fmla="*/ 744277 w 744277"/>
                <a:gd name="connsiteY5-12" fmla="*/ 3897602 h 4590800"/>
                <a:gd name="connsiteX6-13" fmla="*/ 689521 w 744277"/>
                <a:gd name="connsiteY6-14" fmla="*/ 4029794 h 4590800"/>
                <a:gd name="connsiteX7-15" fmla="*/ 683361 w 744277"/>
                <a:gd name="connsiteY7-16" fmla="*/ 4033948 h 4590800"/>
                <a:gd name="connsiteX8-17" fmla="*/ 683362 w 744277"/>
                <a:gd name="connsiteY8-18" fmla="*/ 4009469 h 4590800"/>
                <a:gd name="connsiteX9-19" fmla="*/ 521462 w 744277"/>
                <a:gd name="connsiteY9-20" fmla="*/ 3847570 h 4590800"/>
                <a:gd name="connsiteX10-21" fmla="*/ 406983 w 744277"/>
                <a:gd name="connsiteY10-22" fmla="*/ 3894989 h 4590800"/>
                <a:gd name="connsiteX11-23" fmla="*/ 378409 w 744277"/>
                <a:gd name="connsiteY11-24" fmla="*/ 3937369 h 4590800"/>
                <a:gd name="connsiteX12-25" fmla="*/ 373896 w 744277"/>
                <a:gd name="connsiteY12-26" fmla="*/ 3915013 h 4590800"/>
                <a:gd name="connsiteX13-27" fmla="*/ 373896 w 744277"/>
                <a:gd name="connsiteY13-28" fmla="*/ 3944063 h 4590800"/>
                <a:gd name="connsiteX14-29" fmla="*/ 372286 w 744277"/>
                <a:gd name="connsiteY14-30" fmla="*/ 3946451 h 4590800"/>
                <a:gd name="connsiteX15-31" fmla="*/ 359563 w 744277"/>
                <a:gd name="connsiteY15-32" fmla="*/ 4009469 h 4590800"/>
                <a:gd name="connsiteX16-33" fmla="*/ 359564 w 744277"/>
                <a:gd name="connsiteY16-34" fmla="*/ 4474848 h 4590800"/>
                <a:gd name="connsiteX17-35" fmla="*/ 359206 w 744277"/>
                <a:gd name="connsiteY17-36" fmla="*/ 4476621 h 4590800"/>
                <a:gd name="connsiteX18-37" fmla="*/ 186948 w 744277"/>
                <a:gd name="connsiteY18-38" fmla="*/ 4590800 h 4590800"/>
                <a:gd name="connsiteX19-39" fmla="*/ 0 w 744277"/>
                <a:gd name="connsiteY19-40" fmla="*/ 4403852 h 4590800"/>
                <a:gd name="connsiteX20-41" fmla="*/ 0 w 744277"/>
                <a:gd name="connsiteY20-42" fmla="*/ 186948 h 4590800"/>
                <a:gd name="connsiteX21-43" fmla="*/ 186948 w 744277"/>
                <a:gd name="connsiteY21-44" fmla="*/ 0 h 4590800"/>
                <a:gd name="connsiteX22-45" fmla="*/ 319140 w 744277"/>
                <a:gd name="connsiteY22-46" fmla="*/ 54756 h 4590800"/>
                <a:gd name="connsiteX0-47" fmla="*/ 319140 w 744277"/>
                <a:gd name="connsiteY0-48" fmla="*/ 54756 h 4590800"/>
                <a:gd name="connsiteX1-49" fmla="*/ 373896 w 744277"/>
                <a:gd name="connsiteY1-50" fmla="*/ 186948 h 4590800"/>
                <a:gd name="connsiteX2-51" fmla="*/ 385060 w 744277"/>
                <a:gd name="connsiteY2-52" fmla="*/ 847283 h 4590800"/>
                <a:gd name="connsiteX3-53" fmla="*/ 385072 w 744277"/>
                <a:gd name="connsiteY3-54" fmla="*/ 1021041 h 4590800"/>
                <a:gd name="connsiteX4-55" fmla="*/ 557329 w 744277"/>
                <a:gd name="connsiteY4-56" fmla="*/ 906862 h 4590800"/>
                <a:gd name="connsiteX5-57" fmla="*/ 744277 w 744277"/>
                <a:gd name="connsiteY5-58" fmla="*/ 1093810 h 4590800"/>
                <a:gd name="connsiteX6-59" fmla="*/ 744277 w 744277"/>
                <a:gd name="connsiteY6-60" fmla="*/ 3897602 h 4590800"/>
                <a:gd name="connsiteX7-61" fmla="*/ 689521 w 744277"/>
                <a:gd name="connsiteY7-62" fmla="*/ 4029794 h 4590800"/>
                <a:gd name="connsiteX8-63" fmla="*/ 683361 w 744277"/>
                <a:gd name="connsiteY8-64" fmla="*/ 4033948 h 4590800"/>
                <a:gd name="connsiteX9-65" fmla="*/ 683362 w 744277"/>
                <a:gd name="connsiteY9-66" fmla="*/ 4009469 h 4590800"/>
                <a:gd name="connsiteX10-67" fmla="*/ 521462 w 744277"/>
                <a:gd name="connsiteY10-68" fmla="*/ 3847570 h 4590800"/>
                <a:gd name="connsiteX11-69" fmla="*/ 406983 w 744277"/>
                <a:gd name="connsiteY11-70" fmla="*/ 3894989 h 4590800"/>
                <a:gd name="connsiteX12-71" fmla="*/ 378409 w 744277"/>
                <a:gd name="connsiteY12-72" fmla="*/ 3937369 h 4590800"/>
                <a:gd name="connsiteX13-73" fmla="*/ 373896 w 744277"/>
                <a:gd name="connsiteY13-74" fmla="*/ 3915013 h 4590800"/>
                <a:gd name="connsiteX14-75" fmla="*/ 373896 w 744277"/>
                <a:gd name="connsiteY14-76" fmla="*/ 3944063 h 4590800"/>
                <a:gd name="connsiteX15-77" fmla="*/ 372286 w 744277"/>
                <a:gd name="connsiteY15-78" fmla="*/ 3946451 h 4590800"/>
                <a:gd name="connsiteX16-79" fmla="*/ 359563 w 744277"/>
                <a:gd name="connsiteY16-80" fmla="*/ 4009469 h 4590800"/>
                <a:gd name="connsiteX17-81" fmla="*/ 359564 w 744277"/>
                <a:gd name="connsiteY17-82" fmla="*/ 4474848 h 4590800"/>
                <a:gd name="connsiteX18-83" fmla="*/ 359206 w 744277"/>
                <a:gd name="connsiteY18-84" fmla="*/ 4476621 h 4590800"/>
                <a:gd name="connsiteX19-85" fmla="*/ 186948 w 744277"/>
                <a:gd name="connsiteY19-86" fmla="*/ 4590800 h 4590800"/>
                <a:gd name="connsiteX20-87" fmla="*/ 0 w 744277"/>
                <a:gd name="connsiteY20-88" fmla="*/ 4403852 h 4590800"/>
                <a:gd name="connsiteX21-89" fmla="*/ 0 w 744277"/>
                <a:gd name="connsiteY21-90" fmla="*/ 186948 h 4590800"/>
                <a:gd name="connsiteX22-91" fmla="*/ 186948 w 744277"/>
                <a:gd name="connsiteY22-92" fmla="*/ 0 h 4590800"/>
                <a:gd name="connsiteX23-93" fmla="*/ 319140 w 744277"/>
                <a:gd name="connsiteY23-94" fmla="*/ 54756 h 4590800"/>
                <a:gd name="connsiteX0-95" fmla="*/ 319140 w 744277"/>
                <a:gd name="connsiteY0-96" fmla="*/ 54756 h 4590800"/>
                <a:gd name="connsiteX1-97" fmla="*/ 373896 w 744277"/>
                <a:gd name="connsiteY1-98" fmla="*/ 186948 h 4590800"/>
                <a:gd name="connsiteX2-99" fmla="*/ 385060 w 744277"/>
                <a:gd name="connsiteY2-100" fmla="*/ 847283 h 4590800"/>
                <a:gd name="connsiteX3-101" fmla="*/ 557329 w 744277"/>
                <a:gd name="connsiteY3-102" fmla="*/ 906862 h 4590800"/>
                <a:gd name="connsiteX4-103" fmla="*/ 744277 w 744277"/>
                <a:gd name="connsiteY4-104" fmla="*/ 1093810 h 4590800"/>
                <a:gd name="connsiteX5-105" fmla="*/ 744277 w 744277"/>
                <a:gd name="connsiteY5-106" fmla="*/ 3897602 h 4590800"/>
                <a:gd name="connsiteX6-107" fmla="*/ 689521 w 744277"/>
                <a:gd name="connsiteY6-108" fmla="*/ 4029794 h 4590800"/>
                <a:gd name="connsiteX7-109" fmla="*/ 683361 w 744277"/>
                <a:gd name="connsiteY7-110" fmla="*/ 4033948 h 4590800"/>
                <a:gd name="connsiteX8-111" fmla="*/ 683362 w 744277"/>
                <a:gd name="connsiteY8-112" fmla="*/ 4009469 h 4590800"/>
                <a:gd name="connsiteX9-113" fmla="*/ 521462 w 744277"/>
                <a:gd name="connsiteY9-114" fmla="*/ 3847570 h 4590800"/>
                <a:gd name="connsiteX10-115" fmla="*/ 406983 w 744277"/>
                <a:gd name="connsiteY10-116" fmla="*/ 3894989 h 4590800"/>
                <a:gd name="connsiteX11-117" fmla="*/ 378409 w 744277"/>
                <a:gd name="connsiteY11-118" fmla="*/ 3937369 h 4590800"/>
                <a:gd name="connsiteX12-119" fmla="*/ 373896 w 744277"/>
                <a:gd name="connsiteY12-120" fmla="*/ 3915013 h 4590800"/>
                <a:gd name="connsiteX13-121" fmla="*/ 373896 w 744277"/>
                <a:gd name="connsiteY13-122" fmla="*/ 3944063 h 4590800"/>
                <a:gd name="connsiteX14-123" fmla="*/ 372286 w 744277"/>
                <a:gd name="connsiteY14-124" fmla="*/ 3946451 h 4590800"/>
                <a:gd name="connsiteX15-125" fmla="*/ 359563 w 744277"/>
                <a:gd name="connsiteY15-126" fmla="*/ 4009469 h 4590800"/>
                <a:gd name="connsiteX16-127" fmla="*/ 359564 w 744277"/>
                <a:gd name="connsiteY16-128" fmla="*/ 4474848 h 4590800"/>
                <a:gd name="connsiteX17-129" fmla="*/ 359206 w 744277"/>
                <a:gd name="connsiteY17-130" fmla="*/ 4476621 h 4590800"/>
                <a:gd name="connsiteX18-131" fmla="*/ 186948 w 744277"/>
                <a:gd name="connsiteY18-132" fmla="*/ 4590800 h 4590800"/>
                <a:gd name="connsiteX19-133" fmla="*/ 0 w 744277"/>
                <a:gd name="connsiteY19-134" fmla="*/ 4403852 h 4590800"/>
                <a:gd name="connsiteX20-135" fmla="*/ 0 w 744277"/>
                <a:gd name="connsiteY20-136" fmla="*/ 186948 h 4590800"/>
                <a:gd name="connsiteX21-137" fmla="*/ 186948 w 744277"/>
                <a:gd name="connsiteY21-138" fmla="*/ 0 h 4590800"/>
                <a:gd name="connsiteX22-139" fmla="*/ 319140 w 744277"/>
                <a:gd name="connsiteY22-140" fmla="*/ 54756 h 4590800"/>
                <a:gd name="connsiteX0-141" fmla="*/ 319140 w 744277"/>
                <a:gd name="connsiteY0-142" fmla="*/ 54756 h 4590800"/>
                <a:gd name="connsiteX1-143" fmla="*/ 373896 w 744277"/>
                <a:gd name="connsiteY1-144" fmla="*/ 186948 h 4590800"/>
                <a:gd name="connsiteX2-145" fmla="*/ 385060 w 744277"/>
                <a:gd name="connsiteY2-146" fmla="*/ 847283 h 4590800"/>
                <a:gd name="connsiteX3-147" fmla="*/ 557329 w 744277"/>
                <a:gd name="connsiteY3-148" fmla="*/ 906862 h 4590800"/>
                <a:gd name="connsiteX4-149" fmla="*/ 744277 w 744277"/>
                <a:gd name="connsiteY4-150" fmla="*/ 1093810 h 4590800"/>
                <a:gd name="connsiteX5-151" fmla="*/ 744277 w 744277"/>
                <a:gd name="connsiteY5-152" fmla="*/ 3897602 h 4590800"/>
                <a:gd name="connsiteX6-153" fmla="*/ 689521 w 744277"/>
                <a:gd name="connsiteY6-154" fmla="*/ 4029794 h 4590800"/>
                <a:gd name="connsiteX7-155" fmla="*/ 683361 w 744277"/>
                <a:gd name="connsiteY7-156" fmla="*/ 4033948 h 4590800"/>
                <a:gd name="connsiteX8-157" fmla="*/ 683362 w 744277"/>
                <a:gd name="connsiteY8-158" fmla="*/ 4009469 h 4590800"/>
                <a:gd name="connsiteX9-159" fmla="*/ 521462 w 744277"/>
                <a:gd name="connsiteY9-160" fmla="*/ 3847570 h 4590800"/>
                <a:gd name="connsiteX10-161" fmla="*/ 406983 w 744277"/>
                <a:gd name="connsiteY10-162" fmla="*/ 3894989 h 4590800"/>
                <a:gd name="connsiteX11-163" fmla="*/ 378409 w 744277"/>
                <a:gd name="connsiteY11-164" fmla="*/ 3937369 h 4590800"/>
                <a:gd name="connsiteX12-165" fmla="*/ 373896 w 744277"/>
                <a:gd name="connsiteY12-166" fmla="*/ 3915013 h 4590800"/>
                <a:gd name="connsiteX13-167" fmla="*/ 373896 w 744277"/>
                <a:gd name="connsiteY13-168" fmla="*/ 3944063 h 4590800"/>
                <a:gd name="connsiteX14-169" fmla="*/ 372286 w 744277"/>
                <a:gd name="connsiteY14-170" fmla="*/ 3946451 h 4590800"/>
                <a:gd name="connsiteX15-171" fmla="*/ 359563 w 744277"/>
                <a:gd name="connsiteY15-172" fmla="*/ 4009469 h 4590800"/>
                <a:gd name="connsiteX16-173" fmla="*/ 359564 w 744277"/>
                <a:gd name="connsiteY16-174" fmla="*/ 4474848 h 4590800"/>
                <a:gd name="connsiteX17-175" fmla="*/ 359206 w 744277"/>
                <a:gd name="connsiteY17-176" fmla="*/ 4476621 h 4590800"/>
                <a:gd name="connsiteX18-177" fmla="*/ 186948 w 744277"/>
                <a:gd name="connsiteY18-178" fmla="*/ 4590800 h 4590800"/>
                <a:gd name="connsiteX19-179" fmla="*/ 0 w 744277"/>
                <a:gd name="connsiteY19-180" fmla="*/ 4403852 h 4590800"/>
                <a:gd name="connsiteX20-181" fmla="*/ 0 w 744277"/>
                <a:gd name="connsiteY20-182" fmla="*/ 186948 h 4590800"/>
                <a:gd name="connsiteX21-183" fmla="*/ 186948 w 744277"/>
                <a:gd name="connsiteY21-184" fmla="*/ 0 h 4590800"/>
                <a:gd name="connsiteX22-185" fmla="*/ 319140 w 744277"/>
                <a:gd name="connsiteY22-186" fmla="*/ 54756 h 4590800"/>
                <a:gd name="connsiteX0-187" fmla="*/ 319140 w 744277"/>
                <a:gd name="connsiteY0-188" fmla="*/ 54756 h 4590800"/>
                <a:gd name="connsiteX1-189" fmla="*/ 373896 w 744277"/>
                <a:gd name="connsiteY1-190" fmla="*/ 186948 h 4590800"/>
                <a:gd name="connsiteX2-191" fmla="*/ 385060 w 744277"/>
                <a:gd name="connsiteY2-192" fmla="*/ 847283 h 4590800"/>
                <a:gd name="connsiteX3-193" fmla="*/ 557329 w 744277"/>
                <a:gd name="connsiteY3-194" fmla="*/ 906862 h 4590800"/>
                <a:gd name="connsiteX4-195" fmla="*/ 744277 w 744277"/>
                <a:gd name="connsiteY4-196" fmla="*/ 1093810 h 4590800"/>
                <a:gd name="connsiteX5-197" fmla="*/ 744277 w 744277"/>
                <a:gd name="connsiteY5-198" fmla="*/ 3897602 h 4590800"/>
                <a:gd name="connsiteX6-199" fmla="*/ 689521 w 744277"/>
                <a:gd name="connsiteY6-200" fmla="*/ 4029794 h 4590800"/>
                <a:gd name="connsiteX7-201" fmla="*/ 683361 w 744277"/>
                <a:gd name="connsiteY7-202" fmla="*/ 4033948 h 4590800"/>
                <a:gd name="connsiteX8-203" fmla="*/ 683362 w 744277"/>
                <a:gd name="connsiteY8-204" fmla="*/ 4009469 h 4590800"/>
                <a:gd name="connsiteX9-205" fmla="*/ 521462 w 744277"/>
                <a:gd name="connsiteY9-206" fmla="*/ 3847570 h 4590800"/>
                <a:gd name="connsiteX10-207" fmla="*/ 406983 w 744277"/>
                <a:gd name="connsiteY10-208" fmla="*/ 3894989 h 4590800"/>
                <a:gd name="connsiteX11-209" fmla="*/ 378409 w 744277"/>
                <a:gd name="connsiteY11-210" fmla="*/ 3937369 h 4590800"/>
                <a:gd name="connsiteX12-211" fmla="*/ 373896 w 744277"/>
                <a:gd name="connsiteY12-212" fmla="*/ 3915013 h 4590800"/>
                <a:gd name="connsiteX13-213" fmla="*/ 373896 w 744277"/>
                <a:gd name="connsiteY13-214" fmla="*/ 3944063 h 4590800"/>
                <a:gd name="connsiteX14-215" fmla="*/ 372286 w 744277"/>
                <a:gd name="connsiteY14-216" fmla="*/ 3946451 h 4590800"/>
                <a:gd name="connsiteX15-217" fmla="*/ 359563 w 744277"/>
                <a:gd name="connsiteY15-218" fmla="*/ 4009469 h 4590800"/>
                <a:gd name="connsiteX16-219" fmla="*/ 359564 w 744277"/>
                <a:gd name="connsiteY16-220" fmla="*/ 4474848 h 4590800"/>
                <a:gd name="connsiteX17-221" fmla="*/ 359206 w 744277"/>
                <a:gd name="connsiteY17-222" fmla="*/ 4476621 h 4590800"/>
                <a:gd name="connsiteX18-223" fmla="*/ 186948 w 744277"/>
                <a:gd name="connsiteY18-224" fmla="*/ 4590800 h 4590800"/>
                <a:gd name="connsiteX19-225" fmla="*/ 0 w 744277"/>
                <a:gd name="connsiteY19-226" fmla="*/ 4403852 h 4590800"/>
                <a:gd name="connsiteX20-227" fmla="*/ 0 w 744277"/>
                <a:gd name="connsiteY20-228" fmla="*/ 186948 h 4590800"/>
                <a:gd name="connsiteX21-229" fmla="*/ 186948 w 744277"/>
                <a:gd name="connsiteY21-230" fmla="*/ 0 h 4590800"/>
                <a:gd name="connsiteX22-231" fmla="*/ 319140 w 744277"/>
                <a:gd name="connsiteY22-232" fmla="*/ 54756 h 45908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Lst>
              <a:rect l="l" t="t" r="r" b="b"/>
              <a:pathLst>
                <a:path w="744277" h="4590800">
                  <a:moveTo>
                    <a:pt x="319140" y="54756"/>
                  </a:moveTo>
                  <a:cubicBezTo>
                    <a:pt x="352971" y="88587"/>
                    <a:pt x="373896" y="135324"/>
                    <a:pt x="373896" y="186948"/>
                  </a:cubicBezTo>
                  <a:lnTo>
                    <a:pt x="385060" y="847283"/>
                  </a:lnTo>
                  <a:cubicBezTo>
                    <a:pt x="415632" y="967269"/>
                    <a:pt x="485242" y="898139"/>
                    <a:pt x="557329" y="906862"/>
                  </a:cubicBezTo>
                  <a:cubicBezTo>
                    <a:pt x="646802" y="917689"/>
                    <a:pt x="744277" y="990561"/>
                    <a:pt x="744277" y="1093810"/>
                  </a:cubicBezTo>
                  <a:lnTo>
                    <a:pt x="744277" y="3897602"/>
                  </a:lnTo>
                  <a:cubicBezTo>
                    <a:pt x="744277" y="3949226"/>
                    <a:pt x="723352" y="3995964"/>
                    <a:pt x="689521" y="4029794"/>
                  </a:cubicBezTo>
                  <a:lnTo>
                    <a:pt x="683361" y="4033948"/>
                  </a:lnTo>
                  <a:cubicBezTo>
                    <a:pt x="683361" y="4025788"/>
                    <a:pt x="683362" y="4017629"/>
                    <a:pt x="683362" y="4009469"/>
                  </a:cubicBezTo>
                  <a:cubicBezTo>
                    <a:pt x="683362" y="3920055"/>
                    <a:pt x="610876" y="3847570"/>
                    <a:pt x="521462" y="3847570"/>
                  </a:cubicBezTo>
                  <a:cubicBezTo>
                    <a:pt x="476755" y="3847570"/>
                    <a:pt x="436281" y="3865691"/>
                    <a:pt x="406983" y="3894989"/>
                  </a:cubicBezTo>
                  <a:lnTo>
                    <a:pt x="378409" y="3937369"/>
                  </a:lnTo>
                  <a:lnTo>
                    <a:pt x="373896" y="3915013"/>
                  </a:lnTo>
                  <a:lnTo>
                    <a:pt x="373896" y="3944063"/>
                  </a:lnTo>
                  <a:lnTo>
                    <a:pt x="372286" y="3946451"/>
                  </a:lnTo>
                  <a:cubicBezTo>
                    <a:pt x="364094" y="3965820"/>
                    <a:pt x="359563" y="3987115"/>
                    <a:pt x="359563" y="4009469"/>
                  </a:cubicBezTo>
                  <a:cubicBezTo>
                    <a:pt x="359563" y="4164595"/>
                    <a:pt x="359564" y="4319722"/>
                    <a:pt x="359564" y="4474848"/>
                  </a:cubicBezTo>
                  <a:cubicBezTo>
                    <a:pt x="359445" y="4475439"/>
                    <a:pt x="359325" y="4476030"/>
                    <a:pt x="359206" y="4476621"/>
                  </a:cubicBezTo>
                  <a:cubicBezTo>
                    <a:pt x="330825" y="4543720"/>
                    <a:pt x="264385" y="4590801"/>
                    <a:pt x="186948" y="4590800"/>
                  </a:cubicBezTo>
                  <a:cubicBezTo>
                    <a:pt x="83699" y="4590800"/>
                    <a:pt x="0" y="4507101"/>
                    <a:pt x="0" y="4403852"/>
                  </a:cubicBezTo>
                  <a:lnTo>
                    <a:pt x="0" y="186948"/>
                  </a:lnTo>
                  <a:cubicBezTo>
                    <a:pt x="0" y="83699"/>
                    <a:pt x="83699" y="0"/>
                    <a:pt x="186948" y="0"/>
                  </a:cubicBezTo>
                  <a:cubicBezTo>
                    <a:pt x="238573" y="0"/>
                    <a:pt x="285310" y="20925"/>
                    <a:pt x="319140" y="54756"/>
                  </a:cubicBezTo>
                  <a:close/>
                </a:path>
              </a:pathLst>
            </a:cu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10" name="圆角矩形 9"/>
            <p:cNvSpPr/>
            <p:nvPr/>
          </p:nvSpPr>
          <p:spPr>
            <a:xfrm rot="2662275" flipH="1">
              <a:off x="6412660" y="441189"/>
              <a:ext cx="260300" cy="1356513"/>
            </a:xfrm>
            <a:prstGeom prst="roundRect">
              <a:avLst>
                <a:gd name="adj" fmla="val 50000"/>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11" name="椭圆 10"/>
            <p:cNvSpPr/>
            <p:nvPr/>
          </p:nvSpPr>
          <p:spPr>
            <a:xfrm flipH="1">
              <a:off x="5761276" y="1666522"/>
              <a:ext cx="246866" cy="246866"/>
            </a:xfrm>
            <a:prstGeom prst="ellipse">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22" name="圆角矩形 21"/>
            <p:cNvSpPr/>
            <p:nvPr/>
          </p:nvSpPr>
          <p:spPr>
            <a:xfrm rot="2662275" flipH="1">
              <a:off x="7682219" y="371941"/>
              <a:ext cx="260300" cy="1668842"/>
            </a:xfrm>
            <a:prstGeom prst="roundRect">
              <a:avLst>
                <a:gd name="adj" fmla="val 50000"/>
              </a:avLst>
            </a:prstGeom>
            <a:solidFill>
              <a:srgbClr val="1E74AE"/>
            </a:solidFill>
            <a:ln>
              <a:solidFill>
                <a:srgbClr val="EBA4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24" name="圆角矩形 23"/>
            <p:cNvSpPr/>
            <p:nvPr/>
          </p:nvSpPr>
          <p:spPr>
            <a:xfrm rot="2662275" flipH="1">
              <a:off x="7720535" y="748876"/>
              <a:ext cx="272289" cy="2057032"/>
            </a:xfrm>
            <a:prstGeom prst="roundRect">
              <a:avLst>
                <a:gd name="adj" fmla="val 50000"/>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grpSp>
      <p:sp>
        <p:nvSpPr>
          <p:cNvPr id="15" name="矩形 14"/>
          <p:cNvSpPr/>
          <p:nvPr/>
        </p:nvSpPr>
        <p:spPr>
          <a:xfrm>
            <a:off x="6178310" y="579891"/>
            <a:ext cx="2471908" cy="164660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sz="10100" kern="0" dirty="0">
                <a:solidFill>
                  <a:schemeClr val="bg1"/>
                </a:solidFill>
                <a:effectLst>
                  <a:outerShdw blurRad="38100" dist="38100" dir="2700000" algn="tl">
                    <a:srgbClr val="000000">
                      <a:alpha val="43137"/>
                    </a:srgbClr>
                  </a:outerShdw>
                </a:effectLst>
                <a:latin typeface="Impact" panose="020B0806030902050204" pitchFamily="34" charset="0"/>
                <a:ea typeface="思源黑体" panose="020B0500000000000000" pitchFamily="34" charset="-122"/>
                <a:cs typeface="+mn-ea"/>
                <a:sym typeface="+mn-lt"/>
              </a:rPr>
              <a:t>06</a:t>
            </a:r>
            <a:endParaRPr lang="zh-CN" altLang="en-US" sz="10100" kern="0" dirty="0">
              <a:solidFill>
                <a:schemeClr val="bg1"/>
              </a:solidFill>
              <a:effectLst>
                <a:outerShdw blurRad="38100" dist="38100" dir="2700000" algn="tl">
                  <a:srgbClr val="000000">
                    <a:alpha val="43137"/>
                  </a:srgbClr>
                </a:outerShdw>
              </a:effectLst>
              <a:latin typeface="Impact" panose="020B0806030902050204" pitchFamily="34" charset="0"/>
              <a:ea typeface="思源黑体" panose="020B0500000000000000" pitchFamily="34" charset="-122"/>
              <a:cs typeface="+mn-ea"/>
              <a:sym typeface="+mn-lt"/>
            </a:endParaRPr>
          </a:p>
        </p:txBody>
      </p:sp>
      <p:sp>
        <p:nvSpPr>
          <p:cNvPr id="25" name="矩形 24"/>
          <p:cNvSpPr/>
          <p:nvPr/>
        </p:nvSpPr>
        <p:spPr>
          <a:xfrm>
            <a:off x="896354" y="1874711"/>
            <a:ext cx="4248472" cy="707886"/>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en-US" altLang="zh-CN" sz="4000" kern="0" spc="60" dirty="0">
                <a:solidFill>
                  <a:srgbClr val="1E74AE"/>
                </a:solidFill>
                <a:latin typeface="Impact" panose="020B0806030902050204" pitchFamily="34" charset="0"/>
                <a:ea typeface="思源黑体" panose="020B0500000000000000" pitchFamily="34" charset="-122"/>
                <a:cs typeface="+mn-ea"/>
                <a:sym typeface="+mn-lt"/>
              </a:rPr>
              <a:t>PART</a:t>
            </a:r>
            <a:r>
              <a:rPr lang="en-US" altLang="zh-CN" sz="4000" kern="0" spc="60" dirty="0">
                <a:solidFill>
                  <a:schemeClr val="tx1">
                    <a:lumMod val="85000"/>
                    <a:lumOff val="15000"/>
                  </a:schemeClr>
                </a:solidFill>
                <a:latin typeface="Impact" panose="020B0806030902050204" pitchFamily="34" charset="0"/>
                <a:ea typeface="思源黑体" panose="020B0500000000000000" pitchFamily="34" charset="-122"/>
                <a:cs typeface="+mn-ea"/>
                <a:sym typeface="+mn-lt"/>
              </a:rPr>
              <a:t> </a:t>
            </a:r>
            <a:r>
              <a:rPr lang="en-US" altLang="zh-CN" sz="4000" kern="0" spc="60" dirty="0">
                <a:solidFill>
                  <a:srgbClr val="FF9216"/>
                </a:solidFill>
                <a:latin typeface="Impact" panose="020B0806030902050204" pitchFamily="34" charset="0"/>
                <a:ea typeface="思源黑体" panose="020B0500000000000000" pitchFamily="34" charset="-122"/>
                <a:cs typeface="+mn-ea"/>
                <a:sym typeface="+mn-lt"/>
              </a:rPr>
              <a:t>SIX</a:t>
            </a:r>
            <a:endParaRPr lang="zh-CN" altLang="en-US" sz="4000" kern="0" spc="60" dirty="0">
              <a:solidFill>
                <a:srgbClr val="FF9216"/>
              </a:solidFill>
              <a:latin typeface="Impact" panose="020B0806030902050204" pitchFamily="34" charset="0"/>
              <a:ea typeface="思源黑体" panose="020B0500000000000000" pitchFamily="34" charset="-122"/>
              <a:cs typeface="+mn-ea"/>
              <a:sym typeface="+mn-lt"/>
            </a:endParaRPr>
          </a:p>
        </p:txBody>
      </p:sp>
      <p:sp>
        <p:nvSpPr>
          <p:cNvPr id="20" name="文本框 9"/>
          <p:cNvSpPr txBox="1"/>
          <p:nvPr/>
        </p:nvSpPr>
        <p:spPr>
          <a:xfrm>
            <a:off x="2916610" y="3375100"/>
            <a:ext cx="3037012" cy="215444"/>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在集体讨论时提出请求</a:t>
            </a:r>
          </a:p>
        </p:txBody>
      </p:sp>
      <p:sp>
        <p:nvSpPr>
          <p:cNvPr id="21" name="文本框 9"/>
          <p:cNvSpPr txBox="1"/>
          <p:nvPr/>
        </p:nvSpPr>
        <p:spPr>
          <a:xfrm>
            <a:off x="2916610" y="3654653"/>
            <a:ext cx="3037012" cy="215444"/>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请求与命令</a:t>
            </a:r>
          </a:p>
        </p:txBody>
      </p:sp>
      <p:sp>
        <p:nvSpPr>
          <p:cNvPr id="23" name="文本框 9"/>
          <p:cNvSpPr txBox="1"/>
          <p:nvPr/>
        </p:nvSpPr>
        <p:spPr>
          <a:xfrm>
            <a:off x="989500" y="4227800"/>
            <a:ext cx="3037012" cy="215444"/>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了解他人的反应</a:t>
            </a:r>
          </a:p>
        </p:txBody>
      </p:sp>
      <p:sp>
        <p:nvSpPr>
          <p:cNvPr id="26" name="文本框 9"/>
          <p:cNvSpPr txBox="1"/>
          <p:nvPr/>
        </p:nvSpPr>
        <p:spPr>
          <a:xfrm>
            <a:off x="2916610" y="3940696"/>
            <a:ext cx="3037012" cy="215444"/>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非暴力沟通的目的</a:t>
            </a:r>
          </a:p>
        </p:txBody>
      </p:sp>
      <p:sp>
        <p:nvSpPr>
          <p:cNvPr id="27" name="文本框 9"/>
          <p:cNvSpPr txBox="1"/>
          <p:nvPr/>
        </p:nvSpPr>
        <p:spPr>
          <a:xfrm>
            <a:off x="2916610" y="4217066"/>
            <a:ext cx="3037012" cy="215444"/>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练习四：提出请求</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53" presetClass="entr" presetSubtype="16"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ppt_w</p:attrName>
                                        </p:attrNameLst>
                                      </p:cBhvr>
                                      <p:tavLst>
                                        <p:tav tm="0">
                                          <p:val>
                                            <p:fltVal val="0"/>
                                          </p:val>
                                        </p:tav>
                                        <p:tav tm="100000">
                                          <p:val>
                                            <p:strVal val="#ppt_w"/>
                                          </p:val>
                                        </p:tav>
                                      </p:tavLst>
                                    </p:anim>
                                    <p:anim calcmode="lin" valueType="num">
                                      <p:cBhvr>
                                        <p:cTn id="21" dur="500" fill="hold"/>
                                        <p:tgtEl>
                                          <p:spTgt spid="4"/>
                                        </p:tgtEl>
                                        <p:attrNameLst>
                                          <p:attrName>ppt_h</p:attrName>
                                        </p:attrNameLst>
                                      </p:cBhvr>
                                      <p:tavLst>
                                        <p:tav tm="0">
                                          <p:val>
                                            <p:fltVal val="0"/>
                                          </p:val>
                                        </p:tav>
                                        <p:tav tm="100000">
                                          <p:val>
                                            <p:strVal val="#ppt_h"/>
                                          </p:val>
                                        </p:tav>
                                      </p:tavLst>
                                    </p:anim>
                                    <p:animEffect transition="in" filter="fade">
                                      <p:cBhvr>
                                        <p:cTn id="22" dur="500"/>
                                        <p:tgtEl>
                                          <p:spTgt spid="4"/>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p:cTn id="25" dur="500" fill="hold"/>
                                        <p:tgtEl>
                                          <p:spTgt spid="15"/>
                                        </p:tgtEl>
                                        <p:attrNameLst>
                                          <p:attrName>ppt_w</p:attrName>
                                        </p:attrNameLst>
                                      </p:cBhvr>
                                      <p:tavLst>
                                        <p:tav tm="0">
                                          <p:val>
                                            <p:fltVal val="0"/>
                                          </p:val>
                                        </p:tav>
                                        <p:tav tm="100000">
                                          <p:val>
                                            <p:strVal val="#ppt_w"/>
                                          </p:val>
                                        </p:tav>
                                      </p:tavLst>
                                    </p:anim>
                                    <p:anim calcmode="lin" valueType="num">
                                      <p:cBhvr>
                                        <p:cTn id="26" dur="500" fill="hold"/>
                                        <p:tgtEl>
                                          <p:spTgt spid="15"/>
                                        </p:tgtEl>
                                        <p:attrNameLst>
                                          <p:attrName>ppt_h</p:attrName>
                                        </p:attrNameLst>
                                      </p:cBhvr>
                                      <p:tavLst>
                                        <p:tav tm="0">
                                          <p:val>
                                            <p:fltVal val="0"/>
                                          </p:val>
                                        </p:tav>
                                        <p:tav tm="100000">
                                          <p:val>
                                            <p:strVal val="#ppt_h"/>
                                          </p:val>
                                        </p:tav>
                                      </p:tavLst>
                                    </p:anim>
                                    <p:animEffect transition="in" filter="fade">
                                      <p:cBhvr>
                                        <p:cTn id="27" dur="500"/>
                                        <p:tgtEl>
                                          <p:spTgt spid="15"/>
                                        </p:tgtEl>
                                      </p:cBhvr>
                                    </p:animEffect>
                                  </p:childTnLst>
                                </p:cTn>
                              </p:par>
                            </p:childTnLst>
                          </p:cTn>
                        </p:par>
                        <p:par>
                          <p:cTn id="28" fill="hold">
                            <p:stCondLst>
                              <p:cond delay="500"/>
                            </p:stCondLst>
                            <p:childTnLst>
                              <p:par>
                                <p:cTn id="29" presetID="53" presetClass="entr" presetSubtype="16" fill="hold" grpId="0" nodeType="afterEffect">
                                  <p:stCondLst>
                                    <p:cond delay="0"/>
                                  </p:stCondLst>
                                  <p:iterate type="lt">
                                    <p:tmPct val="10000"/>
                                  </p:iterate>
                                  <p:childTnLst>
                                    <p:set>
                                      <p:cBhvr>
                                        <p:cTn id="30" dur="1" fill="hold">
                                          <p:stCondLst>
                                            <p:cond delay="0"/>
                                          </p:stCondLst>
                                        </p:cTn>
                                        <p:tgtEl>
                                          <p:spTgt spid="25"/>
                                        </p:tgtEl>
                                        <p:attrNameLst>
                                          <p:attrName>style.visibility</p:attrName>
                                        </p:attrNameLst>
                                      </p:cBhvr>
                                      <p:to>
                                        <p:strVal val="visible"/>
                                      </p:to>
                                    </p:set>
                                    <p:anim calcmode="lin" valueType="num">
                                      <p:cBhvr>
                                        <p:cTn id="31" dur="500" fill="hold"/>
                                        <p:tgtEl>
                                          <p:spTgt spid="25"/>
                                        </p:tgtEl>
                                        <p:attrNameLst>
                                          <p:attrName>ppt_w</p:attrName>
                                        </p:attrNameLst>
                                      </p:cBhvr>
                                      <p:tavLst>
                                        <p:tav tm="0">
                                          <p:val>
                                            <p:fltVal val="0"/>
                                          </p:val>
                                        </p:tav>
                                        <p:tav tm="100000">
                                          <p:val>
                                            <p:strVal val="#ppt_w"/>
                                          </p:val>
                                        </p:tav>
                                      </p:tavLst>
                                    </p:anim>
                                    <p:anim calcmode="lin" valueType="num">
                                      <p:cBhvr>
                                        <p:cTn id="32" dur="500" fill="hold"/>
                                        <p:tgtEl>
                                          <p:spTgt spid="25"/>
                                        </p:tgtEl>
                                        <p:attrNameLst>
                                          <p:attrName>ppt_h</p:attrName>
                                        </p:attrNameLst>
                                      </p:cBhvr>
                                      <p:tavLst>
                                        <p:tav tm="0">
                                          <p:val>
                                            <p:fltVal val="0"/>
                                          </p:val>
                                        </p:tav>
                                        <p:tav tm="100000">
                                          <p:val>
                                            <p:strVal val="#ppt_h"/>
                                          </p:val>
                                        </p:tav>
                                      </p:tavLst>
                                    </p:anim>
                                    <p:animEffect transition="in" filter="fade">
                                      <p:cBhvr>
                                        <p:cTn id="33" dur="500"/>
                                        <p:tgtEl>
                                          <p:spTgt spid="25"/>
                                        </p:tgtEl>
                                      </p:cBhvr>
                                    </p:animEffect>
                                  </p:childTnLst>
                                </p:cTn>
                              </p:par>
                            </p:childTnLst>
                          </p:cTn>
                        </p:par>
                        <p:par>
                          <p:cTn id="34" fill="hold">
                            <p:stCondLst>
                              <p:cond delay="850"/>
                            </p:stCondLst>
                            <p:childTnLst>
                              <p:par>
                                <p:cTn id="35" presetID="53" presetClass="entr" presetSubtype="16" fill="hold" grpId="0" nodeType="afterEffect">
                                  <p:stCondLst>
                                    <p:cond delay="0"/>
                                  </p:stCondLst>
                                  <p:iterate type="lt">
                                    <p:tmPct val="10000"/>
                                  </p:iterate>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fltVal val="0"/>
                                          </p:val>
                                        </p:tav>
                                        <p:tav tm="100000">
                                          <p:val>
                                            <p:strVal val="#ppt_h"/>
                                          </p:val>
                                        </p:tav>
                                      </p:tavLst>
                                    </p:anim>
                                    <p:animEffect transition="in" filter="fade">
                                      <p:cBhvr>
                                        <p:cTn id="39" dur="500"/>
                                        <p:tgtEl>
                                          <p:spTgt spid="16"/>
                                        </p:tgtEl>
                                      </p:cBhvr>
                                    </p:animEffect>
                                  </p:childTnLst>
                                </p:cTn>
                              </p:par>
                            </p:childTnLst>
                          </p:cTn>
                        </p:par>
                        <p:par>
                          <p:cTn id="40" fill="hold">
                            <p:stCondLst>
                              <p:cond delay="1500"/>
                            </p:stCondLst>
                            <p:childTnLst>
                              <p:par>
                                <p:cTn id="41" presetID="22" presetClass="entr" presetSubtype="8"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left)">
                                      <p:cBhvr>
                                        <p:cTn id="43" dur="500"/>
                                        <p:tgtEl>
                                          <p:spTgt spid="17"/>
                                        </p:tgtEl>
                                      </p:cBhvr>
                                    </p:animEffect>
                                  </p:childTnLst>
                                </p:cTn>
                              </p:par>
                              <p:par>
                                <p:cTn id="44" presetID="22" presetClass="entr" presetSubtype="8" fill="hold" grpId="0" nodeType="withEffect">
                                  <p:stCondLst>
                                    <p:cond delay="200"/>
                                  </p:stCondLst>
                                  <p:childTnLst>
                                    <p:set>
                                      <p:cBhvr>
                                        <p:cTn id="45" dur="1" fill="hold">
                                          <p:stCondLst>
                                            <p:cond delay="0"/>
                                          </p:stCondLst>
                                        </p:cTn>
                                        <p:tgtEl>
                                          <p:spTgt spid="18"/>
                                        </p:tgtEl>
                                        <p:attrNameLst>
                                          <p:attrName>style.visibility</p:attrName>
                                        </p:attrNameLst>
                                      </p:cBhvr>
                                      <p:to>
                                        <p:strVal val="visible"/>
                                      </p:to>
                                    </p:set>
                                    <p:animEffect transition="in" filter="wipe(left)">
                                      <p:cBhvr>
                                        <p:cTn id="46" dur="500"/>
                                        <p:tgtEl>
                                          <p:spTgt spid="18"/>
                                        </p:tgtEl>
                                      </p:cBhvr>
                                    </p:animEffect>
                                  </p:childTnLst>
                                </p:cTn>
                              </p:par>
                              <p:par>
                                <p:cTn id="47" presetID="22" presetClass="entr" presetSubtype="8" fill="hold" grpId="0" nodeType="withEffect">
                                  <p:stCondLst>
                                    <p:cond delay="600"/>
                                  </p:stCondLst>
                                  <p:childTnLst>
                                    <p:set>
                                      <p:cBhvr>
                                        <p:cTn id="48" dur="1" fill="hold">
                                          <p:stCondLst>
                                            <p:cond delay="0"/>
                                          </p:stCondLst>
                                        </p:cTn>
                                        <p:tgtEl>
                                          <p:spTgt spid="19"/>
                                        </p:tgtEl>
                                        <p:attrNameLst>
                                          <p:attrName>style.visibility</p:attrName>
                                        </p:attrNameLst>
                                      </p:cBhvr>
                                      <p:to>
                                        <p:strVal val="visible"/>
                                      </p:to>
                                    </p:set>
                                    <p:animEffect transition="in" filter="wipe(left)">
                                      <p:cBhvr>
                                        <p:cTn id="49" dur="500"/>
                                        <p:tgtEl>
                                          <p:spTgt spid="19"/>
                                        </p:tgtEl>
                                      </p:cBhvr>
                                    </p:animEffect>
                                  </p:childTnLst>
                                </p:cTn>
                              </p:par>
                              <p:par>
                                <p:cTn id="50" presetID="22" presetClass="entr" presetSubtype="8" fill="hold" grpId="0" nodeType="withEffect">
                                  <p:stCondLst>
                                    <p:cond delay="200"/>
                                  </p:stCondLst>
                                  <p:childTnLst>
                                    <p:set>
                                      <p:cBhvr>
                                        <p:cTn id="51" dur="1" fill="hold">
                                          <p:stCondLst>
                                            <p:cond delay="0"/>
                                          </p:stCondLst>
                                        </p:cTn>
                                        <p:tgtEl>
                                          <p:spTgt spid="20"/>
                                        </p:tgtEl>
                                        <p:attrNameLst>
                                          <p:attrName>style.visibility</p:attrName>
                                        </p:attrNameLst>
                                      </p:cBhvr>
                                      <p:to>
                                        <p:strVal val="visible"/>
                                      </p:to>
                                    </p:set>
                                    <p:animEffect transition="in" filter="wipe(left)">
                                      <p:cBhvr>
                                        <p:cTn id="52" dur="500"/>
                                        <p:tgtEl>
                                          <p:spTgt spid="20"/>
                                        </p:tgtEl>
                                      </p:cBhvr>
                                    </p:animEffect>
                                  </p:childTnLst>
                                </p:cTn>
                              </p:par>
                              <p:par>
                                <p:cTn id="53" presetID="22" presetClass="entr" presetSubtype="8" fill="hold" grpId="0" nodeType="withEffect">
                                  <p:stCondLst>
                                    <p:cond delay="200"/>
                                  </p:stCondLst>
                                  <p:childTnLst>
                                    <p:set>
                                      <p:cBhvr>
                                        <p:cTn id="54" dur="1" fill="hold">
                                          <p:stCondLst>
                                            <p:cond delay="0"/>
                                          </p:stCondLst>
                                        </p:cTn>
                                        <p:tgtEl>
                                          <p:spTgt spid="21"/>
                                        </p:tgtEl>
                                        <p:attrNameLst>
                                          <p:attrName>style.visibility</p:attrName>
                                        </p:attrNameLst>
                                      </p:cBhvr>
                                      <p:to>
                                        <p:strVal val="visible"/>
                                      </p:to>
                                    </p:set>
                                    <p:animEffect transition="in" filter="wipe(left)">
                                      <p:cBhvr>
                                        <p:cTn id="55" dur="500"/>
                                        <p:tgtEl>
                                          <p:spTgt spid="21"/>
                                        </p:tgtEl>
                                      </p:cBhvr>
                                    </p:animEffect>
                                  </p:childTnLst>
                                </p:cTn>
                              </p:par>
                              <p:par>
                                <p:cTn id="56" presetID="22" presetClass="entr" presetSubtype="8" fill="hold" grpId="0" nodeType="withEffect">
                                  <p:stCondLst>
                                    <p:cond delay="200"/>
                                  </p:stCondLst>
                                  <p:childTnLst>
                                    <p:set>
                                      <p:cBhvr>
                                        <p:cTn id="57" dur="1" fill="hold">
                                          <p:stCondLst>
                                            <p:cond delay="0"/>
                                          </p:stCondLst>
                                        </p:cTn>
                                        <p:tgtEl>
                                          <p:spTgt spid="23"/>
                                        </p:tgtEl>
                                        <p:attrNameLst>
                                          <p:attrName>style.visibility</p:attrName>
                                        </p:attrNameLst>
                                      </p:cBhvr>
                                      <p:to>
                                        <p:strVal val="visible"/>
                                      </p:to>
                                    </p:set>
                                    <p:animEffect transition="in" filter="wipe(left)">
                                      <p:cBhvr>
                                        <p:cTn id="58" dur="500"/>
                                        <p:tgtEl>
                                          <p:spTgt spid="23"/>
                                        </p:tgtEl>
                                      </p:cBhvr>
                                    </p:animEffect>
                                  </p:childTnLst>
                                </p:cTn>
                              </p:par>
                              <p:par>
                                <p:cTn id="59" presetID="22" presetClass="entr" presetSubtype="8" fill="hold" grpId="0" nodeType="withEffect">
                                  <p:stCondLst>
                                    <p:cond delay="200"/>
                                  </p:stCondLst>
                                  <p:childTnLst>
                                    <p:set>
                                      <p:cBhvr>
                                        <p:cTn id="60" dur="1" fill="hold">
                                          <p:stCondLst>
                                            <p:cond delay="0"/>
                                          </p:stCondLst>
                                        </p:cTn>
                                        <p:tgtEl>
                                          <p:spTgt spid="26"/>
                                        </p:tgtEl>
                                        <p:attrNameLst>
                                          <p:attrName>style.visibility</p:attrName>
                                        </p:attrNameLst>
                                      </p:cBhvr>
                                      <p:to>
                                        <p:strVal val="visible"/>
                                      </p:to>
                                    </p:set>
                                    <p:animEffect transition="in" filter="wipe(left)">
                                      <p:cBhvr>
                                        <p:cTn id="61" dur="500"/>
                                        <p:tgtEl>
                                          <p:spTgt spid="26"/>
                                        </p:tgtEl>
                                      </p:cBhvr>
                                    </p:animEffect>
                                  </p:childTnLst>
                                </p:cTn>
                              </p:par>
                              <p:par>
                                <p:cTn id="62" presetID="22" presetClass="entr" presetSubtype="8" fill="hold" grpId="0" nodeType="withEffect">
                                  <p:stCondLst>
                                    <p:cond delay="200"/>
                                  </p:stCondLst>
                                  <p:childTnLst>
                                    <p:set>
                                      <p:cBhvr>
                                        <p:cTn id="63" dur="1" fill="hold">
                                          <p:stCondLst>
                                            <p:cond delay="0"/>
                                          </p:stCondLst>
                                        </p:cTn>
                                        <p:tgtEl>
                                          <p:spTgt spid="27"/>
                                        </p:tgtEl>
                                        <p:attrNameLst>
                                          <p:attrName>style.visibility</p:attrName>
                                        </p:attrNameLst>
                                      </p:cBhvr>
                                      <p:to>
                                        <p:strVal val="visible"/>
                                      </p:to>
                                    </p:set>
                                    <p:animEffect transition="in" filter="wipe(left)">
                                      <p:cBhvr>
                                        <p:cTn id="6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6" grpId="0"/>
      <p:bldP spid="17" grpId="0"/>
      <p:bldP spid="18" grpId="0"/>
      <p:bldP spid="19" grpId="0"/>
      <p:bldP spid="15" grpId="0"/>
      <p:bldP spid="25" grpId="0"/>
      <p:bldP spid="20" grpId="0"/>
      <p:bldP spid="21" grpId="0"/>
      <p:bldP spid="23" grpId="0"/>
      <p:bldP spid="26" grpId="0"/>
      <p:bldP spid="2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5400600"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提出具体的请求</a:t>
            </a:r>
          </a:p>
        </p:txBody>
      </p:sp>
      <p:sp>
        <p:nvSpPr>
          <p:cNvPr id="3" name="文本框 2"/>
          <p:cNvSpPr txBox="1"/>
          <p:nvPr/>
        </p:nvSpPr>
        <p:spPr>
          <a:xfrm>
            <a:off x="2916610" y="1253626"/>
            <a:ext cx="3312368" cy="246221"/>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案例：提出具体的请求</a:t>
            </a:r>
          </a:p>
        </p:txBody>
      </p:sp>
      <p:sp>
        <p:nvSpPr>
          <p:cNvPr id="4" name="文本框 3"/>
          <p:cNvSpPr txBox="1"/>
          <p:nvPr/>
        </p:nvSpPr>
        <p:spPr>
          <a:xfrm>
            <a:off x="1044402" y="659595"/>
            <a:ext cx="7344816" cy="184666"/>
          </a:xfrm>
          <a:prstGeom prst="rect">
            <a:avLst/>
          </a:prstGeom>
          <a:noFill/>
        </p:spPr>
        <p:txBody>
          <a:bodyPr wrap="square" lIns="0" tIns="0" rIns="0" bIns="0" rtlCol="0">
            <a:spAutoFit/>
          </a:bodyPr>
          <a:lstStyle/>
          <a:p>
            <a:pPr algn="just"/>
            <a:r>
              <a:rPr lang="zh-CN" altLang="en-US" sz="1200" dirty="0">
                <a:solidFill>
                  <a:schemeClr val="accent6"/>
                </a:solidFill>
                <a:ea typeface="思源黑体" panose="020B0500000000000000" pitchFamily="34" charset="-122"/>
              </a:rPr>
              <a:t>首先，清楚地告诉对方，我们希望他们做什么。</a:t>
            </a:r>
            <a:endParaRPr lang="zh-CN" altLang="en-US" sz="1200" dirty="0">
              <a:solidFill>
                <a:schemeClr val="tx1">
                  <a:lumMod val="65000"/>
                  <a:lumOff val="35000"/>
                </a:schemeClr>
              </a:solidFill>
            </a:endParaRPr>
          </a:p>
        </p:txBody>
      </p:sp>
      <p:pic>
        <p:nvPicPr>
          <p:cNvPr id="11" name="图片 10"/>
          <p:cNvPicPr>
            <a:picLocks noChangeAspect="1"/>
          </p:cNvPicPr>
          <p:nvPr/>
        </p:nvPicPr>
        <p:blipFill>
          <a:blip r:embed="rId3"/>
          <a:stretch>
            <a:fillRect/>
          </a:stretch>
        </p:blipFill>
        <p:spPr>
          <a:xfrm>
            <a:off x="56138" y="1728422"/>
            <a:ext cx="4485162" cy="2992983"/>
          </a:xfrm>
          <a:prstGeom prst="rect">
            <a:avLst/>
          </a:prstGeom>
        </p:spPr>
      </p:pic>
      <p:pic>
        <p:nvPicPr>
          <p:cNvPr id="12" name="图片 11"/>
          <p:cNvPicPr>
            <a:picLocks noChangeAspect="1"/>
          </p:cNvPicPr>
          <p:nvPr/>
        </p:nvPicPr>
        <p:blipFill rotWithShape="1">
          <a:blip r:embed="rId4"/>
          <a:srcRect t="4275" b="13074"/>
          <a:stretch>
            <a:fillRect/>
          </a:stretch>
        </p:blipFill>
        <p:spPr>
          <a:xfrm>
            <a:off x="4533107" y="1724546"/>
            <a:ext cx="4529538" cy="2994232"/>
          </a:xfrm>
          <a:prstGeom prst="rect">
            <a:avLst/>
          </a:prstGeom>
        </p:spPr>
      </p:pic>
      <p:sp>
        <p:nvSpPr>
          <p:cNvPr id="13" name="矩形 12"/>
          <p:cNvSpPr/>
          <p:nvPr/>
        </p:nvSpPr>
        <p:spPr>
          <a:xfrm>
            <a:off x="63017" y="1742440"/>
            <a:ext cx="3645682" cy="2992983"/>
          </a:xfrm>
          <a:prstGeom prst="rect">
            <a:avLst/>
          </a:prstGeom>
          <a:solidFill>
            <a:srgbClr val="1E74A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707103" y="1728187"/>
            <a:ext cx="5362140" cy="3004597"/>
          </a:xfrm>
          <a:prstGeom prst="rect">
            <a:avLst/>
          </a:prstGeom>
          <a:solidFill>
            <a:srgbClr val="FF921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210874" y="2397129"/>
            <a:ext cx="3348372" cy="1683602"/>
          </a:xfrm>
          <a:prstGeom prst="rect">
            <a:avLst/>
          </a:prstGeom>
          <a:noFill/>
        </p:spPr>
        <p:txBody>
          <a:bodyPr wrap="square">
            <a:spAutoFit/>
          </a:bodyPr>
          <a:lstStyle>
            <a:defPPr>
              <a:defRPr lang="zh-CN"/>
            </a:defPPr>
            <a:lvl1pPr algn="r">
              <a:lnSpc>
                <a:spcPct val="150000"/>
              </a:lnSpc>
              <a:defRPr sz="1000">
                <a:solidFill>
                  <a:schemeClr val="tx1">
                    <a:lumMod val="65000"/>
                    <a:lumOff val="35000"/>
                  </a:schemeClr>
                </a:solidFill>
                <a:ea typeface="思源黑体" panose="020B0500000000000000" pitchFamily="34" charset="-122"/>
              </a:defRPr>
            </a:lvl1pPr>
          </a:lstStyle>
          <a:p>
            <a:pPr algn="just"/>
            <a:r>
              <a:rPr lang="zh-CN" altLang="en-US" dirty="0">
                <a:solidFill>
                  <a:schemeClr val="bg1"/>
                </a:solidFill>
              </a:rPr>
              <a:t>在一次研讨班中，一位女士谈道：“我请我先生少花一些时间在工作上。三个星期后，他和我说，他已经报名参加高尔夫球比赛。”这位女士说出了她不想要什么</a:t>
            </a:r>
            <a:r>
              <a:rPr lang="en-US" altLang="zh-CN" dirty="0">
                <a:solidFill>
                  <a:schemeClr val="bg1"/>
                </a:solidFill>
              </a:rPr>
              <a:t>——</a:t>
            </a:r>
            <a:r>
              <a:rPr lang="zh-CN" altLang="en-US" dirty="0">
                <a:solidFill>
                  <a:schemeClr val="bg1"/>
                </a:solidFill>
              </a:rPr>
              <a:t>她不希望先生花太多的时间在工作上，但没有说清楚她想要什么。于是，我们鼓励她直接说出愿望，她想了想，说道：“我希望他每周至少有一个晚上在家陪我和孩子。”</a:t>
            </a:r>
          </a:p>
        </p:txBody>
      </p:sp>
      <p:sp>
        <p:nvSpPr>
          <p:cNvPr id="8" name="文本框 7"/>
          <p:cNvSpPr txBox="1"/>
          <p:nvPr/>
        </p:nvSpPr>
        <p:spPr>
          <a:xfrm>
            <a:off x="3888718" y="1935464"/>
            <a:ext cx="4968552" cy="2606932"/>
          </a:xfrm>
          <a:prstGeom prst="rect">
            <a:avLst/>
          </a:prstGeom>
          <a:noFill/>
        </p:spPr>
        <p:txBody>
          <a:bodyPr wrap="square">
            <a:spAutoFit/>
          </a:bodyPr>
          <a:lstStyle>
            <a:defPPr>
              <a:defRPr lang="zh-CN"/>
            </a:defPPr>
            <a:lvl1pPr algn="r">
              <a:lnSpc>
                <a:spcPct val="150000"/>
              </a:lnSpc>
              <a:defRPr sz="1000">
                <a:solidFill>
                  <a:schemeClr val="tx1">
                    <a:lumMod val="65000"/>
                    <a:lumOff val="35000"/>
                  </a:schemeClr>
                </a:solidFill>
                <a:ea typeface="思源黑体" panose="020B0500000000000000" pitchFamily="34" charset="-122"/>
              </a:defRPr>
            </a:lvl1pPr>
          </a:lstStyle>
          <a:p>
            <a:pPr algn="just"/>
            <a:r>
              <a:rPr lang="zh-CN" altLang="en-US" dirty="0">
                <a:solidFill>
                  <a:schemeClr val="bg1"/>
                </a:solidFill>
              </a:rPr>
              <a:t>有一次，我应邀去协调一些高中生与他们校长的矛盾。这些高中生对校长极为不满。他们认为他是种族主义者，并准备找机会报复他。一开始，他们就举例说明为什么他们认为校长是种族主义者。听完几个例子后，我请他们讲讲他们希望校长具体怎么做。他们说希望校长不要对学生的长发说三道四。对此，我的看法是，如果他们说出希望校长做的事，而不是不希望他做的事，他们就较有可能得到积极的回应。此外，他们还提出，他们希望得到公平的对待。然而，校长的答复是，他对学生十分公平。我评论说，如果他们请求的是具体的行动，而非抽象的“公平对待”，那么，他们就较有可能得到满足。于是，我和学生们一起列出了他们的具体请求，共有</a:t>
            </a:r>
            <a:r>
              <a:rPr lang="en-US" altLang="zh-CN" dirty="0">
                <a:solidFill>
                  <a:schemeClr val="bg1"/>
                </a:solidFill>
              </a:rPr>
              <a:t>38</a:t>
            </a:r>
            <a:r>
              <a:rPr lang="zh-CN" altLang="en-US" dirty="0">
                <a:solidFill>
                  <a:schemeClr val="bg1"/>
                </a:solidFill>
              </a:rPr>
              <a:t>项。其中包括：“我们希望黑人学生代表可以参加校服标准的制定。”“在你提到我们时，我们希望你用‘黑人学生’，而不是‘你们这些人’。”第二天，他们向校长提交了书面请求。当晚，他们就在电话中兴高采烈地告诉我，校长同意了所有的请求！</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318479" y="-500068"/>
            <a:ext cx="6150633" cy="6150633"/>
            <a:chOff x="-1963269" y="-473494"/>
            <a:chExt cx="6150633" cy="6150633"/>
          </a:xfrm>
        </p:grpSpPr>
        <p:sp>
          <p:nvSpPr>
            <p:cNvPr id="10" name="椭圆 9"/>
            <p:cNvSpPr/>
            <p:nvPr/>
          </p:nvSpPr>
          <p:spPr>
            <a:xfrm>
              <a:off x="-1963269" y="-473494"/>
              <a:ext cx="6150633" cy="6150633"/>
            </a:xfrm>
            <a:prstGeom prst="ellipse">
              <a:avLst/>
            </a:prstGeom>
            <a:noFill/>
            <a:ln w="190500">
              <a:solidFill>
                <a:srgbClr val="1E7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1837730" y="-347955"/>
              <a:ext cx="5899555" cy="5899555"/>
            </a:xfrm>
            <a:prstGeom prst="ellipse">
              <a:avLst/>
            </a:prstGeom>
            <a:noFill/>
            <a:ln w="127000">
              <a:solidFill>
                <a:schemeClr val="bg1"/>
              </a:solidFill>
            </a:ln>
            <a:effectLst>
              <a:outerShdw blurRad="127000" dist="381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0" name="圆角矩形 49"/>
          <p:cNvSpPr/>
          <p:nvPr/>
        </p:nvSpPr>
        <p:spPr>
          <a:xfrm rot="2662275" flipH="1">
            <a:off x="-123029" y="3681422"/>
            <a:ext cx="157377" cy="1980245"/>
          </a:xfrm>
          <a:prstGeom prst="roundRect">
            <a:avLst>
              <a:gd name="adj" fmla="val 50000"/>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3" name="椭圆 2"/>
          <p:cNvSpPr/>
          <p:nvPr/>
        </p:nvSpPr>
        <p:spPr>
          <a:xfrm flipH="1">
            <a:off x="8329164" y="741684"/>
            <a:ext cx="216024" cy="216024"/>
          </a:xfrm>
          <a:prstGeom prst="ellipse">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4" name="圆角矩形 3"/>
          <p:cNvSpPr/>
          <p:nvPr/>
        </p:nvSpPr>
        <p:spPr>
          <a:xfrm rot="2662275" flipH="1">
            <a:off x="9464735" y="-397929"/>
            <a:ext cx="324045" cy="2376327"/>
          </a:xfrm>
          <a:prstGeom prst="roundRect">
            <a:avLst>
              <a:gd name="adj" fmla="val 50000"/>
            </a:avLst>
          </a:prstGeom>
          <a:solidFill>
            <a:srgbClr val="1E74AE"/>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6" name="圆角矩形 5"/>
          <p:cNvSpPr/>
          <p:nvPr/>
        </p:nvSpPr>
        <p:spPr>
          <a:xfrm rot="2662275" flipH="1">
            <a:off x="885138" y="-1450681"/>
            <a:ext cx="283659" cy="2080167"/>
          </a:xfrm>
          <a:prstGeom prst="roundRect">
            <a:avLst>
              <a:gd name="adj" fmla="val 50000"/>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9" name="椭圆 8"/>
          <p:cNvSpPr/>
          <p:nvPr/>
        </p:nvSpPr>
        <p:spPr>
          <a:xfrm flipH="1">
            <a:off x="1050849" y="4671545"/>
            <a:ext cx="320328" cy="320328"/>
          </a:xfrm>
          <a:prstGeom prst="ellipse">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16" name="文本框 15"/>
          <p:cNvSpPr txBox="1"/>
          <p:nvPr/>
        </p:nvSpPr>
        <p:spPr>
          <a:xfrm>
            <a:off x="1207167" y="2610996"/>
            <a:ext cx="1784463" cy="477054"/>
          </a:xfrm>
          <a:prstGeom prst="rect">
            <a:avLst/>
          </a:prstGeom>
          <a:noFill/>
        </p:spPr>
        <p:txBody>
          <a:bodyPr wrap="none" rtlCol="0">
            <a:spAutoFit/>
          </a:bodyPr>
          <a:lstStyle/>
          <a:p>
            <a:pPr algn="ctr"/>
            <a:r>
              <a:rPr lang="en-US" altLang="zh-CN" sz="2500" spc="300" dirty="0">
                <a:solidFill>
                  <a:schemeClr val="tx1">
                    <a:lumMod val="75000"/>
                    <a:lumOff val="25000"/>
                  </a:schemeClr>
                </a:solidFill>
                <a:latin typeface="Impact" panose="020B0806030902050204" pitchFamily="34" charset="0"/>
                <a:ea typeface="思源黑体" panose="020B0500000000000000" pitchFamily="34" charset="-122"/>
                <a:cs typeface="+mn-ea"/>
                <a:sym typeface="+mn-lt"/>
              </a:rPr>
              <a:t>CONTENTS</a:t>
            </a:r>
            <a:endParaRPr lang="zh-CN" altLang="en-US" sz="2500" spc="300" dirty="0">
              <a:solidFill>
                <a:schemeClr val="tx1">
                  <a:lumMod val="75000"/>
                  <a:lumOff val="25000"/>
                </a:schemeClr>
              </a:solidFill>
              <a:latin typeface="Impact" panose="020B0806030902050204" pitchFamily="34" charset="0"/>
              <a:ea typeface="思源黑体" panose="020B0500000000000000" pitchFamily="34" charset="-122"/>
              <a:cs typeface="+mn-ea"/>
              <a:sym typeface="+mn-lt"/>
            </a:endParaRPr>
          </a:p>
        </p:txBody>
      </p:sp>
      <p:sp>
        <p:nvSpPr>
          <p:cNvPr id="49" name="圆角矩形 48"/>
          <p:cNvSpPr/>
          <p:nvPr/>
        </p:nvSpPr>
        <p:spPr>
          <a:xfrm rot="2662275" flipH="1">
            <a:off x="-560124" y="3791625"/>
            <a:ext cx="283659" cy="2080167"/>
          </a:xfrm>
          <a:prstGeom prst="roundRect">
            <a:avLst>
              <a:gd name="adj" fmla="val 50000"/>
            </a:avLst>
          </a:prstGeom>
          <a:solidFill>
            <a:srgbClr val="1E74AE"/>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51" name="圆角矩形 50"/>
          <p:cNvSpPr/>
          <p:nvPr/>
        </p:nvSpPr>
        <p:spPr>
          <a:xfrm rot="2662275" flipH="1">
            <a:off x="9276001" y="-1241958"/>
            <a:ext cx="301798" cy="2213186"/>
          </a:xfrm>
          <a:prstGeom prst="roundRect">
            <a:avLst>
              <a:gd name="adj" fmla="val 50000"/>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52" name="圆角矩形 51"/>
          <p:cNvSpPr/>
          <p:nvPr/>
        </p:nvSpPr>
        <p:spPr>
          <a:xfrm rot="2662275" flipH="1">
            <a:off x="9369202" y="-1232256"/>
            <a:ext cx="114751" cy="1686464"/>
          </a:xfrm>
          <a:prstGeom prst="roundRect">
            <a:avLst>
              <a:gd name="adj" fmla="val 50000"/>
            </a:avLst>
          </a:prstGeom>
          <a:solidFill>
            <a:srgbClr val="1E74AE"/>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54" name="文本框 53"/>
          <p:cNvSpPr txBox="1"/>
          <p:nvPr/>
        </p:nvSpPr>
        <p:spPr>
          <a:xfrm>
            <a:off x="1358650" y="1886214"/>
            <a:ext cx="1481496" cy="769441"/>
          </a:xfrm>
          <a:prstGeom prst="rect">
            <a:avLst/>
          </a:prstGeom>
          <a:noFill/>
        </p:spPr>
        <p:txBody>
          <a:bodyPr wrap="none" rtlCol="0">
            <a:spAutoFit/>
          </a:bodyPr>
          <a:lstStyle/>
          <a:p>
            <a:pPr algn="ctr"/>
            <a:r>
              <a:rPr lang="zh-CN" altLang="en-US" sz="4400" b="1"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目 录</a:t>
            </a:r>
          </a:p>
        </p:txBody>
      </p:sp>
      <p:grpSp>
        <p:nvGrpSpPr>
          <p:cNvPr id="2" name="组合 1"/>
          <p:cNvGrpSpPr/>
          <p:nvPr/>
        </p:nvGrpSpPr>
        <p:grpSpPr>
          <a:xfrm>
            <a:off x="4069196" y="108104"/>
            <a:ext cx="3746332" cy="4928880"/>
            <a:chOff x="2171800" y="139661"/>
            <a:chExt cx="3746332" cy="4928880"/>
          </a:xfrm>
        </p:grpSpPr>
        <p:grpSp>
          <p:nvGrpSpPr>
            <p:cNvPr id="13" name="组合 12"/>
            <p:cNvGrpSpPr/>
            <p:nvPr/>
          </p:nvGrpSpPr>
          <p:grpSpPr>
            <a:xfrm>
              <a:off x="2171800" y="139661"/>
              <a:ext cx="2472858" cy="369332"/>
              <a:chOff x="3945415" y="1461986"/>
              <a:chExt cx="2472858" cy="369332"/>
            </a:xfrm>
          </p:grpSpPr>
          <p:sp>
            <p:nvSpPr>
              <p:cNvPr id="17" name="椭圆 16"/>
              <p:cNvSpPr/>
              <p:nvPr/>
            </p:nvSpPr>
            <p:spPr>
              <a:xfrm>
                <a:off x="3945415" y="1512114"/>
                <a:ext cx="269077" cy="269077"/>
              </a:xfrm>
              <a:prstGeom prst="ellipse">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lumMod val="85000"/>
                      <a:lumOff val="15000"/>
                    </a:schemeClr>
                  </a:solidFill>
                  <a:ea typeface="思源黑体" panose="020B0500000000000000" pitchFamily="34" charset="-122"/>
                </a:endParaRPr>
              </a:p>
            </p:txBody>
          </p:sp>
          <p:sp>
            <p:nvSpPr>
              <p:cNvPr id="56" name="文本框 55"/>
              <p:cNvSpPr txBox="1"/>
              <p:nvPr/>
            </p:nvSpPr>
            <p:spPr>
              <a:xfrm>
                <a:off x="4346872" y="1461986"/>
                <a:ext cx="2071401" cy="369332"/>
              </a:xfrm>
              <a:prstGeom prst="rect">
                <a:avLst/>
              </a:prstGeom>
              <a:noFill/>
            </p:spPr>
            <p:txBody>
              <a:bodyPr wrap="none" rtlCol="0" anchor="ctr">
                <a:spAutoFit/>
              </a:bodyPr>
              <a:lstStyle/>
              <a:p>
                <a:pPr fontAlgn="auto">
                  <a:spcAft>
                    <a:spcPts val="0"/>
                  </a:spcAft>
                </a:pPr>
                <a:r>
                  <a:rPr lang="en-US" altLang="zh-CN" b="1" dirty="0">
                    <a:solidFill>
                      <a:schemeClr val="tx1">
                        <a:lumMod val="75000"/>
                        <a:lumOff val="25000"/>
                      </a:schemeClr>
                    </a:solidFill>
                    <a:latin typeface="思源黑体" panose="020B0500000000000000" pitchFamily="34" charset="-122"/>
                    <a:ea typeface="思源黑体" panose="020B0500000000000000" pitchFamily="34" charset="-122"/>
                  </a:rPr>
                  <a:t>01 | </a:t>
                </a:r>
                <a:r>
                  <a:rPr lang="zh-CN" altLang="en-US" b="1" dirty="0">
                    <a:solidFill>
                      <a:schemeClr val="tx1">
                        <a:lumMod val="75000"/>
                        <a:lumOff val="25000"/>
                      </a:schemeClr>
                    </a:solidFill>
                    <a:latin typeface="思源黑体" panose="020B0500000000000000" pitchFamily="34" charset="-122"/>
                    <a:ea typeface="思源黑体" panose="020B0500000000000000" pitchFamily="34" charset="-122"/>
                  </a:rPr>
                  <a:t>让爱融入生活</a:t>
                </a:r>
                <a:endParaRPr lang="en-US" altLang="zh-CN" b="1" dirty="0">
                  <a:solidFill>
                    <a:schemeClr val="tx1">
                      <a:lumMod val="75000"/>
                      <a:lumOff val="25000"/>
                    </a:schemeClr>
                  </a:solidFill>
                  <a:latin typeface="思源黑体" panose="020B0500000000000000" pitchFamily="34" charset="-122"/>
                  <a:ea typeface="思源黑体" panose="020B0500000000000000" pitchFamily="34" charset="-122"/>
                </a:endParaRPr>
              </a:p>
            </p:txBody>
          </p:sp>
        </p:grpSp>
        <p:grpSp>
          <p:nvGrpSpPr>
            <p:cNvPr id="18" name="组合 17"/>
            <p:cNvGrpSpPr/>
            <p:nvPr/>
          </p:nvGrpSpPr>
          <p:grpSpPr>
            <a:xfrm>
              <a:off x="2498835" y="519623"/>
              <a:ext cx="2916717" cy="369332"/>
              <a:chOff x="3945415" y="2194407"/>
              <a:chExt cx="2916717" cy="369332"/>
            </a:xfrm>
          </p:grpSpPr>
          <p:sp>
            <p:nvSpPr>
              <p:cNvPr id="58" name="文本框 57"/>
              <p:cNvSpPr txBox="1"/>
              <p:nvPr/>
            </p:nvSpPr>
            <p:spPr>
              <a:xfrm>
                <a:off x="4329066" y="2194407"/>
                <a:ext cx="2533066" cy="369332"/>
              </a:xfrm>
              <a:prstGeom prst="rect">
                <a:avLst/>
              </a:prstGeom>
              <a:noFill/>
            </p:spPr>
            <p:txBody>
              <a:bodyPr wrap="none" rtlCol="0" anchor="ctr">
                <a:spAutoFit/>
              </a:bodyPr>
              <a:lstStyle/>
              <a:p>
                <a:pPr fontAlgn="auto">
                  <a:spcAft>
                    <a:spcPts val="0"/>
                  </a:spcAft>
                </a:pPr>
                <a:r>
                  <a:rPr lang="en-US" altLang="zh-CN" b="1" dirty="0">
                    <a:solidFill>
                      <a:schemeClr val="tx1">
                        <a:lumMod val="75000"/>
                        <a:lumOff val="25000"/>
                      </a:schemeClr>
                    </a:solidFill>
                    <a:latin typeface="思源黑体" panose="020B0500000000000000" pitchFamily="34" charset="-122"/>
                    <a:ea typeface="思源黑体" panose="020B0500000000000000" pitchFamily="34" charset="-122"/>
                  </a:rPr>
                  <a:t>02 | </a:t>
                </a:r>
                <a:r>
                  <a:rPr lang="zh-CN" altLang="en-US" b="1" dirty="0">
                    <a:solidFill>
                      <a:schemeClr val="tx1">
                        <a:lumMod val="75000"/>
                        <a:lumOff val="25000"/>
                      </a:schemeClr>
                    </a:solidFill>
                    <a:latin typeface="思源黑体" panose="020B0500000000000000" pitchFamily="34" charset="-122"/>
                    <a:ea typeface="思源黑体" panose="020B0500000000000000" pitchFamily="34" charset="-122"/>
                  </a:rPr>
                  <a:t>是什么蒙蔽了爱？</a:t>
                </a:r>
                <a:endParaRPr lang="en-US" altLang="zh-CN" b="1" dirty="0">
                  <a:solidFill>
                    <a:schemeClr val="tx1">
                      <a:lumMod val="75000"/>
                      <a:lumOff val="25000"/>
                    </a:schemeClr>
                  </a:solidFill>
                  <a:latin typeface="思源黑体" panose="020B0500000000000000" pitchFamily="34" charset="-122"/>
                  <a:ea typeface="思源黑体" panose="020B0500000000000000" pitchFamily="34" charset="-122"/>
                </a:endParaRPr>
              </a:p>
            </p:txBody>
          </p:sp>
          <p:sp>
            <p:nvSpPr>
              <p:cNvPr id="61" name="椭圆 60"/>
              <p:cNvSpPr/>
              <p:nvPr/>
            </p:nvSpPr>
            <p:spPr>
              <a:xfrm>
                <a:off x="3945415" y="2244535"/>
                <a:ext cx="269077" cy="269077"/>
              </a:xfrm>
              <a:prstGeom prst="ellipse">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lumMod val="85000"/>
                      <a:lumOff val="15000"/>
                    </a:schemeClr>
                  </a:solidFill>
                  <a:ea typeface="思源黑体" panose="020B0500000000000000" pitchFamily="34" charset="-122"/>
                </a:endParaRPr>
              </a:p>
            </p:txBody>
          </p:sp>
        </p:grpSp>
        <p:grpSp>
          <p:nvGrpSpPr>
            <p:cNvPr id="43" name="组合 42"/>
            <p:cNvGrpSpPr/>
            <p:nvPr/>
          </p:nvGrpSpPr>
          <p:grpSpPr>
            <a:xfrm>
              <a:off x="2738896" y="899585"/>
              <a:ext cx="2730893" cy="369332"/>
              <a:chOff x="3945415" y="2854820"/>
              <a:chExt cx="2730893" cy="369332"/>
            </a:xfrm>
          </p:grpSpPr>
          <p:sp>
            <p:nvSpPr>
              <p:cNvPr id="59" name="文本框 58"/>
              <p:cNvSpPr txBox="1"/>
              <p:nvPr/>
            </p:nvSpPr>
            <p:spPr>
              <a:xfrm>
                <a:off x="4374075" y="2854820"/>
                <a:ext cx="2302233" cy="369332"/>
              </a:xfrm>
              <a:prstGeom prst="rect">
                <a:avLst/>
              </a:prstGeom>
              <a:noFill/>
            </p:spPr>
            <p:txBody>
              <a:bodyPr wrap="none" rtlCol="0" anchor="ctr">
                <a:spAutoFit/>
              </a:bodyPr>
              <a:lstStyle/>
              <a:p>
                <a:pPr fontAlgn="auto">
                  <a:spcAft>
                    <a:spcPts val="0"/>
                  </a:spcAft>
                </a:pPr>
                <a:r>
                  <a:rPr lang="en-US" altLang="zh-CN" b="1" dirty="0">
                    <a:solidFill>
                      <a:schemeClr val="tx1">
                        <a:lumMod val="75000"/>
                        <a:lumOff val="25000"/>
                      </a:schemeClr>
                    </a:solidFill>
                    <a:latin typeface="思源黑体" panose="020B0500000000000000" pitchFamily="34" charset="-122"/>
                    <a:ea typeface="思源黑体" panose="020B0500000000000000" pitchFamily="34" charset="-122"/>
                  </a:rPr>
                  <a:t>03 | </a:t>
                </a:r>
                <a:r>
                  <a:rPr lang="zh-CN" altLang="en-US" b="1" dirty="0">
                    <a:solidFill>
                      <a:schemeClr val="tx1">
                        <a:lumMod val="75000"/>
                        <a:lumOff val="25000"/>
                      </a:schemeClr>
                    </a:solidFill>
                    <a:latin typeface="思源黑体" panose="020B0500000000000000" pitchFamily="34" charset="-122"/>
                    <a:ea typeface="思源黑体" panose="020B0500000000000000" pitchFamily="34" charset="-122"/>
                  </a:rPr>
                  <a:t>区分观察和评论</a:t>
                </a:r>
              </a:p>
            </p:txBody>
          </p:sp>
          <p:sp>
            <p:nvSpPr>
              <p:cNvPr id="62" name="椭圆 61"/>
              <p:cNvSpPr/>
              <p:nvPr/>
            </p:nvSpPr>
            <p:spPr>
              <a:xfrm>
                <a:off x="3945415" y="2904948"/>
                <a:ext cx="269077" cy="269077"/>
              </a:xfrm>
              <a:prstGeom prst="ellipse">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lumMod val="85000"/>
                      <a:lumOff val="15000"/>
                    </a:schemeClr>
                  </a:solidFill>
                  <a:ea typeface="思源黑体" panose="020B0500000000000000" pitchFamily="34" charset="-122"/>
                </a:endParaRPr>
              </a:p>
            </p:txBody>
          </p:sp>
        </p:grpSp>
        <p:grpSp>
          <p:nvGrpSpPr>
            <p:cNvPr id="64" name="组合 63"/>
            <p:cNvGrpSpPr/>
            <p:nvPr/>
          </p:nvGrpSpPr>
          <p:grpSpPr>
            <a:xfrm>
              <a:off x="2935283" y="1279547"/>
              <a:ext cx="2696994" cy="369332"/>
              <a:chOff x="3945415" y="3629282"/>
              <a:chExt cx="2696994" cy="369332"/>
            </a:xfrm>
          </p:grpSpPr>
          <p:sp>
            <p:nvSpPr>
              <p:cNvPr id="60" name="文本框 59"/>
              <p:cNvSpPr txBox="1"/>
              <p:nvPr/>
            </p:nvSpPr>
            <p:spPr>
              <a:xfrm>
                <a:off x="4340176" y="3629282"/>
                <a:ext cx="2302233" cy="369332"/>
              </a:xfrm>
              <a:prstGeom prst="rect">
                <a:avLst/>
              </a:prstGeom>
              <a:noFill/>
            </p:spPr>
            <p:txBody>
              <a:bodyPr wrap="none" rtlCol="0" anchor="ctr">
                <a:spAutoFit/>
              </a:bodyPr>
              <a:lstStyle/>
              <a:p>
                <a:pPr fontAlgn="auto">
                  <a:spcAft>
                    <a:spcPts val="0"/>
                  </a:spcAft>
                </a:pPr>
                <a:r>
                  <a:rPr lang="en-US" altLang="zh-CN" b="1" dirty="0">
                    <a:solidFill>
                      <a:schemeClr val="tx1">
                        <a:lumMod val="75000"/>
                        <a:lumOff val="25000"/>
                      </a:schemeClr>
                    </a:solidFill>
                    <a:latin typeface="思源黑体" panose="020B0500000000000000" pitchFamily="34" charset="-122"/>
                    <a:ea typeface="思源黑体" panose="020B0500000000000000" pitchFamily="34" charset="-122"/>
                  </a:rPr>
                  <a:t>04 | </a:t>
                </a:r>
                <a:r>
                  <a:rPr lang="zh-CN" altLang="en-US" b="1" dirty="0">
                    <a:solidFill>
                      <a:schemeClr val="tx1">
                        <a:lumMod val="75000"/>
                        <a:lumOff val="25000"/>
                      </a:schemeClr>
                    </a:solidFill>
                    <a:latin typeface="思源黑体" panose="020B0500000000000000" pitchFamily="34" charset="-122"/>
                    <a:ea typeface="思源黑体" panose="020B0500000000000000" pitchFamily="34" charset="-122"/>
                  </a:rPr>
                  <a:t>体会和表达感受</a:t>
                </a:r>
              </a:p>
            </p:txBody>
          </p:sp>
          <p:sp>
            <p:nvSpPr>
              <p:cNvPr id="63" name="椭圆 62"/>
              <p:cNvSpPr/>
              <p:nvPr/>
            </p:nvSpPr>
            <p:spPr>
              <a:xfrm>
                <a:off x="3945415" y="3679410"/>
                <a:ext cx="269077" cy="269077"/>
              </a:xfrm>
              <a:prstGeom prst="ellipse">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lumMod val="85000"/>
                      <a:lumOff val="15000"/>
                    </a:schemeClr>
                  </a:solidFill>
                  <a:ea typeface="思源黑体" panose="020B0500000000000000" pitchFamily="34" charset="-122"/>
                </a:endParaRPr>
              </a:p>
            </p:txBody>
          </p:sp>
        </p:grpSp>
        <p:grpSp>
          <p:nvGrpSpPr>
            <p:cNvPr id="28" name="组合 27"/>
            <p:cNvGrpSpPr/>
            <p:nvPr/>
          </p:nvGrpSpPr>
          <p:grpSpPr>
            <a:xfrm>
              <a:off x="3007973" y="1659509"/>
              <a:ext cx="2235329" cy="369332"/>
              <a:chOff x="3945415" y="3629282"/>
              <a:chExt cx="2235329" cy="369332"/>
            </a:xfrm>
          </p:grpSpPr>
          <p:sp>
            <p:nvSpPr>
              <p:cNvPr id="30" name="文本框 29"/>
              <p:cNvSpPr txBox="1"/>
              <p:nvPr/>
            </p:nvSpPr>
            <p:spPr>
              <a:xfrm>
                <a:off x="4340176" y="3629282"/>
                <a:ext cx="1840568" cy="369332"/>
              </a:xfrm>
              <a:prstGeom prst="rect">
                <a:avLst/>
              </a:prstGeom>
              <a:noFill/>
            </p:spPr>
            <p:txBody>
              <a:bodyPr wrap="none" rtlCol="0" anchor="ctr">
                <a:spAutoFit/>
              </a:bodyPr>
              <a:lstStyle/>
              <a:p>
                <a:pPr fontAlgn="auto">
                  <a:spcAft>
                    <a:spcPts val="0"/>
                  </a:spcAft>
                </a:pPr>
                <a:r>
                  <a:rPr lang="en-US" altLang="zh-CN" b="1" dirty="0">
                    <a:solidFill>
                      <a:schemeClr val="tx1">
                        <a:lumMod val="75000"/>
                        <a:lumOff val="25000"/>
                      </a:schemeClr>
                    </a:solidFill>
                    <a:latin typeface="思源黑体" panose="020B0500000000000000" pitchFamily="34" charset="-122"/>
                    <a:ea typeface="思源黑体" panose="020B0500000000000000" pitchFamily="34" charset="-122"/>
                  </a:rPr>
                  <a:t>05 | </a:t>
                </a:r>
                <a:r>
                  <a:rPr lang="zh-CN" altLang="en-US" b="1" dirty="0">
                    <a:solidFill>
                      <a:schemeClr val="tx1">
                        <a:lumMod val="75000"/>
                        <a:lumOff val="25000"/>
                      </a:schemeClr>
                    </a:solidFill>
                    <a:latin typeface="思源黑体" panose="020B0500000000000000" pitchFamily="34" charset="-122"/>
                    <a:ea typeface="思源黑体" panose="020B0500000000000000" pitchFamily="34" charset="-122"/>
                  </a:rPr>
                  <a:t>感受的根源</a:t>
                </a:r>
              </a:p>
            </p:txBody>
          </p:sp>
          <p:sp>
            <p:nvSpPr>
              <p:cNvPr id="31" name="椭圆 30"/>
              <p:cNvSpPr/>
              <p:nvPr/>
            </p:nvSpPr>
            <p:spPr>
              <a:xfrm>
                <a:off x="3945415" y="3679410"/>
                <a:ext cx="269077" cy="269077"/>
              </a:xfrm>
              <a:prstGeom prst="ellipse">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lumMod val="85000"/>
                      <a:lumOff val="15000"/>
                    </a:schemeClr>
                  </a:solidFill>
                  <a:ea typeface="思源黑体" panose="020B0500000000000000" pitchFamily="34" charset="-122"/>
                </a:endParaRPr>
              </a:p>
            </p:txBody>
          </p:sp>
        </p:grpSp>
        <p:grpSp>
          <p:nvGrpSpPr>
            <p:cNvPr id="32" name="组合 31"/>
            <p:cNvGrpSpPr/>
            <p:nvPr/>
          </p:nvGrpSpPr>
          <p:grpSpPr>
            <a:xfrm>
              <a:off x="3069821" y="2039471"/>
              <a:ext cx="2004497" cy="369332"/>
              <a:chOff x="3945415" y="3629282"/>
              <a:chExt cx="2004497" cy="369332"/>
            </a:xfrm>
          </p:grpSpPr>
          <p:sp>
            <p:nvSpPr>
              <p:cNvPr id="33" name="文本框 32"/>
              <p:cNvSpPr txBox="1"/>
              <p:nvPr/>
            </p:nvSpPr>
            <p:spPr>
              <a:xfrm>
                <a:off x="4340176" y="3629282"/>
                <a:ext cx="1609736" cy="369332"/>
              </a:xfrm>
              <a:prstGeom prst="rect">
                <a:avLst/>
              </a:prstGeom>
              <a:noFill/>
            </p:spPr>
            <p:txBody>
              <a:bodyPr wrap="none" rtlCol="0" anchor="ctr">
                <a:spAutoFit/>
              </a:bodyPr>
              <a:lstStyle/>
              <a:p>
                <a:pPr fontAlgn="auto">
                  <a:spcAft>
                    <a:spcPts val="0"/>
                  </a:spcAft>
                </a:pPr>
                <a:r>
                  <a:rPr lang="en-US" altLang="zh-CN" b="1" dirty="0">
                    <a:solidFill>
                      <a:schemeClr val="tx1">
                        <a:lumMod val="75000"/>
                        <a:lumOff val="25000"/>
                      </a:schemeClr>
                    </a:solidFill>
                    <a:latin typeface="思源黑体" panose="020B0500000000000000" pitchFamily="34" charset="-122"/>
                    <a:ea typeface="思源黑体" panose="020B0500000000000000" pitchFamily="34" charset="-122"/>
                  </a:rPr>
                  <a:t>06 | </a:t>
                </a:r>
                <a:r>
                  <a:rPr lang="zh-CN" altLang="en-US" b="1" dirty="0">
                    <a:solidFill>
                      <a:schemeClr val="tx1">
                        <a:lumMod val="75000"/>
                        <a:lumOff val="25000"/>
                      </a:schemeClr>
                    </a:solidFill>
                    <a:latin typeface="思源黑体" panose="020B0500000000000000" pitchFamily="34" charset="-122"/>
                    <a:ea typeface="思源黑体" panose="020B0500000000000000" pitchFamily="34" charset="-122"/>
                  </a:rPr>
                  <a:t>请求帮助</a:t>
                </a:r>
              </a:p>
            </p:txBody>
          </p:sp>
          <p:sp>
            <p:nvSpPr>
              <p:cNvPr id="34" name="椭圆 33"/>
              <p:cNvSpPr/>
              <p:nvPr/>
            </p:nvSpPr>
            <p:spPr>
              <a:xfrm>
                <a:off x="3945415" y="3679410"/>
                <a:ext cx="269077" cy="269077"/>
              </a:xfrm>
              <a:prstGeom prst="ellipse">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lumMod val="85000"/>
                      <a:lumOff val="15000"/>
                    </a:schemeClr>
                  </a:solidFill>
                  <a:ea typeface="思源黑体" panose="020B0500000000000000" pitchFamily="34" charset="-122"/>
                </a:endParaRPr>
              </a:p>
            </p:txBody>
          </p:sp>
        </p:grpSp>
        <p:grpSp>
          <p:nvGrpSpPr>
            <p:cNvPr id="35" name="组合 34"/>
            <p:cNvGrpSpPr/>
            <p:nvPr/>
          </p:nvGrpSpPr>
          <p:grpSpPr>
            <a:xfrm>
              <a:off x="3105674" y="2419433"/>
              <a:ext cx="2466162" cy="369332"/>
              <a:chOff x="3945415" y="3629282"/>
              <a:chExt cx="2466162" cy="369332"/>
            </a:xfrm>
          </p:grpSpPr>
          <p:sp>
            <p:nvSpPr>
              <p:cNvPr id="36" name="文本框 35"/>
              <p:cNvSpPr txBox="1"/>
              <p:nvPr/>
            </p:nvSpPr>
            <p:spPr>
              <a:xfrm>
                <a:off x="4340176" y="3629282"/>
                <a:ext cx="2071401" cy="369332"/>
              </a:xfrm>
              <a:prstGeom prst="rect">
                <a:avLst/>
              </a:prstGeom>
              <a:noFill/>
            </p:spPr>
            <p:txBody>
              <a:bodyPr wrap="none" rtlCol="0" anchor="ctr">
                <a:spAutoFit/>
              </a:bodyPr>
              <a:lstStyle/>
              <a:p>
                <a:pPr fontAlgn="auto">
                  <a:spcAft>
                    <a:spcPts val="0"/>
                  </a:spcAft>
                </a:pPr>
                <a:r>
                  <a:rPr lang="en-US" altLang="zh-CN" b="1" dirty="0">
                    <a:solidFill>
                      <a:schemeClr val="tx1">
                        <a:lumMod val="75000"/>
                        <a:lumOff val="25000"/>
                      </a:schemeClr>
                    </a:solidFill>
                    <a:latin typeface="思源黑体" panose="020B0500000000000000" pitchFamily="34" charset="-122"/>
                    <a:ea typeface="思源黑体" panose="020B0500000000000000" pitchFamily="34" charset="-122"/>
                  </a:rPr>
                  <a:t>07 | </a:t>
                </a:r>
                <a:r>
                  <a:rPr lang="zh-CN" altLang="en-US" b="1" dirty="0">
                    <a:solidFill>
                      <a:schemeClr val="tx1">
                        <a:lumMod val="75000"/>
                        <a:lumOff val="25000"/>
                      </a:schemeClr>
                    </a:solidFill>
                    <a:latin typeface="思源黑体" panose="020B0500000000000000" pitchFamily="34" charset="-122"/>
                    <a:ea typeface="思源黑体" panose="020B0500000000000000" pitchFamily="34" charset="-122"/>
                  </a:rPr>
                  <a:t>用全身心倾听</a:t>
                </a:r>
              </a:p>
            </p:txBody>
          </p:sp>
          <p:sp>
            <p:nvSpPr>
              <p:cNvPr id="37" name="椭圆 36"/>
              <p:cNvSpPr/>
              <p:nvPr/>
            </p:nvSpPr>
            <p:spPr>
              <a:xfrm>
                <a:off x="3945415" y="3679410"/>
                <a:ext cx="269077" cy="269077"/>
              </a:xfrm>
              <a:prstGeom prst="ellipse">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lumMod val="85000"/>
                      <a:lumOff val="15000"/>
                    </a:schemeClr>
                  </a:solidFill>
                  <a:ea typeface="思源黑体" panose="020B0500000000000000" pitchFamily="34" charset="-122"/>
                </a:endParaRPr>
              </a:p>
            </p:txBody>
          </p:sp>
        </p:grpSp>
        <p:grpSp>
          <p:nvGrpSpPr>
            <p:cNvPr id="38" name="组合 37"/>
            <p:cNvGrpSpPr/>
            <p:nvPr/>
          </p:nvGrpSpPr>
          <p:grpSpPr>
            <a:xfrm>
              <a:off x="3070429" y="2799395"/>
              <a:ext cx="2235329" cy="369332"/>
              <a:chOff x="3945415" y="3629282"/>
              <a:chExt cx="2235329" cy="369332"/>
            </a:xfrm>
          </p:grpSpPr>
          <p:sp>
            <p:nvSpPr>
              <p:cNvPr id="39" name="文本框 38"/>
              <p:cNvSpPr txBox="1"/>
              <p:nvPr/>
            </p:nvSpPr>
            <p:spPr>
              <a:xfrm>
                <a:off x="4340176" y="3629282"/>
                <a:ext cx="1840568" cy="369332"/>
              </a:xfrm>
              <a:prstGeom prst="rect">
                <a:avLst/>
              </a:prstGeom>
              <a:noFill/>
            </p:spPr>
            <p:txBody>
              <a:bodyPr wrap="none" rtlCol="0" anchor="ctr">
                <a:spAutoFit/>
              </a:bodyPr>
              <a:lstStyle/>
              <a:p>
                <a:pPr fontAlgn="auto">
                  <a:spcAft>
                    <a:spcPts val="0"/>
                  </a:spcAft>
                </a:pPr>
                <a:r>
                  <a:rPr lang="en-US" altLang="zh-CN" b="1" dirty="0">
                    <a:solidFill>
                      <a:schemeClr val="tx1">
                        <a:lumMod val="75000"/>
                        <a:lumOff val="25000"/>
                      </a:schemeClr>
                    </a:solidFill>
                    <a:latin typeface="思源黑体" panose="020B0500000000000000" pitchFamily="34" charset="-122"/>
                    <a:ea typeface="思源黑体" panose="020B0500000000000000" pitchFamily="34" charset="-122"/>
                  </a:rPr>
                  <a:t>08 | </a:t>
                </a:r>
                <a:r>
                  <a:rPr lang="zh-CN" altLang="en-US" b="1" dirty="0">
                    <a:solidFill>
                      <a:schemeClr val="tx1">
                        <a:lumMod val="75000"/>
                        <a:lumOff val="25000"/>
                      </a:schemeClr>
                    </a:solidFill>
                    <a:latin typeface="思源黑体" panose="020B0500000000000000" pitchFamily="34" charset="-122"/>
                    <a:ea typeface="思源黑体" panose="020B0500000000000000" pitchFamily="34" charset="-122"/>
                  </a:rPr>
                  <a:t>倾听的力量</a:t>
                </a:r>
              </a:p>
            </p:txBody>
          </p:sp>
          <p:sp>
            <p:nvSpPr>
              <p:cNvPr id="40" name="椭圆 39"/>
              <p:cNvSpPr/>
              <p:nvPr/>
            </p:nvSpPr>
            <p:spPr>
              <a:xfrm>
                <a:off x="3945415" y="3679410"/>
                <a:ext cx="269077" cy="269077"/>
              </a:xfrm>
              <a:prstGeom prst="ellipse">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lumMod val="85000"/>
                      <a:lumOff val="15000"/>
                    </a:schemeClr>
                  </a:solidFill>
                  <a:ea typeface="思源黑体" panose="020B0500000000000000" pitchFamily="34" charset="-122"/>
                </a:endParaRPr>
              </a:p>
            </p:txBody>
          </p:sp>
        </p:grpSp>
        <p:grpSp>
          <p:nvGrpSpPr>
            <p:cNvPr id="41" name="组合 40"/>
            <p:cNvGrpSpPr/>
            <p:nvPr/>
          </p:nvGrpSpPr>
          <p:grpSpPr>
            <a:xfrm>
              <a:off x="3029727" y="3179357"/>
              <a:ext cx="1773665" cy="369332"/>
              <a:chOff x="3945415" y="3629282"/>
              <a:chExt cx="1773665" cy="369332"/>
            </a:xfrm>
          </p:grpSpPr>
          <p:sp>
            <p:nvSpPr>
              <p:cNvPr id="42" name="文本框 41"/>
              <p:cNvSpPr txBox="1"/>
              <p:nvPr/>
            </p:nvSpPr>
            <p:spPr>
              <a:xfrm>
                <a:off x="4340176" y="3629282"/>
                <a:ext cx="1378904" cy="369332"/>
              </a:xfrm>
              <a:prstGeom prst="rect">
                <a:avLst/>
              </a:prstGeom>
              <a:noFill/>
            </p:spPr>
            <p:txBody>
              <a:bodyPr wrap="none" rtlCol="0" anchor="ctr">
                <a:spAutoFit/>
              </a:bodyPr>
              <a:lstStyle/>
              <a:p>
                <a:pPr fontAlgn="auto">
                  <a:spcAft>
                    <a:spcPts val="0"/>
                  </a:spcAft>
                </a:pPr>
                <a:r>
                  <a:rPr lang="en-US" altLang="zh-CN" b="1" dirty="0">
                    <a:solidFill>
                      <a:schemeClr val="tx1">
                        <a:lumMod val="75000"/>
                        <a:lumOff val="25000"/>
                      </a:schemeClr>
                    </a:solidFill>
                    <a:latin typeface="思源黑体" panose="020B0500000000000000" pitchFamily="34" charset="-122"/>
                    <a:ea typeface="思源黑体" panose="020B0500000000000000" pitchFamily="34" charset="-122"/>
                  </a:rPr>
                  <a:t>09 | </a:t>
                </a:r>
                <a:r>
                  <a:rPr lang="zh-CN" altLang="en-US" b="1" dirty="0">
                    <a:solidFill>
                      <a:schemeClr val="tx1">
                        <a:lumMod val="75000"/>
                        <a:lumOff val="25000"/>
                      </a:schemeClr>
                    </a:solidFill>
                    <a:latin typeface="思源黑体" panose="020B0500000000000000" pitchFamily="34" charset="-122"/>
                    <a:ea typeface="思源黑体" panose="020B0500000000000000" pitchFamily="34" charset="-122"/>
                  </a:rPr>
                  <a:t>爱自己</a:t>
                </a:r>
              </a:p>
            </p:txBody>
          </p:sp>
          <p:sp>
            <p:nvSpPr>
              <p:cNvPr id="44" name="椭圆 43"/>
              <p:cNvSpPr/>
              <p:nvPr/>
            </p:nvSpPr>
            <p:spPr>
              <a:xfrm>
                <a:off x="3945415" y="3679410"/>
                <a:ext cx="269077" cy="269077"/>
              </a:xfrm>
              <a:prstGeom prst="ellipse">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lumMod val="85000"/>
                      <a:lumOff val="15000"/>
                    </a:schemeClr>
                  </a:solidFill>
                  <a:ea typeface="思源黑体" panose="020B0500000000000000" pitchFamily="34" charset="-122"/>
                </a:endParaRPr>
              </a:p>
            </p:txBody>
          </p:sp>
        </p:grpSp>
        <p:grpSp>
          <p:nvGrpSpPr>
            <p:cNvPr id="45" name="组合 44"/>
            <p:cNvGrpSpPr/>
            <p:nvPr/>
          </p:nvGrpSpPr>
          <p:grpSpPr>
            <a:xfrm>
              <a:off x="2882289" y="3559312"/>
              <a:ext cx="2466162" cy="369332"/>
              <a:chOff x="3892421" y="3629275"/>
              <a:chExt cx="2466162" cy="369332"/>
            </a:xfrm>
          </p:grpSpPr>
          <p:sp>
            <p:nvSpPr>
              <p:cNvPr id="46" name="文本框 45"/>
              <p:cNvSpPr txBox="1"/>
              <p:nvPr/>
            </p:nvSpPr>
            <p:spPr>
              <a:xfrm>
                <a:off x="4287182" y="3629275"/>
                <a:ext cx="2071401" cy="369332"/>
              </a:xfrm>
              <a:prstGeom prst="rect">
                <a:avLst/>
              </a:prstGeom>
              <a:noFill/>
            </p:spPr>
            <p:txBody>
              <a:bodyPr wrap="none" rtlCol="0" anchor="ctr">
                <a:spAutoFit/>
              </a:bodyPr>
              <a:lstStyle/>
              <a:p>
                <a:pPr fontAlgn="auto">
                  <a:spcAft>
                    <a:spcPts val="0"/>
                  </a:spcAft>
                </a:pPr>
                <a:r>
                  <a:rPr lang="en-US" altLang="zh-CN" b="1" dirty="0">
                    <a:solidFill>
                      <a:schemeClr val="tx1">
                        <a:lumMod val="75000"/>
                        <a:lumOff val="25000"/>
                      </a:schemeClr>
                    </a:solidFill>
                    <a:latin typeface="思源黑体" panose="020B0500000000000000" pitchFamily="34" charset="-122"/>
                    <a:ea typeface="思源黑体" panose="020B0500000000000000" pitchFamily="34" charset="-122"/>
                  </a:rPr>
                  <a:t>10 | </a:t>
                </a:r>
                <a:r>
                  <a:rPr lang="zh-CN" altLang="en-US" b="1" dirty="0">
                    <a:solidFill>
                      <a:schemeClr val="tx1">
                        <a:lumMod val="75000"/>
                        <a:lumOff val="25000"/>
                      </a:schemeClr>
                    </a:solidFill>
                    <a:latin typeface="思源黑体" panose="020B0500000000000000" pitchFamily="34" charset="-122"/>
                    <a:ea typeface="思源黑体" panose="020B0500000000000000" pitchFamily="34" charset="-122"/>
                  </a:rPr>
                  <a:t>充分表达愤怒</a:t>
                </a:r>
              </a:p>
            </p:txBody>
          </p:sp>
          <p:sp>
            <p:nvSpPr>
              <p:cNvPr id="47" name="椭圆 46"/>
              <p:cNvSpPr/>
              <p:nvPr/>
            </p:nvSpPr>
            <p:spPr>
              <a:xfrm>
                <a:off x="3892421" y="3679403"/>
                <a:ext cx="269077" cy="269077"/>
              </a:xfrm>
              <a:prstGeom prst="ellipse">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lumMod val="85000"/>
                      <a:lumOff val="15000"/>
                    </a:schemeClr>
                  </a:solidFill>
                  <a:ea typeface="思源黑体" panose="020B0500000000000000" pitchFamily="34" charset="-122"/>
                </a:endParaRPr>
              </a:p>
            </p:txBody>
          </p:sp>
        </p:grpSp>
        <p:grpSp>
          <p:nvGrpSpPr>
            <p:cNvPr id="48" name="组合 47"/>
            <p:cNvGrpSpPr/>
            <p:nvPr/>
          </p:nvGrpSpPr>
          <p:grpSpPr>
            <a:xfrm>
              <a:off x="2759473" y="3939278"/>
              <a:ext cx="3158659" cy="369332"/>
              <a:chOff x="3883864" y="3629279"/>
              <a:chExt cx="3158659" cy="369332"/>
            </a:xfrm>
          </p:grpSpPr>
          <p:sp>
            <p:nvSpPr>
              <p:cNvPr id="53" name="文本框 52"/>
              <p:cNvSpPr txBox="1"/>
              <p:nvPr/>
            </p:nvSpPr>
            <p:spPr>
              <a:xfrm>
                <a:off x="4278625" y="3629279"/>
                <a:ext cx="2763898" cy="369332"/>
              </a:xfrm>
              <a:prstGeom prst="rect">
                <a:avLst/>
              </a:prstGeom>
              <a:noFill/>
            </p:spPr>
            <p:txBody>
              <a:bodyPr wrap="none" rtlCol="0" anchor="ctr">
                <a:spAutoFit/>
              </a:bodyPr>
              <a:lstStyle/>
              <a:p>
                <a:pPr fontAlgn="auto">
                  <a:spcAft>
                    <a:spcPts val="0"/>
                  </a:spcAft>
                </a:pPr>
                <a:r>
                  <a:rPr lang="en-US" altLang="zh-CN" b="1" dirty="0">
                    <a:solidFill>
                      <a:schemeClr val="tx1">
                        <a:lumMod val="75000"/>
                        <a:lumOff val="25000"/>
                      </a:schemeClr>
                    </a:solidFill>
                    <a:latin typeface="思源黑体" panose="020B0500000000000000" pitchFamily="34" charset="-122"/>
                    <a:ea typeface="思源黑体" panose="020B0500000000000000" pitchFamily="34" charset="-122"/>
                  </a:rPr>
                  <a:t>11 | </a:t>
                </a:r>
                <a:r>
                  <a:rPr lang="zh-CN" altLang="en-US" b="1" dirty="0">
                    <a:solidFill>
                      <a:schemeClr val="tx1">
                        <a:lumMod val="75000"/>
                        <a:lumOff val="25000"/>
                      </a:schemeClr>
                    </a:solidFill>
                    <a:latin typeface="思源黑体" panose="020B0500000000000000" pitchFamily="34" charset="-122"/>
                    <a:ea typeface="思源黑体" panose="020B0500000000000000" pitchFamily="34" charset="-122"/>
                  </a:rPr>
                  <a:t>运用强制力避免伤害</a:t>
                </a:r>
              </a:p>
            </p:txBody>
          </p:sp>
          <p:sp>
            <p:nvSpPr>
              <p:cNvPr id="57" name="椭圆 56"/>
              <p:cNvSpPr/>
              <p:nvPr/>
            </p:nvSpPr>
            <p:spPr>
              <a:xfrm>
                <a:off x="3883864" y="3679407"/>
                <a:ext cx="269077" cy="269077"/>
              </a:xfrm>
              <a:prstGeom prst="ellipse">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lumMod val="85000"/>
                      <a:lumOff val="15000"/>
                    </a:schemeClr>
                  </a:solidFill>
                  <a:ea typeface="思源黑体" panose="020B0500000000000000" pitchFamily="34" charset="-122"/>
                </a:endParaRPr>
              </a:p>
            </p:txBody>
          </p:sp>
        </p:grpSp>
        <p:grpSp>
          <p:nvGrpSpPr>
            <p:cNvPr id="65" name="组合 64"/>
            <p:cNvGrpSpPr/>
            <p:nvPr/>
          </p:nvGrpSpPr>
          <p:grpSpPr>
            <a:xfrm>
              <a:off x="2569535" y="4319243"/>
              <a:ext cx="2696994" cy="369332"/>
              <a:chOff x="3874866" y="3629282"/>
              <a:chExt cx="2696994" cy="369332"/>
            </a:xfrm>
          </p:grpSpPr>
          <p:sp>
            <p:nvSpPr>
              <p:cNvPr id="66" name="文本框 65"/>
              <p:cNvSpPr txBox="1"/>
              <p:nvPr/>
            </p:nvSpPr>
            <p:spPr>
              <a:xfrm>
                <a:off x="4269627" y="3629282"/>
                <a:ext cx="2302233" cy="369332"/>
              </a:xfrm>
              <a:prstGeom prst="rect">
                <a:avLst/>
              </a:prstGeom>
              <a:noFill/>
            </p:spPr>
            <p:txBody>
              <a:bodyPr wrap="none" rtlCol="0" anchor="ctr">
                <a:spAutoFit/>
              </a:bodyPr>
              <a:lstStyle/>
              <a:p>
                <a:pPr fontAlgn="auto">
                  <a:spcAft>
                    <a:spcPts val="0"/>
                  </a:spcAft>
                </a:pPr>
                <a:r>
                  <a:rPr lang="en-US" altLang="zh-CN" b="1" dirty="0">
                    <a:solidFill>
                      <a:schemeClr val="tx1">
                        <a:lumMod val="75000"/>
                        <a:lumOff val="25000"/>
                      </a:schemeClr>
                    </a:solidFill>
                    <a:latin typeface="思源黑体" panose="020B0500000000000000" pitchFamily="34" charset="-122"/>
                    <a:ea typeface="思源黑体" panose="020B0500000000000000" pitchFamily="34" charset="-122"/>
                  </a:rPr>
                  <a:t>12 | </a:t>
                </a:r>
                <a:r>
                  <a:rPr lang="zh-CN" altLang="en-US" b="1" dirty="0">
                    <a:solidFill>
                      <a:schemeClr val="tx1">
                        <a:lumMod val="75000"/>
                        <a:lumOff val="25000"/>
                      </a:schemeClr>
                    </a:solidFill>
                    <a:latin typeface="思源黑体" panose="020B0500000000000000" pitchFamily="34" charset="-122"/>
                    <a:ea typeface="思源黑体" panose="020B0500000000000000" pitchFamily="34" charset="-122"/>
                  </a:rPr>
                  <a:t>重获生活的热情</a:t>
                </a:r>
              </a:p>
            </p:txBody>
          </p:sp>
          <p:sp>
            <p:nvSpPr>
              <p:cNvPr id="67" name="椭圆 66"/>
              <p:cNvSpPr/>
              <p:nvPr/>
            </p:nvSpPr>
            <p:spPr>
              <a:xfrm>
                <a:off x="3874866" y="3679410"/>
                <a:ext cx="269077" cy="269077"/>
              </a:xfrm>
              <a:prstGeom prst="ellipse">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lumMod val="85000"/>
                      <a:lumOff val="15000"/>
                    </a:schemeClr>
                  </a:solidFill>
                  <a:ea typeface="思源黑体" panose="020B0500000000000000" pitchFamily="34" charset="-122"/>
                </a:endParaRPr>
              </a:p>
            </p:txBody>
          </p:sp>
        </p:grpSp>
        <p:grpSp>
          <p:nvGrpSpPr>
            <p:cNvPr id="71" name="组合 70"/>
            <p:cNvGrpSpPr/>
            <p:nvPr/>
          </p:nvGrpSpPr>
          <p:grpSpPr>
            <a:xfrm>
              <a:off x="2183841" y="4699209"/>
              <a:ext cx="2004497" cy="369332"/>
              <a:chOff x="3945415" y="3629282"/>
              <a:chExt cx="2004497" cy="369332"/>
            </a:xfrm>
          </p:grpSpPr>
          <p:sp>
            <p:nvSpPr>
              <p:cNvPr id="72" name="文本框 71"/>
              <p:cNvSpPr txBox="1"/>
              <p:nvPr/>
            </p:nvSpPr>
            <p:spPr>
              <a:xfrm>
                <a:off x="4340176" y="3629282"/>
                <a:ext cx="1609736" cy="369332"/>
              </a:xfrm>
              <a:prstGeom prst="rect">
                <a:avLst/>
              </a:prstGeom>
              <a:noFill/>
            </p:spPr>
            <p:txBody>
              <a:bodyPr wrap="none" rtlCol="0" anchor="ctr">
                <a:spAutoFit/>
              </a:bodyPr>
              <a:lstStyle/>
              <a:p>
                <a:pPr fontAlgn="auto">
                  <a:spcAft>
                    <a:spcPts val="0"/>
                  </a:spcAft>
                </a:pPr>
                <a:r>
                  <a:rPr lang="en-US" altLang="zh-CN" b="1" dirty="0">
                    <a:solidFill>
                      <a:schemeClr val="tx1">
                        <a:lumMod val="75000"/>
                        <a:lumOff val="25000"/>
                      </a:schemeClr>
                    </a:solidFill>
                    <a:latin typeface="思源黑体" panose="020B0500000000000000" pitchFamily="34" charset="-122"/>
                    <a:ea typeface="思源黑体" panose="020B0500000000000000" pitchFamily="34" charset="-122"/>
                  </a:rPr>
                  <a:t>13 | </a:t>
                </a:r>
                <a:r>
                  <a:rPr lang="zh-CN" altLang="en-US" b="1" dirty="0">
                    <a:solidFill>
                      <a:schemeClr val="tx1">
                        <a:lumMod val="75000"/>
                        <a:lumOff val="25000"/>
                      </a:schemeClr>
                    </a:solidFill>
                    <a:latin typeface="思源黑体" panose="020B0500000000000000" pitchFamily="34" charset="-122"/>
                    <a:ea typeface="思源黑体" panose="020B0500000000000000" pitchFamily="34" charset="-122"/>
                  </a:rPr>
                  <a:t>表达感激</a:t>
                </a:r>
              </a:p>
            </p:txBody>
          </p:sp>
          <p:sp>
            <p:nvSpPr>
              <p:cNvPr id="73" name="椭圆 72"/>
              <p:cNvSpPr/>
              <p:nvPr/>
            </p:nvSpPr>
            <p:spPr>
              <a:xfrm>
                <a:off x="3945415" y="3679410"/>
                <a:ext cx="269077" cy="269077"/>
              </a:xfrm>
              <a:prstGeom prst="ellipse">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lumMod val="85000"/>
                      <a:lumOff val="15000"/>
                    </a:schemeClr>
                  </a:solidFill>
                  <a:ea typeface="思源黑体" panose="020B0500000000000000" pitchFamily="34" charset="-122"/>
                </a:endParaRPr>
              </a:p>
            </p:txBody>
          </p:sp>
        </p:gr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airplan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500" fill="hold"/>
                                        <p:tgtEl>
                                          <p:spTgt spid="49"/>
                                        </p:tgtEl>
                                        <p:attrNameLst>
                                          <p:attrName>ppt_x</p:attrName>
                                        </p:attrNameLst>
                                      </p:cBhvr>
                                      <p:tavLst>
                                        <p:tav tm="0">
                                          <p:val>
                                            <p:strVal val="0-#ppt_w/2"/>
                                          </p:val>
                                        </p:tav>
                                        <p:tav tm="100000">
                                          <p:val>
                                            <p:strVal val="#ppt_x"/>
                                          </p:val>
                                        </p:tav>
                                      </p:tavLst>
                                    </p:anim>
                                    <p:anim calcmode="lin" valueType="num">
                                      <p:cBhvr additive="base">
                                        <p:cTn id="12" dur="500" fill="hold"/>
                                        <p:tgtEl>
                                          <p:spTgt spid="49"/>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additive="base">
                                        <p:cTn id="15" dur="500" fill="hold"/>
                                        <p:tgtEl>
                                          <p:spTgt spid="50"/>
                                        </p:tgtEl>
                                        <p:attrNameLst>
                                          <p:attrName>ppt_x</p:attrName>
                                        </p:attrNameLst>
                                      </p:cBhvr>
                                      <p:tavLst>
                                        <p:tav tm="0">
                                          <p:val>
                                            <p:strVal val="0-#ppt_w/2"/>
                                          </p:val>
                                        </p:tav>
                                        <p:tav tm="100000">
                                          <p:val>
                                            <p:strVal val="#ppt_x"/>
                                          </p:val>
                                        </p:tav>
                                      </p:tavLst>
                                    </p:anim>
                                    <p:anim calcmode="lin" valueType="num">
                                      <p:cBhvr additive="base">
                                        <p:cTn id="16" dur="500" fill="hold"/>
                                        <p:tgtEl>
                                          <p:spTgt spid="50"/>
                                        </p:tgtEl>
                                        <p:attrNameLst>
                                          <p:attrName>ppt_y</p:attrName>
                                        </p:attrNameLst>
                                      </p:cBhvr>
                                      <p:tavLst>
                                        <p:tav tm="0">
                                          <p:val>
                                            <p:strVal val="1+#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500" fill="hold"/>
                                        <p:tgtEl>
                                          <p:spTgt spid="51"/>
                                        </p:tgtEl>
                                        <p:attrNameLst>
                                          <p:attrName>ppt_x</p:attrName>
                                        </p:attrNameLst>
                                      </p:cBhvr>
                                      <p:tavLst>
                                        <p:tav tm="0">
                                          <p:val>
                                            <p:strVal val="1+#ppt_w/2"/>
                                          </p:val>
                                        </p:tav>
                                        <p:tav tm="100000">
                                          <p:val>
                                            <p:strVal val="#ppt_x"/>
                                          </p:val>
                                        </p:tav>
                                      </p:tavLst>
                                    </p:anim>
                                    <p:anim calcmode="lin" valueType="num">
                                      <p:cBhvr additive="base">
                                        <p:cTn id="20" dur="500" fill="hold"/>
                                        <p:tgtEl>
                                          <p:spTgt spid="51"/>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anim calcmode="lin" valueType="num">
                                      <p:cBhvr additive="base">
                                        <p:cTn id="23" dur="500" fill="hold"/>
                                        <p:tgtEl>
                                          <p:spTgt spid="52"/>
                                        </p:tgtEl>
                                        <p:attrNameLst>
                                          <p:attrName>ppt_x</p:attrName>
                                        </p:attrNameLst>
                                      </p:cBhvr>
                                      <p:tavLst>
                                        <p:tav tm="0">
                                          <p:val>
                                            <p:strVal val="1+#ppt_w/2"/>
                                          </p:val>
                                        </p:tav>
                                        <p:tav tm="100000">
                                          <p:val>
                                            <p:strVal val="#ppt_x"/>
                                          </p:val>
                                        </p:tav>
                                      </p:tavLst>
                                    </p:anim>
                                    <p:anim calcmode="lin" valueType="num">
                                      <p:cBhvr additive="base">
                                        <p:cTn id="24" dur="500" fill="hold"/>
                                        <p:tgtEl>
                                          <p:spTgt spid="52"/>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1+#ppt_w/2"/>
                                          </p:val>
                                        </p:tav>
                                        <p:tav tm="100000">
                                          <p:val>
                                            <p:strVal val="#ppt_x"/>
                                          </p:val>
                                        </p:tav>
                                      </p:tavLst>
                                    </p:anim>
                                    <p:anim calcmode="lin" valueType="num">
                                      <p:cBhvr additive="base">
                                        <p:cTn id="28" dur="500" fill="hold"/>
                                        <p:tgtEl>
                                          <p:spTgt spid="4"/>
                                        </p:tgtEl>
                                        <p:attrNameLst>
                                          <p:attrName>ppt_y</p:attrName>
                                        </p:attrNameLst>
                                      </p:cBhvr>
                                      <p:tavLst>
                                        <p:tav tm="0">
                                          <p:val>
                                            <p:strVal val="0-#ppt_h/2"/>
                                          </p:val>
                                        </p:tav>
                                        <p:tav tm="100000">
                                          <p:val>
                                            <p:strVal val="#ppt_y"/>
                                          </p:val>
                                        </p:tav>
                                      </p:tavLst>
                                    </p:anim>
                                  </p:childTnLst>
                                </p:cTn>
                              </p:par>
                              <p:par>
                                <p:cTn id="29" presetID="53" presetClass="entr" presetSubtype="16"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3"/>
                                        </p:tgtEl>
                                        <p:attrNameLst>
                                          <p:attrName>style.visibility</p:attrName>
                                        </p:attrNameLst>
                                      </p:cBhvr>
                                      <p:to>
                                        <p:strVal val="visible"/>
                                      </p:to>
                                    </p:set>
                                    <p:anim calcmode="lin" valueType="num">
                                      <p:cBhvr>
                                        <p:cTn id="36" dur="500" fill="hold"/>
                                        <p:tgtEl>
                                          <p:spTgt spid="3"/>
                                        </p:tgtEl>
                                        <p:attrNameLst>
                                          <p:attrName>ppt_w</p:attrName>
                                        </p:attrNameLst>
                                      </p:cBhvr>
                                      <p:tavLst>
                                        <p:tav tm="0">
                                          <p:val>
                                            <p:fltVal val="0"/>
                                          </p:val>
                                        </p:tav>
                                        <p:tav tm="100000">
                                          <p:val>
                                            <p:strVal val="#ppt_w"/>
                                          </p:val>
                                        </p:tav>
                                      </p:tavLst>
                                    </p:anim>
                                    <p:anim calcmode="lin" valueType="num">
                                      <p:cBhvr>
                                        <p:cTn id="37" dur="500" fill="hold"/>
                                        <p:tgtEl>
                                          <p:spTgt spid="3"/>
                                        </p:tgtEl>
                                        <p:attrNameLst>
                                          <p:attrName>ppt_h</p:attrName>
                                        </p:attrNameLst>
                                      </p:cBhvr>
                                      <p:tavLst>
                                        <p:tav tm="0">
                                          <p:val>
                                            <p:fltVal val="0"/>
                                          </p:val>
                                        </p:tav>
                                        <p:tav tm="100000">
                                          <p:val>
                                            <p:strVal val="#ppt_h"/>
                                          </p:val>
                                        </p:tav>
                                      </p:tavLst>
                                    </p:anim>
                                    <p:animEffect transition="in" filter="fade">
                                      <p:cBhvr>
                                        <p:cTn id="38" dur="500"/>
                                        <p:tgtEl>
                                          <p:spTgt spid="3"/>
                                        </p:tgtEl>
                                      </p:cBhvr>
                                    </p:animEffect>
                                  </p:childTnLst>
                                </p:cTn>
                              </p:par>
                              <p:par>
                                <p:cTn id="39" presetID="21" presetClass="entr" presetSubtype="1"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heel(1)">
                                      <p:cBhvr>
                                        <p:cTn id="41" dur="1000"/>
                                        <p:tgtEl>
                                          <p:spTgt spid="11"/>
                                        </p:tgtEl>
                                      </p:cBhvr>
                                    </p:animEffect>
                                  </p:childTnLst>
                                </p:cTn>
                              </p:par>
                              <p:par>
                                <p:cTn id="42" presetID="42" presetClass="entr" presetSubtype="0" fill="hold" grpId="0" nodeType="withEffect">
                                  <p:stCondLst>
                                    <p:cond delay="25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1000"/>
                                        <p:tgtEl>
                                          <p:spTgt spid="16"/>
                                        </p:tgtEl>
                                      </p:cBhvr>
                                    </p:animEffect>
                                    <p:anim calcmode="lin" valueType="num">
                                      <p:cBhvr>
                                        <p:cTn id="45" dur="1000" fill="hold"/>
                                        <p:tgtEl>
                                          <p:spTgt spid="16"/>
                                        </p:tgtEl>
                                        <p:attrNameLst>
                                          <p:attrName>ppt_x</p:attrName>
                                        </p:attrNameLst>
                                      </p:cBhvr>
                                      <p:tavLst>
                                        <p:tav tm="0">
                                          <p:val>
                                            <p:strVal val="#ppt_x"/>
                                          </p:val>
                                        </p:tav>
                                        <p:tav tm="100000">
                                          <p:val>
                                            <p:strVal val="#ppt_x"/>
                                          </p:val>
                                        </p:tav>
                                      </p:tavLst>
                                    </p:anim>
                                    <p:anim calcmode="lin" valueType="num">
                                      <p:cBhvr>
                                        <p:cTn id="46" dur="1000" fill="hold"/>
                                        <p:tgtEl>
                                          <p:spTgt spid="16"/>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25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1000"/>
                                        <p:tgtEl>
                                          <p:spTgt spid="54"/>
                                        </p:tgtEl>
                                      </p:cBhvr>
                                    </p:animEffect>
                                    <p:anim calcmode="lin" valueType="num">
                                      <p:cBhvr>
                                        <p:cTn id="50" dur="1000" fill="hold"/>
                                        <p:tgtEl>
                                          <p:spTgt spid="54"/>
                                        </p:tgtEl>
                                        <p:attrNameLst>
                                          <p:attrName>ppt_x</p:attrName>
                                        </p:attrNameLst>
                                      </p:cBhvr>
                                      <p:tavLst>
                                        <p:tav tm="0">
                                          <p:val>
                                            <p:strVal val="#ppt_x"/>
                                          </p:val>
                                        </p:tav>
                                        <p:tav tm="100000">
                                          <p:val>
                                            <p:strVal val="#ppt_x"/>
                                          </p:val>
                                        </p:tav>
                                      </p:tavLst>
                                    </p:anim>
                                    <p:anim calcmode="lin" valueType="num">
                                      <p:cBhvr>
                                        <p:cTn id="51"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3" grpId="0" animBg="1"/>
      <p:bldP spid="4" grpId="0" animBg="1"/>
      <p:bldP spid="6" grpId="0" animBg="1"/>
      <p:bldP spid="9" grpId="0" animBg="1"/>
      <p:bldP spid="16" grpId="0"/>
      <p:bldP spid="49" grpId="0" animBg="1"/>
      <p:bldP spid="51" grpId="0" animBg="1"/>
      <p:bldP spid="52" grpId="0" animBg="1"/>
      <p:bldP spid="5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1636440"/>
            <a:ext cx="9145588" cy="31683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972394" y="197930"/>
            <a:ext cx="5400600"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提出具体的请求</a:t>
            </a:r>
          </a:p>
        </p:txBody>
      </p:sp>
      <p:sp>
        <p:nvSpPr>
          <p:cNvPr id="3" name="文本框 2"/>
          <p:cNvSpPr txBox="1"/>
          <p:nvPr/>
        </p:nvSpPr>
        <p:spPr>
          <a:xfrm>
            <a:off x="2916610" y="1253626"/>
            <a:ext cx="3312368" cy="246221"/>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抽象的请求的坏处</a:t>
            </a:r>
          </a:p>
        </p:txBody>
      </p:sp>
      <p:sp>
        <p:nvSpPr>
          <p:cNvPr id="4" name="文本框 3"/>
          <p:cNvSpPr txBox="1"/>
          <p:nvPr/>
        </p:nvSpPr>
        <p:spPr>
          <a:xfrm>
            <a:off x="1044402" y="659595"/>
            <a:ext cx="7344816" cy="369332"/>
          </a:xfrm>
          <a:prstGeom prst="rect">
            <a:avLst/>
          </a:prstGeom>
          <a:noFill/>
        </p:spPr>
        <p:txBody>
          <a:bodyPr wrap="square" lIns="0" tIns="0" rIns="0" bIns="0" rtlCol="0">
            <a:spAutoFit/>
          </a:bodyPr>
          <a:lstStyle/>
          <a:p>
            <a:pPr algn="just"/>
            <a:r>
              <a:rPr lang="zh-CN" altLang="en-US" sz="1200" dirty="0">
                <a:solidFill>
                  <a:schemeClr val="tx1">
                    <a:lumMod val="65000"/>
                    <a:lumOff val="35000"/>
                  </a:schemeClr>
                </a:solidFill>
                <a:ea typeface="思源黑体" panose="020B0500000000000000" pitchFamily="34" charset="-122"/>
              </a:rPr>
              <a:t>如果我们请求他人不做什么，对方也许会感到困惑，不知道我们到底想要什么。而且，这样的请求还容易引起别人的反感。</a:t>
            </a:r>
            <a:endParaRPr lang="zh-CN" altLang="en-US" sz="1200" dirty="0">
              <a:solidFill>
                <a:schemeClr val="tx1">
                  <a:lumMod val="65000"/>
                  <a:lumOff val="35000"/>
                </a:schemeClr>
              </a:solidFill>
            </a:endParaRPr>
          </a:p>
        </p:txBody>
      </p:sp>
      <p:sp>
        <p:nvSpPr>
          <p:cNvPr id="5" name="文本框 4"/>
          <p:cNvSpPr txBox="1"/>
          <p:nvPr/>
        </p:nvSpPr>
        <p:spPr>
          <a:xfrm>
            <a:off x="180306" y="1788538"/>
            <a:ext cx="3348372" cy="1015663"/>
          </a:xfrm>
          <a:prstGeom prst="rect">
            <a:avLst/>
          </a:prstGeom>
          <a:noFill/>
        </p:spPr>
        <p:txBody>
          <a:bodyPr wrap="square">
            <a:spAutoFit/>
          </a:bodyPr>
          <a:lstStyle>
            <a:defPPr>
              <a:defRPr lang="zh-CN"/>
            </a:defPPr>
            <a:lvl1pPr algn="r">
              <a:lnSpc>
                <a:spcPct val="150000"/>
              </a:lnSpc>
              <a:defRPr sz="1000">
                <a:solidFill>
                  <a:schemeClr val="tx1">
                    <a:lumMod val="65000"/>
                    <a:lumOff val="35000"/>
                  </a:schemeClr>
                </a:solidFill>
                <a:ea typeface="思源黑体" panose="020B0500000000000000" pitchFamily="34" charset="-122"/>
              </a:defRPr>
            </a:lvl1pPr>
          </a:lstStyle>
          <a:p>
            <a:pPr algn="just">
              <a:lnSpc>
                <a:spcPct val="100000"/>
              </a:lnSpc>
            </a:pPr>
            <a:r>
              <a:rPr lang="zh-CN" altLang="en-US" b="1" dirty="0">
                <a:solidFill>
                  <a:schemeClr val="bg1"/>
                </a:solidFill>
              </a:rPr>
              <a:t>我们提出的请求越具体越好。如果我们的意思含糊不清，别人就难以了解我们到底想要什么。</a:t>
            </a:r>
            <a:r>
              <a:rPr lang="zh-CN" altLang="en-US" dirty="0">
                <a:solidFill>
                  <a:schemeClr val="bg1"/>
                </a:solidFill>
              </a:rPr>
              <a:t>有一幅卡通画描述的是一个人掉到了湖里。在湖中挣扎时，他冲着岸上的狗喊道：“快去求助！”在第二幅画中，这只狗躺在精神病医生的诊断台上。这个故事反映了人们对于“帮助”的含义可能存在不同的看法。</a:t>
            </a:r>
          </a:p>
        </p:txBody>
      </p:sp>
      <p:sp>
        <p:nvSpPr>
          <p:cNvPr id="6" name="文本框 5"/>
          <p:cNvSpPr txBox="1"/>
          <p:nvPr/>
        </p:nvSpPr>
        <p:spPr>
          <a:xfrm>
            <a:off x="180306" y="3170494"/>
            <a:ext cx="3348372" cy="1477328"/>
          </a:xfrm>
          <a:prstGeom prst="rect">
            <a:avLst/>
          </a:prstGeom>
          <a:noFill/>
        </p:spPr>
        <p:txBody>
          <a:bodyPr wrap="square">
            <a:spAutoFit/>
          </a:bodyPr>
          <a:lstStyle>
            <a:defPPr>
              <a:defRPr lang="zh-CN"/>
            </a:defPPr>
            <a:lvl1pPr algn="just">
              <a:lnSpc>
                <a:spcPct val="100000"/>
              </a:lnSpc>
              <a:defRPr sz="1000" b="1">
                <a:solidFill>
                  <a:schemeClr val="tx1">
                    <a:lumMod val="65000"/>
                    <a:lumOff val="35000"/>
                  </a:schemeClr>
                </a:solidFill>
                <a:ea typeface="思源黑体" panose="020B0500000000000000" pitchFamily="34" charset="-122"/>
              </a:defRPr>
            </a:lvl1pPr>
          </a:lstStyle>
          <a:p>
            <a:r>
              <a:rPr lang="zh-CN" altLang="en-US" dirty="0">
                <a:solidFill>
                  <a:schemeClr val="bg1"/>
                </a:solidFill>
              </a:rPr>
              <a:t>使用抽象的语言还会使我们无法深入了解自己。请求他人采取具体的行动将揭示我们的动机。</a:t>
            </a:r>
            <a:r>
              <a:rPr lang="zh-CN" altLang="en-US" b="0" dirty="0">
                <a:solidFill>
                  <a:schemeClr val="bg1"/>
                </a:solidFill>
              </a:rPr>
              <a:t>太太对先生说：“我认为你应该让我成为我自己。”先生反驳：“我没有吗？”太太气冲冲地说：“你当然没有！”于是，先生就问太太她到底想要什么，太太回答说：“我希望你给我自由！”然而，这样的请求还是过于抽象，不具有可操作性。当她试图澄清她的请求时，她突然意识到了她想要什么。她说：“不好意思。准确地说，我希望，不论我做什么，你都能点头称是。”</a:t>
            </a:r>
          </a:p>
        </p:txBody>
      </p:sp>
      <p:sp>
        <p:nvSpPr>
          <p:cNvPr id="7" name="文本框 6"/>
          <p:cNvSpPr txBox="1"/>
          <p:nvPr/>
        </p:nvSpPr>
        <p:spPr>
          <a:xfrm>
            <a:off x="5571802" y="1783445"/>
            <a:ext cx="3348372" cy="1323439"/>
          </a:xfrm>
          <a:prstGeom prst="rect">
            <a:avLst/>
          </a:prstGeom>
          <a:noFill/>
        </p:spPr>
        <p:txBody>
          <a:bodyPr wrap="square">
            <a:spAutoFit/>
          </a:bodyPr>
          <a:lstStyle>
            <a:defPPr>
              <a:defRPr lang="zh-CN"/>
            </a:defPPr>
            <a:lvl1pPr algn="just">
              <a:lnSpc>
                <a:spcPct val="100000"/>
              </a:lnSpc>
              <a:defRPr sz="1000" b="1">
                <a:solidFill>
                  <a:schemeClr val="tx1">
                    <a:lumMod val="65000"/>
                    <a:lumOff val="35000"/>
                  </a:schemeClr>
                </a:solidFill>
                <a:ea typeface="思源黑体" panose="020B0500000000000000" pitchFamily="34" charset="-122"/>
              </a:defRPr>
            </a:lvl1pPr>
          </a:lstStyle>
          <a:p>
            <a:r>
              <a:rPr lang="zh-CN" altLang="en-US" dirty="0">
                <a:solidFill>
                  <a:schemeClr val="bg1"/>
                </a:solidFill>
              </a:rPr>
              <a:t>抽象的语言无助于深化自我认识。在使用抽象的语言表达愿望时，我们一般不会提及我们可以做的事情。</a:t>
            </a:r>
            <a:r>
              <a:rPr lang="zh-CN" altLang="en-US" b="0" dirty="0">
                <a:solidFill>
                  <a:schemeClr val="bg1"/>
                </a:solidFill>
              </a:rPr>
              <a:t>为了了解企业的实际情况，公司经理对员工说：“我希望你们和我在一起时，不要有什么压力，什么话都可以说。”这句话反映了管理者希望员工“不要有什么压力”。如果管理者想让他的请求更具建设性，他可以说：“你们是否可以告诉我，我怎样做，你们在和我谈话时才能放得开？”</a:t>
            </a:r>
          </a:p>
        </p:txBody>
      </p:sp>
      <p:sp>
        <p:nvSpPr>
          <p:cNvPr id="9" name="文本框 8"/>
          <p:cNvSpPr txBox="1"/>
          <p:nvPr/>
        </p:nvSpPr>
        <p:spPr>
          <a:xfrm>
            <a:off x="5571802" y="3174683"/>
            <a:ext cx="3348372" cy="1477328"/>
          </a:xfrm>
          <a:prstGeom prst="rect">
            <a:avLst/>
          </a:prstGeom>
          <a:noFill/>
        </p:spPr>
        <p:txBody>
          <a:bodyPr wrap="square">
            <a:spAutoFit/>
          </a:bodyPr>
          <a:lstStyle>
            <a:defPPr>
              <a:defRPr lang="zh-CN"/>
            </a:defPPr>
            <a:lvl1pPr algn="just">
              <a:lnSpc>
                <a:spcPct val="100000"/>
              </a:lnSpc>
              <a:defRPr sz="1000" b="1">
                <a:solidFill>
                  <a:schemeClr val="tx1">
                    <a:lumMod val="65000"/>
                    <a:lumOff val="35000"/>
                  </a:schemeClr>
                </a:solidFill>
                <a:ea typeface="思源黑体" panose="020B0500000000000000" pitchFamily="34" charset="-122"/>
              </a:defRPr>
            </a:lvl1pPr>
          </a:lstStyle>
          <a:p>
            <a:r>
              <a:rPr lang="zh-CN" altLang="en-US" dirty="0">
                <a:solidFill>
                  <a:schemeClr val="bg1"/>
                </a:solidFill>
              </a:rPr>
              <a:t>抽象的语言会妨碍自我认识及与人交流。</a:t>
            </a:r>
            <a:r>
              <a:rPr lang="zh-CN" altLang="en-US" b="0" dirty="0">
                <a:solidFill>
                  <a:schemeClr val="bg1"/>
                </a:solidFill>
              </a:rPr>
              <a:t>作者问患者：“你想要得到什么？”患者说：“我只是想有人关心我。”“这是好的开始，那怎么样做才是关心你呢？”“这很难说清楚。”“我知道，但你还是得告诉我你期待别人做什么。”最后患者说：“当我说需要别人的关心时，我实际想的是即使我还不知道自己的需要，别人就能考虑到我的需要。”许多来向我求助的人后来发现，他们感到沮丧或灰心，很大程度上是因为他们不清楚自己对他人究竟有什么样的期待。</a:t>
            </a:r>
          </a:p>
        </p:txBody>
      </p:sp>
      <p:grpSp>
        <p:nvGrpSpPr>
          <p:cNvPr id="15" name="组合 14"/>
          <p:cNvGrpSpPr/>
          <p:nvPr/>
        </p:nvGrpSpPr>
        <p:grpSpPr>
          <a:xfrm>
            <a:off x="3796208" y="2441153"/>
            <a:ext cx="1553172" cy="1558926"/>
            <a:chOff x="3758514" y="2490092"/>
            <a:chExt cx="1553172" cy="1558926"/>
          </a:xfrm>
        </p:grpSpPr>
        <p:sp>
          <p:nvSpPr>
            <p:cNvPr id="11" name="矩形 10"/>
            <p:cNvSpPr/>
            <p:nvPr/>
          </p:nvSpPr>
          <p:spPr>
            <a:xfrm>
              <a:off x="3758514" y="2491245"/>
              <a:ext cx="752718" cy="752718"/>
            </a:xfrm>
            <a:prstGeom prst="rect">
              <a:avLst/>
            </a:prstGeom>
            <a:solidFill>
              <a:srgbClr val="FF92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555976" y="2490092"/>
              <a:ext cx="752718" cy="752718"/>
            </a:xfrm>
            <a:prstGeom prst="rect">
              <a:avLst/>
            </a:prstGeom>
            <a:solidFill>
              <a:srgbClr val="1E74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758514" y="3296300"/>
              <a:ext cx="752718" cy="752718"/>
            </a:xfrm>
            <a:prstGeom prst="rect">
              <a:avLst/>
            </a:prstGeom>
            <a:solidFill>
              <a:srgbClr val="1E74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558968" y="3296300"/>
              <a:ext cx="752718" cy="752718"/>
            </a:xfrm>
            <a:prstGeom prst="rect">
              <a:avLst/>
            </a:prstGeom>
            <a:solidFill>
              <a:srgbClr val="FF92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图形 16" descr="聊天气泡"/>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30620" y="3405784"/>
            <a:ext cx="485678" cy="485678"/>
          </a:xfrm>
          <a:prstGeom prst="rect">
            <a:avLst/>
          </a:prstGeom>
        </p:spPr>
      </p:pic>
      <p:pic>
        <p:nvPicPr>
          <p:cNvPr id="19" name="图形 18" descr="纸屑花球"/>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41429" y="2572544"/>
            <a:ext cx="479428" cy="479428"/>
          </a:xfrm>
          <a:prstGeom prst="rect">
            <a:avLst/>
          </a:prstGeom>
        </p:spPr>
      </p:pic>
      <p:pic>
        <p:nvPicPr>
          <p:cNvPr id="21" name="图形 20" descr="钥匙"/>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14877" y="2589311"/>
            <a:ext cx="517573" cy="517573"/>
          </a:xfrm>
          <a:prstGeom prst="rect">
            <a:avLst/>
          </a:prstGeom>
        </p:spPr>
      </p:pic>
      <p:pic>
        <p:nvPicPr>
          <p:cNvPr id="23" name="图形 22" descr="举起的手"/>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32194" y="3378991"/>
            <a:ext cx="540257" cy="5402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5400600"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明确谈话的目的</a:t>
            </a:r>
          </a:p>
        </p:txBody>
      </p:sp>
      <p:sp>
        <p:nvSpPr>
          <p:cNvPr id="3" name="文本框 2"/>
          <p:cNvSpPr txBox="1"/>
          <p:nvPr/>
        </p:nvSpPr>
        <p:spPr>
          <a:xfrm>
            <a:off x="2916610" y="1253626"/>
            <a:ext cx="3312368" cy="246221"/>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案例：明确谈话的目的</a:t>
            </a:r>
          </a:p>
        </p:txBody>
      </p:sp>
      <p:sp>
        <p:nvSpPr>
          <p:cNvPr id="4" name="文本框 3"/>
          <p:cNvSpPr txBox="1"/>
          <p:nvPr/>
        </p:nvSpPr>
        <p:spPr>
          <a:xfrm>
            <a:off x="1044402" y="659595"/>
            <a:ext cx="7344816" cy="553998"/>
          </a:xfrm>
          <a:prstGeom prst="rect">
            <a:avLst/>
          </a:prstGeom>
          <a:noFill/>
        </p:spPr>
        <p:txBody>
          <a:bodyPr wrap="square" lIns="0" tIns="0" rIns="0" bIns="0" rtlCol="0">
            <a:spAutoFit/>
          </a:bodyPr>
          <a:lstStyle/>
          <a:p>
            <a:pPr algn="just"/>
            <a:r>
              <a:rPr lang="zh-CN" altLang="en-US" sz="1200" dirty="0">
                <a:solidFill>
                  <a:schemeClr val="tx1">
                    <a:lumMod val="65000"/>
                    <a:lumOff val="35000"/>
                  </a:schemeClr>
                </a:solidFill>
                <a:ea typeface="思源黑体" panose="020B0500000000000000" pitchFamily="34" charset="-122"/>
              </a:rPr>
              <a:t>有些人也许会说，“我没有什么请求，只是随便聊聊。”然而，我相信，我们在和另一个人说话的时候，总是希望有所回应。也许，我们想要的只是他人的理解，或者，我们期待的是如实的反馈。当然，有时我们希望他人采取某种行动。对自己的认识越深刻，表达越清楚，就越有可能得到称心的回应。</a:t>
            </a:r>
            <a:endParaRPr lang="zh-CN" altLang="en-US" sz="1200" dirty="0">
              <a:solidFill>
                <a:schemeClr val="tx1">
                  <a:lumMod val="65000"/>
                  <a:lumOff val="35000"/>
                </a:schemeClr>
              </a:solidFill>
            </a:endParaRPr>
          </a:p>
        </p:txBody>
      </p:sp>
      <p:sp>
        <p:nvSpPr>
          <p:cNvPr id="6" name="文本框 5"/>
          <p:cNvSpPr txBox="1"/>
          <p:nvPr/>
        </p:nvSpPr>
        <p:spPr>
          <a:xfrm>
            <a:off x="1044401" y="4092438"/>
            <a:ext cx="2088233" cy="369332"/>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algn="just"/>
            <a:r>
              <a:rPr lang="zh-CN" altLang="en-US" sz="1200" dirty="0"/>
              <a:t>有的时候，我们并不需要直接提出请求</a:t>
            </a:r>
          </a:p>
        </p:txBody>
      </p:sp>
      <p:cxnSp>
        <p:nvCxnSpPr>
          <p:cNvPr id="9" name="直接连接符 8"/>
          <p:cNvCxnSpPr/>
          <p:nvPr/>
        </p:nvCxnSpPr>
        <p:spPr>
          <a:xfrm>
            <a:off x="6012954" y="4660777"/>
            <a:ext cx="2162950"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3204642" y="1852464"/>
            <a:ext cx="0" cy="2812951"/>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978565" y="3180423"/>
            <a:ext cx="2226076" cy="760273"/>
          </a:xfrm>
          <a:prstGeom prst="rect">
            <a:avLst/>
          </a:prstGeom>
          <a:noFill/>
        </p:spPr>
        <p:txBody>
          <a:bodyPr wrap="square">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r>
              <a:rPr lang="zh-CN" altLang="en-US" dirty="0"/>
              <a:t>比如说，在房间里看电视的孩子叫道：“妈，我口渴了。”在这种情况下，很明显，她是希望妈妈给她拿饮料。</a:t>
            </a:r>
          </a:p>
        </p:txBody>
      </p:sp>
      <p:sp>
        <p:nvSpPr>
          <p:cNvPr id="18" name="文本框 17"/>
          <p:cNvSpPr txBox="1"/>
          <p:nvPr/>
        </p:nvSpPr>
        <p:spPr>
          <a:xfrm>
            <a:off x="6089507" y="3912514"/>
            <a:ext cx="2086397" cy="553998"/>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algn="just"/>
            <a:r>
              <a:rPr lang="zh-CN" altLang="en-US" sz="1200" dirty="0"/>
              <a:t>有的时候，我们只是说出我们的不快，却误以为别人知道我们想要什么</a:t>
            </a:r>
          </a:p>
        </p:txBody>
      </p:sp>
      <p:sp>
        <p:nvSpPr>
          <p:cNvPr id="19" name="文本框 18"/>
          <p:cNvSpPr txBox="1"/>
          <p:nvPr/>
        </p:nvSpPr>
        <p:spPr>
          <a:xfrm>
            <a:off x="6008564" y="2068488"/>
            <a:ext cx="2243891" cy="1683602"/>
          </a:xfrm>
          <a:prstGeom prst="rect">
            <a:avLst/>
          </a:prstGeom>
          <a:noFill/>
        </p:spPr>
        <p:txBody>
          <a:bodyPr wrap="square">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r>
              <a:rPr lang="zh-CN" altLang="en-US" dirty="0"/>
              <a:t>例如，一位太太和先生说：“我叫你带瓶酱油回来，可是你忘了。好烦啊！”也许，太太是希望先生马上出去买酱油。但她先生可能会以为她只是在指责他。如果我们只是表达自己的感受，别人可能就不清楚我们想要什么。</a:t>
            </a:r>
          </a:p>
        </p:txBody>
      </p:sp>
      <p:sp>
        <p:nvSpPr>
          <p:cNvPr id="20" name="文本框 19"/>
          <p:cNvSpPr txBox="1"/>
          <p:nvPr/>
        </p:nvSpPr>
        <p:spPr>
          <a:xfrm>
            <a:off x="3276650" y="1977896"/>
            <a:ext cx="2659751" cy="738664"/>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algn="just"/>
            <a:r>
              <a:rPr lang="zh-CN" altLang="en-US" sz="1200" dirty="0"/>
              <a:t>有的时候，我们在说话时，并不知道自己想要什么。表面上是在与人谈话，实际上更像自说自话。这时谈话对象可能不知道如何回应，气愤会开始尴尬。</a:t>
            </a:r>
          </a:p>
        </p:txBody>
      </p:sp>
      <p:cxnSp>
        <p:nvCxnSpPr>
          <p:cNvPr id="24" name="直接连接符 23"/>
          <p:cNvCxnSpPr/>
          <p:nvPr/>
        </p:nvCxnSpPr>
        <p:spPr>
          <a:xfrm>
            <a:off x="1041692" y="4660776"/>
            <a:ext cx="2162950"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6012954" y="1852464"/>
            <a:ext cx="0" cy="2812951"/>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204642" y="1840423"/>
            <a:ext cx="2808312"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3209031" y="2817644"/>
            <a:ext cx="2795141" cy="1915140"/>
          </a:xfrm>
          <a:prstGeom prst="rect">
            <a:avLst/>
          </a:prstGeom>
          <a:noFill/>
        </p:spPr>
        <p:txBody>
          <a:bodyPr wrap="square">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r>
              <a:rPr lang="zh-CN" altLang="en-US" dirty="0"/>
              <a:t>一对夫妻在坐火车赶飞机。丈夫怒气冲冲地说：“我从没见过开得这么慢的火车！”妻子没说话，不知道说什么。丈夫又接二连三说了好几次，妻子失去耐心：“那你想我怎样？下去推火车？”，两个人都不高兴了。丈夫其实要的是理解，如果妻子说：“你是担心误机吗？”那就没事了。在对话中，妻子感到了丈夫的不安，但不清楚他想要什么。</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5400600"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请求反馈</a:t>
            </a:r>
          </a:p>
        </p:txBody>
      </p:sp>
      <p:sp>
        <p:nvSpPr>
          <p:cNvPr id="3" name="文本框 2"/>
          <p:cNvSpPr txBox="1"/>
          <p:nvPr/>
        </p:nvSpPr>
        <p:spPr>
          <a:xfrm>
            <a:off x="2916610" y="1253626"/>
            <a:ext cx="3312368" cy="246221"/>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案例：注意请求反馈的表达方式</a:t>
            </a:r>
          </a:p>
        </p:txBody>
      </p:sp>
      <p:sp>
        <p:nvSpPr>
          <p:cNvPr id="4" name="文本框 3"/>
          <p:cNvSpPr txBox="1"/>
          <p:nvPr/>
        </p:nvSpPr>
        <p:spPr>
          <a:xfrm>
            <a:off x="1044402" y="659595"/>
            <a:ext cx="7344816" cy="369332"/>
          </a:xfrm>
          <a:prstGeom prst="rect">
            <a:avLst/>
          </a:prstGeom>
          <a:noFill/>
        </p:spPr>
        <p:txBody>
          <a:bodyPr wrap="square" lIns="0" tIns="0" rIns="0" bIns="0" rtlCol="0">
            <a:spAutoFit/>
          </a:bodyPr>
          <a:lstStyle/>
          <a:p>
            <a:pPr algn="just"/>
            <a:r>
              <a:rPr lang="zh-CN" altLang="en-US" sz="1200" dirty="0">
                <a:solidFill>
                  <a:schemeClr val="tx1">
                    <a:lumMod val="65000"/>
                    <a:lumOff val="35000"/>
                  </a:schemeClr>
                </a:solidFill>
                <a:ea typeface="思源黑体" panose="020B0500000000000000" pitchFamily="34" charset="-122"/>
              </a:rPr>
              <a:t>我们的意思和别人的理解有时可能是两回事。如果无法确定对方是否已经明白，我们可能就需要得到反馈。请求反馈能确保对方准确把握我们的意思。有时，问一句“我的意思明白了吗”，然后对方表个态就足够了。</a:t>
            </a:r>
            <a:endParaRPr lang="zh-CN" altLang="en-US" sz="1200" dirty="0">
              <a:solidFill>
                <a:schemeClr val="tx1">
                  <a:lumMod val="65000"/>
                  <a:lumOff val="35000"/>
                </a:schemeClr>
              </a:solidFill>
            </a:endParaRPr>
          </a:p>
        </p:txBody>
      </p:sp>
      <p:sp>
        <p:nvSpPr>
          <p:cNvPr id="6" name="文本框 5"/>
          <p:cNvSpPr txBox="1"/>
          <p:nvPr/>
        </p:nvSpPr>
        <p:spPr>
          <a:xfrm>
            <a:off x="830323" y="2033152"/>
            <a:ext cx="3312368" cy="2376100"/>
          </a:xfrm>
          <a:prstGeom prst="rect">
            <a:avLst/>
          </a:prstGeom>
          <a:noFill/>
        </p:spPr>
        <p:txBody>
          <a:bodyPr wrap="square">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r>
              <a:rPr lang="zh-CN" altLang="en-US" dirty="0"/>
              <a:t>一位老师和她的学生说：“托尼，今天批改作业时没有看到你的作业本。我想知道，你是否清楚我上次布置的作业。放学时，来我办公室一下好吗？”托尼咕噜了一句：“好，知道了。”然后，他就转过身去，准备离开了。老师站在那里，不清楚学生是否已经明白她的意思。于是，她叫住他：“麻烦你说一遍我刚才请你做的事情好吗？”托尼回答说：“放学后，我没法看足球赛了，因为你要把我留下来做作业。”老师发现托尼并没有听明白她的意思，她准备作出解释。这时，她很注意她的方式。</a:t>
            </a:r>
          </a:p>
        </p:txBody>
      </p:sp>
      <p:sp>
        <p:nvSpPr>
          <p:cNvPr id="10" name="文本框 9"/>
          <p:cNvSpPr txBox="1"/>
          <p:nvPr/>
        </p:nvSpPr>
        <p:spPr>
          <a:xfrm>
            <a:off x="4695825" y="2070735"/>
            <a:ext cx="3490595" cy="1245235"/>
          </a:xfrm>
          <a:prstGeom prst="rect">
            <a:avLst/>
          </a:prstGeom>
          <a:noFill/>
        </p:spPr>
        <p:txBody>
          <a:bodyPr wrap="square">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r>
              <a:rPr lang="zh-CN" altLang="en-US" dirty="0"/>
              <a:t>像“你没有听明白”“这不是我的意思”“你听错了”这样的表达，很可能会让托尼觉得老师在批评他。因为托尼很坦率地作出反馈，这位老师先向托尼表达了她的谢意。她说：“谢谢你给我反馈。我想我说得不够清楚。我的意思是，放学后，我给你讲讲我上次布置的作业。”</a:t>
            </a:r>
          </a:p>
        </p:txBody>
      </p:sp>
      <p:sp>
        <p:nvSpPr>
          <p:cNvPr id="13" name="文本框 12"/>
          <p:cNvSpPr txBox="1"/>
          <p:nvPr/>
        </p:nvSpPr>
        <p:spPr>
          <a:xfrm>
            <a:off x="4695825" y="3568065"/>
            <a:ext cx="3491230" cy="1476375"/>
          </a:xfrm>
          <a:prstGeom prst="rect">
            <a:avLst/>
          </a:prstGeom>
          <a:noFill/>
        </p:spPr>
        <p:txBody>
          <a:bodyPr wrap="square">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r>
              <a:rPr lang="zh-CN" altLang="en-US" dirty="0"/>
              <a:t>有的人也许会说“难道我是聋子？”或者“不要在我这里卖弄你的沟通技巧”。为了避免这种反应，我们可以先解释我们的目的</a:t>
            </a:r>
            <a:r>
              <a:rPr lang="en-US" altLang="zh-CN" dirty="0"/>
              <a:t>——</a:t>
            </a:r>
            <a:r>
              <a:rPr lang="zh-CN" altLang="en-US" dirty="0"/>
              <a:t>我们是为了了解我们是否已经把意思说清楚了。然而，如果对方说“我已经明白了，我没有那么蠢！”那么，我们可以体会他的感受和需要，并表达对他的尊重及我们的需要。</a:t>
            </a:r>
          </a:p>
        </p:txBody>
      </p:sp>
      <p:sp>
        <p:nvSpPr>
          <p:cNvPr id="5" name="圆角矩形 4"/>
          <p:cNvSpPr/>
          <p:nvPr/>
        </p:nvSpPr>
        <p:spPr>
          <a:xfrm>
            <a:off x="4695190" y="1841500"/>
            <a:ext cx="3489325" cy="287655"/>
          </a:xfrm>
          <a:prstGeom prst="roundRect">
            <a:avLst>
              <a:gd name="adj" fmla="val 50000"/>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002263" y="1886119"/>
            <a:ext cx="2873885" cy="184666"/>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sz="1200" dirty="0">
                <a:solidFill>
                  <a:schemeClr val="bg1"/>
                </a:solidFill>
              </a:rPr>
              <a:t>当对方给予反馈，表达我们的感激</a:t>
            </a:r>
          </a:p>
        </p:txBody>
      </p:sp>
      <p:sp>
        <p:nvSpPr>
          <p:cNvPr id="7" name="圆角矩形 6"/>
          <p:cNvSpPr/>
          <p:nvPr/>
        </p:nvSpPr>
        <p:spPr>
          <a:xfrm>
            <a:off x="4697730" y="3292475"/>
            <a:ext cx="3489325" cy="287655"/>
          </a:xfrm>
          <a:prstGeom prst="roundRect">
            <a:avLst>
              <a:gd name="adj" fmla="val 50000"/>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4835558" y="3344010"/>
            <a:ext cx="3207105" cy="184666"/>
          </a:xfrm>
          <a:prstGeom prst="rect">
            <a:avLst/>
          </a:prstGeom>
          <a:noFill/>
        </p:spPr>
        <p:txBody>
          <a:bodyPr wrap="square" lIns="0" tIns="0" rIns="0" bIns="0" rtlCol="0">
            <a:spAutoFit/>
          </a:bodyPr>
          <a:lstStyle>
            <a:defPPr>
              <a:defRPr lang="zh-CN"/>
            </a:defPPr>
            <a:lvl1pPr algn="ctr">
              <a:defRPr sz="12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solidFill>
                  <a:schemeClr val="bg1"/>
                </a:solidFill>
              </a:rPr>
              <a:t>如果对方不愿反馈，倾听他的感受和需要</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5400600" cy="4603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了解他人的反应</a:t>
            </a:r>
          </a:p>
        </p:txBody>
      </p:sp>
      <p:sp>
        <p:nvSpPr>
          <p:cNvPr id="3" name="文本框 2"/>
          <p:cNvSpPr txBox="1"/>
          <p:nvPr/>
        </p:nvSpPr>
        <p:spPr>
          <a:xfrm>
            <a:off x="2916610" y="1253626"/>
            <a:ext cx="3312368" cy="245745"/>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他人的反应有哪三个？</a:t>
            </a:r>
          </a:p>
        </p:txBody>
      </p:sp>
      <p:sp>
        <p:nvSpPr>
          <p:cNvPr id="4" name="文本框 3"/>
          <p:cNvSpPr txBox="1"/>
          <p:nvPr/>
        </p:nvSpPr>
        <p:spPr>
          <a:xfrm>
            <a:off x="1044402" y="659595"/>
            <a:ext cx="7344816" cy="368935"/>
          </a:xfrm>
          <a:prstGeom prst="rect">
            <a:avLst/>
          </a:prstGeom>
          <a:noFill/>
        </p:spPr>
        <p:txBody>
          <a:bodyPr wrap="square" lIns="0" tIns="0" rIns="0" bIns="0" rtlCol="0">
            <a:spAutoFit/>
          </a:bodyPr>
          <a:lstStyle/>
          <a:p>
            <a:pPr algn="just"/>
            <a:r>
              <a:rPr lang="zh-CN" altLang="en-US" sz="1200" dirty="0">
                <a:solidFill>
                  <a:schemeClr val="tx1">
                    <a:lumMod val="65000"/>
                    <a:lumOff val="35000"/>
                  </a:schemeClr>
                </a:solidFill>
                <a:ea typeface="思源黑体" panose="020B0500000000000000" pitchFamily="34" charset="-122"/>
              </a:rPr>
              <a:t>在明确对方已经明白后，我们常常会急于了解对方的反应。一般来说，我们关心的内容大致可以分为以下三个方面。</a:t>
            </a:r>
            <a:endParaRPr lang="zh-CN" altLang="en-US" sz="1200" dirty="0">
              <a:solidFill>
                <a:schemeClr val="tx1">
                  <a:lumMod val="65000"/>
                  <a:lumOff val="35000"/>
                </a:schemeClr>
              </a:solidFill>
            </a:endParaRPr>
          </a:p>
        </p:txBody>
      </p:sp>
      <p:sp>
        <p:nvSpPr>
          <p:cNvPr id="15" name="文本框 14"/>
          <p:cNvSpPr txBox="1"/>
          <p:nvPr/>
        </p:nvSpPr>
        <p:spPr>
          <a:xfrm>
            <a:off x="1327785" y="1710055"/>
            <a:ext cx="1976120" cy="184150"/>
          </a:xfrm>
          <a:prstGeom prst="rect">
            <a:avLst/>
          </a:prstGeom>
          <a:noFill/>
        </p:spPr>
        <p:txBody>
          <a:bodyPr wrap="square" lIns="0" tIns="0" rIns="0" bIns="0" rtlCol="0" anchor="t">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lvl="0" algn="ctr">
              <a:buClrTx/>
              <a:buSzTx/>
              <a:buFontTx/>
            </a:pPr>
            <a:r>
              <a:rPr lang="zh-CN" altLang="en-US" sz="1200" dirty="0">
                <a:sym typeface="+mn-ea"/>
              </a:rPr>
              <a:t>对方此时此刻的感受</a:t>
            </a:r>
          </a:p>
        </p:txBody>
      </p:sp>
      <p:sp>
        <p:nvSpPr>
          <p:cNvPr id="16" name="文本框 15"/>
          <p:cNvSpPr txBox="1"/>
          <p:nvPr/>
        </p:nvSpPr>
        <p:spPr>
          <a:xfrm>
            <a:off x="771525" y="1894205"/>
            <a:ext cx="3088640" cy="1014730"/>
          </a:xfrm>
          <a:prstGeom prst="rect">
            <a:avLst/>
          </a:prstGeom>
          <a:noFill/>
        </p:spPr>
        <p:txBody>
          <a:bodyPr wrap="square" lIns="91440" tIns="45720" rIns="91440" bIns="45720" rtlCol="0" anchor="t">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pPr lvl="0" algn="just">
              <a:buClrTx/>
              <a:buSzTx/>
              <a:buFontTx/>
            </a:pPr>
            <a:r>
              <a:rPr lang="zh-CN" altLang="en-US" dirty="0">
                <a:sym typeface="+mn-ea"/>
              </a:rPr>
              <a:t>有时，我们想了解对方的感受，以及为什么他们会产生那样的感受。为此，我们也许会问：“听我说这些，你的心情怎么样？”然后，我们可以进一步问：“为什么呢？”</a:t>
            </a:r>
          </a:p>
        </p:txBody>
      </p:sp>
      <p:sp>
        <p:nvSpPr>
          <p:cNvPr id="17" name="文本框 16"/>
          <p:cNvSpPr txBox="1"/>
          <p:nvPr/>
        </p:nvSpPr>
        <p:spPr>
          <a:xfrm>
            <a:off x="5798185" y="2148840"/>
            <a:ext cx="1976120" cy="184150"/>
          </a:xfrm>
          <a:prstGeom prst="rect">
            <a:avLst/>
          </a:prstGeom>
          <a:noFill/>
        </p:spPr>
        <p:txBody>
          <a:bodyPr wrap="square" lIns="0" tIns="0" rIns="0" bIns="0" rtlCol="0" anchor="t">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lvl="0" algn="ctr">
              <a:buClrTx/>
              <a:buSzTx/>
              <a:buFontTx/>
            </a:pPr>
            <a:r>
              <a:rPr lang="zh-CN" altLang="en-US" sz="1200" dirty="0">
                <a:sym typeface="+mn-ea"/>
              </a:rPr>
              <a:t>对方正在想什么</a:t>
            </a:r>
          </a:p>
        </p:txBody>
      </p:sp>
      <p:sp>
        <p:nvSpPr>
          <p:cNvPr id="18" name="文本框 17"/>
          <p:cNvSpPr txBox="1"/>
          <p:nvPr/>
        </p:nvSpPr>
        <p:spPr>
          <a:xfrm>
            <a:off x="5241925" y="2332990"/>
            <a:ext cx="3088640" cy="1706880"/>
          </a:xfrm>
          <a:prstGeom prst="rect">
            <a:avLst/>
          </a:prstGeom>
          <a:noFill/>
        </p:spPr>
        <p:txBody>
          <a:bodyPr wrap="square" lIns="91440" tIns="45720" rIns="91440" bIns="45720" rtlCol="0" anchor="t">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pPr lvl="0" algn="just">
              <a:buClrTx/>
              <a:buSzTx/>
              <a:buFontTx/>
            </a:pPr>
            <a:r>
              <a:rPr lang="zh-CN" altLang="en-US" dirty="0">
                <a:sym typeface="+mn-ea"/>
              </a:rPr>
              <a:t>有时，我们想了解对方的想法。在询问时，说清楚想了解的是哪方面的想法，将有助于我们获得所需的回应。例如，我们可以和对方说：“我想请你谈谈我的建议是否有可行性。如果不太可行，那根据你的判断，哪些因素会妨碍建议的实施呢？”如果我们只是问“对这个建议你有什么看法”，那么，对方谈的内容也许并不是我们关心的。</a:t>
            </a:r>
          </a:p>
        </p:txBody>
      </p:sp>
      <p:grpSp>
        <p:nvGrpSpPr>
          <p:cNvPr id="27" name="组合 26"/>
          <p:cNvGrpSpPr/>
          <p:nvPr/>
        </p:nvGrpSpPr>
        <p:grpSpPr>
          <a:xfrm>
            <a:off x="4074795" y="1965960"/>
            <a:ext cx="995680" cy="2451100"/>
            <a:chOff x="6079" y="3096"/>
            <a:chExt cx="1568" cy="3860"/>
          </a:xfrm>
        </p:grpSpPr>
        <p:grpSp>
          <p:nvGrpSpPr>
            <p:cNvPr id="14" name="组合 13"/>
            <p:cNvGrpSpPr/>
            <p:nvPr/>
          </p:nvGrpSpPr>
          <p:grpSpPr>
            <a:xfrm>
              <a:off x="6079" y="6512"/>
              <a:ext cx="1568" cy="444"/>
              <a:chOff x="6079" y="5494"/>
              <a:chExt cx="1568" cy="444"/>
            </a:xfrm>
          </p:grpSpPr>
          <p:sp>
            <p:nvSpPr>
              <p:cNvPr id="8" name="MH_Other_5"/>
              <p:cNvSpPr/>
              <p:nvPr>
                <p:custDataLst>
                  <p:tags r:id="rId6"/>
                </p:custDataLst>
              </p:nvPr>
            </p:nvSpPr>
            <p:spPr>
              <a:xfrm>
                <a:off x="6079" y="5494"/>
                <a:ext cx="1569" cy="444"/>
              </a:xfrm>
              <a:prstGeom prst="roundRect">
                <a:avLst>
                  <a:gd name="adj" fmla="val 50000"/>
                </a:avLst>
              </a:prstGeom>
              <a:solidFill>
                <a:srgbClr val="1E74AE"/>
              </a:solidFill>
              <a:ln w="38100">
                <a:solidFill>
                  <a:schemeClr val="bg1">
                    <a:lumMod val="85000"/>
                  </a:schemeClr>
                </a:solid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5" i="1" dirty="0">
                  <a:solidFill>
                    <a:schemeClr val="tx1">
                      <a:lumMod val="75000"/>
                      <a:lumOff val="25000"/>
                    </a:schemeClr>
                  </a:solidFill>
                  <a:ea typeface="思源黑体" panose="020B0500000000000000" pitchFamily="34" charset="-122"/>
                  <a:cs typeface="+mn-ea"/>
                  <a:sym typeface="+mn-lt"/>
                </a:endParaRPr>
              </a:p>
            </p:txBody>
          </p:sp>
          <p:sp>
            <p:nvSpPr>
              <p:cNvPr id="11" name="MH_Other_6"/>
              <p:cNvSpPr/>
              <p:nvPr>
                <p:custDataLst>
                  <p:tags r:id="rId7"/>
                </p:custDataLst>
              </p:nvPr>
            </p:nvSpPr>
            <p:spPr>
              <a:xfrm>
                <a:off x="6109" y="5532"/>
                <a:ext cx="371" cy="371"/>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1050" i="1" dirty="0">
                    <a:solidFill>
                      <a:schemeClr val="tx1">
                        <a:lumMod val="75000"/>
                        <a:lumOff val="25000"/>
                      </a:schemeClr>
                    </a:solidFill>
                    <a:ea typeface="思源黑体" panose="020B0500000000000000" pitchFamily="34" charset="-122"/>
                    <a:cs typeface="+mn-ea"/>
                    <a:sym typeface="+mn-lt"/>
                  </a:rPr>
                  <a:t>03</a:t>
                </a:r>
                <a:endParaRPr lang="zh-CN" altLang="en-US" sz="1050" i="1" dirty="0">
                  <a:solidFill>
                    <a:schemeClr val="tx1">
                      <a:lumMod val="75000"/>
                      <a:lumOff val="25000"/>
                    </a:schemeClr>
                  </a:solidFill>
                  <a:ea typeface="思源黑体" panose="020B0500000000000000" pitchFamily="34" charset="-122"/>
                  <a:cs typeface="+mn-ea"/>
                  <a:sym typeface="+mn-lt"/>
                </a:endParaRPr>
              </a:p>
            </p:txBody>
          </p:sp>
        </p:grpSp>
        <p:grpSp>
          <p:nvGrpSpPr>
            <p:cNvPr id="19" name="组合 18"/>
            <p:cNvGrpSpPr/>
            <p:nvPr/>
          </p:nvGrpSpPr>
          <p:grpSpPr>
            <a:xfrm>
              <a:off x="6079" y="3096"/>
              <a:ext cx="1568" cy="444"/>
              <a:chOff x="6079" y="3661"/>
              <a:chExt cx="1568" cy="444"/>
            </a:xfrm>
          </p:grpSpPr>
          <p:sp>
            <p:nvSpPr>
              <p:cNvPr id="20" name="MH_Other_1"/>
              <p:cNvSpPr/>
              <p:nvPr>
                <p:custDataLst>
                  <p:tags r:id="rId4"/>
                </p:custDataLst>
              </p:nvPr>
            </p:nvSpPr>
            <p:spPr>
              <a:xfrm>
                <a:off x="6079" y="3661"/>
                <a:ext cx="1569" cy="444"/>
              </a:xfrm>
              <a:prstGeom prst="roundRect">
                <a:avLst>
                  <a:gd name="adj" fmla="val 50000"/>
                </a:avLst>
              </a:prstGeom>
              <a:solidFill>
                <a:srgbClr val="1E74AE"/>
              </a:solidFill>
              <a:ln w="38100">
                <a:solidFill>
                  <a:schemeClr val="bg1">
                    <a:lumMod val="85000"/>
                  </a:schemeClr>
                </a:solid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5" i="1" dirty="0">
                  <a:solidFill>
                    <a:schemeClr val="tx1">
                      <a:lumMod val="75000"/>
                      <a:lumOff val="25000"/>
                    </a:schemeClr>
                  </a:solidFill>
                  <a:ea typeface="思源黑体" panose="020B0500000000000000" pitchFamily="34" charset="-122"/>
                  <a:cs typeface="+mn-ea"/>
                  <a:sym typeface="+mn-lt"/>
                </a:endParaRPr>
              </a:p>
            </p:txBody>
          </p:sp>
          <p:sp>
            <p:nvSpPr>
              <p:cNvPr id="21" name="MH_Other_2"/>
              <p:cNvSpPr/>
              <p:nvPr>
                <p:custDataLst>
                  <p:tags r:id="rId5"/>
                </p:custDataLst>
              </p:nvPr>
            </p:nvSpPr>
            <p:spPr>
              <a:xfrm>
                <a:off x="6109" y="3696"/>
                <a:ext cx="371" cy="371"/>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1050" i="1" dirty="0">
                    <a:solidFill>
                      <a:schemeClr val="tx1">
                        <a:lumMod val="75000"/>
                        <a:lumOff val="25000"/>
                      </a:schemeClr>
                    </a:solidFill>
                    <a:ea typeface="思源黑体" panose="020B0500000000000000" pitchFamily="34" charset="-122"/>
                    <a:cs typeface="+mn-ea"/>
                    <a:sym typeface="+mn-lt"/>
                  </a:rPr>
                  <a:t>01</a:t>
                </a:r>
                <a:endParaRPr lang="zh-CN" altLang="en-US" sz="1050" i="1" dirty="0">
                  <a:solidFill>
                    <a:schemeClr val="tx1">
                      <a:lumMod val="75000"/>
                      <a:lumOff val="25000"/>
                    </a:schemeClr>
                  </a:solidFill>
                  <a:ea typeface="思源黑体" panose="020B0500000000000000" pitchFamily="34" charset="-122"/>
                  <a:cs typeface="+mn-ea"/>
                  <a:sym typeface="+mn-lt"/>
                </a:endParaRPr>
              </a:p>
            </p:txBody>
          </p:sp>
        </p:grpSp>
        <p:grpSp>
          <p:nvGrpSpPr>
            <p:cNvPr id="22" name="组合 21"/>
            <p:cNvGrpSpPr/>
            <p:nvPr/>
          </p:nvGrpSpPr>
          <p:grpSpPr>
            <a:xfrm>
              <a:off x="6079" y="4804"/>
              <a:ext cx="1568" cy="444"/>
              <a:chOff x="6079" y="4577"/>
              <a:chExt cx="1568" cy="444"/>
            </a:xfrm>
          </p:grpSpPr>
          <p:sp>
            <p:nvSpPr>
              <p:cNvPr id="25" name="MH_Other_3"/>
              <p:cNvSpPr/>
              <p:nvPr>
                <p:custDataLst>
                  <p:tags r:id="rId2"/>
                </p:custDataLst>
              </p:nvPr>
            </p:nvSpPr>
            <p:spPr>
              <a:xfrm flipH="1">
                <a:off x="6079" y="4577"/>
                <a:ext cx="1569" cy="444"/>
              </a:xfrm>
              <a:prstGeom prst="roundRect">
                <a:avLst>
                  <a:gd name="adj" fmla="val 50000"/>
                </a:avLst>
              </a:prstGeom>
              <a:solidFill>
                <a:srgbClr val="FF9216"/>
              </a:solidFill>
              <a:ln w="38100">
                <a:solidFill>
                  <a:schemeClr val="bg1">
                    <a:lumMod val="85000"/>
                  </a:schemeClr>
                </a:solid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5" i="1" dirty="0">
                  <a:solidFill>
                    <a:schemeClr val="tx1">
                      <a:lumMod val="75000"/>
                      <a:lumOff val="25000"/>
                    </a:schemeClr>
                  </a:solidFill>
                  <a:ea typeface="思源黑体" panose="020B0500000000000000" pitchFamily="34" charset="-122"/>
                  <a:cs typeface="+mn-ea"/>
                  <a:sym typeface="+mn-lt"/>
                </a:endParaRPr>
              </a:p>
            </p:txBody>
          </p:sp>
          <p:sp>
            <p:nvSpPr>
              <p:cNvPr id="26" name="MH_Other_4"/>
              <p:cNvSpPr/>
              <p:nvPr>
                <p:custDataLst>
                  <p:tags r:id="rId3"/>
                </p:custDataLst>
              </p:nvPr>
            </p:nvSpPr>
            <p:spPr>
              <a:xfrm flipH="1">
                <a:off x="7249" y="4613"/>
                <a:ext cx="371" cy="371"/>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1050" i="1" dirty="0">
                    <a:solidFill>
                      <a:schemeClr val="tx1">
                        <a:lumMod val="75000"/>
                        <a:lumOff val="25000"/>
                      </a:schemeClr>
                    </a:solidFill>
                    <a:ea typeface="思源黑体" panose="020B0500000000000000" pitchFamily="34" charset="-122"/>
                    <a:cs typeface="+mn-ea"/>
                    <a:sym typeface="+mn-lt"/>
                  </a:rPr>
                  <a:t>02</a:t>
                </a:r>
                <a:endParaRPr lang="zh-CN" altLang="en-US" sz="1050" i="1" dirty="0">
                  <a:solidFill>
                    <a:schemeClr val="tx1">
                      <a:lumMod val="75000"/>
                      <a:lumOff val="25000"/>
                    </a:schemeClr>
                  </a:solidFill>
                  <a:ea typeface="思源黑体" panose="020B0500000000000000" pitchFamily="34" charset="-122"/>
                  <a:cs typeface="+mn-ea"/>
                  <a:sym typeface="+mn-lt"/>
                </a:endParaRPr>
              </a:p>
            </p:txBody>
          </p:sp>
        </p:grpSp>
      </p:grpSp>
      <p:sp>
        <p:nvSpPr>
          <p:cNvPr id="28" name="文本框 27"/>
          <p:cNvSpPr txBox="1"/>
          <p:nvPr/>
        </p:nvSpPr>
        <p:spPr>
          <a:xfrm>
            <a:off x="1327785" y="3277235"/>
            <a:ext cx="1976120" cy="184150"/>
          </a:xfrm>
          <a:prstGeom prst="rect">
            <a:avLst/>
          </a:prstGeom>
          <a:noFill/>
        </p:spPr>
        <p:txBody>
          <a:bodyPr wrap="square" lIns="0" tIns="0" rIns="0" bIns="0" rtlCol="0" anchor="t">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lvl="0" algn="ctr">
              <a:buClrTx/>
              <a:buSzTx/>
              <a:buFontTx/>
            </a:pPr>
            <a:r>
              <a:rPr lang="zh-CN" altLang="en-US" sz="1200" dirty="0">
                <a:sym typeface="+mn-ea"/>
              </a:rPr>
              <a:t>对方是否接受我们的请求</a:t>
            </a:r>
          </a:p>
        </p:txBody>
      </p:sp>
      <p:sp>
        <p:nvSpPr>
          <p:cNvPr id="29" name="文本框 28"/>
          <p:cNvSpPr txBox="1"/>
          <p:nvPr/>
        </p:nvSpPr>
        <p:spPr>
          <a:xfrm>
            <a:off x="771525" y="3461385"/>
            <a:ext cx="3088640" cy="1245235"/>
          </a:xfrm>
          <a:prstGeom prst="rect">
            <a:avLst/>
          </a:prstGeom>
          <a:noFill/>
        </p:spPr>
        <p:txBody>
          <a:bodyPr wrap="square" lIns="91440" tIns="45720" rIns="91440" bIns="45720" rtlCol="0" anchor="t">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pPr lvl="0" algn="just">
              <a:buClrTx/>
              <a:buSzTx/>
              <a:buFontTx/>
            </a:pPr>
            <a:r>
              <a:rPr lang="zh-CN" altLang="en-US" dirty="0">
                <a:sym typeface="+mn-ea"/>
              </a:rPr>
              <a:t>在另一些时候，我们可能想知道，对方是否愿意接受我们的请求。这时，我们也许会问：“我想知道，你是否同意将会议时间推迟一周？”</a:t>
            </a:r>
          </a:p>
          <a:p>
            <a:pPr lvl="0" algn="just">
              <a:buClrTx/>
              <a:buSzTx/>
              <a:buFontTx/>
            </a:pPr>
            <a:r>
              <a:rPr lang="zh-CN" altLang="en-US" dirty="0">
                <a:sym typeface="+mn-ea"/>
              </a:rPr>
              <a:t>在了解对方的反应时，我们要能意识到我们想了解的是哪方面的内容，并提出明确的请求。</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5400600" cy="4603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在集体讨论时提出请求</a:t>
            </a:r>
          </a:p>
        </p:txBody>
      </p:sp>
      <p:sp>
        <p:nvSpPr>
          <p:cNvPr id="3" name="文本框 2"/>
          <p:cNvSpPr txBox="1"/>
          <p:nvPr/>
        </p:nvSpPr>
        <p:spPr>
          <a:xfrm>
            <a:off x="2832869" y="1253490"/>
            <a:ext cx="3540125" cy="245745"/>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案例：推动学校公平对待各种族的学生</a:t>
            </a:r>
          </a:p>
        </p:txBody>
      </p:sp>
      <p:sp>
        <p:nvSpPr>
          <p:cNvPr id="4" name="文本框 3"/>
          <p:cNvSpPr txBox="1"/>
          <p:nvPr/>
        </p:nvSpPr>
        <p:spPr>
          <a:xfrm>
            <a:off x="1044402" y="659595"/>
            <a:ext cx="7344816" cy="368935"/>
          </a:xfrm>
          <a:prstGeom prst="rect">
            <a:avLst/>
          </a:prstGeom>
          <a:noFill/>
        </p:spPr>
        <p:txBody>
          <a:bodyPr wrap="square" lIns="0" tIns="0" rIns="0" bIns="0" rtlCol="0">
            <a:spAutoFit/>
          </a:bodyPr>
          <a:lstStyle/>
          <a:p>
            <a:pPr lvl="0" algn="just">
              <a:buClrTx/>
              <a:buSzTx/>
              <a:buFontTx/>
            </a:pPr>
            <a:r>
              <a:rPr lang="zh-CN" altLang="en-US" sz="1200" dirty="0">
                <a:solidFill>
                  <a:schemeClr val="tx1">
                    <a:lumMod val="65000"/>
                    <a:lumOff val="35000"/>
                  </a:schemeClr>
                </a:solidFill>
                <a:ea typeface="思源黑体" panose="020B0500000000000000" pitchFamily="34" charset="-122"/>
                <a:sym typeface="+mn-ea"/>
              </a:rPr>
              <a:t>参加集体讨论时，说清楚我们希望得到怎样的反馈，是至关重要的。如果不清楚发言的目的，我们的讨论也许只是在浪费时间，而无法满足任何人的需要。</a:t>
            </a:r>
          </a:p>
        </p:txBody>
      </p:sp>
      <p:sp>
        <p:nvSpPr>
          <p:cNvPr id="39" name="Freeform 40"/>
          <p:cNvSpPr/>
          <p:nvPr>
            <p:custDataLst>
              <p:tags r:id="rId2"/>
            </p:custDataLst>
          </p:nvPr>
        </p:nvSpPr>
        <p:spPr bwMode="auto">
          <a:xfrm>
            <a:off x="640224" y="1660876"/>
            <a:ext cx="1607472" cy="758144"/>
          </a:xfrm>
          <a:custGeom>
            <a:avLst/>
            <a:gdLst>
              <a:gd name="T0" fmla="*/ 1925 w 2102"/>
              <a:gd name="T1" fmla="*/ 395 h 990"/>
              <a:gd name="T2" fmla="*/ 1038 w 2102"/>
              <a:gd name="T3" fmla="*/ 0 h 990"/>
              <a:gd name="T4" fmla="*/ 0 w 2102"/>
              <a:gd name="T5" fmla="*/ 604 h 990"/>
              <a:gd name="T6" fmla="*/ 564 w 2102"/>
              <a:gd name="T7" fmla="*/ 462 h 990"/>
              <a:gd name="T8" fmla="*/ 1457 w 2102"/>
              <a:gd name="T9" fmla="*/ 864 h 990"/>
              <a:gd name="T10" fmla="*/ 1330 w 2102"/>
              <a:gd name="T11" fmla="*/ 990 h 990"/>
              <a:gd name="T12" fmla="*/ 2102 w 2102"/>
              <a:gd name="T13" fmla="*/ 990 h 990"/>
              <a:gd name="T14" fmla="*/ 2102 w 2102"/>
              <a:gd name="T15" fmla="*/ 218 h 990"/>
              <a:gd name="T16" fmla="*/ 1925 w 2102"/>
              <a:gd name="T17" fmla="*/ 395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2" h="990">
                <a:moveTo>
                  <a:pt x="1925" y="395"/>
                </a:moveTo>
                <a:cubicBezTo>
                  <a:pt x="1707" y="152"/>
                  <a:pt x="1390" y="0"/>
                  <a:pt x="1038" y="0"/>
                </a:cubicBezTo>
                <a:cubicBezTo>
                  <a:pt x="593" y="0"/>
                  <a:pt x="205" y="243"/>
                  <a:pt x="0" y="604"/>
                </a:cubicBezTo>
                <a:cubicBezTo>
                  <a:pt x="168" y="514"/>
                  <a:pt x="360" y="462"/>
                  <a:pt x="564" y="462"/>
                </a:cubicBezTo>
                <a:cubicBezTo>
                  <a:pt x="919" y="462"/>
                  <a:pt x="1238" y="618"/>
                  <a:pt x="1457" y="864"/>
                </a:cubicBezTo>
                <a:cubicBezTo>
                  <a:pt x="1330" y="990"/>
                  <a:pt x="1330" y="990"/>
                  <a:pt x="1330" y="990"/>
                </a:cubicBezTo>
                <a:cubicBezTo>
                  <a:pt x="2102" y="990"/>
                  <a:pt x="2102" y="990"/>
                  <a:pt x="2102" y="990"/>
                </a:cubicBezTo>
                <a:cubicBezTo>
                  <a:pt x="2102" y="218"/>
                  <a:pt x="2102" y="218"/>
                  <a:pt x="2102" y="218"/>
                </a:cubicBezTo>
                <a:lnTo>
                  <a:pt x="1925" y="395"/>
                </a:lnTo>
                <a:close/>
              </a:path>
            </a:pathLst>
          </a:custGeom>
          <a:solidFill>
            <a:srgbClr val="334EAA"/>
          </a:solidFill>
          <a:ln>
            <a:noFill/>
          </a:ln>
          <a:extLst>
            <a:ext uri="{91240B29-F687-4F45-9708-019B960494DF}">
              <a14:hiddenLine xmlns:a14="http://schemas.microsoft.com/office/drawing/2010/main" w="9525">
                <a:solidFill>
                  <a:srgbClr val="000000"/>
                </a:solidFill>
                <a:round/>
              </a14:hiddenLine>
            </a:ext>
          </a:extLst>
        </p:spPr>
        <p:txBody>
          <a:bodyPr vert="horz" wrap="square" lIns="34291" tIns="17145" rIns="34291" bIns="17145" numCol="1" anchor="t" anchorCtr="0" compatLnSpc="1"/>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ru-RU" sz="1350" b="0" i="0" u="none" strike="noStrike" kern="1200" cap="none" spc="0" normalizeH="0" noProof="0">
              <a:ln>
                <a:noFill/>
              </a:ln>
              <a:solidFill>
                <a:prstClr val="black"/>
              </a:solidFill>
              <a:effectLst/>
              <a:uLnTx/>
              <a:uFillTx/>
              <a:latin typeface="Arial" panose="020B0604020202020204" pitchFamily="34" charset="0"/>
              <a:ea typeface="微软雅黑" panose="020B0503020204020204" pitchFamily="34" charset="-122"/>
              <a:cs typeface="+mn-ea"/>
            </a:endParaRPr>
          </a:p>
        </p:txBody>
      </p:sp>
      <p:sp>
        <p:nvSpPr>
          <p:cNvPr id="42" name="Freeform 41"/>
          <p:cNvSpPr/>
          <p:nvPr>
            <p:custDataLst>
              <p:tags r:id="rId3"/>
            </p:custDataLst>
          </p:nvPr>
        </p:nvSpPr>
        <p:spPr bwMode="auto">
          <a:xfrm>
            <a:off x="642831" y="1660876"/>
            <a:ext cx="1604866" cy="755537"/>
          </a:xfrm>
          <a:custGeom>
            <a:avLst/>
            <a:gdLst>
              <a:gd name="T0" fmla="*/ 2099 w 2099"/>
              <a:gd name="T1" fmla="*/ 218 h 984"/>
              <a:gd name="T2" fmla="*/ 1922 w 2099"/>
              <a:gd name="T3" fmla="*/ 395 h 984"/>
              <a:gd name="T4" fmla="*/ 1035 w 2099"/>
              <a:gd name="T5" fmla="*/ 0 h 984"/>
              <a:gd name="T6" fmla="*/ 0 w 2099"/>
              <a:gd name="T7" fmla="*/ 598 h 984"/>
              <a:gd name="T8" fmla="*/ 844 w 2099"/>
              <a:gd name="T9" fmla="*/ 286 h 984"/>
              <a:gd name="T10" fmla="*/ 2099 w 2099"/>
              <a:gd name="T11" fmla="*/ 984 h 984"/>
              <a:gd name="T12" fmla="*/ 2099 w 2099"/>
              <a:gd name="T13" fmla="*/ 218 h 984"/>
            </a:gdLst>
            <a:ahLst/>
            <a:cxnLst>
              <a:cxn ang="0">
                <a:pos x="T0" y="T1"/>
              </a:cxn>
              <a:cxn ang="0">
                <a:pos x="T2" y="T3"/>
              </a:cxn>
              <a:cxn ang="0">
                <a:pos x="T4" y="T5"/>
              </a:cxn>
              <a:cxn ang="0">
                <a:pos x="T6" y="T7"/>
              </a:cxn>
              <a:cxn ang="0">
                <a:pos x="T8" y="T9"/>
              </a:cxn>
              <a:cxn ang="0">
                <a:pos x="T10" y="T11"/>
              </a:cxn>
              <a:cxn ang="0">
                <a:pos x="T12" y="T13"/>
              </a:cxn>
            </a:cxnLst>
            <a:rect l="0" t="0" r="r" b="b"/>
            <a:pathLst>
              <a:path w="2099" h="984">
                <a:moveTo>
                  <a:pt x="2099" y="218"/>
                </a:moveTo>
                <a:cubicBezTo>
                  <a:pt x="1922" y="395"/>
                  <a:pt x="1922" y="395"/>
                  <a:pt x="1922" y="395"/>
                </a:cubicBezTo>
                <a:cubicBezTo>
                  <a:pt x="1704" y="152"/>
                  <a:pt x="1387" y="0"/>
                  <a:pt x="1035" y="0"/>
                </a:cubicBezTo>
                <a:cubicBezTo>
                  <a:pt x="593" y="0"/>
                  <a:pt x="207" y="240"/>
                  <a:pt x="0" y="598"/>
                </a:cubicBezTo>
                <a:cubicBezTo>
                  <a:pt x="228" y="404"/>
                  <a:pt x="522" y="286"/>
                  <a:pt x="844" y="286"/>
                </a:cubicBezTo>
                <a:cubicBezTo>
                  <a:pt x="1338" y="286"/>
                  <a:pt x="1835" y="572"/>
                  <a:pt x="2099" y="984"/>
                </a:cubicBezTo>
                <a:lnTo>
                  <a:pt x="2099" y="218"/>
                </a:lnTo>
                <a:close/>
              </a:path>
            </a:pathLst>
          </a:custGeom>
          <a:solidFill>
            <a:srgbClr val="1E74AE"/>
          </a:solidFill>
          <a:ln>
            <a:noFill/>
          </a:ln>
          <a:extLst>
            <a:ext uri="{91240B29-F687-4F45-9708-019B960494DF}">
              <a14:hiddenLine xmlns:a14="http://schemas.microsoft.com/office/drawing/2010/main" w="9525">
                <a:solidFill>
                  <a:srgbClr val="000000"/>
                </a:solidFill>
                <a:round/>
              </a14:hiddenLine>
            </a:ext>
          </a:extLst>
        </p:spPr>
        <p:txBody>
          <a:bodyPr vert="horz" wrap="square" lIns="34291" tIns="17145" rIns="34291" bIns="17145" numCol="1" anchor="t" anchorCtr="0" compatLnSpc="1"/>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ru-RU" sz="1350" b="0" i="0" u="none" strike="noStrike" kern="1200" cap="none" spc="0" normalizeH="0" noProof="0">
              <a:ln>
                <a:noFill/>
              </a:ln>
              <a:solidFill>
                <a:prstClr val="black"/>
              </a:solidFill>
              <a:effectLst/>
              <a:uLnTx/>
              <a:uFillTx/>
              <a:latin typeface="Arial" panose="020B0604020202020204" pitchFamily="34" charset="0"/>
              <a:ea typeface="微软雅黑" panose="020B0503020204020204" pitchFamily="34" charset="-122"/>
              <a:cs typeface="+mn-ea"/>
            </a:endParaRPr>
          </a:p>
        </p:txBody>
      </p:sp>
      <p:sp>
        <p:nvSpPr>
          <p:cNvPr id="69" name="Freeform 40"/>
          <p:cNvSpPr/>
          <p:nvPr>
            <p:custDataLst>
              <p:tags r:id="rId4"/>
            </p:custDataLst>
          </p:nvPr>
        </p:nvSpPr>
        <p:spPr bwMode="auto">
          <a:xfrm rot="10800000" flipH="1">
            <a:off x="2259238" y="2202533"/>
            <a:ext cx="1607472" cy="758144"/>
          </a:xfrm>
          <a:custGeom>
            <a:avLst/>
            <a:gdLst>
              <a:gd name="T0" fmla="*/ 1925 w 2102"/>
              <a:gd name="T1" fmla="*/ 395 h 990"/>
              <a:gd name="T2" fmla="*/ 1038 w 2102"/>
              <a:gd name="T3" fmla="*/ 0 h 990"/>
              <a:gd name="T4" fmla="*/ 0 w 2102"/>
              <a:gd name="T5" fmla="*/ 604 h 990"/>
              <a:gd name="T6" fmla="*/ 564 w 2102"/>
              <a:gd name="T7" fmla="*/ 462 h 990"/>
              <a:gd name="T8" fmla="*/ 1457 w 2102"/>
              <a:gd name="T9" fmla="*/ 864 h 990"/>
              <a:gd name="T10" fmla="*/ 1330 w 2102"/>
              <a:gd name="T11" fmla="*/ 990 h 990"/>
              <a:gd name="T12" fmla="*/ 2102 w 2102"/>
              <a:gd name="T13" fmla="*/ 990 h 990"/>
              <a:gd name="T14" fmla="*/ 2102 w 2102"/>
              <a:gd name="T15" fmla="*/ 218 h 990"/>
              <a:gd name="T16" fmla="*/ 1925 w 2102"/>
              <a:gd name="T17" fmla="*/ 395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2" h="990">
                <a:moveTo>
                  <a:pt x="1925" y="395"/>
                </a:moveTo>
                <a:cubicBezTo>
                  <a:pt x="1707" y="152"/>
                  <a:pt x="1390" y="0"/>
                  <a:pt x="1038" y="0"/>
                </a:cubicBezTo>
                <a:cubicBezTo>
                  <a:pt x="593" y="0"/>
                  <a:pt x="205" y="243"/>
                  <a:pt x="0" y="604"/>
                </a:cubicBezTo>
                <a:cubicBezTo>
                  <a:pt x="168" y="514"/>
                  <a:pt x="360" y="462"/>
                  <a:pt x="564" y="462"/>
                </a:cubicBezTo>
                <a:cubicBezTo>
                  <a:pt x="919" y="462"/>
                  <a:pt x="1238" y="618"/>
                  <a:pt x="1457" y="864"/>
                </a:cubicBezTo>
                <a:cubicBezTo>
                  <a:pt x="1330" y="990"/>
                  <a:pt x="1330" y="990"/>
                  <a:pt x="1330" y="990"/>
                </a:cubicBezTo>
                <a:cubicBezTo>
                  <a:pt x="2102" y="990"/>
                  <a:pt x="2102" y="990"/>
                  <a:pt x="2102" y="990"/>
                </a:cubicBezTo>
                <a:cubicBezTo>
                  <a:pt x="2102" y="218"/>
                  <a:pt x="2102" y="218"/>
                  <a:pt x="2102" y="218"/>
                </a:cubicBezTo>
                <a:lnTo>
                  <a:pt x="1925" y="395"/>
                </a:lnTo>
                <a:close/>
              </a:path>
            </a:pathLst>
          </a:custGeom>
          <a:solidFill>
            <a:srgbClr val="FF9216"/>
          </a:solidFill>
          <a:ln>
            <a:noFill/>
          </a:ln>
          <a:extLst>
            <a:ext uri="{91240B29-F687-4F45-9708-019B960494DF}">
              <a14:hiddenLine xmlns:a14="http://schemas.microsoft.com/office/drawing/2010/main" w="9525">
                <a:solidFill>
                  <a:srgbClr val="000000"/>
                </a:solidFill>
                <a:round/>
              </a14:hiddenLine>
            </a:ext>
          </a:extLst>
        </p:spPr>
        <p:txBody>
          <a:bodyPr vert="horz" wrap="square" lIns="34291" tIns="17145" rIns="34291" bIns="17145" numCol="1" anchor="t" anchorCtr="0" compatLnSpc="1"/>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ru-RU" sz="1350" b="0" i="0" u="none" strike="noStrike" kern="1200" cap="none" spc="0" normalizeH="0" noProof="0">
              <a:ln>
                <a:noFill/>
              </a:ln>
              <a:solidFill>
                <a:prstClr val="black"/>
              </a:solidFill>
              <a:effectLst/>
              <a:uLnTx/>
              <a:uFillTx/>
              <a:latin typeface="Arial" panose="020B0604020202020204" pitchFamily="34" charset="0"/>
              <a:ea typeface="微软雅黑" panose="020B0503020204020204" pitchFamily="34" charset="-122"/>
              <a:cs typeface="+mn-ea"/>
            </a:endParaRPr>
          </a:p>
        </p:txBody>
      </p:sp>
      <p:sp>
        <p:nvSpPr>
          <p:cNvPr id="70" name="Freeform 41"/>
          <p:cNvSpPr/>
          <p:nvPr>
            <p:custDataLst>
              <p:tags r:id="rId5"/>
            </p:custDataLst>
          </p:nvPr>
        </p:nvSpPr>
        <p:spPr bwMode="auto">
          <a:xfrm rot="10800000" flipH="1">
            <a:off x="2261843" y="2205139"/>
            <a:ext cx="1604866" cy="755537"/>
          </a:xfrm>
          <a:custGeom>
            <a:avLst/>
            <a:gdLst>
              <a:gd name="T0" fmla="*/ 2099 w 2099"/>
              <a:gd name="T1" fmla="*/ 218 h 984"/>
              <a:gd name="T2" fmla="*/ 1922 w 2099"/>
              <a:gd name="T3" fmla="*/ 395 h 984"/>
              <a:gd name="T4" fmla="*/ 1035 w 2099"/>
              <a:gd name="T5" fmla="*/ 0 h 984"/>
              <a:gd name="T6" fmla="*/ 0 w 2099"/>
              <a:gd name="T7" fmla="*/ 598 h 984"/>
              <a:gd name="T8" fmla="*/ 844 w 2099"/>
              <a:gd name="T9" fmla="*/ 286 h 984"/>
              <a:gd name="T10" fmla="*/ 2099 w 2099"/>
              <a:gd name="T11" fmla="*/ 984 h 984"/>
              <a:gd name="T12" fmla="*/ 2099 w 2099"/>
              <a:gd name="T13" fmla="*/ 218 h 984"/>
            </a:gdLst>
            <a:ahLst/>
            <a:cxnLst>
              <a:cxn ang="0">
                <a:pos x="T0" y="T1"/>
              </a:cxn>
              <a:cxn ang="0">
                <a:pos x="T2" y="T3"/>
              </a:cxn>
              <a:cxn ang="0">
                <a:pos x="T4" y="T5"/>
              </a:cxn>
              <a:cxn ang="0">
                <a:pos x="T6" y="T7"/>
              </a:cxn>
              <a:cxn ang="0">
                <a:pos x="T8" y="T9"/>
              </a:cxn>
              <a:cxn ang="0">
                <a:pos x="T10" y="T11"/>
              </a:cxn>
              <a:cxn ang="0">
                <a:pos x="T12" y="T13"/>
              </a:cxn>
            </a:cxnLst>
            <a:rect l="0" t="0" r="r" b="b"/>
            <a:pathLst>
              <a:path w="2099" h="984">
                <a:moveTo>
                  <a:pt x="2099" y="218"/>
                </a:moveTo>
                <a:cubicBezTo>
                  <a:pt x="1922" y="395"/>
                  <a:pt x="1922" y="395"/>
                  <a:pt x="1922" y="395"/>
                </a:cubicBezTo>
                <a:cubicBezTo>
                  <a:pt x="1704" y="152"/>
                  <a:pt x="1387" y="0"/>
                  <a:pt x="1035" y="0"/>
                </a:cubicBezTo>
                <a:cubicBezTo>
                  <a:pt x="593" y="0"/>
                  <a:pt x="207" y="240"/>
                  <a:pt x="0" y="598"/>
                </a:cubicBezTo>
                <a:cubicBezTo>
                  <a:pt x="228" y="404"/>
                  <a:pt x="522" y="286"/>
                  <a:pt x="844" y="286"/>
                </a:cubicBezTo>
                <a:cubicBezTo>
                  <a:pt x="1338" y="286"/>
                  <a:pt x="1835" y="572"/>
                  <a:pt x="2099" y="984"/>
                </a:cubicBezTo>
                <a:lnTo>
                  <a:pt x="2099" y="218"/>
                </a:lnTo>
                <a:close/>
              </a:path>
            </a:pathLst>
          </a:custGeom>
          <a:solidFill>
            <a:srgbClr val="ED7D31">
              <a:lumMod val="60000"/>
              <a:lumOff val="4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34291" tIns="17145" rIns="34291" bIns="17145" numCol="1" anchor="t" anchorCtr="0" compatLnSpc="1"/>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ru-RU" sz="1350" b="0" i="0" u="none" strike="noStrike" kern="1200" cap="none" spc="0" normalizeH="0" noProof="0">
              <a:ln>
                <a:noFill/>
              </a:ln>
              <a:solidFill>
                <a:prstClr val="black"/>
              </a:solidFill>
              <a:effectLst/>
              <a:uLnTx/>
              <a:uFillTx/>
              <a:latin typeface="Arial" panose="020B0604020202020204" pitchFamily="34" charset="0"/>
              <a:ea typeface="微软雅黑" panose="020B0503020204020204" pitchFamily="34" charset="-122"/>
              <a:cs typeface="+mn-ea"/>
            </a:endParaRPr>
          </a:p>
        </p:txBody>
      </p:sp>
      <p:sp>
        <p:nvSpPr>
          <p:cNvPr id="72" name="Freeform 40"/>
          <p:cNvSpPr/>
          <p:nvPr>
            <p:custDataLst>
              <p:tags r:id="rId6"/>
            </p:custDataLst>
          </p:nvPr>
        </p:nvSpPr>
        <p:spPr bwMode="auto">
          <a:xfrm>
            <a:off x="3744222" y="1660876"/>
            <a:ext cx="1607472" cy="758144"/>
          </a:xfrm>
          <a:custGeom>
            <a:avLst/>
            <a:gdLst>
              <a:gd name="T0" fmla="*/ 1925 w 2102"/>
              <a:gd name="T1" fmla="*/ 395 h 990"/>
              <a:gd name="T2" fmla="*/ 1038 w 2102"/>
              <a:gd name="T3" fmla="*/ 0 h 990"/>
              <a:gd name="T4" fmla="*/ 0 w 2102"/>
              <a:gd name="T5" fmla="*/ 604 h 990"/>
              <a:gd name="T6" fmla="*/ 564 w 2102"/>
              <a:gd name="T7" fmla="*/ 462 h 990"/>
              <a:gd name="T8" fmla="*/ 1457 w 2102"/>
              <a:gd name="T9" fmla="*/ 864 h 990"/>
              <a:gd name="T10" fmla="*/ 1330 w 2102"/>
              <a:gd name="T11" fmla="*/ 990 h 990"/>
              <a:gd name="T12" fmla="*/ 2102 w 2102"/>
              <a:gd name="T13" fmla="*/ 990 h 990"/>
              <a:gd name="T14" fmla="*/ 2102 w 2102"/>
              <a:gd name="T15" fmla="*/ 218 h 990"/>
              <a:gd name="T16" fmla="*/ 1925 w 2102"/>
              <a:gd name="T17" fmla="*/ 395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2" h="990">
                <a:moveTo>
                  <a:pt x="1925" y="395"/>
                </a:moveTo>
                <a:cubicBezTo>
                  <a:pt x="1707" y="152"/>
                  <a:pt x="1390" y="0"/>
                  <a:pt x="1038" y="0"/>
                </a:cubicBezTo>
                <a:cubicBezTo>
                  <a:pt x="593" y="0"/>
                  <a:pt x="205" y="243"/>
                  <a:pt x="0" y="604"/>
                </a:cubicBezTo>
                <a:cubicBezTo>
                  <a:pt x="168" y="514"/>
                  <a:pt x="360" y="462"/>
                  <a:pt x="564" y="462"/>
                </a:cubicBezTo>
                <a:cubicBezTo>
                  <a:pt x="919" y="462"/>
                  <a:pt x="1238" y="618"/>
                  <a:pt x="1457" y="864"/>
                </a:cubicBezTo>
                <a:cubicBezTo>
                  <a:pt x="1330" y="990"/>
                  <a:pt x="1330" y="990"/>
                  <a:pt x="1330" y="990"/>
                </a:cubicBezTo>
                <a:cubicBezTo>
                  <a:pt x="2102" y="990"/>
                  <a:pt x="2102" y="990"/>
                  <a:pt x="2102" y="990"/>
                </a:cubicBezTo>
                <a:cubicBezTo>
                  <a:pt x="2102" y="218"/>
                  <a:pt x="2102" y="218"/>
                  <a:pt x="2102" y="218"/>
                </a:cubicBezTo>
                <a:lnTo>
                  <a:pt x="1925" y="395"/>
                </a:ln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vert="horz" wrap="square" lIns="34291" tIns="17145" rIns="34291" bIns="17145" numCol="1" anchor="t" anchorCtr="0" compatLnSpc="1"/>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ru-RU" sz="1350" b="0" i="0" u="none" strike="noStrike" kern="1200" cap="none" spc="0" normalizeH="0" noProof="0">
              <a:ln>
                <a:noFill/>
              </a:ln>
              <a:solidFill>
                <a:prstClr val="black"/>
              </a:solidFill>
              <a:effectLst/>
              <a:uLnTx/>
              <a:uFillTx/>
              <a:latin typeface="Arial" panose="020B0604020202020204" pitchFamily="34" charset="0"/>
              <a:ea typeface="微软雅黑" panose="020B0503020204020204" pitchFamily="34" charset="-122"/>
              <a:cs typeface="+mn-ea"/>
            </a:endParaRPr>
          </a:p>
        </p:txBody>
      </p:sp>
      <p:sp>
        <p:nvSpPr>
          <p:cNvPr id="73" name="Freeform 41"/>
          <p:cNvSpPr/>
          <p:nvPr>
            <p:custDataLst>
              <p:tags r:id="rId7"/>
            </p:custDataLst>
          </p:nvPr>
        </p:nvSpPr>
        <p:spPr bwMode="auto">
          <a:xfrm>
            <a:off x="3746828" y="1660876"/>
            <a:ext cx="1604866" cy="755537"/>
          </a:xfrm>
          <a:custGeom>
            <a:avLst/>
            <a:gdLst>
              <a:gd name="T0" fmla="*/ 2099 w 2099"/>
              <a:gd name="T1" fmla="*/ 218 h 984"/>
              <a:gd name="T2" fmla="*/ 1922 w 2099"/>
              <a:gd name="T3" fmla="*/ 395 h 984"/>
              <a:gd name="T4" fmla="*/ 1035 w 2099"/>
              <a:gd name="T5" fmla="*/ 0 h 984"/>
              <a:gd name="T6" fmla="*/ 0 w 2099"/>
              <a:gd name="T7" fmla="*/ 598 h 984"/>
              <a:gd name="T8" fmla="*/ 844 w 2099"/>
              <a:gd name="T9" fmla="*/ 286 h 984"/>
              <a:gd name="T10" fmla="*/ 2099 w 2099"/>
              <a:gd name="T11" fmla="*/ 984 h 984"/>
              <a:gd name="T12" fmla="*/ 2099 w 2099"/>
              <a:gd name="T13" fmla="*/ 218 h 984"/>
            </a:gdLst>
            <a:ahLst/>
            <a:cxnLst>
              <a:cxn ang="0">
                <a:pos x="T0" y="T1"/>
              </a:cxn>
              <a:cxn ang="0">
                <a:pos x="T2" y="T3"/>
              </a:cxn>
              <a:cxn ang="0">
                <a:pos x="T4" y="T5"/>
              </a:cxn>
              <a:cxn ang="0">
                <a:pos x="T6" y="T7"/>
              </a:cxn>
              <a:cxn ang="0">
                <a:pos x="T8" y="T9"/>
              </a:cxn>
              <a:cxn ang="0">
                <a:pos x="T10" y="T11"/>
              </a:cxn>
              <a:cxn ang="0">
                <a:pos x="T12" y="T13"/>
              </a:cxn>
            </a:cxnLst>
            <a:rect l="0" t="0" r="r" b="b"/>
            <a:pathLst>
              <a:path w="2099" h="984">
                <a:moveTo>
                  <a:pt x="2099" y="218"/>
                </a:moveTo>
                <a:cubicBezTo>
                  <a:pt x="1922" y="395"/>
                  <a:pt x="1922" y="395"/>
                  <a:pt x="1922" y="395"/>
                </a:cubicBezTo>
                <a:cubicBezTo>
                  <a:pt x="1704" y="152"/>
                  <a:pt x="1387" y="0"/>
                  <a:pt x="1035" y="0"/>
                </a:cubicBezTo>
                <a:cubicBezTo>
                  <a:pt x="593" y="0"/>
                  <a:pt x="207" y="240"/>
                  <a:pt x="0" y="598"/>
                </a:cubicBezTo>
                <a:cubicBezTo>
                  <a:pt x="228" y="404"/>
                  <a:pt x="522" y="286"/>
                  <a:pt x="844" y="286"/>
                </a:cubicBezTo>
                <a:cubicBezTo>
                  <a:pt x="1338" y="286"/>
                  <a:pt x="1835" y="572"/>
                  <a:pt x="2099" y="984"/>
                </a:cubicBezTo>
                <a:lnTo>
                  <a:pt x="2099" y="218"/>
                </a:lnTo>
                <a:close/>
              </a:path>
            </a:pathLst>
          </a:custGeom>
          <a:solidFill>
            <a:srgbClr val="A5A5A5">
              <a:lumMod val="60000"/>
              <a:lumOff val="4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34291" tIns="17145" rIns="34291" bIns="17145" numCol="1" anchor="t" anchorCtr="0" compatLnSpc="1"/>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ru-RU" sz="1350" b="0" i="0" u="none" strike="noStrike" kern="1200" cap="none" spc="0" normalizeH="0" noProof="0">
              <a:ln>
                <a:noFill/>
              </a:ln>
              <a:solidFill>
                <a:prstClr val="black"/>
              </a:solidFill>
              <a:effectLst/>
              <a:uLnTx/>
              <a:uFillTx/>
              <a:latin typeface="Arial" panose="020B0604020202020204" pitchFamily="34" charset="0"/>
              <a:ea typeface="微软雅黑" panose="020B0503020204020204" pitchFamily="34" charset="-122"/>
              <a:cs typeface="+mn-ea"/>
            </a:endParaRPr>
          </a:p>
        </p:txBody>
      </p:sp>
      <p:sp>
        <p:nvSpPr>
          <p:cNvPr id="84" name="Freeform 40"/>
          <p:cNvSpPr/>
          <p:nvPr>
            <p:custDataLst>
              <p:tags r:id="rId8"/>
            </p:custDataLst>
          </p:nvPr>
        </p:nvSpPr>
        <p:spPr bwMode="auto">
          <a:xfrm rot="10800000" flipH="1">
            <a:off x="5293617" y="2202533"/>
            <a:ext cx="1607472" cy="758144"/>
          </a:xfrm>
          <a:custGeom>
            <a:avLst/>
            <a:gdLst>
              <a:gd name="T0" fmla="*/ 1925 w 2102"/>
              <a:gd name="T1" fmla="*/ 395 h 990"/>
              <a:gd name="T2" fmla="*/ 1038 w 2102"/>
              <a:gd name="T3" fmla="*/ 0 h 990"/>
              <a:gd name="T4" fmla="*/ 0 w 2102"/>
              <a:gd name="T5" fmla="*/ 604 h 990"/>
              <a:gd name="T6" fmla="*/ 564 w 2102"/>
              <a:gd name="T7" fmla="*/ 462 h 990"/>
              <a:gd name="T8" fmla="*/ 1457 w 2102"/>
              <a:gd name="T9" fmla="*/ 864 h 990"/>
              <a:gd name="T10" fmla="*/ 1330 w 2102"/>
              <a:gd name="T11" fmla="*/ 990 h 990"/>
              <a:gd name="T12" fmla="*/ 2102 w 2102"/>
              <a:gd name="T13" fmla="*/ 990 h 990"/>
              <a:gd name="T14" fmla="*/ 2102 w 2102"/>
              <a:gd name="T15" fmla="*/ 218 h 990"/>
              <a:gd name="T16" fmla="*/ 1925 w 2102"/>
              <a:gd name="T17" fmla="*/ 395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2" h="990">
                <a:moveTo>
                  <a:pt x="1925" y="395"/>
                </a:moveTo>
                <a:cubicBezTo>
                  <a:pt x="1707" y="152"/>
                  <a:pt x="1390" y="0"/>
                  <a:pt x="1038" y="0"/>
                </a:cubicBezTo>
                <a:cubicBezTo>
                  <a:pt x="593" y="0"/>
                  <a:pt x="205" y="243"/>
                  <a:pt x="0" y="604"/>
                </a:cubicBezTo>
                <a:cubicBezTo>
                  <a:pt x="168" y="514"/>
                  <a:pt x="360" y="462"/>
                  <a:pt x="564" y="462"/>
                </a:cubicBezTo>
                <a:cubicBezTo>
                  <a:pt x="919" y="462"/>
                  <a:pt x="1238" y="618"/>
                  <a:pt x="1457" y="864"/>
                </a:cubicBezTo>
                <a:cubicBezTo>
                  <a:pt x="1330" y="990"/>
                  <a:pt x="1330" y="990"/>
                  <a:pt x="1330" y="990"/>
                </a:cubicBezTo>
                <a:cubicBezTo>
                  <a:pt x="2102" y="990"/>
                  <a:pt x="2102" y="990"/>
                  <a:pt x="2102" y="990"/>
                </a:cubicBezTo>
                <a:cubicBezTo>
                  <a:pt x="2102" y="218"/>
                  <a:pt x="2102" y="218"/>
                  <a:pt x="2102" y="218"/>
                </a:cubicBezTo>
                <a:lnTo>
                  <a:pt x="1925" y="395"/>
                </a:lnTo>
                <a:close/>
              </a:path>
            </a:pathLst>
          </a:cu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vert="horz" wrap="square" lIns="34291" tIns="17145" rIns="34291" bIns="17145" numCol="1" anchor="t" anchorCtr="0" compatLnSpc="1"/>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ru-RU" sz="1350" b="0" i="0" u="none" strike="noStrike" kern="1200" cap="none" spc="0" normalizeH="0" noProof="0">
              <a:ln>
                <a:noFill/>
              </a:ln>
              <a:solidFill>
                <a:prstClr val="black"/>
              </a:solidFill>
              <a:effectLst/>
              <a:uLnTx/>
              <a:uFillTx/>
              <a:latin typeface="Arial" panose="020B0604020202020204" pitchFamily="34" charset="0"/>
              <a:ea typeface="微软雅黑" panose="020B0503020204020204" pitchFamily="34" charset="-122"/>
              <a:cs typeface="+mn-ea"/>
            </a:endParaRPr>
          </a:p>
        </p:txBody>
      </p:sp>
      <p:sp>
        <p:nvSpPr>
          <p:cNvPr id="85" name="Freeform 41"/>
          <p:cNvSpPr/>
          <p:nvPr>
            <p:custDataLst>
              <p:tags r:id="rId9"/>
            </p:custDataLst>
          </p:nvPr>
        </p:nvSpPr>
        <p:spPr bwMode="auto">
          <a:xfrm rot="10800000" flipH="1">
            <a:off x="5296223" y="2205139"/>
            <a:ext cx="1604866" cy="755537"/>
          </a:xfrm>
          <a:custGeom>
            <a:avLst/>
            <a:gdLst>
              <a:gd name="T0" fmla="*/ 2099 w 2099"/>
              <a:gd name="T1" fmla="*/ 218 h 984"/>
              <a:gd name="T2" fmla="*/ 1922 w 2099"/>
              <a:gd name="T3" fmla="*/ 395 h 984"/>
              <a:gd name="T4" fmla="*/ 1035 w 2099"/>
              <a:gd name="T5" fmla="*/ 0 h 984"/>
              <a:gd name="T6" fmla="*/ 0 w 2099"/>
              <a:gd name="T7" fmla="*/ 598 h 984"/>
              <a:gd name="T8" fmla="*/ 844 w 2099"/>
              <a:gd name="T9" fmla="*/ 286 h 984"/>
              <a:gd name="T10" fmla="*/ 2099 w 2099"/>
              <a:gd name="T11" fmla="*/ 984 h 984"/>
              <a:gd name="T12" fmla="*/ 2099 w 2099"/>
              <a:gd name="T13" fmla="*/ 218 h 984"/>
            </a:gdLst>
            <a:ahLst/>
            <a:cxnLst>
              <a:cxn ang="0">
                <a:pos x="T0" y="T1"/>
              </a:cxn>
              <a:cxn ang="0">
                <a:pos x="T2" y="T3"/>
              </a:cxn>
              <a:cxn ang="0">
                <a:pos x="T4" y="T5"/>
              </a:cxn>
              <a:cxn ang="0">
                <a:pos x="T6" y="T7"/>
              </a:cxn>
              <a:cxn ang="0">
                <a:pos x="T8" y="T9"/>
              </a:cxn>
              <a:cxn ang="0">
                <a:pos x="T10" y="T11"/>
              </a:cxn>
              <a:cxn ang="0">
                <a:pos x="T12" y="T13"/>
              </a:cxn>
            </a:cxnLst>
            <a:rect l="0" t="0" r="r" b="b"/>
            <a:pathLst>
              <a:path w="2099" h="984">
                <a:moveTo>
                  <a:pt x="2099" y="218"/>
                </a:moveTo>
                <a:cubicBezTo>
                  <a:pt x="1922" y="395"/>
                  <a:pt x="1922" y="395"/>
                  <a:pt x="1922" y="395"/>
                </a:cubicBezTo>
                <a:cubicBezTo>
                  <a:pt x="1704" y="152"/>
                  <a:pt x="1387" y="0"/>
                  <a:pt x="1035" y="0"/>
                </a:cubicBezTo>
                <a:cubicBezTo>
                  <a:pt x="593" y="0"/>
                  <a:pt x="207" y="240"/>
                  <a:pt x="0" y="598"/>
                </a:cubicBezTo>
                <a:cubicBezTo>
                  <a:pt x="228" y="404"/>
                  <a:pt x="522" y="286"/>
                  <a:pt x="844" y="286"/>
                </a:cubicBezTo>
                <a:cubicBezTo>
                  <a:pt x="1338" y="286"/>
                  <a:pt x="1835" y="572"/>
                  <a:pt x="2099" y="984"/>
                </a:cubicBezTo>
                <a:lnTo>
                  <a:pt x="2099" y="218"/>
                </a:lnTo>
                <a:close/>
              </a:path>
            </a:pathLst>
          </a:custGeom>
          <a:solidFill>
            <a:srgbClr val="FFC000">
              <a:lumMod val="75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34291" tIns="17145" rIns="34291" bIns="17145" numCol="1" anchor="t" anchorCtr="0" compatLnSpc="1"/>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ru-RU" sz="1350" b="0" i="0" u="none" strike="noStrike" kern="1200" cap="none" spc="0" normalizeH="0" noProof="0">
              <a:ln>
                <a:noFill/>
              </a:ln>
              <a:solidFill>
                <a:prstClr val="black"/>
              </a:solidFill>
              <a:effectLst/>
              <a:uLnTx/>
              <a:uFillTx/>
              <a:latin typeface="Arial" panose="020B0604020202020204" pitchFamily="34" charset="0"/>
              <a:ea typeface="微软雅黑" panose="020B0503020204020204" pitchFamily="34" charset="-122"/>
              <a:cs typeface="+mn-ea"/>
            </a:endParaRPr>
          </a:p>
        </p:txBody>
      </p:sp>
      <p:sp>
        <p:nvSpPr>
          <p:cNvPr id="87" name="Freeform 40"/>
          <p:cNvSpPr/>
          <p:nvPr>
            <p:custDataLst>
              <p:tags r:id="rId10"/>
            </p:custDataLst>
          </p:nvPr>
        </p:nvSpPr>
        <p:spPr bwMode="auto">
          <a:xfrm>
            <a:off x="6848220" y="1660876"/>
            <a:ext cx="1607472" cy="758144"/>
          </a:xfrm>
          <a:custGeom>
            <a:avLst/>
            <a:gdLst>
              <a:gd name="T0" fmla="*/ 1925 w 2102"/>
              <a:gd name="T1" fmla="*/ 395 h 990"/>
              <a:gd name="T2" fmla="*/ 1038 w 2102"/>
              <a:gd name="T3" fmla="*/ 0 h 990"/>
              <a:gd name="T4" fmla="*/ 0 w 2102"/>
              <a:gd name="T5" fmla="*/ 604 h 990"/>
              <a:gd name="T6" fmla="*/ 564 w 2102"/>
              <a:gd name="T7" fmla="*/ 462 h 990"/>
              <a:gd name="T8" fmla="*/ 1457 w 2102"/>
              <a:gd name="T9" fmla="*/ 864 h 990"/>
              <a:gd name="T10" fmla="*/ 1330 w 2102"/>
              <a:gd name="T11" fmla="*/ 990 h 990"/>
              <a:gd name="T12" fmla="*/ 2102 w 2102"/>
              <a:gd name="T13" fmla="*/ 990 h 990"/>
              <a:gd name="T14" fmla="*/ 2102 w 2102"/>
              <a:gd name="T15" fmla="*/ 218 h 990"/>
              <a:gd name="T16" fmla="*/ 1925 w 2102"/>
              <a:gd name="T17" fmla="*/ 395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2" h="990">
                <a:moveTo>
                  <a:pt x="1925" y="395"/>
                </a:moveTo>
                <a:cubicBezTo>
                  <a:pt x="1707" y="152"/>
                  <a:pt x="1390" y="0"/>
                  <a:pt x="1038" y="0"/>
                </a:cubicBezTo>
                <a:cubicBezTo>
                  <a:pt x="593" y="0"/>
                  <a:pt x="205" y="243"/>
                  <a:pt x="0" y="604"/>
                </a:cubicBezTo>
                <a:cubicBezTo>
                  <a:pt x="168" y="514"/>
                  <a:pt x="360" y="462"/>
                  <a:pt x="564" y="462"/>
                </a:cubicBezTo>
                <a:cubicBezTo>
                  <a:pt x="919" y="462"/>
                  <a:pt x="1238" y="618"/>
                  <a:pt x="1457" y="864"/>
                </a:cubicBezTo>
                <a:cubicBezTo>
                  <a:pt x="1330" y="990"/>
                  <a:pt x="1330" y="990"/>
                  <a:pt x="1330" y="990"/>
                </a:cubicBezTo>
                <a:cubicBezTo>
                  <a:pt x="2102" y="990"/>
                  <a:pt x="2102" y="990"/>
                  <a:pt x="2102" y="990"/>
                </a:cubicBezTo>
                <a:cubicBezTo>
                  <a:pt x="2102" y="218"/>
                  <a:pt x="2102" y="218"/>
                  <a:pt x="2102" y="218"/>
                </a:cubicBezTo>
                <a:lnTo>
                  <a:pt x="1925" y="395"/>
                </a:lnTo>
                <a:close/>
              </a:path>
            </a:pathLst>
          </a:custGeom>
          <a:solidFill>
            <a:srgbClr val="5B9BD5"/>
          </a:solidFill>
          <a:ln>
            <a:noFill/>
          </a:ln>
          <a:extLst>
            <a:ext uri="{91240B29-F687-4F45-9708-019B960494DF}">
              <a14:hiddenLine xmlns:a14="http://schemas.microsoft.com/office/drawing/2010/main" w="9525">
                <a:solidFill>
                  <a:srgbClr val="000000"/>
                </a:solidFill>
                <a:round/>
              </a14:hiddenLine>
            </a:ext>
          </a:extLst>
        </p:spPr>
        <p:txBody>
          <a:bodyPr vert="horz" wrap="square" lIns="34291" tIns="17145" rIns="34291" bIns="17145" numCol="1" anchor="t" anchorCtr="0" compatLnSpc="1"/>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ru-RU" sz="1350" b="0" i="0" u="none" strike="noStrike" kern="1200" cap="none" spc="0" normalizeH="0" noProof="0">
              <a:ln>
                <a:noFill/>
              </a:ln>
              <a:solidFill>
                <a:prstClr val="black"/>
              </a:solidFill>
              <a:effectLst/>
              <a:uLnTx/>
              <a:uFillTx/>
              <a:latin typeface="Arial" panose="020B0604020202020204" pitchFamily="34" charset="0"/>
              <a:ea typeface="微软雅黑" panose="020B0503020204020204" pitchFamily="34" charset="-122"/>
              <a:cs typeface="+mn-ea"/>
            </a:endParaRPr>
          </a:p>
        </p:txBody>
      </p:sp>
      <p:sp>
        <p:nvSpPr>
          <p:cNvPr id="88" name="Freeform 41"/>
          <p:cNvSpPr/>
          <p:nvPr>
            <p:custDataLst>
              <p:tags r:id="rId11"/>
            </p:custDataLst>
          </p:nvPr>
        </p:nvSpPr>
        <p:spPr bwMode="auto">
          <a:xfrm>
            <a:off x="6850827" y="1660876"/>
            <a:ext cx="1604866" cy="755537"/>
          </a:xfrm>
          <a:custGeom>
            <a:avLst/>
            <a:gdLst>
              <a:gd name="T0" fmla="*/ 2099 w 2099"/>
              <a:gd name="T1" fmla="*/ 218 h 984"/>
              <a:gd name="T2" fmla="*/ 1922 w 2099"/>
              <a:gd name="T3" fmla="*/ 395 h 984"/>
              <a:gd name="T4" fmla="*/ 1035 w 2099"/>
              <a:gd name="T5" fmla="*/ 0 h 984"/>
              <a:gd name="T6" fmla="*/ 0 w 2099"/>
              <a:gd name="T7" fmla="*/ 598 h 984"/>
              <a:gd name="T8" fmla="*/ 844 w 2099"/>
              <a:gd name="T9" fmla="*/ 286 h 984"/>
              <a:gd name="T10" fmla="*/ 2099 w 2099"/>
              <a:gd name="T11" fmla="*/ 984 h 984"/>
              <a:gd name="T12" fmla="*/ 2099 w 2099"/>
              <a:gd name="T13" fmla="*/ 218 h 984"/>
            </a:gdLst>
            <a:ahLst/>
            <a:cxnLst>
              <a:cxn ang="0">
                <a:pos x="T0" y="T1"/>
              </a:cxn>
              <a:cxn ang="0">
                <a:pos x="T2" y="T3"/>
              </a:cxn>
              <a:cxn ang="0">
                <a:pos x="T4" y="T5"/>
              </a:cxn>
              <a:cxn ang="0">
                <a:pos x="T6" y="T7"/>
              </a:cxn>
              <a:cxn ang="0">
                <a:pos x="T8" y="T9"/>
              </a:cxn>
              <a:cxn ang="0">
                <a:pos x="T10" y="T11"/>
              </a:cxn>
              <a:cxn ang="0">
                <a:pos x="T12" y="T13"/>
              </a:cxn>
            </a:cxnLst>
            <a:rect l="0" t="0" r="r" b="b"/>
            <a:pathLst>
              <a:path w="2099" h="984">
                <a:moveTo>
                  <a:pt x="2099" y="218"/>
                </a:moveTo>
                <a:cubicBezTo>
                  <a:pt x="1922" y="395"/>
                  <a:pt x="1922" y="395"/>
                  <a:pt x="1922" y="395"/>
                </a:cubicBezTo>
                <a:cubicBezTo>
                  <a:pt x="1704" y="152"/>
                  <a:pt x="1387" y="0"/>
                  <a:pt x="1035" y="0"/>
                </a:cubicBezTo>
                <a:cubicBezTo>
                  <a:pt x="593" y="0"/>
                  <a:pt x="207" y="240"/>
                  <a:pt x="0" y="598"/>
                </a:cubicBezTo>
                <a:cubicBezTo>
                  <a:pt x="228" y="404"/>
                  <a:pt x="522" y="286"/>
                  <a:pt x="844" y="286"/>
                </a:cubicBezTo>
                <a:cubicBezTo>
                  <a:pt x="1338" y="286"/>
                  <a:pt x="1835" y="572"/>
                  <a:pt x="2099" y="984"/>
                </a:cubicBezTo>
                <a:lnTo>
                  <a:pt x="2099" y="218"/>
                </a:lnTo>
                <a:close/>
              </a:path>
            </a:pathLst>
          </a:custGeom>
          <a:solidFill>
            <a:srgbClr val="5B9BD5">
              <a:lumMod val="60000"/>
              <a:lumOff val="4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34291" tIns="17145" rIns="34291" bIns="17145" numCol="1" anchor="t" anchorCtr="0" compatLnSpc="1"/>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ru-RU" sz="1350" b="0" i="0" u="none" strike="noStrike" kern="1200" cap="none" spc="0" normalizeH="0" noProof="0">
              <a:ln>
                <a:noFill/>
              </a:ln>
              <a:solidFill>
                <a:prstClr val="black"/>
              </a:solidFill>
              <a:effectLst/>
              <a:uLnTx/>
              <a:uFillTx/>
              <a:latin typeface="Arial" panose="020B0604020202020204" pitchFamily="34" charset="0"/>
              <a:ea typeface="微软雅黑" panose="020B0503020204020204" pitchFamily="34" charset="-122"/>
              <a:cs typeface="+mn-ea"/>
            </a:endParaRPr>
          </a:p>
        </p:txBody>
      </p:sp>
      <p:sp>
        <p:nvSpPr>
          <p:cNvPr id="12" name="文本框 11"/>
          <p:cNvSpPr txBox="1"/>
          <p:nvPr/>
        </p:nvSpPr>
        <p:spPr>
          <a:xfrm>
            <a:off x="642620" y="2433320"/>
            <a:ext cx="1619885" cy="1938020"/>
          </a:xfrm>
          <a:prstGeom prst="rect">
            <a:avLst/>
          </a:prstGeom>
          <a:noFill/>
        </p:spPr>
        <p:txBody>
          <a:bodyPr wrap="square" lIns="91440" tIns="45720" rIns="91440" bIns="45720" rtlCol="0" anchor="t">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pPr lvl="0" algn="just">
              <a:buClrTx/>
              <a:buSzTx/>
              <a:buFontTx/>
            </a:pPr>
            <a:r>
              <a:rPr lang="zh-CN" altLang="en-US" dirty="0">
                <a:sym typeface="+mn-ea"/>
              </a:rPr>
              <a:t>有一个团体成立的目的是为了推动当地学校的改革。他们认为这些学校没有公平地对待各个种族的学生。为了提高会议效率和避免成员的进一步减少，这个团体请我去旁听他们的会议。</a:t>
            </a:r>
          </a:p>
        </p:txBody>
      </p:sp>
      <p:sp>
        <p:nvSpPr>
          <p:cNvPr id="13" name="文本框 12"/>
          <p:cNvSpPr txBox="1"/>
          <p:nvPr/>
        </p:nvSpPr>
        <p:spPr>
          <a:xfrm>
            <a:off x="2247265" y="2967355"/>
            <a:ext cx="1619250" cy="2168525"/>
          </a:xfrm>
          <a:prstGeom prst="rect">
            <a:avLst/>
          </a:prstGeom>
          <a:noFill/>
        </p:spPr>
        <p:txBody>
          <a:bodyPr wrap="square" lIns="91440" tIns="45720" rIns="91440" bIns="45720" rtlCol="0" anchor="t">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pPr lvl="0" algn="just">
              <a:buClrTx/>
              <a:buSzTx/>
              <a:buFontTx/>
            </a:pPr>
            <a:r>
              <a:rPr lang="zh-CN" altLang="en-US" dirty="0">
                <a:sym typeface="+mn-ea"/>
              </a:rPr>
              <a:t>会议开始，一位先生讲一篇文章。这篇文章的作者在抱怨她女儿在学校中受到校方不公正的对待。接着后面的人都讲着类似的话题。20分钟后，我问与会人员，目前的讨论是否能够满足他们的需要。没有一个人说“可以”。</a:t>
            </a:r>
          </a:p>
        </p:txBody>
      </p:sp>
      <p:sp>
        <p:nvSpPr>
          <p:cNvPr id="14" name="文本框 13"/>
          <p:cNvSpPr txBox="1"/>
          <p:nvPr/>
        </p:nvSpPr>
        <p:spPr>
          <a:xfrm>
            <a:off x="3866515" y="2458720"/>
            <a:ext cx="1604645" cy="2399665"/>
          </a:xfrm>
          <a:prstGeom prst="rect">
            <a:avLst/>
          </a:prstGeom>
          <a:noFill/>
        </p:spPr>
        <p:txBody>
          <a:bodyPr wrap="square" lIns="91440" tIns="45720" rIns="91440" bIns="45720" rtlCol="0" anchor="t">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pPr lvl="0" algn="just">
              <a:buClrTx/>
              <a:buSzTx/>
              <a:buFontTx/>
            </a:pPr>
            <a:r>
              <a:rPr lang="zh-CN" altLang="en-US" dirty="0">
                <a:sym typeface="+mn-ea"/>
              </a:rPr>
              <a:t>于是，我就问开始的那位先生：“你提到那篇文章，是想得到怎样的反馈呢？”他回答说：“我认为这篇文章很有意思。”我解释说，我想知道的是他期待得到怎样的反馈，而不是他对这篇文章的看法。他想了想，然后承认：“我不知道我想要什么。”</a:t>
            </a:r>
          </a:p>
        </p:txBody>
      </p:sp>
      <p:sp>
        <p:nvSpPr>
          <p:cNvPr id="15" name="文本框 14"/>
          <p:cNvSpPr txBox="1"/>
          <p:nvPr/>
        </p:nvSpPr>
        <p:spPr>
          <a:xfrm>
            <a:off x="5471160" y="2976245"/>
            <a:ext cx="1619250" cy="1938020"/>
          </a:xfrm>
          <a:prstGeom prst="rect">
            <a:avLst/>
          </a:prstGeom>
          <a:noFill/>
        </p:spPr>
        <p:txBody>
          <a:bodyPr wrap="square" lIns="91440" tIns="45720" rIns="91440" bIns="45720" rtlCol="0" anchor="t">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pPr lvl="0" algn="just" eaLnBrk="1" latinLnBrk="0" hangingPunct="1">
              <a:lnSpc>
                <a:spcPct val="100000"/>
              </a:lnSpc>
              <a:buClrTx/>
              <a:buSzTx/>
              <a:buFontTx/>
            </a:pPr>
            <a:r>
              <a:rPr lang="zh-CN" altLang="en-US" dirty="0">
                <a:sym typeface="+mn-ea"/>
              </a:rPr>
              <a:t>这就是会议的前20分钟讨论毫无成效的原因。如果我们在集体讨论时漫无目的地发言，那么，会议很可能就会毫无成果。如果有其他成员提醒他：“我不清楚你为什么要提到这篇文章。你是否可以告诉我们，你期待得到怎样的反馈呢？”这样的提醒也许就可以避免浪费宝贵的会议时间。</a:t>
            </a:r>
          </a:p>
        </p:txBody>
      </p:sp>
      <p:sp>
        <p:nvSpPr>
          <p:cNvPr id="16" name="文本框 15"/>
          <p:cNvSpPr txBox="1"/>
          <p:nvPr/>
        </p:nvSpPr>
        <p:spPr>
          <a:xfrm>
            <a:off x="7090410" y="2433320"/>
            <a:ext cx="1604645" cy="1245235"/>
          </a:xfrm>
          <a:prstGeom prst="rect">
            <a:avLst/>
          </a:prstGeom>
          <a:noFill/>
        </p:spPr>
        <p:txBody>
          <a:bodyPr wrap="square" lIns="91440" tIns="45720" rIns="91440" bIns="45720" rtlCol="0" anchor="t">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pPr lvl="0" algn="just">
              <a:buClrTx/>
              <a:buSzTx/>
              <a:buFontTx/>
            </a:pPr>
            <a:r>
              <a:rPr lang="zh-CN" altLang="en-US" dirty="0">
                <a:sym typeface="+mn-ea"/>
              </a:rPr>
              <a:t>此外，如果不清楚发言者是否已经得到满意的答复，讨论就可能漫无目的地继续下去，而无法满足任何人的需要。</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5400600" cy="4603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请求与命令</a:t>
            </a:r>
          </a:p>
        </p:txBody>
      </p:sp>
      <p:sp>
        <p:nvSpPr>
          <p:cNvPr id="3" name="文本框 2"/>
          <p:cNvSpPr txBox="1"/>
          <p:nvPr/>
        </p:nvSpPr>
        <p:spPr>
          <a:xfrm>
            <a:off x="2844800" y="1253490"/>
            <a:ext cx="3540125" cy="245745"/>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请求与命令的区别</a:t>
            </a:r>
          </a:p>
        </p:txBody>
      </p:sp>
      <p:sp>
        <p:nvSpPr>
          <p:cNvPr id="4" name="文本框 3"/>
          <p:cNvSpPr txBox="1"/>
          <p:nvPr/>
        </p:nvSpPr>
        <p:spPr>
          <a:xfrm>
            <a:off x="1044402" y="659595"/>
            <a:ext cx="7344816" cy="553720"/>
          </a:xfrm>
          <a:prstGeom prst="rect">
            <a:avLst/>
          </a:prstGeom>
          <a:noFill/>
        </p:spPr>
        <p:txBody>
          <a:bodyPr wrap="square" lIns="0" tIns="0" rIns="0" bIns="0" rtlCol="0">
            <a:spAutoFit/>
          </a:bodyPr>
          <a:lstStyle/>
          <a:p>
            <a:pPr lvl="0" algn="just">
              <a:buClrTx/>
              <a:buSzTx/>
              <a:buFontTx/>
            </a:pPr>
            <a:r>
              <a:rPr lang="zh-CN" altLang="en-US" sz="1200" dirty="0">
                <a:solidFill>
                  <a:schemeClr val="tx1">
                    <a:lumMod val="65000"/>
                    <a:lumOff val="35000"/>
                  </a:schemeClr>
                </a:solidFill>
                <a:ea typeface="思源黑体" panose="020B0500000000000000" pitchFamily="34" charset="-122"/>
                <a:sym typeface="+mn-ea"/>
              </a:rPr>
              <a:t>一旦人们认为不答应我们就会受到责罚，他们就会把我们的请求看作是命令。听到命令时，一个人只能看到两种选择：服从或反抗。不论如何，只要人们认为我们是在强迫他们，他们就不会乐于满足我们的需要。如果我们在过去常常指责他人，那么，我们的请求很可能就会被看作是命令。</a:t>
            </a:r>
          </a:p>
        </p:txBody>
      </p:sp>
      <p:pic>
        <p:nvPicPr>
          <p:cNvPr id="5" name="图片 4"/>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2739401" y="1882744"/>
            <a:ext cx="2048718" cy="2044145"/>
          </a:xfrm>
          <a:prstGeom prst="rect">
            <a:avLst/>
          </a:prstGeom>
        </p:spPr>
      </p:pic>
      <p:pic>
        <p:nvPicPr>
          <p:cNvPr id="6" name="图片 5"/>
          <p:cNvPicPr>
            <a:picLocks noChangeAspect="1"/>
          </p:cNvPicPr>
          <p:nvPr>
            <p:custDataLst>
              <p:tags r:id="rId3"/>
            </p:custDataLst>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tretch>
            <a:fillRect/>
          </a:stretch>
        </p:blipFill>
        <p:spPr>
          <a:xfrm>
            <a:off x="4321436" y="2398354"/>
            <a:ext cx="2048718" cy="2044145"/>
          </a:xfrm>
          <a:prstGeom prst="rect">
            <a:avLst/>
          </a:prstGeom>
        </p:spPr>
      </p:pic>
      <p:sp>
        <p:nvSpPr>
          <p:cNvPr id="29" name="菱形 28"/>
          <p:cNvSpPr/>
          <p:nvPr>
            <p:custDataLst>
              <p:tags r:id="rId4"/>
            </p:custDataLst>
          </p:nvPr>
        </p:nvSpPr>
        <p:spPr bwMode="auto">
          <a:xfrm>
            <a:off x="5976409" y="2631162"/>
            <a:ext cx="969542" cy="969542"/>
          </a:xfrm>
          <a:prstGeom prst="diamond">
            <a:avLst/>
          </a:prstGeom>
          <a:solidFill>
            <a:srgbClr val="FF9216"/>
          </a:solidFill>
          <a:ln w="28575">
            <a:noFill/>
            <a:round/>
          </a:ln>
        </p:spPr>
        <p:txBody>
          <a:bodyPr anchor="ctr"/>
          <a:lstStyle/>
          <a:p>
            <a:pPr algn="ctr">
              <a:lnSpc>
                <a:spcPct val="120000"/>
              </a:lnSpc>
            </a:pPr>
            <a:endParaRPr sz="1350">
              <a:latin typeface="Arial" panose="020B0604020202020204" pitchFamily="34" charset="0"/>
              <a:ea typeface="微软雅黑" panose="020B0503020204020204" pitchFamily="34" charset="-122"/>
            </a:endParaRPr>
          </a:p>
        </p:txBody>
      </p:sp>
      <p:sp>
        <p:nvSpPr>
          <p:cNvPr id="15" name="菱形 14"/>
          <p:cNvSpPr/>
          <p:nvPr>
            <p:custDataLst>
              <p:tags r:id="rId5"/>
            </p:custDataLst>
          </p:nvPr>
        </p:nvSpPr>
        <p:spPr bwMode="auto">
          <a:xfrm>
            <a:off x="2183322" y="2115553"/>
            <a:ext cx="969542" cy="969542"/>
          </a:xfrm>
          <a:prstGeom prst="diamond">
            <a:avLst/>
          </a:prstGeom>
          <a:solidFill>
            <a:srgbClr val="1E74AE"/>
          </a:solidFill>
          <a:ln w="28575">
            <a:noFill/>
            <a:round/>
          </a:ln>
        </p:spPr>
        <p:txBody>
          <a:bodyPr anchor="ctr"/>
          <a:lstStyle/>
          <a:p>
            <a:pPr algn="ctr">
              <a:lnSpc>
                <a:spcPct val="120000"/>
              </a:lnSpc>
            </a:pPr>
            <a:endParaRPr sz="1350">
              <a:latin typeface="Arial" panose="020B0604020202020204" pitchFamily="34" charset="0"/>
              <a:ea typeface="微软雅黑" panose="020B0503020204020204" pitchFamily="34" charset="-122"/>
            </a:endParaRPr>
          </a:p>
        </p:txBody>
      </p:sp>
      <p:sp>
        <p:nvSpPr>
          <p:cNvPr id="8" name="文本框 7"/>
          <p:cNvSpPr txBox="1"/>
          <p:nvPr/>
        </p:nvSpPr>
        <p:spPr>
          <a:xfrm>
            <a:off x="1485900" y="1900555"/>
            <a:ext cx="558800" cy="215265"/>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lvl="0" algn="ctr">
              <a:buClrTx/>
              <a:buSzTx/>
              <a:buFontTx/>
            </a:pPr>
            <a:r>
              <a:rPr lang="zh-CN" altLang="en-US" sz="1400" dirty="0">
                <a:sym typeface="+mn-ea"/>
              </a:rPr>
              <a:t>命令</a:t>
            </a:r>
          </a:p>
        </p:txBody>
      </p:sp>
      <p:sp>
        <p:nvSpPr>
          <p:cNvPr id="12" name="文本框 11"/>
          <p:cNvSpPr txBox="1"/>
          <p:nvPr/>
        </p:nvSpPr>
        <p:spPr>
          <a:xfrm>
            <a:off x="353060" y="2115820"/>
            <a:ext cx="1779905" cy="2168525"/>
          </a:xfrm>
          <a:prstGeom prst="rect">
            <a:avLst/>
          </a:prstGeom>
          <a:noFill/>
        </p:spPr>
        <p:txBody>
          <a:bodyPr wrap="square" lIns="91440" tIns="45720" rIns="91440" bIns="45720" rtlCol="0" anchor="t">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pPr marL="171450" lvl="0" indent="-171450" algn="just">
              <a:buClrTx/>
              <a:buSzTx/>
              <a:buFont typeface="Arial" panose="020B0604020202020204" pitchFamily="34" charset="0"/>
              <a:buChar char="•"/>
            </a:pPr>
            <a:r>
              <a:rPr lang="zh-CN" altLang="en-US" dirty="0">
                <a:sym typeface="+mn-ea"/>
              </a:rPr>
              <a:t>请求没有得到满足时，提出请求的人如果批评和指责，是命令；</a:t>
            </a:r>
          </a:p>
          <a:p>
            <a:pPr marL="171450" lvl="0" indent="-171450" algn="just">
              <a:buClrTx/>
              <a:buSzTx/>
              <a:buFont typeface="Arial" panose="020B0604020202020204" pitchFamily="34" charset="0"/>
              <a:buChar char="•"/>
            </a:pPr>
            <a:r>
              <a:rPr lang="zh-CN" altLang="en-US" dirty="0">
                <a:sym typeface="+mn-ea"/>
              </a:rPr>
              <a:t>如果想利用对方的内疚来达到目的，是命令；</a:t>
            </a:r>
          </a:p>
          <a:p>
            <a:pPr marL="171450" lvl="0" indent="-171450" algn="just">
              <a:buClrTx/>
              <a:buSzTx/>
              <a:buFont typeface="Arial" panose="020B0604020202020204" pitchFamily="34" charset="0"/>
              <a:buChar char="•"/>
            </a:pPr>
            <a:r>
              <a:rPr lang="zh-CN" altLang="en-US" dirty="0">
                <a:sym typeface="+mn-ea"/>
              </a:rPr>
              <a:t>将他人的不顺从看作是对我们的排斥，我们所表达的愿望就有可能被看作是命令。</a:t>
            </a:r>
          </a:p>
        </p:txBody>
      </p:sp>
      <p:sp>
        <p:nvSpPr>
          <p:cNvPr id="9" name="文本框 8"/>
          <p:cNvSpPr txBox="1"/>
          <p:nvPr/>
        </p:nvSpPr>
        <p:spPr>
          <a:xfrm>
            <a:off x="7002780" y="1900555"/>
            <a:ext cx="558800" cy="215265"/>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lvl="0" algn="ctr">
              <a:buClrTx/>
              <a:buSzTx/>
              <a:buFontTx/>
            </a:pPr>
            <a:r>
              <a:rPr lang="zh-CN" altLang="en-US" sz="1400" dirty="0">
                <a:sym typeface="+mn-ea"/>
              </a:rPr>
              <a:t>请求</a:t>
            </a:r>
          </a:p>
        </p:txBody>
      </p:sp>
      <p:sp>
        <p:nvSpPr>
          <p:cNvPr id="10" name="文本框 9"/>
          <p:cNvSpPr txBox="1"/>
          <p:nvPr/>
        </p:nvSpPr>
        <p:spPr>
          <a:xfrm>
            <a:off x="6946265" y="2115820"/>
            <a:ext cx="1779905" cy="1938020"/>
          </a:xfrm>
          <a:prstGeom prst="rect">
            <a:avLst/>
          </a:prstGeom>
          <a:noFill/>
        </p:spPr>
        <p:txBody>
          <a:bodyPr wrap="square" lIns="91440" tIns="45720" rIns="91440" bIns="45720" rtlCol="0" anchor="t">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pPr marL="171450" lvl="0" indent="-171450" algn="just">
              <a:buClrTx/>
              <a:buSzTx/>
              <a:buFont typeface="Arial" panose="020B0604020202020204" pitchFamily="34" charset="0"/>
              <a:buChar char="•"/>
            </a:pPr>
            <a:r>
              <a:rPr lang="zh-CN" altLang="en-US" dirty="0">
                <a:sym typeface="+mn-ea"/>
              </a:rPr>
              <a:t>如果我们不想勉强人，那么清楚地表明这一点是重要的，这有助于人们相信我们提出的是请求；</a:t>
            </a:r>
          </a:p>
          <a:p>
            <a:pPr marL="171450" lvl="0" indent="-171450" algn="just">
              <a:buClrTx/>
              <a:buSzTx/>
              <a:buFont typeface="Arial" panose="020B0604020202020204" pitchFamily="34" charset="0"/>
              <a:buChar char="•"/>
            </a:pPr>
            <a:r>
              <a:rPr lang="zh-CN" altLang="en-US" dirty="0">
                <a:sym typeface="+mn-ea"/>
              </a:rPr>
              <a:t>在人们无法满足我们的愿望时，我们如果能尊重他们的感受和需要，那这就是请求。</a:t>
            </a:r>
          </a:p>
        </p:txBody>
      </p:sp>
      <p:pic>
        <p:nvPicPr>
          <p:cNvPr id="11" name="图形 10" descr="指向右边的反手食指"/>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361709" y="2292048"/>
            <a:ext cx="612768" cy="612768"/>
          </a:xfrm>
          <a:prstGeom prst="rect">
            <a:avLst/>
          </a:prstGeom>
        </p:spPr>
      </p:pic>
      <p:pic>
        <p:nvPicPr>
          <p:cNvPr id="14" name="图形 13" descr="溪流"/>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182127" y="2836880"/>
            <a:ext cx="558106" cy="55810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5400600" cy="4603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非暴力沟通的目的</a:t>
            </a:r>
          </a:p>
        </p:txBody>
      </p:sp>
      <p:sp>
        <p:nvSpPr>
          <p:cNvPr id="3" name="文本框 2"/>
          <p:cNvSpPr txBox="1"/>
          <p:nvPr/>
        </p:nvSpPr>
        <p:spPr>
          <a:xfrm>
            <a:off x="2701290" y="1253490"/>
            <a:ext cx="3783965" cy="245745"/>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案例：非暴力沟通是提出请求而不是命令</a:t>
            </a:r>
          </a:p>
        </p:txBody>
      </p:sp>
      <p:sp>
        <p:nvSpPr>
          <p:cNvPr id="4" name="文本框 3"/>
          <p:cNvSpPr txBox="1"/>
          <p:nvPr/>
        </p:nvSpPr>
        <p:spPr>
          <a:xfrm>
            <a:off x="1044402" y="659595"/>
            <a:ext cx="7344816" cy="553720"/>
          </a:xfrm>
          <a:prstGeom prst="rect">
            <a:avLst/>
          </a:prstGeom>
          <a:noFill/>
        </p:spPr>
        <p:txBody>
          <a:bodyPr wrap="square" lIns="0" tIns="0" rIns="0" bIns="0" rtlCol="0">
            <a:spAutoFit/>
          </a:bodyPr>
          <a:lstStyle/>
          <a:p>
            <a:pPr lvl="0" algn="just">
              <a:buClrTx/>
              <a:buSzTx/>
              <a:buFontTx/>
            </a:pPr>
            <a:r>
              <a:rPr lang="zh-CN" altLang="en-US" sz="1200" dirty="0">
                <a:solidFill>
                  <a:schemeClr val="tx1">
                    <a:lumMod val="65000"/>
                    <a:lumOff val="35000"/>
                  </a:schemeClr>
                </a:solidFill>
                <a:ea typeface="思源黑体" panose="020B0500000000000000" pitchFamily="34" charset="-122"/>
                <a:sym typeface="+mn-ea"/>
              </a:rPr>
              <a:t>非暴力沟通是用来帮助我们在诚实和倾听的基础上与人联系。使用非暴力沟通时，我们希望人们的改变和行动是出于对生命的爱。一旦人们相信我们看重彼此的感情，并能兼顾双方的需要，那么，他们也就会相信我们所表达的愿望是请求而非命令。</a:t>
            </a:r>
          </a:p>
        </p:txBody>
      </p:sp>
      <p:sp>
        <p:nvSpPr>
          <p:cNvPr id="5" name="文本框 4"/>
          <p:cNvSpPr txBox="1"/>
          <p:nvPr/>
        </p:nvSpPr>
        <p:spPr>
          <a:xfrm>
            <a:off x="218880" y="1585918"/>
            <a:ext cx="3993872" cy="368935"/>
          </a:xfrm>
          <a:prstGeom prst="rect">
            <a:avLst/>
          </a:prstGeom>
          <a:noFill/>
        </p:spPr>
        <p:txBody>
          <a:bodyPr wrap="square" lIns="0" tIns="0" rIns="0" bIns="0" rtlCol="0">
            <a:spAutoFit/>
          </a:bodyPr>
          <a:lstStyle/>
          <a:p>
            <a:pPr algn="just"/>
            <a:r>
              <a:rPr lang="zh-CN" altLang="en-US" sz="1200" b="1" dirty="0">
                <a:solidFill>
                  <a:schemeClr val="tx1">
                    <a:lumMod val="75000"/>
                    <a:lumOff val="25000"/>
                  </a:schemeClr>
                </a:solidFill>
                <a:ea typeface="思源黑体" panose="020B0500000000000000" pitchFamily="34" charset="-122"/>
              </a:rPr>
              <a:t>案例一：有时我们只是在运用非暴力沟通的表达形式，而忘记了它所服务的目的。</a:t>
            </a:r>
          </a:p>
        </p:txBody>
      </p:sp>
      <p:sp>
        <p:nvSpPr>
          <p:cNvPr id="6" name="圆角矩形标注 5"/>
          <p:cNvSpPr/>
          <p:nvPr/>
        </p:nvSpPr>
        <p:spPr>
          <a:xfrm>
            <a:off x="467995" y="2405380"/>
            <a:ext cx="3745230" cy="739775"/>
          </a:xfrm>
          <a:prstGeom prst="wedgeRoundRectCallout">
            <a:avLst>
              <a:gd name="adj1" fmla="val -62214"/>
              <a:gd name="adj2" fmla="val -15784"/>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000" dirty="0"/>
              <a:t>“</a:t>
            </a:r>
            <a:r>
              <a:rPr lang="zh-CN" altLang="en-US" sz="1000" dirty="0"/>
              <a:t>我试过了，但没有用。回家后，就像我练习的那样，表达了我的感受和需要。我没有责备他，而是说</a:t>
            </a:r>
            <a:r>
              <a:rPr lang="en-US" altLang="zh-CN" sz="1000" dirty="0"/>
              <a:t>‘</a:t>
            </a:r>
            <a:r>
              <a:rPr lang="zh-CN" altLang="en-US" sz="1000" dirty="0"/>
              <a:t>看到你没有做家务，我很失望，因为我希望有个干净的环境</a:t>
            </a:r>
            <a:r>
              <a:rPr lang="en-US" altLang="zh-CN" sz="1000" dirty="0"/>
              <a:t>’</a:t>
            </a:r>
            <a:r>
              <a:rPr lang="zh-CN" altLang="en-US" sz="1000" dirty="0"/>
              <a:t>。然后我提出请求：我请他立即把房间收拾干净。</a:t>
            </a:r>
            <a:r>
              <a:rPr lang="en-US" altLang="zh-CN" sz="1000" dirty="0"/>
              <a:t>”</a:t>
            </a:r>
          </a:p>
        </p:txBody>
      </p:sp>
      <p:sp>
        <p:nvSpPr>
          <p:cNvPr id="12" name="文本框 11"/>
          <p:cNvSpPr txBox="1"/>
          <p:nvPr/>
        </p:nvSpPr>
        <p:spPr>
          <a:xfrm>
            <a:off x="219075" y="2001520"/>
            <a:ext cx="3994150" cy="298608"/>
          </a:xfrm>
          <a:prstGeom prst="rect">
            <a:avLst/>
          </a:prstGeom>
          <a:noFill/>
        </p:spPr>
        <p:txBody>
          <a:bodyPr wrap="square" lIns="91440" tIns="45720" rIns="91440" bIns="45720" rtlCol="0" anchor="t">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pPr marL="0" lvl="0" indent="0" algn="just">
              <a:buClrTx/>
              <a:buSzTx/>
              <a:buFont typeface="Arial" panose="020B0604020202020204" pitchFamily="34" charset="0"/>
              <a:buNone/>
            </a:pPr>
            <a:r>
              <a:rPr lang="zh-CN" altLang="en-US" dirty="0">
                <a:sym typeface="+mn-ea"/>
              </a:rPr>
              <a:t>在一次研讨班中，有位母亲和我说她和孩子的问题。</a:t>
            </a:r>
          </a:p>
        </p:txBody>
      </p:sp>
      <p:sp>
        <p:nvSpPr>
          <p:cNvPr id="7" name="圆角矩形标注 6"/>
          <p:cNvSpPr/>
          <p:nvPr/>
        </p:nvSpPr>
        <p:spPr>
          <a:xfrm>
            <a:off x="1814195" y="3202940"/>
            <a:ext cx="2099310" cy="366395"/>
          </a:xfrm>
          <a:prstGeom prst="wedgeRoundRectCallout">
            <a:avLst>
              <a:gd name="adj1" fmla="val 56815"/>
              <a:gd name="adj2" fmla="val -38412"/>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000" dirty="0"/>
              <a:t>“</a:t>
            </a:r>
            <a:r>
              <a:rPr lang="zh-CN" altLang="en-US" sz="1000" dirty="0"/>
              <a:t>听起来你已经很清楚地表达了非暴力沟通的四个要素，然后呢？</a:t>
            </a:r>
            <a:r>
              <a:rPr lang="en-US" altLang="zh-CN" sz="1000" dirty="0"/>
              <a:t>”</a:t>
            </a:r>
          </a:p>
        </p:txBody>
      </p:sp>
      <p:sp>
        <p:nvSpPr>
          <p:cNvPr id="8" name="圆角矩形标注 7"/>
          <p:cNvSpPr/>
          <p:nvPr/>
        </p:nvSpPr>
        <p:spPr>
          <a:xfrm>
            <a:off x="467995" y="3667760"/>
            <a:ext cx="2442210" cy="427990"/>
          </a:xfrm>
          <a:prstGeom prst="wedgeRoundRectCallout">
            <a:avLst>
              <a:gd name="adj1" fmla="val -62214"/>
              <a:gd name="adj2" fmla="val -15784"/>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000" dirty="0"/>
              <a:t>“</a:t>
            </a:r>
            <a:r>
              <a:rPr lang="zh-CN" altLang="en-US" sz="1000" dirty="0"/>
              <a:t>他什么都没做。我和他说，像他这样懒惰和不负责任的人是不会有前途的。</a:t>
            </a:r>
            <a:r>
              <a:rPr lang="en-US" altLang="zh-CN" sz="1000" dirty="0"/>
              <a:t>”</a:t>
            </a:r>
          </a:p>
        </p:txBody>
      </p:sp>
      <p:sp>
        <p:nvSpPr>
          <p:cNvPr id="9" name="文本框 8"/>
          <p:cNvSpPr txBox="1"/>
          <p:nvPr/>
        </p:nvSpPr>
        <p:spPr>
          <a:xfrm>
            <a:off x="102235" y="4088130"/>
            <a:ext cx="4111625" cy="1014730"/>
          </a:xfrm>
          <a:prstGeom prst="rect">
            <a:avLst/>
          </a:prstGeom>
          <a:noFill/>
        </p:spPr>
        <p:txBody>
          <a:bodyPr wrap="square" lIns="91440" tIns="45720" rIns="91440" bIns="45720" rtlCol="0" anchor="t">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pPr marL="0" lvl="0" indent="0" algn="just">
              <a:buClrTx/>
              <a:buSzTx/>
              <a:buFont typeface="Arial" panose="020B0604020202020204" pitchFamily="34" charset="0"/>
              <a:buNone/>
            </a:pPr>
            <a:r>
              <a:rPr lang="zh-CN" altLang="en-US" dirty="0">
                <a:solidFill>
                  <a:schemeClr val="tx1"/>
                </a:solidFill>
                <a:sym typeface="+mn-ea"/>
              </a:rPr>
              <a:t>这位女士把请求和命令混为一谈。在她看来，非暴力沟通是否有用取决于她的“请求”是否能得到满足。在刚开始运用非暴力沟通时，我们也许会发现，有时我们只是在运用非暴力沟通的表达形式，而忘记了它所服务的目的。</a:t>
            </a:r>
          </a:p>
        </p:txBody>
      </p:sp>
      <p:sp>
        <p:nvSpPr>
          <p:cNvPr id="10" name="文本框 9"/>
          <p:cNvSpPr txBox="1"/>
          <p:nvPr/>
        </p:nvSpPr>
        <p:spPr>
          <a:xfrm>
            <a:off x="4828345" y="1585918"/>
            <a:ext cx="3993872" cy="368935"/>
          </a:xfrm>
          <a:prstGeom prst="rect">
            <a:avLst/>
          </a:prstGeom>
          <a:noFill/>
        </p:spPr>
        <p:txBody>
          <a:bodyPr wrap="square" lIns="0" tIns="0" rIns="0" bIns="0" rtlCol="0">
            <a:spAutoFit/>
          </a:bodyPr>
          <a:lstStyle/>
          <a:p>
            <a:pPr algn="just"/>
            <a:r>
              <a:rPr lang="zh-CN" altLang="en-US" sz="1200" b="1" dirty="0">
                <a:solidFill>
                  <a:schemeClr val="tx1">
                    <a:lumMod val="75000"/>
                    <a:lumOff val="25000"/>
                  </a:schemeClr>
                </a:solidFill>
                <a:ea typeface="思源黑体" panose="020B0500000000000000" pitchFamily="34" charset="-122"/>
              </a:rPr>
              <a:t>案例二：有时即使我们以适当的方式提出请求，有些人仍会误以为是命令。</a:t>
            </a:r>
          </a:p>
        </p:txBody>
      </p:sp>
      <p:sp>
        <p:nvSpPr>
          <p:cNvPr id="11" name="文本框 10"/>
          <p:cNvSpPr txBox="1"/>
          <p:nvPr/>
        </p:nvSpPr>
        <p:spPr>
          <a:xfrm>
            <a:off x="4828540" y="2001520"/>
            <a:ext cx="3994150" cy="321945"/>
          </a:xfrm>
          <a:prstGeom prst="rect">
            <a:avLst/>
          </a:prstGeom>
          <a:noFill/>
        </p:spPr>
        <p:txBody>
          <a:bodyPr wrap="square" lIns="91440" tIns="45720" rIns="91440" bIns="45720" rtlCol="0" anchor="t">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pPr marL="0" lvl="0" indent="0" algn="just">
              <a:buClrTx/>
              <a:buSzTx/>
              <a:buFont typeface="Arial" panose="020B0604020202020204" pitchFamily="34" charset="0"/>
              <a:buNone/>
            </a:pPr>
            <a:r>
              <a:rPr lang="zh-CN" altLang="en-US" dirty="0">
                <a:sym typeface="+mn-ea"/>
              </a:rPr>
              <a:t>在高中给学生示范如何运用非暴力沟通与学生沟通。</a:t>
            </a:r>
          </a:p>
        </p:txBody>
      </p:sp>
      <p:sp>
        <p:nvSpPr>
          <p:cNvPr id="13" name="圆角矩形标注 12"/>
          <p:cNvSpPr/>
          <p:nvPr/>
        </p:nvSpPr>
        <p:spPr>
          <a:xfrm>
            <a:off x="5077460" y="2405380"/>
            <a:ext cx="2974975" cy="397510"/>
          </a:xfrm>
          <a:prstGeom prst="wedgeRoundRectCallout">
            <a:avLst>
              <a:gd name="adj1" fmla="val -62214"/>
              <a:gd name="adj2" fmla="val -15784"/>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000" dirty="0"/>
              <a:t>“</a:t>
            </a:r>
            <a:r>
              <a:rPr sz="1000" dirty="0"/>
              <a:t>请各位同学回座位坐好，我将做自我介绍，并谈谈来这里的目的。”</a:t>
            </a:r>
            <a:r>
              <a:rPr lang="zh-CN" sz="1000" dirty="0"/>
              <a:t>但有的学生却没有坐下来。</a:t>
            </a:r>
          </a:p>
        </p:txBody>
      </p:sp>
      <p:sp>
        <p:nvSpPr>
          <p:cNvPr id="14" name="圆角矩形标注 13"/>
          <p:cNvSpPr/>
          <p:nvPr/>
        </p:nvSpPr>
        <p:spPr>
          <a:xfrm>
            <a:off x="7529830" y="3202940"/>
            <a:ext cx="1292860" cy="366395"/>
          </a:xfrm>
          <a:prstGeom prst="wedgeRoundRectCallout">
            <a:avLst>
              <a:gd name="adj1" fmla="val 56815"/>
              <a:gd name="adj2" fmla="val -38412"/>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sz="1000" dirty="0"/>
              <a:t>“你要求我们马上回到座位坐下来。”</a:t>
            </a:r>
          </a:p>
        </p:txBody>
      </p:sp>
      <p:sp>
        <p:nvSpPr>
          <p:cNvPr id="15" name="圆角矩形标注 14"/>
          <p:cNvSpPr/>
          <p:nvPr/>
        </p:nvSpPr>
        <p:spPr>
          <a:xfrm>
            <a:off x="5077460" y="2846070"/>
            <a:ext cx="2914650" cy="299720"/>
          </a:xfrm>
          <a:prstGeom prst="wedgeRoundRectCallout">
            <a:avLst>
              <a:gd name="adj1" fmla="val -62214"/>
              <a:gd name="adj2" fmla="val -15784"/>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000" dirty="0">
                <a:sym typeface="+mn-ea"/>
              </a:rPr>
              <a:t>“</a:t>
            </a:r>
            <a:r>
              <a:rPr lang="zh-CN" altLang="en-US" sz="1000" dirty="0">
                <a:sym typeface="+mn-ea"/>
              </a:rPr>
              <a:t>你们中哪一位愿意告诉我，我刚才说了什么？</a:t>
            </a:r>
            <a:r>
              <a:rPr lang="en-US" altLang="zh-CN" sz="1000" dirty="0">
                <a:sym typeface="+mn-ea"/>
              </a:rPr>
              <a:t>”</a:t>
            </a:r>
            <a:endParaRPr lang="zh-CN" sz="1000" dirty="0"/>
          </a:p>
        </p:txBody>
      </p:sp>
      <p:sp>
        <p:nvSpPr>
          <p:cNvPr id="16" name="圆角矩形标注 15"/>
          <p:cNvSpPr/>
          <p:nvPr/>
        </p:nvSpPr>
        <p:spPr>
          <a:xfrm>
            <a:off x="5077460" y="3596005"/>
            <a:ext cx="3373755" cy="899795"/>
          </a:xfrm>
          <a:prstGeom prst="wedgeRoundRectCallout">
            <a:avLst>
              <a:gd name="adj1" fmla="val -62214"/>
              <a:gd name="adj2" fmla="val -15784"/>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sz="1000" dirty="0">
                <a:sym typeface="+mn-ea"/>
              </a:rPr>
              <a:t>“你是否愿意告诉我，我怎样表达我的请求，你才不会认为我在发号施令？刚才的对话已经提到了我今天想讨论的话题。我认为，表达愿望时，只要不发号施令，我们的相处就会愉快得多。我说出我的愿望，并不是要求你照我说的去做。我不知道，怎么说，你才能相信这一点。</a:t>
            </a:r>
          </a:p>
        </p:txBody>
      </p:sp>
      <p:sp>
        <p:nvSpPr>
          <p:cNvPr id="17" name="文本框 16"/>
          <p:cNvSpPr txBox="1"/>
          <p:nvPr/>
        </p:nvSpPr>
        <p:spPr>
          <a:xfrm>
            <a:off x="4647565" y="4495800"/>
            <a:ext cx="4301490" cy="553085"/>
          </a:xfrm>
          <a:prstGeom prst="rect">
            <a:avLst/>
          </a:prstGeom>
          <a:noFill/>
        </p:spPr>
        <p:txBody>
          <a:bodyPr wrap="square" lIns="91440" tIns="45720" rIns="91440" bIns="45720" rtlCol="0" anchor="t">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pPr marL="0" lvl="0" indent="0" algn="just">
              <a:buClrTx/>
              <a:buSzTx/>
              <a:buFont typeface="Arial" panose="020B0604020202020204" pitchFamily="34" charset="0"/>
              <a:buNone/>
            </a:pPr>
            <a:r>
              <a:rPr lang="zh-CN" altLang="en-US" dirty="0">
                <a:solidFill>
                  <a:schemeClr val="tx1"/>
                </a:solidFill>
                <a:sym typeface="+mn-ea"/>
              </a:rPr>
              <a:t>这个学生把请求当成了命令。当我们处于强势的一方，那些曾受过权威威胁的人尤其会作出这样的判断。</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5400600" cy="4603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练习四：提出请求</a:t>
            </a:r>
          </a:p>
        </p:txBody>
      </p:sp>
      <p:sp>
        <p:nvSpPr>
          <p:cNvPr id="4" name="文本框 3"/>
          <p:cNvSpPr txBox="1"/>
          <p:nvPr/>
        </p:nvSpPr>
        <p:spPr>
          <a:xfrm>
            <a:off x="1044402" y="659595"/>
            <a:ext cx="7344816" cy="184150"/>
          </a:xfrm>
          <a:prstGeom prst="rect">
            <a:avLst/>
          </a:prstGeom>
          <a:noFill/>
        </p:spPr>
        <p:txBody>
          <a:bodyPr wrap="square" lIns="0" tIns="0" rIns="0" bIns="0" rtlCol="0">
            <a:spAutoFit/>
          </a:bodyPr>
          <a:lstStyle/>
          <a:p>
            <a:pPr lvl="0" algn="just">
              <a:buClrTx/>
              <a:buSzTx/>
              <a:buFontTx/>
            </a:pPr>
            <a:r>
              <a:rPr lang="zh-CN" altLang="en-US" sz="1200" dirty="0">
                <a:solidFill>
                  <a:schemeClr val="tx1">
                    <a:lumMod val="65000"/>
                    <a:lumOff val="35000"/>
                  </a:schemeClr>
                </a:solidFill>
                <a:ea typeface="思源黑体" panose="020B0500000000000000" pitchFamily="34" charset="-122"/>
                <a:sym typeface="+mn-ea"/>
              </a:rPr>
              <a:t>根据你的观点，下列哪些句子提出了明确的要求？</a:t>
            </a:r>
          </a:p>
        </p:txBody>
      </p:sp>
      <p:graphicFrame>
        <p:nvGraphicFramePr>
          <p:cNvPr id="14" name="表格 2"/>
          <p:cNvGraphicFramePr>
            <a:graphicFrameLocks noGrp="1"/>
          </p:cNvGraphicFramePr>
          <p:nvPr>
            <p:custDataLst>
              <p:tags r:id="rId2"/>
            </p:custDataLst>
          </p:nvPr>
        </p:nvGraphicFramePr>
        <p:xfrm>
          <a:off x="468338" y="916360"/>
          <a:ext cx="8207375" cy="4114800"/>
        </p:xfrm>
        <a:graphic>
          <a:graphicData uri="http://schemas.openxmlformats.org/drawingml/2006/table">
            <a:tbl>
              <a:tblPr firstRow="1" bandRow="1">
                <a:tableStyleId>{5C22544A-7EE6-4342-B048-85BDC9FD1C3A}</a:tableStyleId>
              </a:tblPr>
              <a:tblGrid>
                <a:gridCol w="1390015">
                  <a:extLst>
                    <a:ext uri="{9D8B030D-6E8A-4147-A177-3AD203B41FA5}">
                      <a16:colId xmlns:a16="http://schemas.microsoft.com/office/drawing/2014/main" val="20000"/>
                    </a:ext>
                  </a:extLst>
                </a:gridCol>
                <a:gridCol w="6817360">
                  <a:extLst>
                    <a:ext uri="{9D8B030D-6E8A-4147-A177-3AD203B41FA5}">
                      <a16:colId xmlns:a16="http://schemas.microsoft.com/office/drawing/2014/main" val="20001"/>
                    </a:ext>
                  </a:extLst>
                </a:gridCol>
              </a:tblGrid>
              <a:tr h="396240">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我希望你理解我。</a:t>
                      </a:r>
                    </a:p>
                  </a:txBody>
                  <a:tcPr anchor="ctr">
                    <a:solidFill>
                      <a:srgbClr val="1E74AE"/>
                    </a:solidFill>
                  </a:tcPr>
                </a:tc>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如果你选择这一句，我们意见不一致。对我来说，在这个句子中，“理解”这个词并没有清楚地表达发言者的请求。如果发言者说“你是否可以告诉我，你认为我刚才说的是什么意思”，那么，我认为发言者提出了明确的请求。</a:t>
                      </a:r>
                    </a:p>
                  </a:txBody>
                  <a:tcPr anchor="ctr">
                    <a:solidFill>
                      <a:srgbClr val="1E74AE"/>
                    </a:solidFill>
                  </a:tcPr>
                </a:tc>
                <a:extLst>
                  <a:ext uri="{0D108BD9-81ED-4DB2-BD59-A6C34878D82A}">
                    <a16:rowId xmlns:a16="http://schemas.microsoft.com/office/drawing/2014/main" val="10000"/>
                  </a:ext>
                </a:extLst>
              </a:tr>
              <a:tr h="548640">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请告诉我，在我做的事情中，你最满意的是哪一件？</a:t>
                      </a:r>
                    </a:p>
                  </a:txBody>
                  <a:tcPr anchor="ctr">
                    <a:solidFill>
                      <a:srgbClr val="FF9216"/>
                    </a:solidFill>
                  </a:tcPr>
                </a:tc>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如果你选择这一句，我们意见一致。</a:t>
                      </a:r>
                    </a:p>
                  </a:txBody>
                  <a:tcPr anchor="ctr">
                    <a:solidFill>
                      <a:srgbClr val="FF9216"/>
                    </a:solidFill>
                  </a:tcPr>
                </a:tc>
                <a:extLst>
                  <a:ext uri="{0D108BD9-81ED-4DB2-BD59-A6C34878D82A}">
                    <a16:rowId xmlns:a16="http://schemas.microsoft.com/office/drawing/2014/main" val="10001"/>
                  </a:ext>
                </a:extLst>
              </a:tr>
              <a:tr h="396240">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我希望你更加自信。</a:t>
                      </a:r>
                    </a:p>
                  </a:txBody>
                  <a:tcPr anchor="ctr">
                    <a:solidFill>
                      <a:srgbClr val="1E74AE"/>
                    </a:solidFill>
                  </a:tcPr>
                </a:tc>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如果你选择这一句，我们意见不一致。如果发言者说“我希望你能参加关于人际交流的培训，我相信这会有助于你增强自信心”，那么，我认为发言者提出了明确的请求。</a:t>
                      </a:r>
                    </a:p>
                  </a:txBody>
                  <a:tcPr anchor="ctr">
                    <a:solidFill>
                      <a:srgbClr val="1E74AE"/>
                    </a:solidFill>
                  </a:tcPr>
                </a:tc>
                <a:extLst>
                  <a:ext uri="{0D108BD9-81ED-4DB2-BD59-A6C34878D82A}">
                    <a16:rowId xmlns:a16="http://schemas.microsoft.com/office/drawing/2014/main" val="10002"/>
                  </a:ext>
                </a:extLst>
              </a:tr>
              <a:tr h="396240">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不要再喝酒了。</a:t>
                      </a:r>
                    </a:p>
                  </a:txBody>
                  <a:tcPr anchor="ctr">
                    <a:solidFill>
                      <a:srgbClr val="FF9216"/>
                    </a:solidFill>
                  </a:tcPr>
                </a:tc>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如果你选择这一句，我们意见不一致。对我来说，这句话表达的是发言者想要避免的事情。如果发言者说“你是否可以告诉我，喝酒可以满足你什么需要？是否有别的方式可以满足那些需要”，那么，我认为发言者提出了明确的请求。</a:t>
                      </a:r>
                    </a:p>
                  </a:txBody>
                  <a:tcPr anchor="ctr">
                    <a:solidFill>
                      <a:srgbClr val="FF9216"/>
                    </a:solidFill>
                  </a:tcPr>
                </a:tc>
                <a:extLst>
                  <a:ext uri="{0D108BD9-81ED-4DB2-BD59-A6C34878D82A}">
                    <a16:rowId xmlns:a16="http://schemas.microsoft.com/office/drawing/2014/main" val="10003"/>
                  </a:ext>
                </a:extLst>
              </a:tr>
              <a:tr h="396240">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请让我成为我自己。</a:t>
                      </a:r>
                    </a:p>
                  </a:txBody>
                  <a:tcPr anchor="ctr">
                    <a:solidFill>
                      <a:srgbClr val="1E74AE"/>
                    </a:solidFill>
                  </a:tcPr>
                </a:tc>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如果你选择这一句，我们意见不一致。对我来说，“让我成为我自己”是一个模糊的请求。如果发言者说“我希望你告诉我，即使你不喜欢我做的一些事情，你仍然会和我在一起”，那么，我认为发言者提出了明确的请求。</a:t>
                      </a:r>
                    </a:p>
                  </a:txBody>
                  <a:tcPr anchor="ctr">
                    <a:solidFill>
                      <a:srgbClr val="1E74AE"/>
                    </a:solidFill>
                  </a:tcPr>
                </a:tc>
                <a:extLst>
                  <a:ext uri="{0D108BD9-81ED-4DB2-BD59-A6C34878D82A}">
                    <a16:rowId xmlns:a16="http://schemas.microsoft.com/office/drawing/2014/main" val="10004"/>
                  </a:ext>
                </a:extLst>
              </a:tr>
              <a:tr h="396240">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关于昨天的会议，请不要隐瞒你的看法。</a:t>
                      </a:r>
                    </a:p>
                  </a:txBody>
                  <a:tcPr anchor="ctr">
                    <a:solidFill>
                      <a:srgbClr val="FF9216"/>
                    </a:solidFill>
                  </a:tcPr>
                </a:tc>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如果你选择这一句，我们意见不一致。对我来说，“不要隐瞒”是一个模糊的请求。如果发言者说“请告诉我，你怎么看我昨天在会议中的表现，给我一些建议好吗”，那么，我认为发言者提出了明确的请求。</a:t>
                      </a:r>
                    </a:p>
                  </a:txBody>
                  <a:tcPr anchor="ctr">
                    <a:solidFill>
                      <a:srgbClr val="FF9216"/>
                    </a:solidFill>
                  </a:tcPr>
                </a:tc>
                <a:extLst>
                  <a:ext uri="{0D108BD9-81ED-4DB2-BD59-A6C34878D82A}">
                    <a16:rowId xmlns:a16="http://schemas.microsoft.com/office/drawing/2014/main" val="10005"/>
                  </a:ext>
                </a:extLst>
              </a:tr>
              <a:tr h="396240">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我希望你能在规定的时速内驾驶。</a:t>
                      </a:r>
                    </a:p>
                  </a:txBody>
                  <a:tcPr anchor="ctr">
                    <a:solidFill>
                      <a:srgbClr val="1E74AE"/>
                    </a:solidFill>
                  </a:tcPr>
                </a:tc>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如果你选择这一句，我们意见一致。</a:t>
                      </a:r>
                    </a:p>
                  </a:txBody>
                  <a:tcPr anchor="ctr">
                    <a:solidFill>
                      <a:srgbClr val="1E74AE"/>
                    </a:solidFill>
                  </a:tcPr>
                </a:tc>
                <a:extLst>
                  <a:ext uri="{0D108BD9-81ED-4DB2-BD59-A6C34878D82A}">
                    <a16:rowId xmlns:a16="http://schemas.microsoft.com/office/drawing/2014/main" val="10006"/>
                  </a:ext>
                </a:extLst>
              </a:tr>
              <a:tr h="396240">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我想更好地了解你。</a:t>
                      </a:r>
                    </a:p>
                  </a:txBody>
                  <a:tcPr anchor="ctr">
                    <a:solidFill>
                      <a:srgbClr val="FF9216"/>
                    </a:solidFill>
                  </a:tcPr>
                </a:tc>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如果你选择这一句，我们意见不一致。如果发言者说“我想多一些时间和你聊聊，不知道你是否愿意每周和我吃一次午饭”，那么，我认为发言者提出了明确的请求。</a:t>
                      </a:r>
                    </a:p>
                  </a:txBody>
                  <a:tcPr anchor="ctr">
                    <a:solidFill>
                      <a:srgbClr val="FF9216"/>
                    </a:solidFill>
                  </a:tcPr>
                </a:tc>
                <a:extLst>
                  <a:ext uri="{0D108BD9-81ED-4DB2-BD59-A6C34878D82A}">
                    <a16:rowId xmlns:a16="http://schemas.microsoft.com/office/drawing/2014/main" val="10007"/>
                  </a:ext>
                </a:extLst>
              </a:tr>
              <a:tr h="396240">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我希望你尊重我的个人隐私。</a:t>
                      </a:r>
                    </a:p>
                  </a:txBody>
                  <a:tcPr anchor="ctr">
                    <a:solidFill>
                      <a:srgbClr val="1E74AE"/>
                    </a:solidFill>
                  </a:tcPr>
                </a:tc>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如果你选择这一句，我们意见不一致。对我来说，“尊重我的个人隐私”这个短语并不能清楚地表达发言者的请求。如果发言者说“在进我的办公室前，请先敲门好吗”，那么，我认为发言者提出了明确的请求。</a:t>
                      </a:r>
                    </a:p>
                  </a:txBody>
                  <a:tcPr anchor="ctr">
                    <a:solidFill>
                      <a:srgbClr val="1E74AE"/>
                    </a:solidFill>
                  </a:tcPr>
                </a:tc>
                <a:extLst>
                  <a:ext uri="{0D108BD9-81ED-4DB2-BD59-A6C34878D82A}">
                    <a16:rowId xmlns:a16="http://schemas.microsoft.com/office/drawing/2014/main" val="10008"/>
                  </a:ext>
                </a:extLst>
              </a:tr>
              <a:tr h="396240">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我希望你经常做晚饭。</a:t>
                      </a:r>
                    </a:p>
                  </a:txBody>
                  <a:tcPr anchor="ctr">
                    <a:solidFill>
                      <a:srgbClr val="FF9216"/>
                    </a:solidFill>
                  </a:tcPr>
                </a:tc>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如果你选择这一句，我们意见不一致。对我来说，“经常”这个词并不能清楚地表达发言者的请求。如果发言者说“我希望你每周一晚上都可以做晚饭”，那么，我认为发言者提出了明确的请求。</a:t>
                      </a:r>
                    </a:p>
                  </a:txBody>
                  <a:tcPr anchor="ctr">
                    <a:solidFill>
                      <a:srgbClr val="FF9216"/>
                    </a:solidFill>
                  </a:tcPr>
                </a:tc>
                <a:extLst>
                  <a:ext uri="{0D108BD9-81ED-4DB2-BD59-A6C34878D82A}">
                    <a16:rowId xmlns:a16="http://schemas.microsoft.com/office/drawing/2014/main" val="10009"/>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5400600"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小结</a:t>
            </a:r>
          </a:p>
        </p:txBody>
      </p:sp>
      <p:sp>
        <p:nvSpPr>
          <p:cNvPr id="3" name="文本框 2"/>
          <p:cNvSpPr txBox="1"/>
          <p:nvPr/>
        </p:nvSpPr>
        <p:spPr>
          <a:xfrm>
            <a:off x="1801459" y="1294247"/>
            <a:ext cx="5542670" cy="2861310"/>
          </a:xfrm>
          <a:prstGeom prst="rect">
            <a:avLst/>
          </a:prstGeom>
          <a:noFill/>
        </p:spPr>
        <p:txBody>
          <a:bodyPr wrap="square">
            <a:spAutoFit/>
          </a:bodyPr>
          <a:lstStyle/>
          <a:p>
            <a:pPr algn="just">
              <a:lnSpc>
                <a:spcPct val="150000"/>
              </a:lnSpc>
            </a:pPr>
            <a:r>
              <a:rPr sz="1200" dirty="0">
                <a:solidFill>
                  <a:schemeClr val="tx1">
                    <a:lumMod val="65000"/>
                    <a:lumOff val="35000"/>
                  </a:schemeClr>
                </a:solidFill>
                <a:ea typeface="思源黑体" panose="020B0500000000000000" pitchFamily="34" charset="-122"/>
              </a:rPr>
              <a:t>非暴力沟通的第四个要素是请求。我们告诉人们，为了改善生活，我们希望他们做什么。我们避免使用抽象的语言，而借助具体的描述，来提出请求。</a:t>
            </a:r>
          </a:p>
          <a:p>
            <a:pPr algn="just">
              <a:lnSpc>
                <a:spcPct val="150000"/>
              </a:lnSpc>
            </a:pPr>
            <a:r>
              <a:rPr sz="1200" dirty="0">
                <a:solidFill>
                  <a:schemeClr val="tx1">
                    <a:lumMod val="65000"/>
                    <a:lumOff val="35000"/>
                  </a:schemeClr>
                </a:solidFill>
                <a:ea typeface="思源黑体" panose="020B0500000000000000" pitchFamily="34" charset="-122"/>
              </a:rPr>
              <a:t>在发言时，我们将自己想要的回应讲得越清楚，就越有可能得到理想的回应。由于我们所要表达的意思与别人的理解有可能不一致，有时，我们需要请求他人的反馈。特别是在集体讨论中发言时，我们需要清楚地表明自己的期待。否则，讨论可能只是在浪费大家的时间。</a:t>
            </a:r>
          </a:p>
          <a:p>
            <a:pPr algn="just">
              <a:lnSpc>
                <a:spcPct val="150000"/>
              </a:lnSpc>
            </a:pPr>
            <a:r>
              <a:rPr sz="1200" dirty="0">
                <a:solidFill>
                  <a:schemeClr val="tx1">
                    <a:lumMod val="65000"/>
                    <a:lumOff val="35000"/>
                  </a:schemeClr>
                </a:solidFill>
                <a:ea typeface="思源黑体" panose="020B0500000000000000" pitchFamily="34" charset="-122"/>
              </a:rPr>
              <a:t>一旦人们认为不答应我们就会受到责罚，他们就会把我们的请求看作是命令。如果我们清楚地表达我们无意强人所难，人们一般会相信，我们提出的是请求而非命令。非暴力沟通的目的不是为了改变他人来迎合我们。相反，非暴力沟通重视每个人的需要，它的目的是帮助我们在诚实和倾听的基础上与人联系。</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rot="2662275" flipH="1">
            <a:off x="244310" y="4147384"/>
            <a:ext cx="323797" cy="2374511"/>
          </a:xfrm>
          <a:prstGeom prst="roundRect">
            <a:avLst>
              <a:gd name="adj" fmla="val 50000"/>
            </a:avLst>
          </a:prstGeom>
          <a:solidFill>
            <a:srgbClr val="1E74AE"/>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6" name="椭圆 5"/>
          <p:cNvSpPr/>
          <p:nvPr/>
        </p:nvSpPr>
        <p:spPr>
          <a:xfrm>
            <a:off x="289153" y="4319175"/>
            <a:ext cx="316898" cy="316898"/>
          </a:xfrm>
          <a:prstGeom prst="ellipse">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7" name="圆角矩形 6"/>
          <p:cNvSpPr/>
          <p:nvPr/>
        </p:nvSpPr>
        <p:spPr>
          <a:xfrm rot="2662275" flipH="1">
            <a:off x="-376609" y="4467442"/>
            <a:ext cx="323797" cy="1355291"/>
          </a:xfrm>
          <a:prstGeom prst="roundRect">
            <a:avLst>
              <a:gd name="adj" fmla="val 50000"/>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16" name="矩形 15"/>
          <p:cNvSpPr/>
          <p:nvPr/>
        </p:nvSpPr>
        <p:spPr>
          <a:xfrm>
            <a:off x="884631" y="2622847"/>
            <a:ext cx="4248472" cy="64516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3600" b="1" kern="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用全身心倾听</a:t>
            </a:r>
          </a:p>
        </p:txBody>
      </p:sp>
      <p:sp>
        <p:nvSpPr>
          <p:cNvPr id="17" name="文本框 9"/>
          <p:cNvSpPr txBox="1"/>
          <p:nvPr/>
        </p:nvSpPr>
        <p:spPr>
          <a:xfrm>
            <a:off x="989501" y="3375100"/>
            <a:ext cx="2333664" cy="215265"/>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体会他人的感受和需要 </a:t>
            </a:r>
          </a:p>
        </p:txBody>
      </p:sp>
      <p:sp>
        <p:nvSpPr>
          <p:cNvPr id="18" name="文本框 9"/>
          <p:cNvSpPr txBox="1"/>
          <p:nvPr/>
        </p:nvSpPr>
        <p:spPr>
          <a:xfrm>
            <a:off x="989500" y="3940696"/>
            <a:ext cx="1976719" cy="215265"/>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保持关注</a:t>
            </a:r>
          </a:p>
        </p:txBody>
      </p:sp>
      <p:sp>
        <p:nvSpPr>
          <p:cNvPr id="19" name="文本框 9"/>
          <p:cNvSpPr txBox="1"/>
          <p:nvPr/>
        </p:nvSpPr>
        <p:spPr>
          <a:xfrm>
            <a:off x="989500" y="3653129"/>
            <a:ext cx="3367270" cy="215265"/>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给他人反馈 </a:t>
            </a:r>
          </a:p>
        </p:txBody>
      </p:sp>
      <p:grpSp>
        <p:nvGrpSpPr>
          <p:cNvPr id="4" name="组合 3"/>
          <p:cNvGrpSpPr/>
          <p:nvPr/>
        </p:nvGrpSpPr>
        <p:grpSpPr>
          <a:xfrm>
            <a:off x="5761276" y="-1422211"/>
            <a:ext cx="2576315" cy="4979765"/>
            <a:chOff x="5761276" y="-1422211"/>
            <a:chExt cx="2576315" cy="4979765"/>
          </a:xfrm>
          <a:effectLst>
            <a:outerShdw blurRad="190500" dist="38100" dir="2700000" algn="tl" rotWithShape="0">
              <a:prstClr val="black">
                <a:alpha val="30000"/>
              </a:prstClr>
            </a:outerShdw>
          </a:effectLst>
        </p:grpSpPr>
        <p:sp>
          <p:nvSpPr>
            <p:cNvPr id="3" name="任意多边形 2"/>
            <p:cNvSpPr/>
            <p:nvPr/>
          </p:nvSpPr>
          <p:spPr>
            <a:xfrm rot="2662275" flipH="1">
              <a:off x="7420057" y="152549"/>
              <a:ext cx="917534" cy="3405005"/>
            </a:xfrm>
            <a:custGeom>
              <a:avLst/>
              <a:gdLst>
                <a:gd name="connsiteX0" fmla="*/ 868039 w 1113249"/>
                <a:gd name="connsiteY0" fmla="*/ 50346 h 3405005"/>
                <a:gd name="connsiteX1" fmla="*/ 918385 w 1113249"/>
                <a:gd name="connsiteY1" fmla="*/ 171893 h 3405005"/>
                <a:gd name="connsiteX2" fmla="*/ 918385 w 1113249"/>
                <a:gd name="connsiteY2" fmla="*/ 375080 h 3405005"/>
                <a:gd name="connsiteX3" fmla="*/ 941356 w 1113249"/>
                <a:gd name="connsiteY3" fmla="*/ 370442 h 3405005"/>
                <a:gd name="connsiteX4" fmla="*/ 1113249 w 1113249"/>
                <a:gd name="connsiteY4" fmla="*/ 542335 h 3405005"/>
                <a:gd name="connsiteX5" fmla="*/ 1113249 w 1113249"/>
                <a:gd name="connsiteY5" fmla="*/ 2719647 h 3405005"/>
                <a:gd name="connsiteX6" fmla="*/ 941356 w 1113249"/>
                <a:gd name="connsiteY6" fmla="*/ 2891540 h 3405005"/>
                <a:gd name="connsiteX7" fmla="*/ 918385 w 1113249"/>
                <a:gd name="connsiteY7" fmla="*/ 2886903 h 3405005"/>
                <a:gd name="connsiteX8" fmla="*/ 918385 w 1113249"/>
                <a:gd name="connsiteY8" fmla="*/ 3233112 h 3405005"/>
                <a:gd name="connsiteX9" fmla="*/ 746492 w 1113249"/>
                <a:gd name="connsiteY9" fmla="*/ 3405005 h 3405005"/>
                <a:gd name="connsiteX10" fmla="*/ 574599 w 1113249"/>
                <a:gd name="connsiteY10" fmla="*/ 3233112 h 3405005"/>
                <a:gd name="connsiteX11" fmla="*/ 574599 w 1113249"/>
                <a:gd name="connsiteY11" fmla="*/ 3165303 h 3405005"/>
                <a:gd name="connsiteX12" fmla="*/ 531296 w 1113249"/>
                <a:gd name="connsiteY12" fmla="*/ 3136108 h 3405005"/>
                <a:gd name="connsiteX13" fmla="*/ 480950 w 1113249"/>
                <a:gd name="connsiteY13" fmla="*/ 3014561 h 3405005"/>
                <a:gd name="connsiteX14" fmla="*/ 480950 w 1113249"/>
                <a:gd name="connsiteY14" fmla="*/ 2751638 h 3405005"/>
                <a:gd name="connsiteX15" fmla="*/ 418640 w 1113249"/>
                <a:gd name="connsiteY15" fmla="*/ 2764218 h 3405005"/>
                <a:gd name="connsiteX16" fmla="*/ 246747 w 1113249"/>
                <a:gd name="connsiteY16" fmla="*/ 2592326 h 3405005"/>
                <a:gd name="connsiteX17" fmla="*/ 246747 w 1113249"/>
                <a:gd name="connsiteY17" fmla="*/ 2416989 h 3405005"/>
                <a:gd name="connsiteX18" fmla="*/ 217777 w 1113249"/>
                <a:gd name="connsiteY18" fmla="*/ 2436521 h 3405005"/>
                <a:gd name="connsiteX19" fmla="*/ 156759 w 1113249"/>
                <a:gd name="connsiteY19" fmla="*/ 2448840 h 3405005"/>
                <a:gd name="connsiteX20" fmla="*/ 0 w 1113249"/>
                <a:gd name="connsiteY20" fmla="*/ 2292081 h 3405005"/>
                <a:gd name="connsiteX21" fmla="*/ 0 w 1113249"/>
                <a:gd name="connsiteY21" fmla="*/ 306468 h 3405005"/>
                <a:gd name="connsiteX22" fmla="*/ 156759 w 1113249"/>
                <a:gd name="connsiteY22" fmla="*/ 149709 h 3405005"/>
                <a:gd name="connsiteX23" fmla="*/ 267605 w 1113249"/>
                <a:gd name="connsiteY23" fmla="*/ 195623 h 3405005"/>
                <a:gd name="connsiteX24" fmla="*/ 301199 w 1113249"/>
                <a:gd name="connsiteY24" fmla="*/ 245450 h 3405005"/>
                <a:gd name="connsiteX25" fmla="*/ 313499 w 1113249"/>
                <a:gd name="connsiteY25" fmla="*/ 306375 h 3405005"/>
                <a:gd name="connsiteX26" fmla="*/ 313499 w 1113249"/>
                <a:gd name="connsiteY26" fmla="*/ 702135 h 3405005"/>
                <a:gd name="connsiteX27" fmla="*/ 454732 w 1113249"/>
                <a:gd name="connsiteY27" fmla="*/ 843368 h 3405005"/>
                <a:gd name="connsiteX28" fmla="*/ 595965 w 1113249"/>
                <a:gd name="connsiteY28" fmla="*/ 702135 h 3405005"/>
                <a:gd name="connsiteX29" fmla="*/ 595965 w 1113249"/>
                <a:gd name="connsiteY29" fmla="*/ 93330 h 3405005"/>
                <a:gd name="connsiteX30" fmla="*/ 624945 w 1113249"/>
                <a:gd name="connsiteY30" fmla="*/ 50346 h 3405005"/>
                <a:gd name="connsiteX31" fmla="*/ 746492 w 1113249"/>
                <a:gd name="connsiteY31" fmla="*/ 0 h 3405005"/>
                <a:gd name="connsiteX32" fmla="*/ 868039 w 1113249"/>
                <a:gd name="connsiteY32" fmla="*/ 50346 h 3405005"/>
                <a:gd name="connsiteX0-1" fmla="*/ 868039 w 1113249"/>
                <a:gd name="connsiteY0-2" fmla="*/ 50346 h 3405005"/>
                <a:gd name="connsiteX1-3" fmla="*/ 918385 w 1113249"/>
                <a:gd name="connsiteY1-4" fmla="*/ 171893 h 3405005"/>
                <a:gd name="connsiteX2-5" fmla="*/ 918385 w 1113249"/>
                <a:gd name="connsiteY2-6" fmla="*/ 375080 h 3405005"/>
                <a:gd name="connsiteX3-7" fmla="*/ 941356 w 1113249"/>
                <a:gd name="connsiteY3-8" fmla="*/ 370442 h 3405005"/>
                <a:gd name="connsiteX4-9" fmla="*/ 1113249 w 1113249"/>
                <a:gd name="connsiteY4-10" fmla="*/ 542335 h 3405005"/>
                <a:gd name="connsiteX5-11" fmla="*/ 1113249 w 1113249"/>
                <a:gd name="connsiteY5-12" fmla="*/ 2719647 h 3405005"/>
                <a:gd name="connsiteX6-13" fmla="*/ 941356 w 1113249"/>
                <a:gd name="connsiteY6-14" fmla="*/ 2891540 h 3405005"/>
                <a:gd name="connsiteX7-15" fmla="*/ 918385 w 1113249"/>
                <a:gd name="connsiteY7-16" fmla="*/ 2886903 h 3405005"/>
                <a:gd name="connsiteX8-17" fmla="*/ 918385 w 1113249"/>
                <a:gd name="connsiteY8-18" fmla="*/ 3233112 h 3405005"/>
                <a:gd name="connsiteX9-19" fmla="*/ 746492 w 1113249"/>
                <a:gd name="connsiteY9-20" fmla="*/ 3405005 h 3405005"/>
                <a:gd name="connsiteX10-21" fmla="*/ 574599 w 1113249"/>
                <a:gd name="connsiteY10-22" fmla="*/ 3233112 h 3405005"/>
                <a:gd name="connsiteX11-23" fmla="*/ 574599 w 1113249"/>
                <a:gd name="connsiteY11-24" fmla="*/ 3165303 h 3405005"/>
                <a:gd name="connsiteX12-25" fmla="*/ 531296 w 1113249"/>
                <a:gd name="connsiteY12-26" fmla="*/ 3136108 h 3405005"/>
                <a:gd name="connsiteX13-27" fmla="*/ 480950 w 1113249"/>
                <a:gd name="connsiteY13-28" fmla="*/ 3014561 h 3405005"/>
                <a:gd name="connsiteX14-29" fmla="*/ 480950 w 1113249"/>
                <a:gd name="connsiteY14-30" fmla="*/ 2751638 h 3405005"/>
                <a:gd name="connsiteX15-31" fmla="*/ 418640 w 1113249"/>
                <a:gd name="connsiteY15-32" fmla="*/ 2764218 h 3405005"/>
                <a:gd name="connsiteX16-33" fmla="*/ 246747 w 1113249"/>
                <a:gd name="connsiteY16-34" fmla="*/ 2592326 h 3405005"/>
                <a:gd name="connsiteX17-35" fmla="*/ 246747 w 1113249"/>
                <a:gd name="connsiteY17-36" fmla="*/ 2416989 h 3405005"/>
                <a:gd name="connsiteX18-37" fmla="*/ 156759 w 1113249"/>
                <a:gd name="connsiteY18-38" fmla="*/ 2448840 h 3405005"/>
                <a:gd name="connsiteX19-39" fmla="*/ 0 w 1113249"/>
                <a:gd name="connsiteY19-40" fmla="*/ 2292081 h 3405005"/>
                <a:gd name="connsiteX20-41" fmla="*/ 0 w 1113249"/>
                <a:gd name="connsiteY20-42" fmla="*/ 306468 h 3405005"/>
                <a:gd name="connsiteX21-43" fmla="*/ 156759 w 1113249"/>
                <a:gd name="connsiteY21-44" fmla="*/ 149709 h 3405005"/>
                <a:gd name="connsiteX22-45" fmla="*/ 267605 w 1113249"/>
                <a:gd name="connsiteY22-46" fmla="*/ 195623 h 3405005"/>
                <a:gd name="connsiteX23-47" fmla="*/ 301199 w 1113249"/>
                <a:gd name="connsiteY23-48" fmla="*/ 245450 h 3405005"/>
                <a:gd name="connsiteX24-49" fmla="*/ 313499 w 1113249"/>
                <a:gd name="connsiteY24-50" fmla="*/ 306375 h 3405005"/>
                <a:gd name="connsiteX25-51" fmla="*/ 313499 w 1113249"/>
                <a:gd name="connsiteY25-52" fmla="*/ 702135 h 3405005"/>
                <a:gd name="connsiteX26-53" fmla="*/ 454732 w 1113249"/>
                <a:gd name="connsiteY26-54" fmla="*/ 843368 h 3405005"/>
                <a:gd name="connsiteX27-55" fmla="*/ 595965 w 1113249"/>
                <a:gd name="connsiteY27-56" fmla="*/ 702135 h 3405005"/>
                <a:gd name="connsiteX28-57" fmla="*/ 595965 w 1113249"/>
                <a:gd name="connsiteY28-58" fmla="*/ 93330 h 3405005"/>
                <a:gd name="connsiteX29-59" fmla="*/ 624945 w 1113249"/>
                <a:gd name="connsiteY29-60" fmla="*/ 50346 h 3405005"/>
                <a:gd name="connsiteX30-61" fmla="*/ 746492 w 1113249"/>
                <a:gd name="connsiteY30-62" fmla="*/ 0 h 3405005"/>
                <a:gd name="connsiteX31-63" fmla="*/ 868039 w 1113249"/>
                <a:gd name="connsiteY31-64" fmla="*/ 50346 h 3405005"/>
                <a:gd name="connsiteX0-65" fmla="*/ 868039 w 1113249"/>
                <a:gd name="connsiteY0-66" fmla="*/ 50346 h 3405005"/>
                <a:gd name="connsiteX1-67" fmla="*/ 918385 w 1113249"/>
                <a:gd name="connsiteY1-68" fmla="*/ 171893 h 3405005"/>
                <a:gd name="connsiteX2-69" fmla="*/ 918385 w 1113249"/>
                <a:gd name="connsiteY2-70" fmla="*/ 375080 h 3405005"/>
                <a:gd name="connsiteX3-71" fmla="*/ 941356 w 1113249"/>
                <a:gd name="connsiteY3-72" fmla="*/ 370442 h 3405005"/>
                <a:gd name="connsiteX4-73" fmla="*/ 1113249 w 1113249"/>
                <a:gd name="connsiteY4-74" fmla="*/ 542335 h 3405005"/>
                <a:gd name="connsiteX5-75" fmla="*/ 1113249 w 1113249"/>
                <a:gd name="connsiteY5-76" fmla="*/ 2719647 h 3405005"/>
                <a:gd name="connsiteX6-77" fmla="*/ 941356 w 1113249"/>
                <a:gd name="connsiteY6-78" fmla="*/ 2891540 h 3405005"/>
                <a:gd name="connsiteX7-79" fmla="*/ 918385 w 1113249"/>
                <a:gd name="connsiteY7-80" fmla="*/ 2886903 h 3405005"/>
                <a:gd name="connsiteX8-81" fmla="*/ 918385 w 1113249"/>
                <a:gd name="connsiteY8-82" fmla="*/ 3233112 h 3405005"/>
                <a:gd name="connsiteX9-83" fmla="*/ 746492 w 1113249"/>
                <a:gd name="connsiteY9-84" fmla="*/ 3405005 h 3405005"/>
                <a:gd name="connsiteX10-85" fmla="*/ 574599 w 1113249"/>
                <a:gd name="connsiteY10-86" fmla="*/ 3233112 h 3405005"/>
                <a:gd name="connsiteX11-87" fmla="*/ 574599 w 1113249"/>
                <a:gd name="connsiteY11-88" fmla="*/ 3165303 h 3405005"/>
                <a:gd name="connsiteX12-89" fmla="*/ 531296 w 1113249"/>
                <a:gd name="connsiteY12-90" fmla="*/ 3136108 h 3405005"/>
                <a:gd name="connsiteX13-91" fmla="*/ 480950 w 1113249"/>
                <a:gd name="connsiteY13-92" fmla="*/ 3014561 h 3405005"/>
                <a:gd name="connsiteX14-93" fmla="*/ 480950 w 1113249"/>
                <a:gd name="connsiteY14-94" fmla="*/ 2751638 h 3405005"/>
                <a:gd name="connsiteX15-95" fmla="*/ 418640 w 1113249"/>
                <a:gd name="connsiteY15-96" fmla="*/ 2764218 h 3405005"/>
                <a:gd name="connsiteX16-97" fmla="*/ 246747 w 1113249"/>
                <a:gd name="connsiteY16-98" fmla="*/ 2592326 h 3405005"/>
                <a:gd name="connsiteX17-99" fmla="*/ 156759 w 1113249"/>
                <a:gd name="connsiteY17-100" fmla="*/ 2448840 h 3405005"/>
                <a:gd name="connsiteX18-101" fmla="*/ 0 w 1113249"/>
                <a:gd name="connsiteY18-102" fmla="*/ 2292081 h 3405005"/>
                <a:gd name="connsiteX19-103" fmla="*/ 0 w 1113249"/>
                <a:gd name="connsiteY19-104" fmla="*/ 306468 h 3405005"/>
                <a:gd name="connsiteX20-105" fmla="*/ 156759 w 1113249"/>
                <a:gd name="connsiteY20-106" fmla="*/ 149709 h 3405005"/>
                <a:gd name="connsiteX21-107" fmla="*/ 267605 w 1113249"/>
                <a:gd name="connsiteY21-108" fmla="*/ 195623 h 3405005"/>
                <a:gd name="connsiteX22-109" fmla="*/ 301199 w 1113249"/>
                <a:gd name="connsiteY22-110" fmla="*/ 245450 h 3405005"/>
                <a:gd name="connsiteX23-111" fmla="*/ 313499 w 1113249"/>
                <a:gd name="connsiteY23-112" fmla="*/ 306375 h 3405005"/>
                <a:gd name="connsiteX24-113" fmla="*/ 313499 w 1113249"/>
                <a:gd name="connsiteY24-114" fmla="*/ 702135 h 3405005"/>
                <a:gd name="connsiteX25-115" fmla="*/ 454732 w 1113249"/>
                <a:gd name="connsiteY25-116" fmla="*/ 843368 h 3405005"/>
                <a:gd name="connsiteX26-117" fmla="*/ 595965 w 1113249"/>
                <a:gd name="connsiteY26-118" fmla="*/ 702135 h 3405005"/>
                <a:gd name="connsiteX27-119" fmla="*/ 595965 w 1113249"/>
                <a:gd name="connsiteY27-120" fmla="*/ 93330 h 3405005"/>
                <a:gd name="connsiteX28-121" fmla="*/ 624945 w 1113249"/>
                <a:gd name="connsiteY28-122" fmla="*/ 50346 h 3405005"/>
                <a:gd name="connsiteX29-123" fmla="*/ 746492 w 1113249"/>
                <a:gd name="connsiteY29-124" fmla="*/ 0 h 3405005"/>
                <a:gd name="connsiteX30-125" fmla="*/ 868039 w 1113249"/>
                <a:gd name="connsiteY30-126" fmla="*/ 50346 h 3405005"/>
                <a:gd name="connsiteX0-127" fmla="*/ 868039 w 1113249"/>
                <a:gd name="connsiteY0-128" fmla="*/ 50346 h 3405005"/>
                <a:gd name="connsiteX1-129" fmla="*/ 918385 w 1113249"/>
                <a:gd name="connsiteY1-130" fmla="*/ 171893 h 3405005"/>
                <a:gd name="connsiteX2-131" fmla="*/ 918385 w 1113249"/>
                <a:gd name="connsiteY2-132" fmla="*/ 375080 h 3405005"/>
                <a:gd name="connsiteX3-133" fmla="*/ 941356 w 1113249"/>
                <a:gd name="connsiteY3-134" fmla="*/ 370442 h 3405005"/>
                <a:gd name="connsiteX4-135" fmla="*/ 1113249 w 1113249"/>
                <a:gd name="connsiteY4-136" fmla="*/ 542335 h 3405005"/>
                <a:gd name="connsiteX5-137" fmla="*/ 1113249 w 1113249"/>
                <a:gd name="connsiteY5-138" fmla="*/ 2719647 h 3405005"/>
                <a:gd name="connsiteX6-139" fmla="*/ 941356 w 1113249"/>
                <a:gd name="connsiteY6-140" fmla="*/ 2891540 h 3405005"/>
                <a:gd name="connsiteX7-141" fmla="*/ 918385 w 1113249"/>
                <a:gd name="connsiteY7-142" fmla="*/ 2886903 h 3405005"/>
                <a:gd name="connsiteX8-143" fmla="*/ 918385 w 1113249"/>
                <a:gd name="connsiteY8-144" fmla="*/ 3233112 h 3405005"/>
                <a:gd name="connsiteX9-145" fmla="*/ 746492 w 1113249"/>
                <a:gd name="connsiteY9-146" fmla="*/ 3405005 h 3405005"/>
                <a:gd name="connsiteX10-147" fmla="*/ 574599 w 1113249"/>
                <a:gd name="connsiteY10-148" fmla="*/ 3233112 h 3405005"/>
                <a:gd name="connsiteX11-149" fmla="*/ 574599 w 1113249"/>
                <a:gd name="connsiteY11-150" fmla="*/ 3165303 h 3405005"/>
                <a:gd name="connsiteX12-151" fmla="*/ 531296 w 1113249"/>
                <a:gd name="connsiteY12-152" fmla="*/ 3136108 h 3405005"/>
                <a:gd name="connsiteX13-153" fmla="*/ 480950 w 1113249"/>
                <a:gd name="connsiteY13-154" fmla="*/ 3014561 h 3405005"/>
                <a:gd name="connsiteX14-155" fmla="*/ 480950 w 1113249"/>
                <a:gd name="connsiteY14-156" fmla="*/ 2751638 h 3405005"/>
                <a:gd name="connsiteX15-157" fmla="*/ 418640 w 1113249"/>
                <a:gd name="connsiteY15-158" fmla="*/ 2764218 h 3405005"/>
                <a:gd name="connsiteX16-159" fmla="*/ 246747 w 1113249"/>
                <a:gd name="connsiteY16-160" fmla="*/ 2592326 h 3405005"/>
                <a:gd name="connsiteX17-161" fmla="*/ 156759 w 1113249"/>
                <a:gd name="connsiteY17-162" fmla="*/ 2448840 h 3405005"/>
                <a:gd name="connsiteX18-163" fmla="*/ 0 w 1113249"/>
                <a:gd name="connsiteY18-164" fmla="*/ 2292081 h 3405005"/>
                <a:gd name="connsiteX19-165" fmla="*/ 0 w 1113249"/>
                <a:gd name="connsiteY19-166" fmla="*/ 306468 h 3405005"/>
                <a:gd name="connsiteX20-167" fmla="*/ 156759 w 1113249"/>
                <a:gd name="connsiteY20-168" fmla="*/ 149709 h 3405005"/>
                <a:gd name="connsiteX21-169" fmla="*/ 267605 w 1113249"/>
                <a:gd name="connsiteY21-170" fmla="*/ 195623 h 3405005"/>
                <a:gd name="connsiteX22-171" fmla="*/ 301199 w 1113249"/>
                <a:gd name="connsiteY22-172" fmla="*/ 245450 h 3405005"/>
                <a:gd name="connsiteX23-173" fmla="*/ 313499 w 1113249"/>
                <a:gd name="connsiteY23-174" fmla="*/ 306375 h 3405005"/>
                <a:gd name="connsiteX24-175" fmla="*/ 313499 w 1113249"/>
                <a:gd name="connsiteY24-176" fmla="*/ 702135 h 3405005"/>
                <a:gd name="connsiteX25-177" fmla="*/ 454732 w 1113249"/>
                <a:gd name="connsiteY25-178" fmla="*/ 843368 h 3405005"/>
                <a:gd name="connsiteX26-179" fmla="*/ 595965 w 1113249"/>
                <a:gd name="connsiteY26-180" fmla="*/ 702135 h 3405005"/>
                <a:gd name="connsiteX27-181" fmla="*/ 595965 w 1113249"/>
                <a:gd name="connsiteY27-182" fmla="*/ 93330 h 3405005"/>
                <a:gd name="connsiteX28-183" fmla="*/ 624945 w 1113249"/>
                <a:gd name="connsiteY28-184" fmla="*/ 50346 h 3405005"/>
                <a:gd name="connsiteX29-185" fmla="*/ 746492 w 1113249"/>
                <a:gd name="connsiteY29-186" fmla="*/ 0 h 3405005"/>
                <a:gd name="connsiteX30-187" fmla="*/ 868039 w 1113249"/>
                <a:gd name="connsiteY30-188" fmla="*/ 50346 h 3405005"/>
                <a:gd name="connsiteX0-189" fmla="*/ 868039 w 1113249"/>
                <a:gd name="connsiteY0-190" fmla="*/ 50346 h 3405005"/>
                <a:gd name="connsiteX1-191" fmla="*/ 918385 w 1113249"/>
                <a:gd name="connsiteY1-192" fmla="*/ 171893 h 3405005"/>
                <a:gd name="connsiteX2-193" fmla="*/ 918385 w 1113249"/>
                <a:gd name="connsiteY2-194" fmla="*/ 375080 h 3405005"/>
                <a:gd name="connsiteX3-195" fmla="*/ 941356 w 1113249"/>
                <a:gd name="connsiteY3-196" fmla="*/ 370442 h 3405005"/>
                <a:gd name="connsiteX4-197" fmla="*/ 1113249 w 1113249"/>
                <a:gd name="connsiteY4-198" fmla="*/ 542335 h 3405005"/>
                <a:gd name="connsiteX5-199" fmla="*/ 1113249 w 1113249"/>
                <a:gd name="connsiteY5-200" fmla="*/ 2719647 h 3405005"/>
                <a:gd name="connsiteX6-201" fmla="*/ 941356 w 1113249"/>
                <a:gd name="connsiteY6-202" fmla="*/ 2891540 h 3405005"/>
                <a:gd name="connsiteX7-203" fmla="*/ 918385 w 1113249"/>
                <a:gd name="connsiteY7-204" fmla="*/ 2886903 h 3405005"/>
                <a:gd name="connsiteX8-205" fmla="*/ 918385 w 1113249"/>
                <a:gd name="connsiteY8-206" fmla="*/ 3233112 h 3405005"/>
                <a:gd name="connsiteX9-207" fmla="*/ 746492 w 1113249"/>
                <a:gd name="connsiteY9-208" fmla="*/ 3405005 h 3405005"/>
                <a:gd name="connsiteX10-209" fmla="*/ 574599 w 1113249"/>
                <a:gd name="connsiteY10-210" fmla="*/ 3233112 h 3405005"/>
                <a:gd name="connsiteX11-211" fmla="*/ 574599 w 1113249"/>
                <a:gd name="connsiteY11-212" fmla="*/ 3165303 h 3405005"/>
                <a:gd name="connsiteX12-213" fmla="*/ 531296 w 1113249"/>
                <a:gd name="connsiteY12-214" fmla="*/ 3136108 h 3405005"/>
                <a:gd name="connsiteX13-215" fmla="*/ 480950 w 1113249"/>
                <a:gd name="connsiteY13-216" fmla="*/ 3014561 h 3405005"/>
                <a:gd name="connsiteX14-217" fmla="*/ 418640 w 1113249"/>
                <a:gd name="connsiteY14-218" fmla="*/ 2764218 h 3405005"/>
                <a:gd name="connsiteX15-219" fmla="*/ 246747 w 1113249"/>
                <a:gd name="connsiteY15-220" fmla="*/ 2592326 h 3405005"/>
                <a:gd name="connsiteX16-221" fmla="*/ 156759 w 1113249"/>
                <a:gd name="connsiteY16-222" fmla="*/ 2448840 h 3405005"/>
                <a:gd name="connsiteX17-223" fmla="*/ 0 w 1113249"/>
                <a:gd name="connsiteY17-224" fmla="*/ 2292081 h 3405005"/>
                <a:gd name="connsiteX18-225" fmla="*/ 0 w 1113249"/>
                <a:gd name="connsiteY18-226" fmla="*/ 306468 h 3405005"/>
                <a:gd name="connsiteX19-227" fmla="*/ 156759 w 1113249"/>
                <a:gd name="connsiteY19-228" fmla="*/ 149709 h 3405005"/>
                <a:gd name="connsiteX20-229" fmla="*/ 267605 w 1113249"/>
                <a:gd name="connsiteY20-230" fmla="*/ 195623 h 3405005"/>
                <a:gd name="connsiteX21-231" fmla="*/ 301199 w 1113249"/>
                <a:gd name="connsiteY21-232" fmla="*/ 245450 h 3405005"/>
                <a:gd name="connsiteX22-233" fmla="*/ 313499 w 1113249"/>
                <a:gd name="connsiteY22-234" fmla="*/ 306375 h 3405005"/>
                <a:gd name="connsiteX23-235" fmla="*/ 313499 w 1113249"/>
                <a:gd name="connsiteY23-236" fmla="*/ 702135 h 3405005"/>
                <a:gd name="connsiteX24-237" fmla="*/ 454732 w 1113249"/>
                <a:gd name="connsiteY24-238" fmla="*/ 843368 h 3405005"/>
                <a:gd name="connsiteX25-239" fmla="*/ 595965 w 1113249"/>
                <a:gd name="connsiteY25-240" fmla="*/ 702135 h 3405005"/>
                <a:gd name="connsiteX26-241" fmla="*/ 595965 w 1113249"/>
                <a:gd name="connsiteY26-242" fmla="*/ 93330 h 3405005"/>
                <a:gd name="connsiteX27-243" fmla="*/ 624945 w 1113249"/>
                <a:gd name="connsiteY27-244" fmla="*/ 50346 h 3405005"/>
                <a:gd name="connsiteX28-245" fmla="*/ 746492 w 1113249"/>
                <a:gd name="connsiteY28-246" fmla="*/ 0 h 3405005"/>
                <a:gd name="connsiteX29-247" fmla="*/ 868039 w 1113249"/>
                <a:gd name="connsiteY29-248" fmla="*/ 50346 h 3405005"/>
                <a:gd name="connsiteX0-249" fmla="*/ 868039 w 1113249"/>
                <a:gd name="connsiteY0-250" fmla="*/ 50346 h 3405005"/>
                <a:gd name="connsiteX1-251" fmla="*/ 918385 w 1113249"/>
                <a:gd name="connsiteY1-252" fmla="*/ 171893 h 3405005"/>
                <a:gd name="connsiteX2-253" fmla="*/ 918385 w 1113249"/>
                <a:gd name="connsiteY2-254" fmla="*/ 375080 h 3405005"/>
                <a:gd name="connsiteX3-255" fmla="*/ 941356 w 1113249"/>
                <a:gd name="connsiteY3-256" fmla="*/ 370442 h 3405005"/>
                <a:gd name="connsiteX4-257" fmla="*/ 1113249 w 1113249"/>
                <a:gd name="connsiteY4-258" fmla="*/ 542335 h 3405005"/>
                <a:gd name="connsiteX5-259" fmla="*/ 1113249 w 1113249"/>
                <a:gd name="connsiteY5-260" fmla="*/ 2719647 h 3405005"/>
                <a:gd name="connsiteX6-261" fmla="*/ 941356 w 1113249"/>
                <a:gd name="connsiteY6-262" fmla="*/ 2891540 h 3405005"/>
                <a:gd name="connsiteX7-263" fmla="*/ 918385 w 1113249"/>
                <a:gd name="connsiteY7-264" fmla="*/ 2886903 h 3405005"/>
                <a:gd name="connsiteX8-265" fmla="*/ 918385 w 1113249"/>
                <a:gd name="connsiteY8-266" fmla="*/ 3233112 h 3405005"/>
                <a:gd name="connsiteX9-267" fmla="*/ 746492 w 1113249"/>
                <a:gd name="connsiteY9-268" fmla="*/ 3405005 h 3405005"/>
                <a:gd name="connsiteX10-269" fmla="*/ 574599 w 1113249"/>
                <a:gd name="connsiteY10-270" fmla="*/ 3233112 h 3405005"/>
                <a:gd name="connsiteX11-271" fmla="*/ 574599 w 1113249"/>
                <a:gd name="connsiteY11-272" fmla="*/ 3165303 h 3405005"/>
                <a:gd name="connsiteX12-273" fmla="*/ 531296 w 1113249"/>
                <a:gd name="connsiteY12-274" fmla="*/ 3136108 h 3405005"/>
                <a:gd name="connsiteX13-275" fmla="*/ 480950 w 1113249"/>
                <a:gd name="connsiteY13-276" fmla="*/ 3014561 h 3405005"/>
                <a:gd name="connsiteX14-277" fmla="*/ 418640 w 1113249"/>
                <a:gd name="connsiteY14-278" fmla="*/ 2764218 h 3405005"/>
                <a:gd name="connsiteX15-279" fmla="*/ 246747 w 1113249"/>
                <a:gd name="connsiteY15-280" fmla="*/ 2592326 h 3405005"/>
                <a:gd name="connsiteX16-281" fmla="*/ 156759 w 1113249"/>
                <a:gd name="connsiteY16-282" fmla="*/ 2448840 h 3405005"/>
                <a:gd name="connsiteX17-283" fmla="*/ 0 w 1113249"/>
                <a:gd name="connsiteY17-284" fmla="*/ 2292081 h 3405005"/>
                <a:gd name="connsiteX18-285" fmla="*/ 0 w 1113249"/>
                <a:gd name="connsiteY18-286" fmla="*/ 306468 h 3405005"/>
                <a:gd name="connsiteX19-287" fmla="*/ 156759 w 1113249"/>
                <a:gd name="connsiteY19-288" fmla="*/ 149709 h 3405005"/>
                <a:gd name="connsiteX20-289" fmla="*/ 267605 w 1113249"/>
                <a:gd name="connsiteY20-290" fmla="*/ 195623 h 3405005"/>
                <a:gd name="connsiteX21-291" fmla="*/ 301199 w 1113249"/>
                <a:gd name="connsiteY21-292" fmla="*/ 245450 h 3405005"/>
                <a:gd name="connsiteX22-293" fmla="*/ 313499 w 1113249"/>
                <a:gd name="connsiteY22-294" fmla="*/ 306375 h 3405005"/>
                <a:gd name="connsiteX23-295" fmla="*/ 313499 w 1113249"/>
                <a:gd name="connsiteY23-296" fmla="*/ 702135 h 3405005"/>
                <a:gd name="connsiteX24-297" fmla="*/ 454732 w 1113249"/>
                <a:gd name="connsiteY24-298" fmla="*/ 843368 h 3405005"/>
                <a:gd name="connsiteX25-299" fmla="*/ 595965 w 1113249"/>
                <a:gd name="connsiteY25-300" fmla="*/ 702135 h 3405005"/>
                <a:gd name="connsiteX26-301" fmla="*/ 595965 w 1113249"/>
                <a:gd name="connsiteY26-302" fmla="*/ 93330 h 3405005"/>
                <a:gd name="connsiteX27-303" fmla="*/ 624945 w 1113249"/>
                <a:gd name="connsiteY27-304" fmla="*/ 50346 h 3405005"/>
                <a:gd name="connsiteX28-305" fmla="*/ 746492 w 1113249"/>
                <a:gd name="connsiteY28-306" fmla="*/ 0 h 3405005"/>
                <a:gd name="connsiteX29-307" fmla="*/ 868039 w 1113249"/>
                <a:gd name="connsiteY29-308" fmla="*/ 50346 h 3405005"/>
                <a:gd name="connsiteX0-309" fmla="*/ 868039 w 1113249"/>
                <a:gd name="connsiteY0-310" fmla="*/ 50346 h 3405005"/>
                <a:gd name="connsiteX1-311" fmla="*/ 918385 w 1113249"/>
                <a:gd name="connsiteY1-312" fmla="*/ 171893 h 3405005"/>
                <a:gd name="connsiteX2-313" fmla="*/ 918385 w 1113249"/>
                <a:gd name="connsiteY2-314" fmla="*/ 375080 h 3405005"/>
                <a:gd name="connsiteX3-315" fmla="*/ 941356 w 1113249"/>
                <a:gd name="connsiteY3-316" fmla="*/ 370442 h 3405005"/>
                <a:gd name="connsiteX4-317" fmla="*/ 1113249 w 1113249"/>
                <a:gd name="connsiteY4-318" fmla="*/ 542335 h 3405005"/>
                <a:gd name="connsiteX5-319" fmla="*/ 1113249 w 1113249"/>
                <a:gd name="connsiteY5-320" fmla="*/ 2719647 h 3405005"/>
                <a:gd name="connsiteX6-321" fmla="*/ 941356 w 1113249"/>
                <a:gd name="connsiteY6-322" fmla="*/ 2891540 h 3405005"/>
                <a:gd name="connsiteX7-323" fmla="*/ 918385 w 1113249"/>
                <a:gd name="connsiteY7-324" fmla="*/ 2886903 h 3405005"/>
                <a:gd name="connsiteX8-325" fmla="*/ 918385 w 1113249"/>
                <a:gd name="connsiteY8-326" fmla="*/ 3233112 h 3405005"/>
                <a:gd name="connsiteX9-327" fmla="*/ 746492 w 1113249"/>
                <a:gd name="connsiteY9-328" fmla="*/ 3405005 h 3405005"/>
                <a:gd name="connsiteX10-329" fmla="*/ 574599 w 1113249"/>
                <a:gd name="connsiteY10-330" fmla="*/ 3233112 h 3405005"/>
                <a:gd name="connsiteX11-331" fmla="*/ 574599 w 1113249"/>
                <a:gd name="connsiteY11-332" fmla="*/ 3165303 h 3405005"/>
                <a:gd name="connsiteX12-333" fmla="*/ 531296 w 1113249"/>
                <a:gd name="connsiteY12-334" fmla="*/ 3136108 h 3405005"/>
                <a:gd name="connsiteX13-335" fmla="*/ 480950 w 1113249"/>
                <a:gd name="connsiteY13-336" fmla="*/ 3014561 h 3405005"/>
                <a:gd name="connsiteX14-337" fmla="*/ 246747 w 1113249"/>
                <a:gd name="connsiteY14-338" fmla="*/ 2592326 h 3405005"/>
                <a:gd name="connsiteX15-339" fmla="*/ 156759 w 1113249"/>
                <a:gd name="connsiteY15-340" fmla="*/ 2448840 h 3405005"/>
                <a:gd name="connsiteX16-341" fmla="*/ 0 w 1113249"/>
                <a:gd name="connsiteY16-342" fmla="*/ 2292081 h 3405005"/>
                <a:gd name="connsiteX17-343" fmla="*/ 0 w 1113249"/>
                <a:gd name="connsiteY17-344" fmla="*/ 306468 h 3405005"/>
                <a:gd name="connsiteX18-345" fmla="*/ 156759 w 1113249"/>
                <a:gd name="connsiteY18-346" fmla="*/ 149709 h 3405005"/>
                <a:gd name="connsiteX19-347" fmla="*/ 267605 w 1113249"/>
                <a:gd name="connsiteY19-348" fmla="*/ 195623 h 3405005"/>
                <a:gd name="connsiteX20-349" fmla="*/ 301199 w 1113249"/>
                <a:gd name="connsiteY20-350" fmla="*/ 245450 h 3405005"/>
                <a:gd name="connsiteX21-351" fmla="*/ 313499 w 1113249"/>
                <a:gd name="connsiteY21-352" fmla="*/ 306375 h 3405005"/>
                <a:gd name="connsiteX22-353" fmla="*/ 313499 w 1113249"/>
                <a:gd name="connsiteY22-354" fmla="*/ 702135 h 3405005"/>
                <a:gd name="connsiteX23-355" fmla="*/ 454732 w 1113249"/>
                <a:gd name="connsiteY23-356" fmla="*/ 843368 h 3405005"/>
                <a:gd name="connsiteX24-357" fmla="*/ 595965 w 1113249"/>
                <a:gd name="connsiteY24-358" fmla="*/ 702135 h 3405005"/>
                <a:gd name="connsiteX25-359" fmla="*/ 595965 w 1113249"/>
                <a:gd name="connsiteY25-360" fmla="*/ 93330 h 3405005"/>
                <a:gd name="connsiteX26-361" fmla="*/ 624945 w 1113249"/>
                <a:gd name="connsiteY26-362" fmla="*/ 50346 h 3405005"/>
                <a:gd name="connsiteX27-363" fmla="*/ 746492 w 1113249"/>
                <a:gd name="connsiteY27-364" fmla="*/ 0 h 3405005"/>
                <a:gd name="connsiteX28-365" fmla="*/ 868039 w 1113249"/>
                <a:gd name="connsiteY28-366" fmla="*/ 50346 h 3405005"/>
                <a:gd name="connsiteX0-367" fmla="*/ 868039 w 1113249"/>
                <a:gd name="connsiteY0-368" fmla="*/ 50346 h 3405005"/>
                <a:gd name="connsiteX1-369" fmla="*/ 918385 w 1113249"/>
                <a:gd name="connsiteY1-370" fmla="*/ 171893 h 3405005"/>
                <a:gd name="connsiteX2-371" fmla="*/ 918385 w 1113249"/>
                <a:gd name="connsiteY2-372" fmla="*/ 375080 h 3405005"/>
                <a:gd name="connsiteX3-373" fmla="*/ 941356 w 1113249"/>
                <a:gd name="connsiteY3-374" fmla="*/ 370442 h 3405005"/>
                <a:gd name="connsiteX4-375" fmla="*/ 1113249 w 1113249"/>
                <a:gd name="connsiteY4-376" fmla="*/ 542335 h 3405005"/>
                <a:gd name="connsiteX5-377" fmla="*/ 1113249 w 1113249"/>
                <a:gd name="connsiteY5-378" fmla="*/ 2719647 h 3405005"/>
                <a:gd name="connsiteX6-379" fmla="*/ 941356 w 1113249"/>
                <a:gd name="connsiteY6-380" fmla="*/ 2891540 h 3405005"/>
                <a:gd name="connsiteX7-381" fmla="*/ 918385 w 1113249"/>
                <a:gd name="connsiteY7-382" fmla="*/ 2886903 h 3405005"/>
                <a:gd name="connsiteX8-383" fmla="*/ 918385 w 1113249"/>
                <a:gd name="connsiteY8-384" fmla="*/ 3233112 h 3405005"/>
                <a:gd name="connsiteX9-385" fmla="*/ 746492 w 1113249"/>
                <a:gd name="connsiteY9-386" fmla="*/ 3405005 h 3405005"/>
                <a:gd name="connsiteX10-387" fmla="*/ 574599 w 1113249"/>
                <a:gd name="connsiteY10-388" fmla="*/ 3233112 h 3405005"/>
                <a:gd name="connsiteX11-389" fmla="*/ 574599 w 1113249"/>
                <a:gd name="connsiteY11-390" fmla="*/ 3165303 h 3405005"/>
                <a:gd name="connsiteX12-391" fmla="*/ 531296 w 1113249"/>
                <a:gd name="connsiteY12-392" fmla="*/ 3136108 h 3405005"/>
                <a:gd name="connsiteX13-393" fmla="*/ 480950 w 1113249"/>
                <a:gd name="connsiteY13-394" fmla="*/ 3014561 h 3405005"/>
                <a:gd name="connsiteX14-395" fmla="*/ 246747 w 1113249"/>
                <a:gd name="connsiteY14-396" fmla="*/ 2592326 h 3405005"/>
                <a:gd name="connsiteX15-397" fmla="*/ 156759 w 1113249"/>
                <a:gd name="connsiteY15-398" fmla="*/ 2448840 h 3405005"/>
                <a:gd name="connsiteX16-399" fmla="*/ 0 w 1113249"/>
                <a:gd name="connsiteY16-400" fmla="*/ 2292081 h 3405005"/>
                <a:gd name="connsiteX17-401" fmla="*/ 0 w 1113249"/>
                <a:gd name="connsiteY17-402" fmla="*/ 306468 h 3405005"/>
                <a:gd name="connsiteX18-403" fmla="*/ 156759 w 1113249"/>
                <a:gd name="connsiteY18-404" fmla="*/ 149709 h 3405005"/>
                <a:gd name="connsiteX19-405" fmla="*/ 267605 w 1113249"/>
                <a:gd name="connsiteY19-406" fmla="*/ 195623 h 3405005"/>
                <a:gd name="connsiteX20-407" fmla="*/ 301199 w 1113249"/>
                <a:gd name="connsiteY20-408" fmla="*/ 245450 h 3405005"/>
                <a:gd name="connsiteX21-409" fmla="*/ 313499 w 1113249"/>
                <a:gd name="connsiteY21-410" fmla="*/ 306375 h 3405005"/>
                <a:gd name="connsiteX22-411" fmla="*/ 313499 w 1113249"/>
                <a:gd name="connsiteY22-412" fmla="*/ 702135 h 3405005"/>
                <a:gd name="connsiteX23-413" fmla="*/ 454732 w 1113249"/>
                <a:gd name="connsiteY23-414" fmla="*/ 843368 h 3405005"/>
                <a:gd name="connsiteX24-415" fmla="*/ 595965 w 1113249"/>
                <a:gd name="connsiteY24-416" fmla="*/ 702135 h 3405005"/>
                <a:gd name="connsiteX25-417" fmla="*/ 595965 w 1113249"/>
                <a:gd name="connsiteY25-418" fmla="*/ 93330 h 3405005"/>
                <a:gd name="connsiteX26-419" fmla="*/ 624945 w 1113249"/>
                <a:gd name="connsiteY26-420" fmla="*/ 50346 h 3405005"/>
                <a:gd name="connsiteX27-421" fmla="*/ 746492 w 1113249"/>
                <a:gd name="connsiteY27-422" fmla="*/ 0 h 3405005"/>
                <a:gd name="connsiteX28-423" fmla="*/ 868039 w 1113249"/>
                <a:gd name="connsiteY28-424" fmla="*/ 50346 h 3405005"/>
                <a:gd name="connsiteX0-425" fmla="*/ 868039 w 1113249"/>
                <a:gd name="connsiteY0-426" fmla="*/ 50346 h 3405005"/>
                <a:gd name="connsiteX1-427" fmla="*/ 918385 w 1113249"/>
                <a:gd name="connsiteY1-428" fmla="*/ 171893 h 3405005"/>
                <a:gd name="connsiteX2-429" fmla="*/ 918385 w 1113249"/>
                <a:gd name="connsiteY2-430" fmla="*/ 375080 h 3405005"/>
                <a:gd name="connsiteX3-431" fmla="*/ 941356 w 1113249"/>
                <a:gd name="connsiteY3-432" fmla="*/ 370442 h 3405005"/>
                <a:gd name="connsiteX4-433" fmla="*/ 1113249 w 1113249"/>
                <a:gd name="connsiteY4-434" fmla="*/ 542335 h 3405005"/>
                <a:gd name="connsiteX5-435" fmla="*/ 1113249 w 1113249"/>
                <a:gd name="connsiteY5-436" fmla="*/ 2719647 h 3405005"/>
                <a:gd name="connsiteX6-437" fmla="*/ 941356 w 1113249"/>
                <a:gd name="connsiteY6-438" fmla="*/ 2891540 h 3405005"/>
                <a:gd name="connsiteX7-439" fmla="*/ 918385 w 1113249"/>
                <a:gd name="connsiteY7-440" fmla="*/ 2886903 h 3405005"/>
                <a:gd name="connsiteX8-441" fmla="*/ 918385 w 1113249"/>
                <a:gd name="connsiteY8-442" fmla="*/ 3233112 h 3405005"/>
                <a:gd name="connsiteX9-443" fmla="*/ 746492 w 1113249"/>
                <a:gd name="connsiteY9-444" fmla="*/ 3405005 h 3405005"/>
                <a:gd name="connsiteX10-445" fmla="*/ 574599 w 1113249"/>
                <a:gd name="connsiteY10-446" fmla="*/ 3233112 h 3405005"/>
                <a:gd name="connsiteX11-447" fmla="*/ 574599 w 1113249"/>
                <a:gd name="connsiteY11-448" fmla="*/ 3165303 h 3405005"/>
                <a:gd name="connsiteX12-449" fmla="*/ 531296 w 1113249"/>
                <a:gd name="connsiteY12-450" fmla="*/ 3136108 h 3405005"/>
                <a:gd name="connsiteX13-451" fmla="*/ 480950 w 1113249"/>
                <a:gd name="connsiteY13-452" fmla="*/ 3014561 h 3405005"/>
                <a:gd name="connsiteX14-453" fmla="*/ 246747 w 1113249"/>
                <a:gd name="connsiteY14-454" fmla="*/ 2592326 h 3405005"/>
                <a:gd name="connsiteX15-455" fmla="*/ 156759 w 1113249"/>
                <a:gd name="connsiteY15-456" fmla="*/ 2448840 h 3405005"/>
                <a:gd name="connsiteX16-457" fmla="*/ 0 w 1113249"/>
                <a:gd name="connsiteY16-458" fmla="*/ 2292081 h 3405005"/>
                <a:gd name="connsiteX17-459" fmla="*/ 0 w 1113249"/>
                <a:gd name="connsiteY17-460" fmla="*/ 306468 h 3405005"/>
                <a:gd name="connsiteX18-461" fmla="*/ 156759 w 1113249"/>
                <a:gd name="connsiteY18-462" fmla="*/ 149709 h 3405005"/>
                <a:gd name="connsiteX19-463" fmla="*/ 267605 w 1113249"/>
                <a:gd name="connsiteY19-464" fmla="*/ 195623 h 3405005"/>
                <a:gd name="connsiteX20-465" fmla="*/ 301199 w 1113249"/>
                <a:gd name="connsiteY20-466" fmla="*/ 245450 h 3405005"/>
                <a:gd name="connsiteX21-467" fmla="*/ 313499 w 1113249"/>
                <a:gd name="connsiteY21-468" fmla="*/ 306375 h 3405005"/>
                <a:gd name="connsiteX22-469" fmla="*/ 313499 w 1113249"/>
                <a:gd name="connsiteY22-470" fmla="*/ 702135 h 3405005"/>
                <a:gd name="connsiteX23-471" fmla="*/ 454732 w 1113249"/>
                <a:gd name="connsiteY23-472" fmla="*/ 843368 h 3405005"/>
                <a:gd name="connsiteX24-473" fmla="*/ 595965 w 1113249"/>
                <a:gd name="connsiteY24-474" fmla="*/ 702135 h 3405005"/>
                <a:gd name="connsiteX25-475" fmla="*/ 595965 w 1113249"/>
                <a:gd name="connsiteY25-476" fmla="*/ 93330 h 3405005"/>
                <a:gd name="connsiteX26-477" fmla="*/ 624945 w 1113249"/>
                <a:gd name="connsiteY26-478" fmla="*/ 50346 h 3405005"/>
                <a:gd name="connsiteX27-479" fmla="*/ 746492 w 1113249"/>
                <a:gd name="connsiteY27-480" fmla="*/ 0 h 3405005"/>
                <a:gd name="connsiteX28-481" fmla="*/ 868039 w 1113249"/>
                <a:gd name="connsiteY28-482" fmla="*/ 50346 h 340500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Lst>
              <a:rect l="l" t="t" r="r" b="b"/>
              <a:pathLst>
                <a:path w="1113249" h="3405005">
                  <a:moveTo>
                    <a:pt x="868039" y="50346"/>
                  </a:moveTo>
                  <a:cubicBezTo>
                    <a:pt x="899145" y="81453"/>
                    <a:pt x="918385" y="124426"/>
                    <a:pt x="918385" y="171893"/>
                  </a:cubicBezTo>
                  <a:lnTo>
                    <a:pt x="918385" y="375080"/>
                  </a:lnTo>
                  <a:lnTo>
                    <a:pt x="941356" y="370442"/>
                  </a:lnTo>
                  <a:cubicBezTo>
                    <a:pt x="1036290" y="370442"/>
                    <a:pt x="1113249" y="447401"/>
                    <a:pt x="1113249" y="542335"/>
                  </a:cubicBezTo>
                  <a:lnTo>
                    <a:pt x="1113249" y="2719647"/>
                  </a:lnTo>
                  <a:cubicBezTo>
                    <a:pt x="1113249" y="2814581"/>
                    <a:pt x="1036290" y="2891540"/>
                    <a:pt x="941356" y="2891540"/>
                  </a:cubicBezTo>
                  <a:lnTo>
                    <a:pt x="918385" y="2886903"/>
                  </a:lnTo>
                  <a:lnTo>
                    <a:pt x="918385" y="3233112"/>
                  </a:lnTo>
                  <a:cubicBezTo>
                    <a:pt x="918384" y="3328046"/>
                    <a:pt x="841426" y="3405005"/>
                    <a:pt x="746492" y="3405005"/>
                  </a:cubicBezTo>
                  <a:cubicBezTo>
                    <a:pt x="651558" y="3405005"/>
                    <a:pt x="574599" y="3328046"/>
                    <a:pt x="574599" y="3233112"/>
                  </a:cubicBezTo>
                  <a:lnTo>
                    <a:pt x="574599" y="3165303"/>
                  </a:lnTo>
                  <a:lnTo>
                    <a:pt x="531296" y="3136108"/>
                  </a:lnTo>
                  <a:cubicBezTo>
                    <a:pt x="500190" y="3105002"/>
                    <a:pt x="480950" y="3062028"/>
                    <a:pt x="480950" y="3014561"/>
                  </a:cubicBezTo>
                  <a:cubicBezTo>
                    <a:pt x="432395" y="2596947"/>
                    <a:pt x="271114" y="2895922"/>
                    <a:pt x="246747" y="2592326"/>
                  </a:cubicBezTo>
                  <a:cubicBezTo>
                    <a:pt x="235070" y="2421366"/>
                    <a:pt x="186755" y="2496669"/>
                    <a:pt x="156759" y="2448840"/>
                  </a:cubicBezTo>
                  <a:cubicBezTo>
                    <a:pt x="70183" y="2448840"/>
                    <a:pt x="0" y="2378657"/>
                    <a:pt x="0" y="2292081"/>
                  </a:cubicBezTo>
                  <a:lnTo>
                    <a:pt x="0" y="306468"/>
                  </a:lnTo>
                  <a:cubicBezTo>
                    <a:pt x="0" y="219892"/>
                    <a:pt x="70183" y="149709"/>
                    <a:pt x="156759" y="149709"/>
                  </a:cubicBezTo>
                  <a:cubicBezTo>
                    <a:pt x="200047" y="149709"/>
                    <a:pt x="239237" y="167255"/>
                    <a:pt x="267605" y="195623"/>
                  </a:cubicBezTo>
                  <a:cubicBezTo>
                    <a:pt x="281789" y="209807"/>
                    <a:pt x="293267" y="226696"/>
                    <a:pt x="301199" y="245450"/>
                  </a:cubicBezTo>
                  <a:lnTo>
                    <a:pt x="313499" y="306375"/>
                  </a:lnTo>
                  <a:lnTo>
                    <a:pt x="313499" y="702135"/>
                  </a:lnTo>
                  <a:cubicBezTo>
                    <a:pt x="313499" y="780136"/>
                    <a:pt x="376731" y="843368"/>
                    <a:pt x="454732" y="843368"/>
                  </a:cubicBezTo>
                  <a:cubicBezTo>
                    <a:pt x="532733" y="843368"/>
                    <a:pt x="595965" y="780136"/>
                    <a:pt x="595965" y="702135"/>
                  </a:cubicBezTo>
                  <a:lnTo>
                    <a:pt x="595965" y="93330"/>
                  </a:lnTo>
                  <a:lnTo>
                    <a:pt x="624945" y="50346"/>
                  </a:lnTo>
                  <a:cubicBezTo>
                    <a:pt x="656052" y="19240"/>
                    <a:pt x="699025" y="0"/>
                    <a:pt x="746492" y="0"/>
                  </a:cubicBezTo>
                  <a:cubicBezTo>
                    <a:pt x="793959" y="0"/>
                    <a:pt x="836932" y="19240"/>
                    <a:pt x="868039" y="50346"/>
                  </a:cubicBezTo>
                  <a:close/>
                </a:path>
              </a:pathLst>
            </a:cu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14" name="任意多边形 13"/>
            <p:cNvSpPr/>
            <p:nvPr/>
          </p:nvSpPr>
          <p:spPr>
            <a:xfrm rot="2662275" flipH="1">
              <a:off x="6966124" y="-1422211"/>
              <a:ext cx="744277" cy="4590800"/>
            </a:xfrm>
            <a:custGeom>
              <a:avLst/>
              <a:gdLst>
                <a:gd name="connsiteX0" fmla="*/ 319140 w 744277"/>
                <a:gd name="connsiteY0" fmla="*/ 54756 h 4590800"/>
                <a:gd name="connsiteX1" fmla="*/ 373896 w 744277"/>
                <a:gd name="connsiteY1" fmla="*/ 186948 h 4590800"/>
                <a:gd name="connsiteX2" fmla="*/ 373896 w 744277"/>
                <a:gd name="connsiteY2" fmla="*/ 1076399 h 4590800"/>
                <a:gd name="connsiteX3" fmla="*/ 385072 w 744277"/>
                <a:gd name="connsiteY3" fmla="*/ 1021041 h 4590800"/>
                <a:gd name="connsiteX4" fmla="*/ 557329 w 744277"/>
                <a:gd name="connsiteY4" fmla="*/ 906862 h 4590800"/>
                <a:gd name="connsiteX5" fmla="*/ 744277 w 744277"/>
                <a:gd name="connsiteY5" fmla="*/ 1093810 h 4590800"/>
                <a:gd name="connsiteX6" fmla="*/ 744277 w 744277"/>
                <a:gd name="connsiteY6" fmla="*/ 3897602 h 4590800"/>
                <a:gd name="connsiteX7" fmla="*/ 689521 w 744277"/>
                <a:gd name="connsiteY7" fmla="*/ 4029794 h 4590800"/>
                <a:gd name="connsiteX8" fmla="*/ 683361 w 744277"/>
                <a:gd name="connsiteY8" fmla="*/ 4033948 h 4590800"/>
                <a:gd name="connsiteX9" fmla="*/ 683362 w 744277"/>
                <a:gd name="connsiteY9" fmla="*/ 4009469 h 4590800"/>
                <a:gd name="connsiteX10" fmla="*/ 521462 w 744277"/>
                <a:gd name="connsiteY10" fmla="*/ 3847570 h 4590800"/>
                <a:gd name="connsiteX11" fmla="*/ 406983 w 744277"/>
                <a:gd name="connsiteY11" fmla="*/ 3894989 h 4590800"/>
                <a:gd name="connsiteX12" fmla="*/ 378409 w 744277"/>
                <a:gd name="connsiteY12" fmla="*/ 3937369 h 4590800"/>
                <a:gd name="connsiteX13" fmla="*/ 373896 w 744277"/>
                <a:gd name="connsiteY13" fmla="*/ 3915013 h 4590800"/>
                <a:gd name="connsiteX14" fmla="*/ 373896 w 744277"/>
                <a:gd name="connsiteY14" fmla="*/ 3944063 h 4590800"/>
                <a:gd name="connsiteX15" fmla="*/ 372286 w 744277"/>
                <a:gd name="connsiteY15" fmla="*/ 3946451 h 4590800"/>
                <a:gd name="connsiteX16" fmla="*/ 359563 w 744277"/>
                <a:gd name="connsiteY16" fmla="*/ 4009469 h 4590800"/>
                <a:gd name="connsiteX17" fmla="*/ 359564 w 744277"/>
                <a:gd name="connsiteY17" fmla="*/ 4474848 h 4590800"/>
                <a:gd name="connsiteX18" fmla="*/ 359206 w 744277"/>
                <a:gd name="connsiteY18" fmla="*/ 4476621 h 4590800"/>
                <a:gd name="connsiteX19" fmla="*/ 186948 w 744277"/>
                <a:gd name="connsiteY19" fmla="*/ 4590800 h 4590800"/>
                <a:gd name="connsiteX20" fmla="*/ 0 w 744277"/>
                <a:gd name="connsiteY20" fmla="*/ 4403852 h 4590800"/>
                <a:gd name="connsiteX21" fmla="*/ 0 w 744277"/>
                <a:gd name="connsiteY21" fmla="*/ 186948 h 4590800"/>
                <a:gd name="connsiteX22" fmla="*/ 186948 w 744277"/>
                <a:gd name="connsiteY22" fmla="*/ 0 h 4590800"/>
                <a:gd name="connsiteX23" fmla="*/ 319140 w 744277"/>
                <a:gd name="connsiteY23" fmla="*/ 54756 h 4590800"/>
                <a:gd name="connsiteX0-1" fmla="*/ 319140 w 744277"/>
                <a:gd name="connsiteY0-2" fmla="*/ 54756 h 4590800"/>
                <a:gd name="connsiteX1-3" fmla="*/ 373896 w 744277"/>
                <a:gd name="connsiteY1-4" fmla="*/ 186948 h 4590800"/>
                <a:gd name="connsiteX2-5" fmla="*/ 385072 w 744277"/>
                <a:gd name="connsiteY2-6" fmla="*/ 1021041 h 4590800"/>
                <a:gd name="connsiteX3-7" fmla="*/ 557329 w 744277"/>
                <a:gd name="connsiteY3-8" fmla="*/ 906862 h 4590800"/>
                <a:gd name="connsiteX4-9" fmla="*/ 744277 w 744277"/>
                <a:gd name="connsiteY4-10" fmla="*/ 1093810 h 4590800"/>
                <a:gd name="connsiteX5-11" fmla="*/ 744277 w 744277"/>
                <a:gd name="connsiteY5-12" fmla="*/ 3897602 h 4590800"/>
                <a:gd name="connsiteX6-13" fmla="*/ 689521 w 744277"/>
                <a:gd name="connsiteY6-14" fmla="*/ 4029794 h 4590800"/>
                <a:gd name="connsiteX7-15" fmla="*/ 683361 w 744277"/>
                <a:gd name="connsiteY7-16" fmla="*/ 4033948 h 4590800"/>
                <a:gd name="connsiteX8-17" fmla="*/ 683362 w 744277"/>
                <a:gd name="connsiteY8-18" fmla="*/ 4009469 h 4590800"/>
                <a:gd name="connsiteX9-19" fmla="*/ 521462 w 744277"/>
                <a:gd name="connsiteY9-20" fmla="*/ 3847570 h 4590800"/>
                <a:gd name="connsiteX10-21" fmla="*/ 406983 w 744277"/>
                <a:gd name="connsiteY10-22" fmla="*/ 3894989 h 4590800"/>
                <a:gd name="connsiteX11-23" fmla="*/ 378409 w 744277"/>
                <a:gd name="connsiteY11-24" fmla="*/ 3937369 h 4590800"/>
                <a:gd name="connsiteX12-25" fmla="*/ 373896 w 744277"/>
                <a:gd name="connsiteY12-26" fmla="*/ 3915013 h 4590800"/>
                <a:gd name="connsiteX13-27" fmla="*/ 373896 w 744277"/>
                <a:gd name="connsiteY13-28" fmla="*/ 3944063 h 4590800"/>
                <a:gd name="connsiteX14-29" fmla="*/ 372286 w 744277"/>
                <a:gd name="connsiteY14-30" fmla="*/ 3946451 h 4590800"/>
                <a:gd name="connsiteX15-31" fmla="*/ 359563 w 744277"/>
                <a:gd name="connsiteY15-32" fmla="*/ 4009469 h 4590800"/>
                <a:gd name="connsiteX16-33" fmla="*/ 359564 w 744277"/>
                <a:gd name="connsiteY16-34" fmla="*/ 4474848 h 4590800"/>
                <a:gd name="connsiteX17-35" fmla="*/ 359206 w 744277"/>
                <a:gd name="connsiteY17-36" fmla="*/ 4476621 h 4590800"/>
                <a:gd name="connsiteX18-37" fmla="*/ 186948 w 744277"/>
                <a:gd name="connsiteY18-38" fmla="*/ 4590800 h 4590800"/>
                <a:gd name="connsiteX19-39" fmla="*/ 0 w 744277"/>
                <a:gd name="connsiteY19-40" fmla="*/ 4403852 h 4590800"/>
                <a:gd name="connsiteX20-41" fmla="*/ 0 w 744277"/>
                <a:gd name="connsiteY20-42" fmla="*/ 186948 h 4590800"/>
                <a:gd name="connsiteX21-43" fmla="*/ 186948 w 744277"/>
                <a:gd name="connsiteY21-44" fmla="*/ 0 h 4590800"/>
                <a:gd name="connsiteX22-45" fmla="*/ 319140 w 744277"/>
                <a:gd name="connsiteY22-46" fmla="*/ 54756 h 4590800"/>
                <a:gd name="connsiteX0-47" fmla="*/ 319140 w 744277"/>
                <a:gd name="connsiteY0-48" fmla="*/ 54756 h 4590800"/>
                <a:gd name="connsiteX1-49" fmla="*/ 373896 w 744277"/>
                <a:gd name="connsiteY1-50" fmla="*/ 186948 h 4590800"/>
                <a:gd name="connsiteX2-51" fmla="*/ 385060 w 744277"/>
                <a:gd name="connsiteY2-52" fmla="*/ 847283 h 4590800"/>
                <a:gd name="connsiteX3-53" fmla="*/ 385072 w 744277"/>
                <a:gd name="connsiteY3-54" fmla="*/ 1021041 h 4590800"/>
                <a:gd name="connsiteX4-55" fmla="*/ 557329 w 744277"/>
                <a:gd name="connsiteY4-56" fmla="*/ 906862 h 4590800"/>
                <a:gd name="connsiteX5-57" fmla="*/ 744277 w 744277"/>
                <a:gd name="connsiteY5-58" fmla="*/ 1093810 h 4590800"/>
                <a:gd name="connsiteX6-59" fmla="*/ 744277 w 744277"/>
                <a:gd name="connsiteY6-60" fmla="*/ 3897602 h 4590800"/>
                <a:gd name="connsiteX7-61" fmla="*/ 689521 w 744277"/>
                <a:gd name="connsiteY7-62" fmla="*/ 4029794 h 4590800"/>
                <a:gd name="connsiteX8-63" fmla="*/ 683361 w 744277"/>
                <a:gd name="connsiteY8-64" fmla="*/ 4033948 h 4590800"/>
                <a:gd name="connsiteX9-65" fmla="*/ 683362 w 744277"/>
                <a:gd name="connsiteY9-66" fmla="*/ 4009469 h 4590800"/>
                <a:gd name="connsiteX10-67" fmla="*/ 521462 w 744277"/>
                <a:gd name="connsiteY10-68" fmla="*/ 3847570 h 4590800"/>
                <a:gd name="connsiteX11-69" fmla="*/ 406983 w 744277"/>
                <a:gd name="connsiteY11-70" fmla="*/ 3894989 h 4590800"/>
                <a:gd name="connsiteX12-71" fmla="*/ 378409 w 744277"/>
                <a:gd name="connsiteY12-72" fmla="*/ 3937369 h 4590800"/>
                <a:gd name="connsiteX13-73" fmla="*/ 373896 w 744277"/>
                <a:gd name="connsiteY13-74" fmla="*/ 3915013 h 4590800"/>
                <a:gd name="connsiteX14-75" fmla="*/ 373896 w 744277"/>
                <a:gd name="connsiteY14-76" fmla="*/ 3944063 h 4590800"/>
                <a:gd name="connsiteX15-77" fmla="*/ 372286 w 744277"/>
                <a:gd name="connsiteY15-78" fmla="*/ 3946451 h 4590800"/>
                <a:gd name="connsiteX16-79" fmla="*/ 359563 w 744277"/>
                <a:gd name="connsiteY16-80" fmla="*/ 4009469 h 4590800"/>
                <a:gd name="connsiteX17-81" fmla="*/ 359564 w 744277"/>
                <a:gd name="connsiteY17-82" fmla="*/ 4474848 h 4590800"/>
                <a:gd name="connsiteX18-83" fmla="*/ 359206 w 744277"/>
                <a:gd name="connsiteY18-84" fmla="*/ 4476621 h 4590800"/>
                <a:gd name="connsiteX19-85" fmla="*/ 186948 w 744277"/>
                <a:gd name="connsiteY19-86" fmla="*/ 4590800 h 4590800"/>
                <a:gd name="connsiteX20-87" fmla="*/ 0 w 744277"/>
                <a:gd name="connsiteY20-88" fmla="*/ 4403852 h 4590800"/>
                <a:gd name="connsiteX21-89" fmla="*/ 0 w 744277"/>
                <a:gd name="connsiteY21-90" fmla="*/ 186948 h 4590800"/>
                <a:gd name="connsiteX22-91" fmla="*/ 186948 w 744277"/>
                <a:gd name="connsiteY22-92" fmla="*/ 0 h 4590800"/>
                <a:gd name="connsiteX23-93" fmla="*/ 319140 w 744277"/>
                <a:gd name="connsiteY23-94" fmla="*/ 54756 h 4590800"/>
                <a:gd name="connsiteX0-95" fmla="*/ 319140 w 744277"/>
                <a:gd name="connsiteY0-96" fmla="*/ 54756 h 4590800"/>
                <a:gd name="connsiteX1-97" fmla="*/ 373896 w 744277"/>
                <a:gd name="connsiteY1-98" fmla="*/ 186948 h 4590800"/>
                <a:gd name="connsiteX2-99" fmla="*/ 385060 w 744277"/>
                <a:gd name="connsiteY2-100" fmla="*/ 847283 h 4590800"/>
                <a:gd name="connsiteX3-101" fmla="*/ 557329 w 744277"/>
                <a:gd name="connsiteY3-102" fmla="*/ 906862 h 4590800"/>
                <a:gd name="connsiteX4-103" fmla="*/ 744277 w 744277"/>
                <a:gd name="connsiteY4-104" fmla="*/ 1093810 h 4590800"/>
                <a:gd name="connsiteX5-105" fmla="*/ 744277 w 744277"/>
                <a:gd name="connsiteY5-106" fmla="*/ 3897602 h 4590800"/>
                <a:gd name="connsiteX6-107" fmla="*/ 689521 w 744277"/>
                <a:gd name="connsiteY6-108" fmla="*/ 4029794 h 4590800"/>
                <a:gd name="connsiteX7-109" fmla="*/ 683361 w 744277"/>
                <a:gd name="connsiteY7-110" fmla="*/ 4033948 h 4590800"/>
                <a:gd name="connsiteX8-111" fmla="*/ 683362 w 744277"/>
                <a:gd name="connsiteY8-112" fmla="*/ 4009469 h 4590800"/>
                <a:gd name="connsiteX9-113" fmla="*/ 521462 w 744277"/>
                <a:gd name="connsiteY9-114" fmla="*/ 3847570 h 4590800"/>
                <a:gd name="connsiteX10-115" fmla="*/ 406983 w 744277"/>
                <a:gd name="connsiteY10-116" fmla="*/ 3894989 h 4590800"/>
                <a:gd name="connsiteX11-117" fmla="*/ 378409 w 744277"/>
                <a:gd name="connsiteY11-118" fmla="*/ 3937369 h 4590800"/>
                <a:gd name="connsiteX12-119" fmla="*/ 373896 w 744277"/>
                <a:gd name="connsiteY12-120" fmla="*/ 3915013 h 4590800"/>
                <a:gd name="connsiteX13-121" fmla="*/ 373896 w 744277"/>
                <a:gd name="connsiteY13-122" fmla="*/ 3944063 h 4590800"/>
                <a:gd name="connsiteX14-123" fmla="*/ 372286 w 744277"/>
                <a:gd name="connsiteY14-124" fmla="*/ 3946451 h 4590800"/>
                <a:gd name="connsiteX15-125" fmla="*/ 359563 w 744277"/>
                <a:gd name="connsiteY15-126" fmla="*/ 4009469 h 4590800"/>
                <a:gd name="connsiteX16-127" fmla="*/ 359564 w 744277"/>
                <a:gd name="connsiteY16-128" fmla="*/ 4474848 h 4590800"/>
                <a:gd name="connsiteX17-129" fmla="*/ 359206 w 744277"/>
                <a:gd name="connsiteY17-130" fmla="*/ 4476621 h 4590800"/>
                <a:gd name="connsiteX18-131" fmla="*/ 186948 w 744277"/>
                <a:gd name="connsiteY18-132" fmla="*/ 4590800 h 4590800"/>
                <a:gd name="connsiteX19-133" fmla="*/ 0 w 744277"/>
                <a:gd name="connsiteY19-134" fmla="*/ 4403852 h 4590800"/>
                <a:gd name="connsiteX20-135" fmla="*/ 0 w 744277"/>
                <a:gd name="connsiteY20-136" fmla="*/ 186948 h 4590800"/>
                <a:gd name="connsiteX21-137" fmla="*/ 186948 w 744277"/>
                <a:gd name="connsiteY21-138" fmla="*/ 0 h 4590800"/>
                <a:gd name="connsiteX22-139" fmla="*/ 319140 w 744277"/>
                <a:gd name="connsiteY22-140" fmla="*/ 54756 h 4590800"/>
                <a:gd name="connsiteX0-141" fmla="*/ 319140 w 744277"/>
                <a:gd name="connsiteY0-142" fmla="*/ 54756 h 4590800"/>
                <a:gd name="connsiteX1-143" fmla="*/ 373896 w 744277"/>
                <a:gd name="connsiteY1-144" fmla="*/ 186948 h 4590800"/>
                <a:gd name="connsiteX2-145" fmla="*/ 385060 w 744277"/>
                <a:gd name="connsiteY2-146" fmla="*/ 847283 h 4590800"/>
                <a:gd name="connsiteX3-147" fmla="*/ 557329 w 744277"/>
                <a:gd name="connsiteY3-148" fmla="*/ 906862 h 4590800"/>
                <a:gd name="connsiteX4-149" fmla="*/ 744277 w 744277"/>
                <a:gd name="connsiteY4-150" fmla="*/ 1093810 h 4590800"/>
                <a:gd name="connsiteX5-151" fmla="*/ 744277 w 744277"/>
                <a:gd name="connsiteY5-152" fmla="*/ 3897602 h 4590800"/>
                <a:gd name="connsiteX6-153" fmla="*/ 689521 w 744277"/>
                <a:gd name="connsiteY6-154" fmla="*/ 4029794 h 4590800"/>
                <a:gd name="connsiteX7-155" fmla="*/ 683361 w 744277"/>
                <a:gd name="connsiteY7-156" fmla="*/ 4033948 h 4590800"/>
                <a:gd name="connsiteX8-157" fmla="*/ 683362 w 744277"/>
                <a:gd name="connsiteY8-158" fmla="*/ 4009469 h 4590800"/>
                <a:gd name="connsiteX9-159" fmla="*/ 521462 w 744277"/>
                <a:gd name="connsiteY9-160" fmla="*/ 3847570 h 4590800"/>
                <a:gd name="connsiteX10-161" fmla="*/ 406983 w 744277"/>
                <a:gd name="connsiteY10-162" fmla="*/ 3894989 h 4590800"/>
                <a:gd name="connsiteX11-163" fmla="*/ 378409 w 744277"/>
                <a:gd name="connsiteY11-164" fmla="*/ 3937369 h 4590800"/>
                <a:gd name="connsiteX12-165" fmla="*/ 373896 w 744277"/>
                <a:gd name="connsiteY12-166" fmla="*/ 3915013 h 4590800"/>
                <a:gd name="connsiteX13-167" fmla="*/ 373896 w 744277"/>
                <a:gd name="connsiteY13-168" fmla="*/ 3944063 h 4590800"/>
                <a:gd name="connsiteX14-169" fmla="*/ 372286 w 744277"/>
                <a:gd name="connsiteY14-170" fmla="*/ 3946451 h 4590800"/>
                <a:gd name="connsiteX15-171" fmla="*/ 359563 w 744277"/>
                <a:gd name="connsiteY15-172" fmla="*/ 4009469 h 4590800"/>
                <a:gd name="connsiteX16-173" fmla="*/ 359564 w 744277"/>
                <a:gd name="connsiteY16-174" fmla="*/ 4474848 h 4590800"/>
                <a:gd name="connsiteX17-175" fmla="*/ 359206 w 744277"/>
                <a:gd name="connsiteY17-176" fmla="*/ 4476621 h 4590800"/>
                <a:gd name="connsiteX18-177" fmla="*/ 186948 w 744277"/>
                <a:gd name="connsiteY18-178" fmla="*/ 4590800 h 4590800"/>
                <a:gd name="connsiteX19-179" fmla="*/ 0 w 744277"/>
                <a:gd name="connsiteY19-180" fmla="*/ 4403852 h 4590800"/>
                <a:gd name="connsiteX20-181" fmla="*/ 0 w 744277"/>
                <a:gd name="connsiteY20-182" fmla="*/ 186948 h 4590800"/>
                <a:gd name="connsiteX21-183" fmla="*/ 186948 w 744277"/>
                <a:gd name="connsiteY21-184" fmla="*/ 0 h 4590800"/>
                <a:gd name="connsiteX22-185" fmla="*/ 319140 w 744277"/>
                <a:gd name="connsiteY22-186" fmla="*/ 54756 h 4590800"/>
                <a:gd name="connsiteX0-187" fmla="*/ 319140 w 744277"/>
                <a:gd name="connsiteY0-188" fmla="*/ 54756 h 4590800"/>
                <a:gd name="connsiteX1-189" fmla="*/ 373896 w 744277"/>
                <a:gd name="connsiteY1-190" fmla="*/ 186948 h 4590800"/>
                <a:gd name="connsiteX2-191" fmla="*/ 385060 w 744277"/>
                <a:gd name="connsiteY2-192" fmla="*/ 847283 h 4590800"/>
                <a:gd name="connsiteX3-193" fmla="*/ 557329 w 744277"/>
                <a:gd name="connsiteY3-194" fmla="*/ 906862 h 4590800"/>
                <a:gd name="connsiteX4-195" fmla="*/ 744277 w 744277"/>
                <a:gd name="connsiteY4-196" fmla="*/ 1093810 h 4590800"/>
                <a:gd name="connsiteX5-197" fmla="*/ 744277 w 744277"/>
                <a:gd name="connsiteY5-198" fmla="*/ 3897602 h 4590800"/>
                <a:gd name="connsiteX6-199" fmla="*/ 689521 w 744277"/>
                <a:gd name="connsiteY6-200" fmla="*/ 4029794 h 4590800"/>
                <a:gd name="connsiteX7-201" fmla="*/ 683361 w 744277"/>
                <a:gd name="connsiteY7-202" fmla="*/ 4033948 h 4590800"/>
                <a:gd name="connsiteX8-203" fmla="*/ 683362 w 744277"/>
                <a:gd name="connsiteY8-204" fmla="*/ 4009469 h 4590800"/>
                <a:gd name="connsiteX9-205" fmla="*/ 521462 w 744277"/>
                <a:gd name="connsiteY9-206" fmla="*/ 3847570 h 4590800"/>
                <a:gd name="connsiteX10-207" fmla="*/ 406983 w 744277"/>
                <a:gd name="connsiteY10-208" fmla="*/ 3894989 h 4590800"/>
                <a:gd name="connsiteX11-209" fmla="*/ 378409 w 744277"/>
                <a:gd name="connsiteY11-210" fmla="*/ 3937369 h 4590800"/>
                <a:gd name="connsiteX12-211" fmla="*/ 373896 w 744277"/>
                <a:gd name="connsiteY12-212" fmla="*/ 3915013 h 4590800"/>
                <a:gd name="connsiteX13-213" fmla="*/ 373896 w 744277"/>
                <a:gd name="connsiteY13-214" fmla="*/ 3944063 h 4590800"/>
                <a:gd name="connsiteX14-215" fmla="*/ 372286 w 744277"/>
                <a:gd name="connsiteY14-216" fmla="*/ 3946451 h 4590800"/>
                <a:gd name="connsiteX15-217" fmla="*/ 359563 w 744277"/>
                <a:gd name="connsiteY15-218" fmla="*/ 4009469 h 4590800"/>
                <a:gd name="connsiteX16-219" fmla="*/ 359564 w 744277"/>
                <a:gd name="connsiteY16-220" fmla="*/ 4474848 h 4590800"/>
                <a:gd name="connsiteX17-221" fmla="*/ 359206 w 744277"/>
                <a:gd name="connsiteY17-222" fmla="*/ 4476621 h 4590800"/>
                <a:gd name="connsiteX18-223" fmla="*/ 186948 w 744277"/>
                <a:gd name="connsiteY18-224" fmla="*/ 4590800 h 4590800"/>
                <a:gd name="connsiteX19-225" fmla="*/ 0 w 744277"/>
                <a:gd name="connsiteY19-226" fmla="*/ 4403852 h 4590800"/>
                <a:gd name="connsiteX20-227" fmla="*/ 0 w 744277"/>
                <a:gd name="connsiteY20-228" fmla="*/ 186948 h 4590800"/>
                <a:gd name="connsiteX21-229" fmla="*/ 186948 w 744277"/>
                <a:gd name="connsiteY21-230" fmla="*/ 0 h 4590800"/>
                <a:gd name="connsiteX22-231" fmla="*/ 319140 w 744277"/>
                <a:gd name="connsiteY22-232" fmla="*/ 54756 h 45908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Lst>
              <a:rect l="l" t="t" r="r" b="b"/>
              <a:pathLst>
                <a:path w="744277" h="4590800">
                  <a:moveTo>
                    <a:pt x="319140" y="54756"/>
                  </a:moveTo>
                  <a:cubicBezTo>
                    <a:pt x="352971" y="88587"/>
                    <a:pt x="373896" y="135324"/>
                    <a:pt x="373896" y="186948"/>
                  </a:cubicBezTo>
                  <a:lnTo>
                    <a:pt x="385060" y="847283"/>
                  </a:lnTo>
                  <a:cubicBezTo>
                    <a:pt x="415632" y="967269"/>
                    <a:pt x="485242" y="898139"/>
                    <a:pt x="557329" y="906862"/>
                  </a:cubicBezTo>
                  <a:cubicBezTo>
                    <a:pt x="646802" y="917689"/>
                    <a:pt x="744277" y="990561"/>
                    <a:pt x="744277" y="1093810"/>
                  </a:cubicBezTo>
                  <a:lnTo>
                    <a:pt x="744277" y="3897602"/>
                  </a:lnTo>
                  <a:cubicBezTo>
                    <a:pt x="744277" y="3949226"/>
                    <a:pt x="723352" y="3995964"/>
                    <a:pt x="689521" y="4029794"/>
                  </a:cubicBezTo>
                  <a:lnTo>
                    <a:pt x="683361" y="4033948"/>
                  </a:lnTo>
                  <a:cubicBezTo>
                    <a:pt x="683361" y="4025788"/>
                    <a:pt x="683362" y="4017629"/>
                    <a:pt x="683362" y="4009469"/>
                  </a:cubicBezTo>
                  <a:cubicBezTo>
                    <a:pt x="683362" y="3920055"/>
                    <a:pt x="610876" y="3847570"/>
                    <a:pt x="521462" y="3847570"/>
                  </a:cubicBezTo>
                  <a:cubicBezTo>
                    <a:pt x="476755" y="3847570"/>
                    <a:pt x="436281" y="3865691"/>
                    <a:pt x="406983" y="3894989"/>
                  </a:cubicBezTo>
                  <a:lnTo>
                    <a:pt x="378409" y="3937369"/>
                  </a:lnTo>
                  <a:lnTo>
                    <a:pt x="373896" y="3915013"/>
                  </a:lnTo>
                  <a:lnTo>
                    <a:pt x="373896" y="3944063"/>
                  </a:lnTo>
                  <a:lnTo>
                    <a:pt x="372286" y="3946451"/>
                  </a:lnTo>
                  <a:cubicBezTo>
                    <a:pt x="364094" y="3965820"/>
                    <a:pt x="359563" y="3987115"/>
                    <a:pt x="359563" y="4009469"/>
                  </a:cubicBezTo>
                  <a:cubicBezTo>
                    <a:pt x="359563" y="4164595"/>
                    <a:pt x="359564" y="4319722"/>
                    <a:pt x="359564" y="4474848"/>
                  </a:cubicBezTo>
                  <a:cubicBezTo>
                    <a:pt x="359445" y="4475439"/>
                    <a:pt x="359325" y="4476030"/>
                    <a:pt x="359206" y="4476621"/>
                  </a:cubicBezTo>
                  <a:cubicBezTo>
                    <a:pt x="330825" y="4543720"/>
                    <a:pt x="264385" y="4590801"/>
                    <a:pt x="186948" y="4590800"/>
                  </a:cubicBezTo>
                  <a:cubicBezTo>
                    <a:pt x="83699" y="4590800"/>
                    <a:pt x="0" y="4507101"/>
                    <a:pt x="0" y="4403852"/>
                  </a:cubicBezTo>
                  <a:lnTo>
                    <a:pt x="0" y="186948"/>
                  </a:lnTo>
                  <a:cubicBezTo>
                    <a:pt x="0" y="83699"/>
                    <a:pt x="83699" y="0"/>
                    <a:pt x="186948" y="0"/>
                  </a:cubicBezTo>
                  <a:cubicBezTo>
                    <a:pt x="238573" y="0"/>
                    <a:pt x="285310" y="20925"/>
                    <a:pt x="319140" y="54756"/>
                  </a:cubicBezTo>
                  <a:close/>
                </a:path>
              </a:pathLst>
            </a:cu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10" name="圆角矩形 9"/>
            <p:cNvSpPr/>
            <p:nvPr/>
          </p:nvSpPr>
          <p:spPr>
            <a:xfrm rot="2662275" flipH="1">
              <a:off x="6412660" y="441189"/>
              <a:ext cx="260300" cy="1356513"/>
            </a:xfrm>
            <a:prstGeom prst="roundRect">
              <a:avLst>
                <a:gd name="adj" fmla="val 50000"/>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11" name="椭圆 10"/>
            <p:cNvSpPr/>
            <p:nvPr/>
          </p:nvSpPr>
          <p:spPr>
            <a:xfrm flipH="1">
              <a:off x="5761276" y="1666522"/>
              <a:ext cx="246866" cy="246866"/>
            </a:xfrm>
            <a:prstGeom prst="ellipse">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22" name="圆角矩形 21"/>
            <p:cNvSpPr/>
            <p:nvPr/>
          </p:nvSpPr>
          <p:spPr>
            <a:xfrm rot="2662275" flipH="1">
              <a:off x="7682219" y="371941"/>
              <a:ext cx="260300" cy="1668842"/>
            </a:xfrm>
            <a:prstGeom prst="roundRect">
              <a:avLst>
                <a:gd name="adj" fmla="val 50000"/>
              </a:avLst>
            </a:prstGeom>
            <a:solidFill>
              <a:srgbClr val="1E74AE"/>
            </a:solidFill>
            <a:ln>
              <a:solidFill>
                <a:srgbClr val="EBA4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24" name="圆角矩形 23"/>
            <p:cNvSpPr/>
            <p:nvPr/>
          </p:nvSpPr>
          <p:spPr>
            <a:xfrm rot="2662275" flipH="1">
              <a:off x="7720535" y="748876"/>
              <a:ext cx="272289" cy="2057032"/>
            </a:xfrm>
            <a:prstGeom prst="roundRect">
              <a:avLst>
                <a:gd name="adj" fmla="val 50000"/>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grpSp>
      <p:sp>
        <p:nvSpPr>
          <p:cNvPr id="15" name="矩形 14"/>
          <p:cNvSpPr/>
          <p:nvPr/>
        </p:nvSpPr>
        <p:spPr>
          <a:xfrm>
            <a:off x="6178310" y="579891"/>
            <a:ext cx="2471908" cy="164528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sz="10100" kern="0" dirty="0">
                <a:solidFill>
                  <a:schemeClr val="bg1"/>
                </a:solidFill>
                <a:effectLst>
                  <a:outerShdw blurRad="38100" dist="38100" dir="2700000" algn="tl">
                    <a:srgbClr val="000000">
                      <a:alpha val="43137"/>
                    </a:srgbClr>
                  </a:outerShdw>
                </a:effectLst>
                <a:latin typeface="Impact" panose="020B0806030902050204" pitchFamily="34" charset="0"/>
                <a:ea typeface="思源黑体" panose="020B0500000000000000" pitchFamily="34" charset="-122"/>
                <a:cs typeface="+mn-ea"/>
                <a:sym typeface="+mn-lt"/>
              </a:rPr>
              <a:t>07</a:t>
            </a:r>
            <a:endParaRPr lang="zh-CN" altLang="en-US" sz="10100" kern="0" dirty="0">
              <a:solidFill>
                <a:schemeClr val="bg1"/>
              </a:solidFill>
              <a:effectLst>
                <a:outerShdw blurRad="38100" dist="38100" dir="2700000" algn="tl">
                  <a:srgbClr val="000000">
                    <a:alpha val="43137"/>
                  </a:srgbClr>
                </a:outerShdw>
              </a:effectLst>
              <a:latin typeface="Impact" panose="020B0806030902050204" pitchFamily="34" charset="0"/>
              <a:ea typeface="思源黑体" panose="020B0500000000000000" pitchFamily="34" charset="-122"/>
              <a:cs typeface="+mn-ea"/>
              <a:sym typeface="+mn-lt"/>
            </a:endParaRPr>
          </a:p>
        </p:txBody>
      </p:sp>
      <p:sp>
        <p:nvSpPr>
          <p:cNvPr id="25" name="矩形 24"/>
          <p:cNvSpPr/>
          <p:nvPr/>
        </p:nvSpPr>
        <p:spPr>
          <a:xfrm>
            <a:off x="896354" y="1874711"/>
            <a:ext cx="4248472" cy="70675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en-US" altLang="zh-CN" sz="4000" kern="0" spc="60" dirty="0">
                <a:solidFill>
                  <a:srgbClr val="1E74AE"/>
                </a:solidFill>
                <a:latin typeface="Impact" panose="020B0806030902050204" pitchFamily="34" charset="0"/>
                <a:ea typeface="思源黑体" panose="020B0500000000000000" pitchFamily="34" charset="-122"/>
                <a:cs typeface="+mn-ea"/>
                <a:sym typeface="+mn-lt"/>
              </a:rPr>
              <a:t>PART</a:t>
            </a:r>
            <a:r>
              <a:rPr lang="en-US" altLang="zh-CN" sz="4000" kern="0" spc="60" dirty="0">
                <a:solidFill>
                  <a:schemeClr val="tx1">
                    <a:lumMod val="85000"/>
                    <a:lumOff val="15000"/>
                  </a:schemeClr>
                </a:solidFill>
                <a:latin typeface="Impact" panose="020B0806030902050204" pitchFamily="34" charset="0"/>
                <a:ea typeface="思源黑体" panose="020B0500000000000000" pitchFamily="34" charset="-122"/>
                <a:cs typeface="+mn-ea"/>
                <a:sym typeface="+mn-lt"/>
              </a:rPr>
              <a:t> </a:t>
            </a:r>
            <a:r>
              <a:rPr lang="en-US" altLang="zh-CN" sz="4000" kern="0" spc="60" dirty="0">
                <a:solidFill>
                  <a:srgbClr val="FF9216"/>
                </a:solidFill>
                <a:latin typeface="Impact" panose="020B0806030902050204" pitchFamily="34" charset="0"/>
                <a:ea typeface="思源黑体" panose="020B0500000000000000" pitchFamily="34" charset="-122"/>
                <a:cs typeface="+mn-ea"/>
                <a:sym typeface="+mn-lt"/>
              </a:rPr>
              <a:t>SEVEN</a:t>
            </a:r>
            <a:endParaRPr lang="zh-CN" altLang="en-US" sz="4000" kern="0" spc="60" dirty="0">
              <a:solidFill>
                <a:srgbClr val="FF9216"/>
              </a:solidFill>
              <a:latin typeface="Impact" panose="020B0806030902050204" pitchFamily="34" charset="0"/>
              <a:ea typeface="思源黑体" panose="020B0500000000000000" pitchFamily="34" charset="-122"/>
              <a:cs typeface="+mn-ea"/>
              <a:sym typeface="+mn-lt"/>
            </a:endParaRPr>
          </a:p>
        </p:txBody>
      </p:sp>
      <p:sp>
        <p:nvSpPr>
          <p:cNvPr id="20" name="文本框 9"/>
          <p:cNvSpPr txBox="1"/>
          <p:nvPr/>
        </p:nvSpPr>
        <p:spPr>
          <a:xfrm>
            <a:off x="3263974" y="3375100"/>
            <a:ext cx="3037012" cy="215265"/>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当我们痛苦得无法倾听</a:t>
            </a:r>
          </a:p>
        </p:txBody>
      </p:sp>
      <p:sp>
        <p:nvSpPr>
          <p:cNvPr id="21" name="文本框 9"/>
          <p:cNvSpPr txBox="1"/>
          <p:nvPr/>
        </p:nvSpPr>
        <p:spPr>
          <a:xfrm>
            <a:off x="3263974" y="3654653"/>
            <a:ext cx="3037012" cy="215265"/>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练习五：倾听他人并给予反馈</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53" presetClass="entr" presetSubtype="16"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ppt_w</p:attrName>
                                        </p:attrNameLst>
                                      </p:cBhvr>
                                      <p:tavLst>
                                        <p:tav tm="0">
                                          <p:val>
                                            <p:fltVal val="0"/>
                                          </p:val>
                                        </p:tav>
                                        <p:tav tm="100000">
                                          <p:val>
                                            <p:strVal val="#ppt_w"/>
                                          </p:val>
                                        </p:tav>
                                      </p:tavLst>
                                    </p:anim>
                                    <p:anim calcmode="lin" valueType="num">
                                      <p:cBhvr>
                                        <p:cTn id="21" dur="500" fill="hold"/>
                                        <p:tgtEl>
                                          <p:spTgt spid="4"/>
                                        </p:tgtEl>
                                        <p:attrNameLst>
                                          <p:attrName>ppt_h</p:attrName>
                                        </p:attrNameLst>
                                      </p:cBhvr>
                                      <p:tavLst>
                                        <p:tav tm="0">
                                          <p:val>
                                            <p:fltVal val="0"/>
                                          </p:val>
                                        </p:tav>
                                        <p:tav tm="100000">
                                          <p:val>
                                            <p:strVal val="#ppt_h"/>
                                          </p:val>
                                        </p:tav>
                                      </p:tavLst>
                                    </p:anim>
                                    <p:animEffect transition="in" filter="fade">
                                      <p:cBhvr>
                                        <p:cTn id="22" dur="500"/>
                                        <p:tgtEl>
                                          <p:spTgt spid="4"/>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p:cTn id="25" dur="500" fill="hold"/>
                                        <p:tgtEl>
                                          <p:spTgt spid="15"/>
                                        </p:tgtEl>
                                        <p:attrNameLst>
                                          <p:attrName>ppt_w</p:attrName>
                                        </p:attrNameLst>
                                      </p:cBhvr>
                                      <p:tavLst>
                                        <p:tav tm="0">
                                          <p:val>
                                            <p:fltVal val="0"/>
                                          </p:val>
                                        </p:tav>
                                        <p:tav tm="100000">
                                          <p:val>
                                            <p:strVal val="#ppt_w"/>
                                          </p:val>
                                        </p:tav>
                                      </p:tavLst>
                                    </p:anim>
                                    <p:anim calcmode="lin" valueType="num">
                                      <p:cBhvr>
                                        <p:cTn id="26" dur="500" fill="hold"/>
                                        <p:tgtEl>
                                          <p:spTgt spid="15"/>
                                        </p:tgtEl>
                                        <p:attrNameLst>
                                          <p:attrName>ppt_h</p:attrName>
                                        </p:attrNameLst>
                                      </p:cBhvr>
                                      <p:tavLst>
                                        <p:tav tm="0">
                                          <p:val>
                                            <p:fltVal val="0"/>
                                          </p:val>
                                        </p:tav>
                                        <p:tav tm="100000">
                                          <p:val>
                                            <p:strVal val="#ppt_h"/>
                                          </p:val>
                                        </p:tav>
                                      </p:tavLst>
                                    </p:anim>
                                    <p:animEffect transition="in" filter="fade">
                                      <p:cBhvr>
                                        <p:cTn id="27" dur="500"/>
                                        <p:tgtEl>
                                          <p:spTgt spid="15"/>
                                        </p:tgtEl>
                                      </p:cBhvr>
                                    </p:animEffect>
                                  </p:childTnLst>
                                </p:cTn>
                              </p:par>
                            </p:childTnLst>
                          </p:cTn>
                        </p:par>
                        <p:par>
                          <p:cTn id="28" fill="hold">
                            <p:stCondLst>
                              <p:cond delay="500"/>
                            </p:stCondLst>
                            <p:childTnLst>
                              <p:par>
                                <p:cTn id="29" presetID="53" presetClass="entr" presetSubtype="16" fill="hold" grpId="0" nodeType="afterEffect">
                                  <p:stCondLst>
                                    <p:cond delay="0"/>
                                  </p:stCondLst>
                                  <p:iterate type="lt">
                                    <p:tmPct val="10000"/>
                                  </p:iterate>
                                  <p:childTnLst>
                                    <p:set>
                                      <p:cBhvr>
                                        <p:cTn id="30" dur="1" fill="hold">
                                          <p:stCondLst>
                                            <p:cond delay="0"/>
                                          </p:stCondLst>
                                        </p:cTn>
                                        <p:tgtEl>
                                          <p:spTgt spid="25"/>
                                        </p:tgtEl>
                                        <p:attrNameLst>
                                          <p:attrName>style.visibility</p:attrName>
                                        </p:attrNameLst>
                                      </p:cBhvr>
                                      <p:to>
                                        <p:strVal val="visible"/>
                                      </p:to>
                                    </p:set>
                                    <p:anim calcmode="lin" valueType="num">
                                      <p:cBhvr>
                                        <p:cTn id="31" dur="500" fill="hold"/>
                                        <p:tgtEl>
                                          <p:spTgt spid="25"/>
                                        </p:tgtEl>
                                        <p:attrNameLst>
                                          <p:attrName>ppt_w</p:attrName>
                                        </p:attrNameLst>
                                      </p:cBhvr>
                                      <p:tavLst>
                                        <p:tav tm="0">
                                          <p:val>
                                            <p:fltVal val="0"/>
                                          </p:val>
                                        </p:tav>
                                        <p:tav tm="100000">
                                          <p:val>
                                            <p:strVal val="#ppt_w"/>
                                          </p:val>
                                        </p:tav>
                                      </p:tavLst>
                                    </p:anim>
                                    <p:anim calcmode="lin" valueType="num">
                                      <p:cBhvr>
                                        <p:cTn id="32" dur="500" fill="hold"/>
                                        <p:tgtEl>
                                          <p:spTgt spid="25"/>
                                        </p:tgtEl>
                                        <p:attrNameLst>
                                          <p:attrName>ppt_h</p:attrName>
                                        </p:attrNameLst>
                                      </p:cBhvr>
                                      <p:tavLst>
                                        <p:tav tm="0">
                                          <p:val>
                                            <p:fltVal val="0"/>
                                          </p:val>
                                        </p:tav>
                                        <p:tav tm="100000">
                                          <p:val>
                                            <p:strVal val="#ppt_h"/>
                                          </p:val>
                                        </p:tav>
                                      </p:tavLst>
                                    </p:anim>
                                    <p:animEffect transition="in" filter="fade">
                                      <p:cBhvr>
                                        <p:cTn id="33" dur="500"/>
                                        <p:tgtEl>
                                          <p:spTgt spid="25"/>
                                        </p:tgtEl>
                                      </p:cBhvr>
                                    </p:animEffect>
                                  </p:childTnLst>
                                </p:cTn>
                              </p:par>
                            </p:childTnLst>
                          </p:cTn>
                        </p:par>
                        <p:par>
                          <p:cTn id="34" fill="hold">
                            <p:stCondLst>
                              <p:cond delay="949"/>
                            </p:stCondLst>
                            <p:childTnLst>
                              <p:par>
                                <p:cTn id="35" presetID="53" presetClass="entr" presetSubtype="16" fill="hold" grpId="0" nodeType="afterEffect">
                                  <p:stCondLst>
                                    <p:cond delay="0"/>
                                  </p:stCondLst>
                                  <p:iterate type="lt">
                                    <p:tmPct val="10000"/>
                                  </p:iterate>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fltVal val="0"/>
                                          </p:val>
                                        </p:tav>
                                        <p:tav tm="100000">
                                          <p:val>
                                            <p:strVal val="#ppt_h"/>
                                          </p:val>
                                        </p:tav>
                                      </p:tavLst>
                                    </p:anim>
                                    <p:animEffect transition="in" filter="fade">
                                      <p:cBhvr>
                                        <p:cTn id="39" dur="500"/>
                                        <p:tgtEl>
                                          <p:spTgt spid="16"/>
                                        </p:tgtEl>
                                      </p:cBhvr>
                                    </p:animEffect>
                                  </p:childTnLst>
                                </p:cTn>
                              </p:par>
                            </p:childTnLst>
                          </p:cTn>
                        </p:par>
                        <p:par>
                          <p:cTn id="40" fill="hold">
                            <p:stCondLst>
                              <p:cond delay="1700"/>
                            </p:stCondLst>
                            <p:childTnLst>
                              <p:par>
                                <p:cTn id="41" presetID="22" presetClass="entr" presetSubtype="8"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left)">
                                      <p:cBhvr>
                                        <p:cTn id="43" dur="500"/>
                                        <p:tgtEl>
                                          <p:spTgt spid="17"/>
                                        </p:tgtEl>
                                      </p:cBhvr>
                                    </p:animEffect>
                                  </p:childTnLst>
                                </p:cTn>
                              </p:par>
                              <p:par>
                                <p:cTn id="44" presetID="22" presetClass="entr" presetSubtype="8" fill="hold" grpId="0" nodeType="withEffect">
                                  <p:stCondLst>
                                    <p:cond delay="200"/>
                                  </p:stCondLst>
                                  <p:childTnLst>
                                    <p:set>
                                      <p:cBhvr>
                                        <p:cTn id="45" dur="1" fill="hold">
                                          <p:stCondLst>
                                            <p:cond delay="0"/>
                                          </p:stCondLst>
                                        </p:cTn>
                                        <p:tgtEl>
                                          <p:spTgt spid="18"/>
                                        </p:tgtEl>
                                        <p:attrNameLst>
                                          <p:attrName>style.visibility</p:attrName>
                                        </p:attrNameLst>
                                      </p:cBhvr>
                                      <p:to>
                                        <p:strVal val="visible"/>
                                      </p:to>
                                    </p:set>
                                    <p:animEffect transition="in" filter="wipe(left)">
                                      <p:cBhvr>
                                        <p:cTn id="46" dur="500"/>
                                        <p:tgtEl>
                                          <p:spTgt spid="18"/>
                                        </p:tgtEl>
                                      </p:cBhvr>
                                    </p:animEffect>
                                  </p:childTnLst>
                                </p:cTn>
                              </p:par>
                              <p:par>
                                <p:cTn id="47" presetID="22" presetClass="entr" presetSubtype="8" fill="hold" grpId="0" nodeType="withEffect">
                                  <p:stCondLst>
                                    <p:cond delay="600"/>
                                  </p:stCondLst>
                                  <p:childTnLst>
                                    <p:set>
                                      <p:cBhvr>
                                        <p:cTn id="48" dur="1" fill="hold">
                                          <p:stCondLst>
                                            <p:cond delay="0"/>
                                          </p:stCondLst>
                                        </p:cTn>
                                        <p:tgtEl>
                                          <p:spTgt spid="19"/>
                                        </p:tgtEl>
                                        <p:attrNameLst>
                                          <p:attrName>style.visibility</p:attrName>
                                        </p:attrNameLst>
                                      </p:cBhvr>
                                      <p:to>
                                        <p:strVal val="visible"/>
                                      </p:to>
                                    </p:set>
                                    <p:animEffect transition="in" filter="wipe(left)">
                                      <p:cBhvr>
                                        <p:cTn id="49" dur="500"/>
                                        <p:tgtEl>
                                          <p:spTgt spid="19"/>
                                        </p:tgtEl>
                                      </p:cBhvr>
                                    </p:animEffect>
                                  </p:childTnLst>
                                </p:cTn>
                              </p:par>
                              <p:par>
                                <p:cTn id="50" presetID="22" presetClass="entr" presetSubtype="8" fill="hold" grpId="0" nodeType="withEffect">
                                  <p:stCondLst>
                                    <p:cond delay="200"/>
                                  </p:stCondLst>
                                  <p:childTnLst>
                                    <p:set>
                                      <p:cBhvr>
                                        <p:cTn id="51" dur="1" fill="hold">
                                          <p:stCondLst>
                                            <p:cond delay="0"/>
                                          </p:stCondLst>
                                        </p:cTn>
                                        <p:tgtEl>
                                          <p:spTgt spid="20"/>
                                        </p:tgtEl>
                                        <p:attrNameLst>
                                          <p:attrName>style.visibility</p:attrName>
                                        </p:attrNameLst>
                                      </p:cBhvr>
                                      <p:to>
                                        <p:strVal val="visible"/>
                                      </p:to>
                                    </p:set>
                                    <p:animEffect transition="in" filter="wipe(left)">
                                      <p:cBhvr>
                                        <p:cTn id="52" dur="500"/>
                                        <p:tgtEl>
                                          <p:spTgt spid="20"/>
                                        </p:tgtEl>
                                      </p:cBhvr>
                                    </p:animEffect>
                                  </p:childTnLst>
                                </p:cTn>
                              </p:par>
                              <p:par>
                                <p:cTn id="53" presetID="22" presetClass="entr" presetSubtype="8" fill="hold" grpId="0" nodeType="withEffect">
                                  <p:stCondLst>
                                    <p:cond delay="200"/>
                                  </p:stCondLst>
                                  <p:childTnLst>
                                    <p:set>
                                      <p:cBhvr>
                                        <p:cTn id="54" dur="1" fill="hold">
                                          <p:stCondLst>
                                            <p:cond delay="0"/>
                                          </p:stCondLst>
                                        </p:cTn>
                                        <p:tgtEl>
                                          <p:spTgt spid="21"/>
                                        </p:tgtEl>
                                        <p:attrNameLst>
                                          <p:attrName>style.visibility</p:attrName>
                                        </p:attrNameLst>
                                      </p:cBhvr>
                                      <p:to>
                                        <p:strVal val="visible"/>
                                      </p:to>
                                    </p:set>
                                    <p:animEffect transition="in" filter="wipe(left)">
                                      <p:cBhvr>
                                        <p:cTn id="5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16" grpId="0"/>
      <p:bldP spid="17" grpId="0"/>
      <p:bldP spid="18" grpId="0"/>
      <p:bldP spid="19" grpId="0"/>
      <p:bldP spid="15" grpId="0"/>
      <p:bldP spid="25" grpId="0"/>
      <p:bldP spid="20"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rot="2662275" flipH="1">
            <a:off x="244310" y="4147384"/>
            <a:ext cx="323797" cy="2374511"/>
          </a:xfrm>
          <a:prstGeom prst="roundRect">
            <a:avLst>
              <a:gd name="adj" fmla="val 50000"/>
            </a:avLst>
          </a:prstGeom>
          <a:solidFill>
            <a:srgbClr val="1E74AE"/>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6" name="椭圆 5"/>
          <p:cNvSpPr/>
          <p:nvPr/>
        </p:nvSpPr>
        <p:spPr>
          <a:xfrm>
            <a:off x="289153" y="4319175"/>
            <a:ext cx="316898" cy="316898"/>
          </a:xfrm>
          <a:prstGeom prst="ellipse">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7" name="圆角矩形 6"/>
          <p:cNvSpPr/>
          <p:nvPr/>
        </p:nvSpPr>
        <p:spPr>
          <a:xfrm rot="2662275" flipH="1">
            <a:off x="-376609" y="4467442"/>
            <a:ext cx="323797" cy="1355291"/>
          </a:xfrm>
          <a:prstGeom prst="roundRect">
            <a:avLst>
              <a:gd name="adj" fmla="val 50000"/>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16" name="矩形 15"/>
          <p:cNvSpPr/>
          <p:nvPr/>
        </p:nvSpPr>
        <p:spPr>
          <a:xfrm>
            <a:off x="884631" y="2622847"/>
            <a:ext cx="4248472" cy="64633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3600" b="1" kern="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让爱融入生活</a:t>
            </a:r>
          </a:p>
        </p:txBody>
      </p:sp>
      <p:sp>
        <p:nvSpPr>
          <p:cNvPr id="17" name="文本框 9"/>
          <p:cNvSpPr txBox="1"/>
          <p:nvPr/>
        </p:nvSpPr>
        <p:spPr>
          <a:xfrm>
            <a:off x="989501" y="3375100"/>
            <a:ext cx="1168002" cy="215559"/>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引言 </a:t>
            </a:r>
          </a:p>
        </p:txBody>
      </p:sp>
      <p:sp>
        <p:nvSpPr>
          <p:cNvPr id="18" name="文本框 9"/>
          <p:cNvSpPr txBox="1"/>
          <p:nvPr/>
        </p:nvSpPr>
        <p:spPr>
          <a:xfrm>
            <a:off x="2492537" y="3379684"/>
            <a:ext cx="1976719" cy="215444"/>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非暴力沟通的要素</a:t>
            </a:r>
          </a:p>
        </p:txBody>
      </p:sp>
      <p:sp>
        <p:nvSpPr>
          <p:cNvPr id="19" name="文本框 9"/>
          <p:cNvSpPr txBox="1"/>
          <p:nvPr/>
        </p:nvSpPr>
        <p:spPr>
          <a:xfrm>
            <a:off x="989501" y="3653129"/>
            <a:ext cx="1440410" cy="215559"/>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人生的抉择 </a:t>
            </a:r>
          </a:p>
        </p:txBody>
      </p:sp>
      <p:sp>
        <p:nvSpPr>
          <p:cNvPr id="20" name="文本框 9"/>
          <p:cNvSpPr txBox="1"/>
          <p:nvPr/>
        </p:nvSpPr>
        <p:spPr>
          <a:xfrm>
            <a:off x="2492537" y="3653129"/>
            <a:ext cx="2525361" cy="215444"/>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非暴力沟通的运用</a:t>
            </a:r>
          </a:p>
        </p:txBody>
      </p:sp>
      <p:grpSp>
        <p:nvGrpSpPr>
          <p:cNvPr id="4" name="组合 3"/>
          <p:cNvGrpSpPr/>
          <p:nvPr/>
        </p:nvGrpSpPr>
        <p:grpSpPr>
          <a:xfrm>
            <a:off x="5761276" y="-1422211"/>
            <a:ext cx="2576315" cy="4979765"/>
            <a:chOff x="5761276" y="-1422211"/>
            <a:chExt cx="2576315" cy="4979765"/>
          </a:xfrm>
          <a:effectLst>
            <a:outerShdw blurRad="190500" dist="38100" dir="2700000" algn="tl" rotWithShape="0">
              <a:prstClr val="black">
                <a:alpha val="30000"/>
              </a:prstClr>
            </a:outerShdw>
          </a:effectLst>
        </p:grpSpPr>
        <p:sp>
          <p:nvSpPr>
            <p:cNvPr id="3" name="任意多边形 2"/>
            <p:cNvSpPr/>
            <p:nvPr/>
          </p:nvSpPr>
          <p:spPr>
            <a:xfrm rot="2662275" flipH="1">
              <a:off x="7420057" y="152549"/>
              <a:ext cx="917534" cy="3405005"/>
            </a:xfrm>
            <a:custGeom>
              <a:avLst/>
              <a:gdLst>
                <a:gd name="connsiteX0" fmla="*/ 868039 w 1113249"/>
                <a:gd name="connsiteY0" fmla="*/ 50346 h 3405005"/>
                <a:gd name="connsiteX1" fmla="*/ 918385 w 1113249"/>
                <a:gd name="connsiteY1" fmla="*/ 171893 h 3405005"/>
                <a:gd name="connsiteX2" fmla="*/ 918385 w 1113249"/>
                <a:gd name="connsiteY2" fmla="*/ 375080 h 3405005"/>
                <a:gd name="connsiteX3" fmla="*/ 941356 w 1113249"/>
                <a:gd name="connsiteY3" fmla="*/ 370442 h 3405005"/>
                <a:gd name="connsiteX4" fmla="*/ 1113249 w 1113249"/>
                <a:gd name="connsiteY4" fmla="*/ 542335 h 3405005"/>
                <a:gd name="connsiteX5" fmla="*/ 1113249 w 1113249"/>
                <a:gd name="connsiteY5" fmla="*/ 2719647 h 3405005"/>
                <a:gd name="connsiteX6" fmla="*/ 941356 w 1113249"/>
                <a:gd name="connsiteY6" fmla="*/ 2891540 h 3405005"/>
                <a:gd name="connsiteX7" fmla="*/ 918385 w 1113249"/>
                <a:gd name="connsiteY7" fmla="*/ 2886903 h 3405005"/>
                <a:gd name="connsiteX8" fmla="*/ 918385 w 1113249"/>
                <a:gd name="connsiteY8" fmla="*/ 3233112 h 3405005"/>
                <a:gd name="connsiteX9" fmla="*/ 746492 w 1113249"/>
                <a:gd name="connsiteY9" fmla="*/ 3405005 h 3405005"/>
                <a:gd name="connsiteX10" fmla="*/ 574599 w 1113249"/>
                <a:gd name="connsiteY10" fmla="*/ 3233112 h 3405005"/>
                <a:gd name="connsiteX11" fmla="*/ 574599 w 1113249"/>
                <a:gd name="connsiteY11" fmla="*/ 3165303 h 3405005"/>
                <a:gd name="connsiteX12" fmla="*/ 531296 w 1113249"/>
                <a:gd name="connsiteY12" fmla="*/ 3136108 h 3405005"/>
                <a:gd name="connsiteX13" fmla="*/ 480950 w 1113249"/>
                <a:gd name="connsiteY13" fmla="*/ 3014561 h 3405005"/>
                <a:gd name="connsiteX14" fmla="*/ 480950 w 1113249"/>
                <a:gd name="connsiteY14" fmla="*/ 2751638 h 3405005"/>
                <a:gd name="connsiteX15" fmla="*/ 418640 w 1113249"/>
                <a:gd name="connsiteY15" fmla="*/ 2764218 h 3405005"/>
                <a:gd name="connsiteX16" fmla="*/ 246747 w 1113249"/>
                <a:gd name="connsiteY16" fmla="*/ 2592326 h 3405005"/>
                <a:gd name="connsiteX17" fmla="*/ 246747 w 1113249"/>
                <a:gd name="connsiteY17" fmla="*/ 2416989 h 3405005"/>
                <a:gd name="connsiteX18" fmla="*/ 217777 w 1113249"/>
                <a:gd name="connsiteY18" fmla="*/ 2436521 h 3405005"/>
                <a:gd name="connsiteX19" fmla="*/ 156759 w 1113249"/>
                <a:gd name="connsiteY19" fmla="*/ 2448840 h 3405005"/>
                <a:gd name="connsiteX20" fmla="*/ 0 w 1113249"/>
                <a:gd name="connsiteY20" fmla="*/ 2292081 h 3405005"/>
                <a:gd name="connsiteX21" fmla="*/ 0 w 1113249"/>
                <a:gd name="connsiteY21" fmla="*/ 306468 h 3405005"/>
                <a:gd name="connsiteX22" fmla="*/ 156759 w 1113249"/>
                <a:gd name="connsiteY22" fmla="*/ 149709 h 3405005"/>
                <a:gd name="connsiteX23" fmla="*/ 267605 w 1113249"/>
                <a:gd name="connsiteY23" fmla="*/ 195623 h 3405005"/>
                <a:gd name="connsiteX24" fmla="*/ 301199 w 1113249"/>
                <a:gd name="connsiteY24" fmla="*/ 245450 h 3405005"/>
                <a:gd name="connsiteX25" fmla="*/ 313499 w 1113249"/>
                <a:gd name="connsiteY25" fmla="*/ 306375 h 3405005"/>
                <a:gd name="connsiteX26" fmla="*/ 313499 w 1113249"/>
                <a:gd name="connsiteY26" fmla="*/ 702135 h 3405005"/>
                <a:gd name="connsiteX27" fmla="*/ 454732 w 1113249"/>
                <a:gd name="connsiteY27" fmla="*/ 843368 h 3405005"/>
                <a:gd name="connsiteX28" fmla="*/ 595965 w 1113249"/>
                <a:gd name="connsiteY28" fmla="*/ 702135 h 3405005"/>
                <a:gd name="connsiteX29" fmla="*/ 595965 w 1113249"/>
                <a:gd name="connsiteY29" fmla="*/ 93330 h 3405005"/>
                <a:gd name="connsiteX30" fmla="*/ 624945 w 1113249"/>
                <a:gd name="connsiteY30" fmla="*/ 50346 h 3405005"/>
                <a:gd name="connsiteX31" fmla="*/ 746492 w 1113249"/>
                <a:gd name="connsiteY31" fmla="*/ 0 h 3405005"/>
                <a:gd name="connsiteX32" fmla="*/ 868039 w 1113249"/>
                <a:gd name="connsiteY32" fmla="*/ 50346 h 3405005"/>
                <a:gd name="connsiteX0-1" fmla="*/ 868039 w 1113249"/>
                <a:gd name="connsiteY0-2" fmla="*/ 50346 h 3405005"/>
                <a:gd name="connsiteX1-3" fmla="*/ 918385 w 1113249"/>
                <a:gd name="connsiteY1-4" fmla="*/ 171893 h 3405005"/>
                <a:gd name="connsiteX2-5" fmla="*/ 918385 w 1113249"/>
                <a:gd name="connsiteY2-6" fmla="*/ 375080 h 3405005"/>
                <a:gd name="connsiteX3-7" fmla="*/ 941356 w 1113249"/>
                <a:gd name="connsiteY3-8" fmla="*/ 370442 h 3405005"/>
                <a:gd name="connsiteX4-9" fmla="*/ 1113249 w 1113249"/>
                <a:gd name="connsiteY4-10" fmla="*/ 542335 h 3405005"/>
                <a:gd name="connsiteX5-11" fmla="*/ 1113249 w 1113249"/>
                <a:gd name="connsiteY5-12" fmla="*/ 2719647 h 3405005"/>
                <a:gd name="connsiteX6-13" fmla="*/ 941356 w 1113249"/>
                <a:gd name="connsiteY6-14" fmla="*/ 2891540 h 3405005"/>
                <a:gd name="connsiteX7-15" fmla="*/ 918385 w 1113249"/>
                <a:gd name="connsiteY7-16" fmla="*/ 2886903 h 3405005"/>
                <a:gd name="connsiteX8-17" fmla="*/ 918385 w 1113249"/>
                <a:gd name="connsiteY8-18" fmla="*/ 3233112 h 3405005"/>
                <a:gd name="connsiteX9-19" fmla="*/ 746492 w 1113249"/>
                <a:gd name="connsiteY9-20" fmla="*/ 3405005 h 3405005"/>
                <a:gd name="connsiteX10-21" fmla="*/ 574599 w 1113249"/>
                <a:gd name="connsiteY10-22" fmla="*/ 3233112 h 3405005"/>
                <a:gd name="connsiteX11-23" fmla="*/ 574599 w 1113249"/>
                <a:gd name="connsiteY11-24" fmla="*/ 3165303 h 3405005"/>
                <a:gd name="connsiteX12-25" fmla="*/ 531296 w 1113249"/>
                <a:gd name="connsiteY12-26" fmla="*/ 3136108 h 3405005"/>
                <a:gd name="connsiteX13-27" fmla="*/ 480950 w 1113249"/>
                <a:gd name="connsiteY13-28" fmla="*/ 3014561 h 3405005"/>
                <a:gd name="connsiteX14-29" fmla="*/ 480950 w 1113249"/>
                <a:gd name="connsiteY14-30" fmla="*/ 2751638 h 3405005"/>
                <a:gd name="connsiteX15-31" fmla="*/ 418640 w 1113249"/>
                <a:gd name="connsiteY15-32" fmla="*/ 2764218 h 3405005"/>
                <a:gd name="connsiteX16-33" fmla="*/ 246747 w 1113249"/>
                <a:gd name="connsiteY16-34" fmla="*/ 2592326 h 3405005"/>
                <a:gd name="connsiteX17-35" fmla="*/ 246747 w 1113249"/>
                <a:gd name="connsiteY17-36" fmla="*/ 2416989 h 3405005"/>
                <a:gd name="connsiteX18-37" fmla="*/ 156759 w 1113249"/>
                <a:gd name="connsiteY18-38" fmla="*/ 2448840 h 3405005"/>
                <a:gd name="connsiteX19-39" fmla="*/ 0 w 1113249"/>
                <a:gd name="connsiteY19-40" fmla="*/ 2292081 h 3405005"/>
                <a:gd name="connsiteX20-41" fmla="*/ 0 w 1113249"/>
                <a:gd name="connsiteY20-42" fmla="*/ 306468 h 3405005"/>
                <a:gd name="connsiteX21-43" fmla="*/ 156759 w 1113249"/>
                <a:gd name="connsiteY21-44" fmla="*/ 149709 h 3405005"/>
                <a:gd name="connsiteX22-45" fmla="*/ 267605 w 1113249"/>
                <a:gd name="connsiteY22-46" fmla="*/ 195623 h 3405005"/>
                <a:gd name="connsiteX23-47" fmla="*/ 301199 w 1113249"/>
                <a:gd name="connsiteY23-48" fmla="*/ 245450 h 3405005"/>
                <a:gd name="connsiteX24-49" fmla="*/ 313499 w 1113249"/>
                <a:gd name="connsiteY24-50" fmla="*/ 306375 h 3405005"/>
                <a:gd name="connsiteX25-51" fmla="*/ 313499 w 1113249"/>
                <a:gd name="connsiteY25-52" fmla="*/ 702135 h 3405005"/>
                <a:gd name="connsiteX26-53" fmla="*/ 454732 w 1113249"/>
                <a:gd name="connsiteY26-54" fmla="*/ 843368 h 3405005"/>
                <a:gd name="connsiteX27-55" fmla="*/ 595965 w 1113249"/>
                <a:gd name="connsiteY27-56" fmla="*/ 702135 h 3405005"/>
                <a:gd name="connsiteX28-57" fmla="*/ 595965 w 1113249"/>
                <a:gd name="connsiteY28-58" fmla="*/ 93330 h 3405005"/>
                <a:gd name="connsiteX29-59" fmla="*/ 624945 w 1113249"/>
                <a:gd name="connsiteY29-60" fmla="*/ 50346 h 3405005"/>
                <a:gd name="connsiteX30-61" fmla="*/ 746492 w 1113249"/>
                <a:gd name="connsiteY30-62" fmla="*/ 0 h 3405005"/>
                <a:gd name="connsiteX31-63" fmla="*/ 868039 w 1113249"/>
                <a:gd name="connsiteY31-64" fmla="*/ 50346 h 3405005"/>
                <a:gd name="connsiteX0-65" fmla="*/ 868039 w 1113249"/>
                <a:gd name="connsiteY0-66" fmla="*/ 50346 h 3405005"/>
                <a:gd name="connsiteX1-67" fmla="*/ 918385 w 1113249"/>
                <a:gd name="connsiteY1-68" fmla="*/ 171893 h 3405005"/>
                <a:gd name="connsiteX2-69" fmla="*/ 918385 w 1113249"/>
                <a:gd name="connsiteY2-70" fmla="*/ 375080 h 3405005"/>
                <a:gd name="connsiteX3-71" fmla="*/ 941356 w 1113249"/>
                <a:gd name="connsiteY3-72" fmla="*/ 370442 h 3405005"/>
                <a:gd name="connsiteX4-73" fmla="*/ 1113249 w 1113249"/>
                <a:gd name="connsiteY4-74" fmla="*/ 542335 h 3405005"/>
                <a:gd name="connsiteX5-75" fmla="*/ 1113249 w 1113249"/>
                <a:gd name="connsiteY5-76" fmla="*/ 2719647 h 3405005"/>
                <a:gd name="connsiteX6-77" fmla="*/ 941356 w 1113249"/>
                <a:gd name="connsiteY6-78" fmla="*/ 2891540 h 3405005"/>
                <a:gd name="connsiteX7-79" fmla="*/ 918385 w 1113249"/>
                <a:gd name="connsiteY7-80" fmla="*/ 2886903 h 3405005"/>
                <a:gd name="connsiteX8-81" fmla="*/ 918385 w 1113249"/>
                <a:gd name="connsiteY8-82" fmla="*/ 3233112 h 3405005"/>
                <a:gd name="connsiteX9-83" fmla="*/ 746492 w 1113249"/>
                <a:gd name="connsiteY9-84" fmla="*/ 3405005 h 3405005"/>
                <a:gd name="connsiteX10-85" fmla="*/ 574599 w 1113249"/>
                <a:gd name="connsiteY10-86" fmla="*/ 3233112 h 3405005"/>
                <a:gd name="connsiteX11-87" fmla="*/ 574599 w 1113249"/>
                <a:gd name="connsiteY11-88" fmla="*/ 3165303 h 3405005"/>
                <a:gd name="connsiteX12-89" fmla="*/ 531296 w 1113249"/>
                <a:gd name="connsiteY12-90" fmla="*/ 3136108 h 3405005"/>
                <a:gd name="connsiteX13-91" fmla="*/ 480950 w 1113249"/>
                <a:gd name="connsiteY13-92" fmla="*/ 3014561 h 3405005"/>
                <a:gd name="connsiteX14-93" fmla="*/ 480950 w 1113249"/>
                <a:gd name="connsiteY14-94" fmla="*/ 2751638 h 3405005"/>
                <a:gd name="connsiteX15-95" fmla="*/ 418640 w 1113249"/>
                <a:gd name="connsiteY15-96" fmla="*/ 2764218 h 3405005"/>
                <a:gd name="connsiteX16-97" fmla="*/ 246747 w 1113249"/>
                <a:gd name="connsiteY16-98" fmla="*/ 2592326 h 3405005"/>
                <a:gd name="connsiteX17-99" fmla="*/ 156759 w 1113249"/>
                <a:gd name="connsiteY17-100" fmla="*/ 2448840 h 3405005"/>
                <a:gd name="connsiteX18-101" fmla="*/ 0 w 1113249"/>
                <a:gd name="connsiteY18-102" fmla="*/ 2292081 h 3405005"/>
                <a:gd name="connsiteX19-103" fmla="*/ 0 w 1113249"/>
                <a:gd name="connsiteY19-104" fmla="*/ 306468 h 3405005"/>
                <a:gd name="connsiteX20-105" fmla="*/ 156759 w 1113249"/>
                <a:gd name="connsiteY20-106" fmla="*/ 149709 h 3405005"/>
                <a:gd name="connsiteX21-107" fmla="*/ 267605 w 1113249"/>
                <a:gd name="connsiteY21-108" fmla="*/ 195623 h 3405005"/>
                <a:gd name="connsiteX22-109" fmla="*/ 301199 w 1113249"/>
                <a:gd name="connsiteY22-110" fmla="*/ 245450 h 3405005"/>
                <a:gd name="connsiteX23-111" fmla="*/ 313499 w 1113249"/>
                <a:gd name="connsiteY23-112" fmla="*/ 306375 h 3405005"/>
                <a:gd name="connsiteX24-113" fmla="*/ 313499 w 1113249"/>
                <a:gd name="connsiteY24-114" fmla="*/ 702135 h 3405005"/>
                <a:gd name="connsiteX25-115" fmla="*/ 454732 w 1113249"/>
                <a:gd name="connsiteY25-116" fmla="*/ 843368 h 3405005"/>
                <a:gd name="connsiteX26-117" fmla="*/ 595965 w 1113249"/>
                <a:gd name="connsiteY26-118" fmla="*/ 702135 h 3405005"/>
                <a:gd name="connsiteX27-119" fmla="*/ 595965 w 1113249"/>
                <a:gd name="connsiteY27-120" fmla="*/ 93330 h 3405005"/>
                <a:gd name="connsiteX28-121" fmla="*/ 624945 w 1113249"/>
                <a:gd name="connsiteY28-122" fmla="*/ 50346 h 3405005"/>
                <a:gd name="connsiteX29-123" fmla="*/ 746492 w 1113249"/>
                <a:gd name="connsiteY29-124" fmla="*/ 0 h 3405005"/>
                <a:gd name="connsiteX30-125" fmla="*/ 868039 w 1113249"/>
                <a:gd name="connsiteY30-126" fmla="*/ 50346 h 3405005"/>
                <a:gd name="connsiteX0-127" fmla="*/ 868039 w 1113249"/>
                <a:gd name="connsiteY0-128" fmla="*/ 50346 h 3405005"/>
                <a:gd name="connsiteX1-129" fmla="*/ 918385 w 1113249"/>
                <a:gd name="connsiteY1-130" fmla="*/ 171893 h 3405005"/>
                <a:gd name="connsiteX2-131" fmla="*/ 918385 w 1113249"/>
                <a:gd name="connsiteY2-132" fmla="*/ 375080 h 3405005"/>
                <a:gd name="connsiteX3-133" fmla="*/ 941356 w 1113249"/>
                <a:gd name="connsiteY3-134" fmla="*/ 370442 h 3405005"/>
                <a:gd name="connsiteX4-135" fmla="*/ 1113249 w 1113249"/>
                <a:gd name="connsiteY4-136" fmla="*/ 542335 h 3405005"/>
                <a:gd name="connsiteX5-137" fmla="*/ 1113249 w 1113249"/>
                <a:gd name="connsiteY5-138" fmla="*/ 2719647 h 3405005"/>
                <a:gd name="connsiteX6-139" fmla="*/ 941356 w 1113249"/>
                <a:gd name="connsiteY6-140" fmla="*/ 2891540 h 3405005"/>
                <a:gd name="connsiteX7-141" fmla="*/ 918385 w 1113249"/>
                <a:gd name="connsiteY7-142" fmla="*/ 2886903 h 3405005"/>
                <a:gd name="connsiteX8-143" fmla="*/ 918385 w 1113249"/>
                <a:gd name="connsiteY8-144" fmla="*/ 3233112 h 3405005"/>
                <a:gd name="connsiteX9-145" fmla="*/ 746492 w 1113249"/>
                <a:gd name="connsiteY9-146" fmla="*/ 3405005 h 3405005"/>
                <a:gd name="connsiteX10-147" fmla="*/ 574599 w 1113249"/>
                <a:gd name="connsiteY10-148" fmla="*/ 3233112 h 3405005"/>
                <a:gd name="connsiteX11-149" fmla="*/ 574599 w 1113249"/>
                <a:gd name="connsiteY11-150" fmla="*/ 3165303 h 3405005"/>
                <a:gd name="connsiteX12-151" fmla="*/ 531296 w 1113249"/>
                <a:gd name="connsiteY12-152" fmla="*/ 3136108 h 3405005"/>
                <a:gd name="connsiteX13-153" fmla="*/ 480950 w 1113249"/>
                <a:gd name="connsiteY13-154" fmla="*/ 3014561 h 3405005"/>
                <a:gd name="connsiteX14-155" fmla="*/ 480950 w 1113249"/>
                <a:gd name="connsiteY14-156" fmla="*/ 2751638 h 3405005"/>
                <a:gd name="connsiteX15-157" fmla="*/ 418640 w 1113249"/>
                <a:gd name="connsiteY15-158" fmla="*/ 2764218 h 3405005"/>
                <a:gd name="connsiteX16-159" fmla="*/ 246747 w 1113249"/>
                <a:gd name="connsiteY16-160" fmla="*/ 2592326 h 3405005"/>
                <a:gd name="connsiteX17-161" fmla="*/ 156759 w 1113249"/>
                <a:gd name="connsiteY17-162" fmla="*/ 2448840 h 3405005"/>
                <a:gd name="connsiteX18-163" fmla="*/ 0 w 1113249"/>
                <a:gd name="connsiteY18-164" fmla="*/ 2292081 h 3405005"/>
                <a:gd name="connsiteX19-165" fmla="*/ 0 w 1113249"/>
                <a:gd name="connsiteY19-166" fmla="*/ 306468 h 3405005"/>
                <a:gd name="connsiteX20-167" fmla="*/ 156759 w 1113249"/>
                <a:gd name="connsiteY20-168" fmla="*/ 149709 h 3405005"/>
                <a:gd name="connsiteX21-169" fmla="*/ 267605 w 1113249"/>
                <a:gd name="connsiteY21-170" fmla="*/ 195623 h 3405005"/>
                <a:gd name="connsiteX22-171" fmla="*/ 301199 w 1113249"/>
                <a:gd name="connsiteY22-172" fmla="*/ 245450 h 3405005"/>
                <a:gd name="connsiteX23-173" fmla="*/ 313499 w 1113249"/>
                <a:gd name="connsiteY23-174" fmla="*/ 306375 h 3405005"/>
                <a:gd name="connsiteX24-175" fmla="*/ 313499 w 1113249"/>
                <a:gd name="connsiteY24-176" fmla="*/ 702135 h 3405005"/>
                <a:gd name="connsiteX25-177" fmla="*/ 454732 w 1113249"/>
                <a:gd name="connsiteY25-178" fmla="*/ 843368 h 3405005"/>
                <a:gd name="connsiteX26-179" fmla="*/ 595965 w 1113249"/>
                <a:gd name="connsiteY26-180" fmla="*/ 702135 h 3405005"/>
                <a:gd name="connsiteX27-181" fmla="*/ 595965 w 1113249"/>
                <a:gd name="connsiteY27-182" fmla="*/ 93330 h 3405005"/>
                <a:gd name="connsiteX28-183" fmla="*/ 624945 w 1113249"/>
                <a:gd name="connsiteY28-184" fmla="*/ 50346 h 3405005"/>
                <a:gd name="connsiteX29-185" fmla="*/ 746492 w 1113249"/>
                <a:gd name="connsiteY29-186" fmla="*/ 0 h 3405005"/>
                <a:gd name="connsiteX30-187" fmla="*/ 868039 w 1113249"/>
                <a:gd name="connsiteY30-188" fmla="*/ 50346 h 3405005"/>
                <a:gd name="connsiteX0-189" fmla="*/ 868039 w 1113249"/>
                <a:gd name="connsiteY0-190" fmla="*/ 50346 h 3405005"/>
                <a:gd name="connsiteX1-191" fmla="*/ 918385 w 1113249"/>
                <a:gd name="connsiteY1-192" fmla="*/ 171893 h 3405005"/>
                <a:gd name="connsiteX2-193" fmla="*/ 918385 w 1113249"/>
                <a:gd name="connsiteY2-194" fmla="*/ 375080 h 3405005"/>
                <a:gd name="connsiteX3-195" fmla="*/ 941356 w 1113249"/>
                <a:gd name="connsiteY3-196" fmla="*/ 370442 h 3405005"/>
                <a:gd name="connsiteX4-197" fmla="*/ 1113249 w 1113249"/>
                <a:gd name="connsiteY4-198" fmla="*/ 542335 h 3405005"/>
                <a:gd name="connsiteX5-199" fmla="*/ 1113249 w 1113249"/>
                <a:gd name="connsiteY5-200" fmla="*/ 2719647 h 3405005"/>
                <a:gd name="connsiteX6-201" fmla="*/ 941356 w 1113249"/>
                <a:gd name="connsiteY6-202" fmla="*/ 2891540 h 3405005"/>
                <a:gd name="connsiteX7-203" fmla="*/ 918385 w 1113249"/>
                <a:gd name="connsiteY7-204" fmla="*/ 2886903 h 3405005"/>
                <a:gd name="connsiteX8-205" fmla="*/ 918385 w 1113249"/>
                <a:gd name="connsiteY8-206" fmla="*/ 3233112 h 3405005"/>
                <a:gd name="connsiteX9-207" fmla="*/ 746492 w 1113249"/>
                <a:gd name="connsiteY9-208" fmla="*/ 3405005 h 3405005"/>
                <a:gd name="connsiteX10-209" fmla="*/ 574599 w 1113249"/>
                <a:gd name="connsiteY10-210" fmla="*/ 3233112 h 3405005"/>
                <a:gd name="connsiteX11-211" fmla="*/ 574599 w 1113249"/>
                <a:gd name="connsiteY11-212" fmla="*/ 3165303 h 3405005"/>
                <a:gd name="connsiteX12-213" fmla="*/ 531296 w 1113249"/>
                <a:gd name="connsiteY12-214" fmla="*/ 3136108 h 3405005"/>
                <a:gd name="connsiteX13-215" fmla="*/ 480950 w 1113249"/>
                <a:gd name="connsiteY13-216" fmla="*/ 3014561 h 3405005"/>
                <a:gd name="connsiteX14-217" fmla="*/ 418640 w 1113249"/>
                <a:gd name="connsiteY14-218" fmla="*/ 2764218 h 3405005"/>
                <a:gd name="connsiteX15-219" fmla="*/ 246747 w 1113249"/>
                <a:gd name="connsiteY15-220" fmla="*/ 2592326 h 3405005"/>
                <a:gd name="connsiteX16-221" fmla="*/ 156759 w 1113249"/>
                <a:gd name="connsiteY16-222" fmla="*/ 2448840 h 3405005"/>
                <a:gd name="connsiteX17-223" fmla="*/ 0 w 1113249"/>
                <a:gd name="connsiteY17-224" fmla="*/ 2292081 h 3405005"/>
                <a:gd name="connsiteX18-225" fmla="*/ 0 w 1113249"/>
                <a:gd name="connsiteY18-226" fmla="*/ 306468 h 3405005"/>
                <a:gd name="connsiteX19-227" fmla="*/ 156759 w 1113249"/>
                <a:gd name="connsiteY19-228" fmla="*/ 149709 h 3405005"/>
                <a:gd name="connsiteX20-229" fmla="*/ 267605 w 1113249"/>
                <a:gd name="connsiteY20-230" fmla="*/ 195623 h 3405005"/>
                <a:gd name="connsiteX21-231" fmla="*/ 301199 w 1113249"/>
                <a:gd name="connsiteY21-232" fmla="*/ 245450 h 3405005"/>
                <a:gd name="connsiteX22-233" fmla="*/ 313499 w 1113249"/>
                <a:gd name="connsiteY22-234" fmla="*/ 306375 h 3405005"/>
                <a:gd name="connsiteX23-235" fmla="*/ 313499 w 1113249"/>
                <a:gd name="connsiteY23-236" fmla="*/ 702135 h 3405005"/>
                <a:gd name="connsiteX24-237" fmla="*/ 454732 w 1113249"/>
                <a:gd name="connsiteY24-238" fmla="*/ 843368 h 3405005"/>
                <a:gd name="connsiteX25-239" fmla="*/ 595965 w 1113249"/>
                <a:gd name="connsiteY25-240" fmla="*/ 702135 h 3405005"/>
                <a:gd name="connsiteX26-241" fmla="*/ 595965 w 1113249"/>
                <a:gd name="connsiteY26-242" fmla="*/ 93330 h 3405005"/>
                <a:gd name="connsiteX27-243" fmla="*/ 624945 w 1113249"/>
                <a:gd name="connsiteY27-244" fmla="*/ 50346 h 3405005"/>
                <a:gd name="connsiteX28-245" fmla="*/ 746492 w 1113249"/>
                <a:gd name="connsiteY28-246" fmla="*/ 0 h 3405005"/>
                <a:gd name="connsiteX29-247" fmla="*/ 868039 w 1113249"/>
                <a:gd name="connsiteY29-248" fmla="*/ 50346 h 3405005"/>
                <a:gd name="connsiteX0-249" fmla="*/ 868039 w 1113249"/>
                <a:gd name="connsiteY0-250" fmla="*/ 50346 h 3405005"/>
                <a:gd name="connsiteX1-251" fmla="*/ 918385 w 1113249"/>
                <a:gd name="connsiteY1-252" fmla="*/ 171893 h 3405005"/>
                <a:gd name="connsiteX2-253" fmla="*/ 918385 w 1113249"/>
                <a:gd name="connsiteY2-254" fmla="*/ 375080 h 3405005"/>
                <a:gd name="connsiteX3-255" fmla="*/ 941356 w 1113249"/>
                <a:gd name="connsiteY3-256" fmla="*/ 370442 h 3405005"/>
                <a:gd name="connsiteX4-257" fmla="*/ 1113249 w 1113249"/>
                <a:gd name="connsiteY4-258" fmla="*/ 542335 h 3405005"/>
                <a:gd name="connsiteX5-259" fmla="*/ 1113249 w 1113249"/>
                <a:gd name="connsiteY5-260" fmla="*/ 2719647 h 3405005"/>
                <a:gd name="connsiteX6-261" fmla="*/ 941356 w 1113249"/>
                <a:gd name="connsiteY6-262" fmla="*/ 2891540 h 3405005"/>
                <a:gd name="connsiteX7-263" fmla="*/ 918385 w 1113249"/>
                <a:gd name="connsiteY7-264" fmla="*/ 2886903 h 3405005"/>
                <a:gd name="connsiteX8-265" fmla="*/ 918385 w 1113249"/>
                <a:gd name="connsiteY8-266" fmla="*/ 3233112 h 3405005"/>
                <a:gd name="connsiteX9-267" fmla="*/ 746492 w 1113249"/>
                <a:gd name="connsiteY9-268" fmla="*/ 3405005 h 3405005"/>
                <a:gd name="connsiteX10-269" fmla="*/ 574599 w 1113249"/>
                <a:gd name="connsiteY10-270" fmla="*/ 3233112 h 3405005"/>
                <a:gd name="connsiteX11-271" fmla="*/ 574599 w 1113249"/>
                <a:gd name="connsiteY11-272" fmla="*/ 3165303 h 3405005"/>
                <a:gd name="connsiteX12-273" fmla="*/ 531296 w 1113249"/>
                <a:gd name="connsiteY12-274" fmla="*/ 3136108 h 3405005"/>
                <a:gd name="connsiteX13-275" fmla="*/ 480950 w 1113249"/>
                <a:gd name="connsiteY13-276" fmla="*/ 3014561 h 3405005"/>
                <a:gd name="connsiteX14-277" fmla="*/ 418640 w 1113249"/>
                <a:gd name="connsiteY14-278" fmla="*/ 2764218 h 3405005"/>
                <a:gd name="connsiteX15-279" fmla="*/ 246747 w 1113249"/>
                <a:gd name="connsiteY15-280" fmla="*/ 2592326 h 3405005"/>
                <a:gd name="connsiteX16-281" fmla="*/ 156759 w 1113249"/>
                <a:gd name="connsiteY16-282" fmla="*/ 2448840 h 3405005"/>
                <a:gd name="connsiteX17-283" fmla="*/ 0 w 1113249"/>
                <a:gd name="connsiteY17-284" fmla="*/ 2292081 h 3405005"/>
                <a:gd name="connsiteX18-285" fmla="*/ 0 w 1113249"/>
                <a:gd name="connsiteY18-286" fmla="*/ 306468 h 3405005"/>
                <a:gd name="connsiteX19-287" fmla="*/ 156759 w 1113249"/>
                <a:gd name="connsiteY19-288" fmla="*/ 149709 h 3405005"/>
                <a:gd name="connsiteX20-289" fmla="*/ 267605 w 1113249"/>
                <a:gd name="connsiteY20-290" fmla="*/ 195623 h 3405005"/>
                <a:gd name="connsiteX21-291" fmla="*/ 301199 w 1113249"/>
                <a:gd name="connsiteY21-292" fmla="*/ 245450 h 3405005"/>
                <a:gd name="connsiteX22-293" fmla="*/ 313499 w 1113249"/>
                <a:gd name="connsiteY22-294" fmla="*/ 306375 h 3405005"/>
                <a:gd name="connsiteX23-295" fmla="*/ 313499 w 1113249"/>
                <a:gd name="connsiteY23-296" fmla="*/ 702135 h 3405005"/>
                <a:gd name="connsiteX24-297" fmla="*/ 454732 w 1113249"/>
                <a:gd name="connsiteY24-298" fmla="*/ 843368 h 3405005"/>
                <a:gd name="connsiteX25-299" fmla="*/ 595965 w 1113249"/>
                <a:gd name="connsiteY25-300" fmla="*/ 702135 h 3405005"/>
                <a:gd name="connsiteX26-301" fmla="*/ 595965 w 1113249"/>
                <a:gd name="connsiteY26-302" fmla="*/ 93330 h 3405005"/>
                <a:gd name="connsiteX27-303" fmla="*/ 624945 w 1113249"/>
                <a:gd name="connsiteY27-304" fmla="*/ 50346 h 3405005"/>
                <a:gd name="connsiteX28-305" fmla="*/ 746492 w 1113249"/>
                <a:gd name="connsiteY28-306" fmla="*/ 0 h 3405005"/>
                <a:gd name="connsiteX29-307" fmla="*/ 868039 w 1113249"/>
                <a:gd name="connsiteY29-308" fmla="*/ 50346 h 3405005"/>
                <a:gd name="connsiteX0-309" fmla="*/ 868039 w 1113249"/>
                <a:gd name="connsiteY0-310" fmla="*/ 50346 h 3405005"/>
                <a:gd name="connsiteX1-311" fmla="*/ 918385 w 1113249"/>
                <a:gd name="connsiteY1-312" fmla="*/ 171893 h 3405005"/>
                <a:gd name="connsiteX2-313" fmla="*/ 918385 w 1113249"/>
                <a:gd name="connsiteY2-314" fmla="*/ 375080 h 3405005"/>
                <a:gd name="connsiteX3-315" fmla="*/ 941356 w 1113249"/>
                <a:gd name="connsiteY3-316" fmla="*/ 370442 h 3405005"/>
                <a:gd name="connsiteX4-317" fmla="*/ 1113249 w 1113249"/>
                <a:gd name="connsiteY4-318" fmla="*/ 542335 h 3405005"/>
                <a:gd name="connsiteX5-319" fmla="*/ 1113249 w 1113249"/>
                <a:gd name="connsiteY5-320" fmla="*/ 2719647 h 3405005"/>
                <a:gd name="connsiteX6-321" fmla="*/ 941356 w 1113249"/>
                <a:gd name="connsiteY6-322" fmla="*/ 2891540 h 3405005"/>
                <a:gd name="connsiteX7-323" fmla="*/ 918385 w 1113249"/>
                <a:gd name="connsiteY7-324" fmla="*/ 2886903 h 3405005"/>
                <a:gd name="connsiteX8-325" fmla="*/ 918385 w 1113249"/>
                <a:gd name="connsiteY8-326" fmla="*/ 3233112 h 3405005"/>
                <a:gd name="connsiteX9-327" fmla="*/ 746492 w 1113249"/>
                <a:gd name="connsiteY9-328" fmla="*/ 3405005 h 3405005"/>
                <a:gd name="connsiteX10-329" fmla="*/ 574599 w 1113249"/>
                <a:gd name="connsiteY10-330" fmla="*/ 3233112 h 3405005"/>
                <a:gd name="connsiteX11-331" fmla="*/ 574599 w 1113249"/>
                <a:gd name="connsiteY11-332" fmla="*/ 3165303 h 3405005"/>
                <a:gd name="connsiteX12-333" fmla="*/ 531296 w 1113249"/>
                <a:gd name="connsiteY12-334" fmla="*/ 3136108 h 3405005"/>
                <a:gd name="connsiteX13-335" fmla="*/ 480950 w 1113249"/>
                <a:gd name="connsiteY13-336" fmla="*/ 3014561 h 3405005"/>
                <a:gd name="connsiteX14-337" fmla="*/ 246747 w 1113249"/>
                <a:gd name="connsiteY14-338" fmla="*/ 2592326 h 3405005"/>
                <a:gd name="connsiteX15-339" fmla="*/ 156759 w 1113249"/>
                <a:gd name="connsiteY15-340" fmla="*/ 2448840 h 3405005"/>
                <a:gd name="connsiteX16-341" fmla="*/ 0 w 1113249"/>
                <a:gd name="connsiteY16-342" fmla="*/ 2292081 h 3405005"/>
                <a:gd name="connsiteX17-343" fmla="*/ 0 w 1113249"/>
                <a:gd name="connsiteY17-344" fmla="*/ 306468 h 3405005"/>
                <a:gd name="connsiteX18-345" fmla="*/ 156759 w 1113249"/>
                <a:gd name="connsiteY18-346" fmla="*/ 149709 h 3405005"/>
                <a:gd name="connsiteX19-347" fmla="*/ 267605 w 1113249"/>
                <a:gd name="connsiteY19-348" fmla="*/ 195623 h 3405005"/>
                <a:gd name="connsiteX20-349" fmla="*/ 301199 w 1113249"/>
                <a:gd name="connsiteY20-350" fmla="*/ 245450 h 3405005"/>
                <a:gd name="connsiteX21-351" fmla="*/ 313499 w 1113249"/>
                <a:gd name="connsiteY21-352" fmla="*/ 306375 h 3405005"/>
                <a:gd name="connsiteX22-353" fmla="*/ 313499 w 1113249"/>
                <a:gd name="connsiteY22-354" fmla="*/ 702135 h 3405005"/>
                <a:gd name="connsiteX23-355" fmla="*/ 454732 w 1113249"/>
                <a:gd name="connsiteY23-356" fmla="*/ 843368 h 3405005"/>
                <a:gd name="connsiteX24-357" fmla="*/ 595965 w 1113249"/>
                <a:gd name="connsiteY24-358" fmla="*/ 702135 h 3405005"/>
                <a:gd name="connsiteX25-359" fmla="*/ 595965 w 1113249"/>
                <a:gd name="connsiteY25-360" fmla="*/ 93330 h 3405005"/>
                <a:gd name="connsiteX26-361" fmla="*/ 624945 w 1113249"/>
                <a:gd name="connsiteY26-362" fmla="*/ 50346 h 3405005"/>
                <a:gd name="connsiteX27-363" fmla="*/ 746492 w 1113249"/>
                <a:gd name="connsiteY27-364" fmla="*/ 0 h 3405005"/>
                <a:gd name="connsiteX28-365" fmla="*/ 868039 w 1113249"/>
                <a:gd name="connsiteY28-366" fmla="*/ 50346 h 3405005"/>
                <a:gd name="connsiteX0-367" fmla="*/ 868039 w 1113249"/>
                <a:gd name="connsiteY0-368" fmla="*/ 50346 h 3405005"/>
                <a:gd name="connsiteX1-369" fmla="*/ 918385 w 1113249"/>
                <a:gd name="connsiteY1-370" fmla="*/ 171893 h 3405005"/>
                <a:gd name="connsiteX2-371" fmla="*/ 918385 w 1113249"/>
                <a:gd name="connsiteY2-372" fmla="*/ 375080 h 3405005"/>
                <a:gd name="connsiteX3-373" fmla="*/ 941356 w 1113249"/>
                <a:gd name="connsiteY3-374" fmla="*/ 370442 h 3405005"/>
                <a:gd name="connsiteX4-375" fmla="*/ 1113249 w 1113249"/>
                <a:gd name="connsiteY4-376" fmla="*/ 542335 h 3405005"/>
                <a:gd name="connsiteX5-377" fmla="*/ 1113249 w 1113249"/>
                <a:gd name="connsiteY5-378" fmla="*/ 2719647 h 3405005"/>
                <a:gd name="connsiteX6-379" fmla="*/ 941356 w 1113249"/>
                <a:gd name="connsiteY6-380" fmla="*/ 2891540 h 3405005"/>
                <a:gd name="connsiteX7-381" fmla="*/ 918385 w 1113249"/>
                <a:gd name="connsiteY7-382" fmla="*/ 2886903 h 3405005"/>
                <a:gd name="connsiteX8-383" fmla="*/ 918385 w 1113249"/>
                <a:gd name="connsiteY8-384" fmla="*/ 3233112 h 3405005"/>
                <a:gd name="connsiteX9-385" fmla="*/ 746492 w 1113249"/>
                <a:gd name="connsiteY9-386" fmla="*/ 3405005 h 3405005"/>
                <a:gd name="connsiteX10-387" fmla="*/ 574599 w 1113249"/>
                <a:gd name="connsiteY10-388" fmla="*/ 3233112 h 3405005"/>
                <a:gd name="connsiteX11-389" fmla="*/ 574599 w 1113249"/>
                <a:gd name="connsiteY11-390" fmla="*/ 3165303 h 3405005"/>
                <a:gd name="connsiteX12-391" fmla="*/ 531296 w 1113249"/>
                <a:gd name="connsiteY12-392" fmla="*/ 3136108 h 3405005"/>
                <a:gd name="connsiteX13-393" fmla="*/ 480950 w 1113249"/>
                <a:gd name="connsiteY13-394" fmla="*/ 3014561 h 3405005"/>
                <a:gd name="connsiteX14-395" fmla="*/ 246747 w 1113249"/>
                <a:gd name="connsiteY14-396" fmla="*/ 2592326 h 3405005"/>
                <a:gd name="connsiteX15-397" fmla="*/ 156759 w 1113249"/>
                <a:gd name="connsiteY15-398" fmla="*/ 2448840 h 3405005"/>
                <a:gd name="connsiteX16-399" fmla="*/ 0 w 1113249"/>
                <a:gd name="connsiteY16-400" fmla="*/ 2292081 h 3405005"/>
                <a:gd name="connsiteX17-401" fmla="*/ 0 w 1113249"/>
                <a:gd name="connsiteY17-402" fmla="*/ 306468 h 3405005"/>
                <a:gd name="connsiteX18-403" fmla="*/ 156759 w 1113249"/>
                <a:gd name="connsiteY18-404" fmla="*/ 149709 h 3405005"/>
                <a:gd name="connsiteX19-405" fmla="*/ 267605 w 1113249"/>
                <a:gd name="connsiteY19-406" fmla="*/ 195623 h 3405005"/>
                <a:gd name="connsiteX20-407" fmla="*/ 301199 w 1113249"/>
                <a:gd name="connsiteY20-408" fmla="*/ 245450 h 3405005"/>
                <a:gd name="connsiteX21-409" fmla="*/ 313499 w 1113249"/>
                <a:gd name="connsiteY21-410" fmla="*/ 306375 h 3405005"/>
                <a:gd name="connsiteX22-411" fmla="*/ 313499 w 1113249"/>
                <a:gd name="connsiteY22-412" fmla="*/ 702135 h 3405005"/>
                <a:gd name="connsiteX23-413" fmla="*/ 454732 w 1113249"/>
                <a:gd name="connsiteY23-414" fmla="*/ 843368 h 3405005"/>
                <a:gd name="connsiteX24-415" fmla="*/ 595965 w 1113249"/>
                <a:gd name="connsiteY24-416" fmla="*/ 702135 h 3405005"/>
                <a:gd name="connsiteX25-417" fmla="*/ 595965 w 1113249"/>
                <a:gd name="connsiteY25-418" fmla="*/ 93330 h 3405005"/>
                <a:gd name="connsiteX26-419" fmla="*/ 624945 w 1113249"/>
                <a:gd name="connsiteY26-420" fmla="*/ 50346 h 3405005"/>
                <a:gd name="connsiteX27-421" fmla="*/ 746492 w 1113249"/>
                <a:gd name="connsiteY27-422" fmla="*/ 0 h 3405005"/>
                <a:gd name="connsiteX28-423" fmla="*/ 868039 w 1113249"/>
                <a:gd name="connsiteY28-424" fmla="*/ 50346 h 3405005"/>
                <a:gd name="connsiteX0-425" fmla="*/ 868039 w 1113249"/>
                <a:gd name="connsiteY0-426" fmla="*/ 50346 h 3405005"/>
                <a:gd name="connsiteX1-427" fmla="*/ 918385 w 1113249"/>
                <a:gd name="connsiteY1-428" fmla="*/ 171893 h 3405005"/>
                <a:gd name="connsiteX2-429" fmla="*/ 918385 w 1113249"/>
                <a:gd name="connsiteY2-430" fmla="*/ 375080 h 3405005"/>
                <a:gd name="connsiteX3-431" fmla="*/ 941356 w 1113249"/>
                <a:gd name="connsiteY3-432" fmla="*/ 370442 h 3405005"/>
                <a:gd name="connsiteX4-433" fmla="*/ 1113249 w 1113249"/>
                <a:gd name="connsiteY4-434" fmla="*/ 542335 h 3405005"/>
                <a:gd name="connsiteX5-435" fmla="*/ 1113249 w 1113249"/>
                <a:gd name="connsiteY5-436" fmla="*/ 2719647 h 3405005"/>
                <a:gd name="connsiteX6-437" fmla="*/ 941356 w 1113249"/>
                <a:gd name="connsiteY6-438" fmla="*/ 2891540 h 3405005"/>
                <a:gd name="connsiteX7-439" fmla="*/ 918385 w 1113249"/>
                <a:gd name="connsiteY7-440" fmla="*/ 2886903 h 3405005"/>
                <a:gd name="connsiteX8-441" fmla="*/ 918385 w 1113249"/>
                <a:gd name="connsiteY8-442" fmla="*/ 3233112 h 3405005"/>
                <a:gd name="connsiteX9-443" fmla="*/ 746492 w 1113249"/>
                <a:gd name="connsiteY9-444" fmla="*/ 3405005 h 3405005"/>
                <a:gd name="connsiteX10-445" fmla="*/ 574599 w 1113249"/>
                <a:gd name="connsiteY10-446" fmla="*/ 3233112 h 3405005"/>
                <a:gd name="connsiteX11-447" fmla="*/ 574599 w 1113249"/>
                <a:gd name="connsiteY11-448" fmla="*/ 3165303 h 3405005"/>
                <a:gd name="connsiteX12-449" fmla="*/ 531296 w 1113249"/>
                <a:gd name="connsiteY12-450" fmla="*/ 3136108 h 3405005"/>
                <a:gd name="connsiteX13-451" fmla="*/ 480950 w 1113249"/>
                <a:gd name="connsiteY13-452" fmla="*/ 3014561 h 3405005"/>
                <a:gd name="connsiteX14-453" fmla="*/ 246747 w 1113249"/>
                <a:gd name="connsiteY14-454" fmla="*/ 2592326 h 3405005"/>
                <a:gd name="connsiteX15-455" fmla="*/ 156759 w 1113249"/>
                <a:gd name="connsiteY15-456" fmla="*/ 2448840 h 3405005"/>
                <a:gd name="connsiteX16-457" fmla="*/ 0 w 1113249"/>
                <a:gd name="connsiteY16-458" fmla="*/ 2292081 h 3405005"/>
                <a:gd name="connsiteX17-459" fmla="*/ 0 w 1113249"/>
                <a:gd name="connsiteY17-460" fmla="*/ 306468 h 3405005"/>
                <a:gd name="connsiteX18-461" fmla="*/ 156759 w 1113249"/>
                <a:gd name="connsiteY18-462" fmla="*/ 149709 h 3405005"/>
                <a:gd name="connsiteX19-463" fmla="*/ 267605 w 1113249"/>
                <a:gd name="connsiteY19-464" fmla="*/ 195623 h 3405005"/>
                <a:gd name="connsiteX20-465" fmla="*/ 301199 w 1113249"/>
                <a:gd name="connsiteY20-466" fmla="*/ 245450 h 3405005"/>
                <a:gd name="connsiteX21-467" fmla="*/ 313499 w 1113249"/>
                <a:gd name="connsiteY21-468" fmla="*/ 306375 h 3405005"/>
                <a:gd name="connsiteX22-469" fmla="*/ 313499 w 1113249"/>
                <a:gd name="connsiteY22-470" fmla="*/ 702135 h 3405005"/>
                <a:gd name="connsiteX23-471" fmla="*/ 454732 w 1113249"/>
                <a:gd name="connsiteY23-472" fmla="*/ 843368 h 3405005"/>
                <a:gd name="connsiteX24-473" fmla="*/ 595965 w 1113249"/>
                <a:gd name="connsiteY24-474" fmla="*/ 702135 h 3405005"/>
                <a:gd name="connsiteX25-475" fmla="*/ 595965 w 1113249"/>
                <a:gd name="connsiteY25-476" fmla="*/ 93330 h 3405005"/>
                <a:gd name="connsiteX26-477" fmla="*/ 624945 w 1113249"/>
                <a:gd name="connsiteY26-478" fmla="*/ 50346 h 3405005"/>
                <a:gd name="connsiteX27-479" fmla="*/ 746492 w 1113249"/>
                <a:gd name="connsiteY27-480" fmla="*/ 0 h 3405005"/>
                <a:gd name="connsiteX28-481" fmla="*/ 868039 w 1113249"/>
                <a:gd name="connsiteY28-482" fmla="*/ 50346 h 340500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Lst>
              <a:rect l="l" t="t" r="r" b="b"/>
              <a:pathLst>
                <a:path w="1113249" h="3405005">
                  <a:moveTo>
                    <a:pt x="868039" y="50346"/>
                  </a:moveTo>
                  <a:cubicBezTo>
                    <a:pt x="899145" y="81453"/>
                    <a:pt x="918385" y="124426"/>
                    <a:pt x="918385" y="171893"/>
                  </a:cubicBezTo>
                  <a:lnTo>
                    <a:pt x="918385" y="375080"/>
                  </a:lnTo>
                  <a:lnTo>
                    <a:pt x="941356" y="370442"/>
                  </a:lnTo>
                  <a:cubicBezTo>
                    <a:pt x="1036290" y="370442"/>
                    <a:pt x="1113249" y="447401"/>
                    <a:pt x="1113249" y="542335"/>
                  </a:cubicBezTo>
                  <a:lnTo>
                    <a:pt x="1113249" y="2719647"/>
                  </a:lnTo>
                  <a:cubicBezTo>
                    <a:pt x="1113249" y="2814581"/>
                    <a:pt x="1036290" y="2891540"/>
                    <a:pt x="941356" y="2891540"/>
                  </a:cubicBezTo>
                  <a:lnTo>
                    <a:pt x="918385" y="2886903"/>
                  </a:lnTo>
                  <a:lnTo>
                    <a:pt x="918385" y="3233112"/>
                  </a:lnTo>
                  <a:cubicBezTo>
                    <a:pt x="918384" y="3328046"/>
                    <a:pt x="841426" y="3405005"/>
                    <a:pt x="746492" y="3405005"/>
                  </a:cubicBezTo>
                  <a:cubicBezTo>
                    <a:pt x="651558" y="3405005"/>
                    <a:pt x="574599" y="3328046"/>
                    <a:pt x="574599" y="3233112"/>
                  </a:cubicBezTo>
                  <a:lnTo>
                    <a:pt x="574599" y="3165303"/>
                  </a:lnTo>
                  <a:lnTo>
                    <a:pt x="531296" y="3136108"/>
                  </a:lnTo>
                  <a:cubicBezTo>
                    <a:pt x="500190" y="3105002"/>
                    <a:pt x="480950" y="3062028"/>
                    <a:pt x="480950" y="3014561"/>
                  </a:cubicBezTo>
                  <a:cubicBezTo>
                    <a:pt x="432395" y="2596947"/>
                    <a:pt x="271114" y="2895922"/>
                    <a:pt x="246747" y="2592326"/>
                  </a:cubicBezTo>
                  <a:cubicBezTo>
                    <a:pt x="235070" y="2421366"/>
                    <a:pt x="186755" y="2496669"/>
                    <a:pt x="156759" y="2448840"/>
                  </a:cubicBezTo>
                  <a:cubicBezTo>
                    <a:pt x="70183" y="2448840"/>
                    <a:pt x="0" y="2378657"/>
                    <a:pt x="0" y="2292081"/>
                  </a:cubicBezTo>
                  <a:lnTo>
                    <a:pt x="0" y="306468"/>
                  </a:lnTo>
                  <a:cubicBezTo>
                    <a:pt x="0" y="219892"/>
                    <a:pt x="70183" y="149709"/>
                    <a:pt x="156759" y="149709"/>
                  </a:cubicBezTo>
                  <a:cubicBezTo>
                    <a:pt x="200047" y="149709"/>
                    <a:pt x="239237" y="167255"/>
                    <a:pt x="267605" y="195623"/>
                  </a:cubicBezTo>
                  <a:cubicBezTo>
                    <a:pt x="281789" y="209807"/>
                    <a:pt x="293267" y="226696"/>
                    <a:pt x="301199" y="245450"/>
                  </a:cubicBezTo>
                  <a:lnTo>
                    <a:pt x="313499" y="306375"/>
                  </a:lnTo>
                  <a:lnTo>
                    <a:pt x="313499" y="702135"/>
                  </a:lnTo>
                  <a:cubicBezTo>
                    <a:pt x="313499" y="780136"/>
                    <a:pt x="376731" y="843368"/>
                    <a:pt x="454732" y="843368"/>
                  </a:cubicBezTo>
                  <a:cubicBezTo>
                    <a:pt x="532733" y="843368"/>
                    <a:pt x="595965" y="780136"/>
                    <a:pt x="595965" y="702135"/>
                  </a:cubicBezTo>
                  <a:lnTo>
                    <a:pt x="595965" y="93330"/>
                  </a:lnTo>
                  <a:lnTo>
                    <a:pt x="624945" y="50346"/>
                  </a:lnTo>
                  <a:cubicBezTo>
                    <a:pt x="656052" y="19240"/>
                    <a:pt x="699025" y="0"/>
                    <a:pt x="746492" y="0"/>
                  </a:cubicBezTo>
                  <a:cubicBezTo>
                    <a:pt x="793959" y="0"/>
                    <a:pt x="836932" y="19240"/>
                    <a:pt x="868039" y="50346"/>
                  </a:cubicBezTo>
                  <a:close/>
                </a:path>
              </a:pathLst>
            </a:cu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14" name="任意多边形 13"/>
            <p:cNvSpPr/>
            <p:nvPr/>
          </p:nvSpPr>
          <p:spPr>
            <a:xfrm rot="2662275" flipH="1">
              <a:off x="6966124" y="-1422211"/>
              <a:ext cx="744277" cy="4590800"/>
            </a:xfrm>
            <a:custGeom>
              <a:avLst/>
              <a:gdLst>
                <a:gd name="connsiteX0" fmla="*/ 319140 w 744277"/>
                <a:gd name="connsiteY0" fmla="*/ 54756 h 4590800"/>
                <a:gd name="connsiteX1" fmla="*/ 373896 w 744277"/>
                <a:gd name="connsiteY1" fmla="*/ 186948 h 4590800"/>
                <a:gd name="connsiteX2" fmla="*/ 373896 w 744277"/>
                <a:gd name="connsiteY2" fmla="*/ 1076399 h 4590800"/>
                <a:gd name="connsiteX3" fmla="*/ 385072 w 744277"/>
                <a:gd name="connsiteY3" fmla="*/ 1021041 h 4590800"/>
                <a:gd name="connsiteX4" fmla="*/ 557329 w 744277"/>
                <a:gd name="connsiteY4" fmla="*/ 906862 h 4590800"/>
                <a:gd name="connsiteX5" fmla="*/ 744277 w 744277"/>
                <a:gd name="connsiteY5" fmla="*/ 1093810 h 4590800"/>
                <a:gd name="connsiteX6" fmla="*/ 744277 w 744277"/>
                <a:gd name="connsiteY6" fmla="*/ 3897602 h 4590800"/>
                <a:gd name="connsiteX7" fmla="*/ 689521 w 744277"/>
                <a:gd name="connsiteY7" fmla="*/ 4029794 h 4590800"/>
                <a:gd name="connsiteX8" fmla="*/ 683361 w 744277"/>
                <a:gd name="connsiteY8" fmla="*/ 4033948 h 4590800"/>
                <a:gd name="connsiteX9" fmla="*/ 683362 w 744277"/>
                <a:gd name="connsiteY9" fmla="*/ 4009469 h 4590800"/>
                <a:gd name="connsiteX10" fmla="*/ 521462 w 744277"/>
                <a:gd name="connsiteY10" fmla="*/ 3847570 h 4590800"/>
                <a:gd name="connsiteX11" fmla="*/ 406983 w 744277"/>
                <a:gd name="connsiteY11" fmla="*/ 3894989 h 4590800"/>
                <a:gd name="connsiteX12" fmla="*/ 378409 w 744277"/>
                <a:gd name="connsiteY12" fmla="*/ 3937369 h 4590800"/>
                <a:gd name="connsiteX13" fmla="*/ 373896 w 744277"/>
                <a:gd name="connsiteY13" fmla="*/ 3915013 h 4590800"/>
                <a:gd name="connsiteX14" fmla="*/ 373896 w 744277"/>
                <a:gd name="connsiteY14" fmla="*/ 3944063 h 4590800"/>
                <a:gd name="connsiteX15" fmla="*/ 372286 w 744277"/>
                <a:gd name="connsiteY15" fmla="*/ 3946451 h 4590800"/>
                <a:gd name="connsiteX16" fmla="*/ 359563 w 744277"/>
                <a:gd name="connsiteY16" fmla="*/ 4009469 h 4590800"/>
                <a:gd name="connsiteX17" fmla="*/ 359564 w 744277"/>
                <a:gd name="connsiteY17" fmla="*/ 4474848 h 4590800"/>
                <a:gd name="connsiteX18" fmla="*/ 359206 w 744277"/>
                <a:gd name="connsiteY18" fmla="*/ 4476621 h 4590800"/>
                <a:gd name="connsiteX19" fmla="*/ 186948 w 744277"/>
                <a:gd name="connsiteY19" fmla="*/ 4590800 h 4590800"/>
                <a:gd name="connsiteX20" fmla="*/ 0 w 744277"/>
                <a:gd name="connsiteY20" fmla="*/ 4403852 h 4590800"/>
                <a:gd name="connsiteX21" fmla="*/ 0 w 744277"/>
                <a:gd name="connsiteY21" fmla="*/ 186948 h 4590800"/>
                <a:gd name="connsiteX22" fmla="*/ 186948 w 744277"/>
                <a:gd name="connsiteY22" fmla="*/ 0 h 4590800"/>
                <a:gd name="connsiteX23" fmla="*/ 319140 w 744277"/>
                <a:gd name="connsiteY23" fmla="*/ 54756 h 4590800"/>
                <a:gd name="connsiteX0-1" fmla="*/ 319140 w 744277"/>
                <a:gd name="connsiteY0-2" fmla="*/ 54756 h 4590800"/>
                <a:gd name="connsiteX1-3" fmla="*/ 373896 w 744277"/>
                <a:gd name="connsiteY1-4" fmla="*/ 186948 h 4590800"/>
                <a:gd name="connsiteX2-5" fmla="*/ 385072 w 744277"/>
                <a:gd name="connsiteY2-6" fmla="*/ 1021041 h 4590800"/>
                <a:gd name="connsiteX3-7" fmla="*/ 557329 w 744277"/>
                <a:gd name="connsiteY3-8" fmla="*/ 906862 h 4590800"/>
                <a:gd name="connsiteX4-9" fmla="*/ 744277 w 744277"/>
                <a:gd name="connsiteY4-10" fmla="*/ 1093810 h 4590800"/>
                <a:gd name="connsiteX5-11" fmla="*/ 744277 w 744277"/>
                <a:gd name="connsiteY5-12" fmla="*/ 3897602 h 4590800"/>
                <a:gd name="connsiteX6-13" fmla="*/ 689521 w 744277"/>
                <a:gd name="connsiteY6-14" fmla="*/ 4029794 h 4590800"/>
                <a:gd name="connsiteX7-15" fmla="*/ 683361 w 744277"/>
                <a:gd name="connsiteY7-16" fmla="*/ 4033948 h 4590800"/>
                <a:gd name="connsiteX8-17" fmla="*/ 683362 w 744277"/>
                <a:gd name="connsiteY8-18" fmla="*/ 4009469 h 4590800"/>
                <a:gd name="connsiteX9-19" fmla="*/ 521462 w 744277"/>
                <a:gd name="connsiteY9-20" fmla="*/ 3847570 h 4590800"/>
                <a:gd name="connsiteX10-21" fmla="*/ 406983 w 744277"/>
                <a:gd name="connsiteY10-22" fmla="*/ 3894989 h 4590800"/>
                <a:gd name="connsiteX11-23" fmla="*/ 378409 w 744277"/>
                <a:gd name="connsiteY11-24" fmla="*/ 3937369 h 4590800"/>
                <a:gd name="connsiteX12-25" fmla="*/ 373896 w 744277"/>
                <a:gd name="connsiteY12-26" fmla="*/ 3915013 h 4590800"/>
                <a:gd name="connsiteX13-27" fmla="*/ 373896 w 744277"/>
                <a:gd name="connsiteY13-28" fmla="*/ 3944063 h 4590800"/>
                <a:gd name="connsiteX14-29" fmla="*/ 372286 w 744277"/>
                <a:gd name="connsiteY14-30" fmla="*/ 3946451 h 4590800"/>
                <a:gd name="connsiteX15-31" fmla="*/ 359563 w 744277"/>
                <a:gd name="connsiteY15-32" fmla="*/ 4009469 h 4590800"/>
                <a:gd name="connsiteX16-33" fmla="*/ 359564 w 744277"/>
                <a:gd name="connsiteY16-34" fmla="*/ 4474848 h 4590800"/>
                <a:gd name="connsiteX17-35" fmla="*/ 359206 w 744277"/>
                <a:gd name="connsiteY17-36" fmla="*/ 4476621 h 4590800"/>
                <a:gd name="connsiteX18-37" fmla="*/ 186948 w 744277"/>
                <a:gd name="connsiteY18-38" fmla="*/ 4590800 h 4590800"/>
                <a:gd name="connsiteX19-39" fmla="*/ 0 w 744277"/>
                <a:gd name="connsiteY19-40" fmla="*/ 4403852 h 4590800"/>
                <a:gd name="connsiteX20-41" fmla="*/ 0 w 744277"/>
                <a:gd name="connsiteY20-42" fmla="*/ 186948 h 4590800"/>
                <a:gd name="connsiteX21-43" fmla="*/ 186948 w 744277"/>
                <a:gd name="connsiteY21-44" fmla="*/ 0 h 4590800"/>
                <a:gd name="connsiteX22-45" fmla="*/ 319140 w 744277"/>
                <a:gd name="connsiteY22-46" fmla="*/ 54756 h 4590800"/>
                <a:gd name="connsiteX0-47" fmla="*/ 319140 w 744277"/>
                <a:gd name="connsiteY0-48" fmla="*/ 54756 h 4590800"/>
                <a:gd name="connsiteX1-49" fmla="*/ 373896 w 744277"/>
                <a:gd name="connsiteY1-50" fmla="*/ 186948 h 4590800"/>
                <a:gd name="connsiteX2-51" fmla="*/ 385060 w 744277"/>
                <a:gd name="connsiteY2-52" fmla="*/ 847283 h 4590800"/>
                <a:gd name="connsiteX3-53" fmla="*/ 385072 w 744277"/>
                <a:gd name="connsiteY3-54" fmla="*/ 1021041 h 4590800"/>
                <a:gd name="connsiteX4-55" fmla="*/ 557329 w 744277"/>
                <a:gd name="connsiteY4-56" fmla="*/ 906862 h 4590800"/>
                <a:gd name="connsiteX5-57" fmla="*/ 744277 w 744277"/>
                <a:gd name="connsiteY5-58" fmla="*/ 1093810 h 4590800"/>
                <a:gd name="connsiteX6-59" fmla="*/ 744277 w 744277"/>
                <a:gd name="connsiteY6-60" fmla="*/ 3897602 h 4590800"/>
                <a:gd name="connsiteX7-61" fmla="*/ 689521 w 744277"/>
                <a:gd name="connsiteY7-62" fmla="*/ 4029794 h 4590800"/>
                <a:gd name="connsiteX8-63" fmla="*/ 683361 w 744277"/>
                <a:gd name="connsiteY8-64" fmla="*/ 4033948 h 4590800"/>
                <a:gd name="connsiteX9-65" fmla="*/ 683362 w 744277"/>
                <a:gd name="connsiteY9-66" fmla="*/ 4009469 h 4590800"/>
                <a:gd name="connsiteX10-67" fmla="*/ 521462 w 744277"/>
                <a:gd name="connsiteY10-68" fmla="*/ 3847570 h 4590800"/>
                <a:gd name="connsiteX11-69" fmla="*/ 406983 w 744277"/>
                <a:gd name="connsiteY11-70" fmla="*/ 3894989 h 4590800"/>
                <a:gd name="connsiteX12-71" fmla="*/ 378409 w 744277"/>
                <a:gd name="connsiteY12-72" fmla="*/ 3937369 h 4590800"/>
                <a:gd name="connsiteX13-73" fmla="*/ 373896 w 744277"/>
                <a:gd name="connsiteY13-74" fmla="*/ 3915013 h 4590800"/>
                <a:gd name="connsiteX14-75" fmla="*/ 373896 w 744277"/>
                <a:gd name="connsiteY14-76" fmla="*/ 3944063 h 4590800"/>
                <a:gd name="connsiteX15-77" fmla="*/ 372286 w 744277"/>
                <a:gd name="connsiteY15-78" fmla="*/ 3946451 h 4590800"/>
                <a:gd name="connsiteX16-79" fmla="*/ 359563 w 744277"/>
                <a:gd name="connsiteY16-80" fmla="*/ 4009469 h 4590800"/>
                <a:gd name="connsiteX17-81" fmla="*/ 359564 w 744277"/>
                <a:gd name="connsiteY17-82" fmla="*/ 4474848 h 4590800"/>
                <a:gd name="connsiteX18-83" fmla="*/ 359206 w 744277"/>
                <a:gd name="connsiteY18-84" fmla="*/ 4476621 h 4590800"/>
                <a:gd name="connsiteX19-85" fmla="*/ 186948 w 744277"/>
                <a:gd name="connsiteY19-86" fmla="*/ 4590800 h 4590800"/>
                <a:gd name="connsiteX20-87" fmla="*/ 0 w 744277"/>
                <a:gd name="connsiteY20-88" fmla="*/ 4403852 h 4590800"/>
                <a:gd name="connsiteX21-89" fmla="*/ 0 w 744277"/>
                <a:gd name="connsiteY21-90" fmla="*/ 186948 h 4590800"/>
                <a:gd name="connsiteX22-91" fmla="*/ 186948 w 744277"/>
                <a:gd name="connsiteY22-92" fmla="*/ 0 h 4590800"/>
                <a:gd name="connsiteX23-93" fmla="*/ 319140 w 744277"/>
                <a:gd name="connsiteY23-94" fmla="*/ 54756 h 4590800"/>
                <a:gd name="connsiteX0-95" fmla="*/ 319140 w 744277"/>
                <a:gd name="connsiteY0-96" fmla="*/ 54756 h 4590800"/>
                <a:gd name="connsiteX1-97" fmla="*/ 373896 w 744277"/>
                <a:gd name="connsiteY1-98" fmla="*/ 186948 h 4590800"/>
                <a:gd name="connsiteX2-99" fmla="*/ 385060 w 744277"/>
                <a:gd name="connsiteY2-100" fmla="*/ 847283 h 4590800"/>
                <a:gd name="connsiteX3-101" fmla="*/ 557329 w 744277"/>
                <a:gd name="connsiteY3-102" fmla="*/ 906862 h 4590800"/>
                <a:gd name="connsiteX4-103" fmla="*/ 744277 w 744277"/>
                <a:gd name="connsiteY4-104" fmla="*/ 1093810 h 4590800"/>
                <a:gd name="connsiteX5-105" fmla="*/ 744277 w 744277"/>
                <a:gd name="connsiteY5-106" fmla="*/ 3897602 h 4590800"/>
                <a:gd name="connsiteX6-107" fmla="*/ 689521 w 744277"/>
                <a:gd name="connsiteY6-108" fmla="*/ 4029794 h 4590800"/>
                <a:gd name="connsiteX7-109" fmla="*/ 683361 w 744277"/>
                <a:gd name="connsiteY7-110" fmla="*/ 4033948 h 4590800"/>
                <a:gd name="connsiteX8-111" fmla="*/ 683362 w 744277"/>
                <a:gd name="connsiteY8-112" fmla="*/ 4009469 h 4590800"/>
                <a:gd name="connsiteX9-113" fmla="*/ 521462 w 744277"/>
                <a:gd name="connsiteY9-114" fmla="*/ 3847570 h 4590800"/>
                <a:gd name="connsiteX10-115" fmla="*/ 406983 w 744277"/>
                <a:gd name="connsiteY10-116" fmla="*/ 3894989 h 4590800"/>
                <a:gd name="connsiteX11-117" fmla="*/ 378409 w 744277"/>
                <a:gd name="connsiteY11-118" fmla="*/ 3937369 h 4590800"/>
                <a:gd name="connsiteX12-119" fmla="*/ 373896 w 744277"/>
                <a:gd name="connsiteY12-120" fmla="*/ 3915013 h 4590800"/>
                <a:gd name="connsiteX13-121" fmla="*/ 373896 w 744277"/>
                <a:gd name="connsiteY13-122" fmla="*/ 3944063 h 4590800"/>
                <a:gd name="connsiteX14-123" fmla="*/ 372286 w 744277"/>
                <a:gd name="connsiteY14-124" fmla="*/ 3946451 h 4590800"/>
                <a:gd name="connsiteX15-125" fmla="*/ 359563 w 744277"/>
                <a:gd name="connsiteY15-126" fmla="*/ 4009469 h 4590800"/>
                <a:gd name="connsiteX16-127" fmla="*/ 359564 w 744277"/>
                <a:gd name="connsiteY16-128" fmla="*/ 4474848 h 4590800"/>
                <a:gd name="connsiteX17-129" fmla="*/ 359206 w 744277"/>
                <a:gd name="connsiteY17-130" fmla="*/ 4476621 h 4590800"/>
                <a:gd name="connsiteX18-131" fmla="*/ 186948 w 744277"/>
                <a:gd name="connsiteY18-132" fmla="*/ 4590800 h 4590800"/>
                <a:gd name="connsiteX19-133" fmla="*/ 0 w 744277"/>
                <a:gd name="connsiteY19-134" fmla="*/ 4403852 h 4590800"/>
                <a:gd name="connsiteX20-135" fmla="*/ 0 w 744277"/>
                <a:gd name="connsiteY20-136" fmla="*/ 186948 h 4590800"/>
                <a:gd name="connsiteX21-137" fmla="*/ 186948 w 744277"/>
                <a:gd name="connsiteY21-138" fmla="*/ 0 h 4590800"/>
                <a:gd name="connsiteX22-139" fmla="*/ 319140 w 744277"/>
                <a:gd name="connsiteY22-140" fmla="*/ 54756 h 4590800"/>
                <a:gd name="connsiteX0-141" fmla="*/ 319140 w 744277"/>
                <a:gd name="connsiteY0-142" fmla="*/ 54756 h 4590800"/>
                <a:gd name="connsiteX1-143" fmla="*/ 373896 w 744277"/>
                <a:gd name="connsiteY1-144" fmla="*/ 186948 h 4590800"/>
                <a:gd name="connsiteX2-145" fmla="*/ 385060 w 744277"/>
                <a:gd name="connsiteY2-146" fmla="*/ 847283 h 4590800"/>
                <a:gd name="connsiteX3-147" fmla="*/ 557329 w 744277"/>
                <a:gd name="connsiteY3-148" fmla="*/ 906862 h 4590800"/>
                <a:gd name="connsiteX4-149" fmla="*/ 744277 w 744277"/>
                <a:gd name="connsiteY4-150" fmla="*/ 1093810 h 4590800"/>
                <a:gd name="connsiteX5-151" fmla="*/ 744277 w 744277"/>
                <a:gd name="connsiteY5-152" fmla="*/ 3897602 h 4590800"/>
                <a:gd name="connsiteX6-153" fmla="*/ 689521 w 744277"/>
                <a:gd name="connsiteY6-154" fmla="*/ 4029794 h 4590800"/>
                <a:gd name="connsiteX7-155" fmla="*/ 683361 w 744277"/>
                <a:gd name="connsiteY7-156" fmla="*/ 4033948 h 4590800"/>
                <a:gd name="connsiteX8-157" fmla="*/ 683362 w 744277"/>
                <a:gd name="connsiteY8-158" fmla="*/ 4009469 h 4590800"/>
                <a:gd name="connsiteX9-159" fmla="*/ 521462 w 744277"/>
                <a:gd name="connsiteY9-160" fmla="*/ 3847570 h 4590800"/>
                <a:gd name="connsiteX10-161" fmla="*/ 406983 w 744277"/>
                <a:gd name="connsiteY10-162" fmla="*/ 3894989 h 4590800"/>
                <a:gd name="connsiteX11-163" fmla="*/ 378409 w 744277"/>
                <a:gd name="connsiteY11-164" fmla="*/ 3937369 h 4590800"/>
                <a:gd name="connsiteX12-165" fmla="*/ 373896 w 744277"/>
                <a:gd name="connsiteY12-166" fmla="*/ 3915013 h 4590800"/>
                <a:gd name="connsiteX13-167" fmla="*/ 373896 w 744277"/>
                <a:gd name="connsiteY13-168" fmla="*/ 3944063 h 4590800"/>
                <a:gd name="connsiteX14-169" fmla="*/ 372286 w 744277"/>
                <a:gd name="connsiteY14-170" fmla="*/ 3946451 h 4590800"/>
                <a:gd name="connsiteX15-171" fmla="*/ 359563 w 744277"/>
                <a:gd name="connsiteY15-172" fmla="*/ 4009469 h 4590800"/>
                <a:gd name="connsiteX16-173" fmla="*/ 359564 w 744277"/>
                <a:gd name="connsiteY16-174" fmla="*/ 4474848 h 4590800"/>
                <a:gd name="connsiteX17-175" fmla="*/ 359206 w 744277"/>
                <a:gd name="connsiteY17-176" fmla="*/ 4476621 h 4590800"/>
                <a:gd name="connsiteX18-177" fmla="*/ 186948 w 744277"/>
                <a:gd name="connsiteY18-178" fmla="*/ 4590800 h 4590800"/>
                <a:gd name="connsiteX19-179" fmla="*/ 0 w 744277"/>
                <a:gd name="connsiteY19-180" fmla="*/ 4403852 h 4590800"/>
                <a:gd name="connsiteX20-181" fmla="*/ 0 w 744277"/>
                <a:gd name="connsiteY20-182" fmla="*/ 186948 h 4590800"/>
                <a:gd name="connsiteX21-183" fmla="*/ 186948 w 744277"/>
                <a:gd name="connsiteY21-184" fmla="*/ 0 h 4590800"/>
                <a:gd name="connsiteX22-185" fmla="*/ 319140 w 744277"/>
                <a:gd name="connsiteY22-186" fmla="*/ 54756 h 4590800"/>
                <a:gd name="connsiteX0-187" fmla="*/ 319140 w 744277"/>
                <a:gd name="connsiteY0-188" fmla="*/ 54756 h 4590800"/>
                <a:gd name="connsiteX1-189" fmla="*/ 373896 w 744277"/>
                <a:gd name="connsiteY1-190" fmla="*/ 186948 h 4590800"/>
                <a:gd name="connsiteX2-191" fmla="*/ 385060 w 744277"/>
                <a:gd name="connsiteY2-192" fmla="*/ 847283 h 4590800"/>
                <a:gd name="connsiteX3-193" fmla="*/ 557329 w 744277"/>
                <a:gd name="connsiteY3-194" fmla="*/ 906862 h 4590800"/>
                <a:gd name="connsiteX4-195" fmla="*/ 744277 w 744277"/>
                <a:gd name="connsiteY4-196" fmla="*/ 1093810 h 4590800"/>
                <a:gd name="connsiteX5-197" fmla="*/ 744277 w 744277"/>
                <a:gd name="connsiteY5-198" fmla="*/ 3897602 h 4590800"/>
                <a:gd name="connsiteX6-199" fmla="*/ 689521 w 744277"/>
                <a:gd name="connsiteY6-200" fmla="*/ 4029794 h 4590800"/>
                <a:gd name="connsiteX7-201" fmla="*/ 683361 w 744277"/>
                <a:gd name="connsiteY7-202" fmla="*/ 4033948 h 4590800"/>
                <a:gd name="connsiteX8-203" fmla="*/ 683362 w 744277"/>
                <a:gd name="connsiteY8-204" fmla="*/ 4009469 h 4590800"/>
                <a:gd name="connsiteX9-205" fmla="*/ 521462 w 744277"/>
                <a:gd name="connsiteY9-206" fmla="*/ 3847570 h 4590800"/>
                <a:gd name="connsiteX10-207" fmla="*/ 406983 w 744277"/>
                <a:gd name="connsiteY10-208" fmla="*/ 3894989 h 4590800"/>
                <a:gd name="connsiteX11-209" fmla="*/ 378409 w 744277"/>
                <a:gd name="connsiteY11-210" fmla="*/ 3937369 h 4590800"/>
                <a:gd name="connsiteX12-211" fmla="*/ 373896 w 744277"/>
                <a:gd name="connsiteY12-212" fmla="*/ 3915013 h 4590800"/>
                <a:gd name="connsiteX13-213" fmla="*/ 373896 w 744277"/>
                <a:gd name="connsiteY13-214" fmla="*/ 3944063 h 4590800"/>
                <a:gd name="connsiteX14-215" fmla="*/ 372286 w 744277"/>
                <a:gd name="connsiteY14-216" fmla="*/ 3946451 h 4590800"/>
                <a:gd name="connsiteX15-217" fmla="*/ 359563 w 744277"/>
                <a:gd name="connsiteY15-218" fmla="*/ 4009469 h 4590800"/>
                <a:gd name="connsiteX16-219" fmla="*/ 359564 w 744277"/>
                <a:gd name="connsiteY16-220" fmla="*/ 4474848 h 4590800"/>
                <a:gd name="connsiteX17-221" fmla="*/ 359206 w 744277"/>
                <a:gd name="connsiteY17-222" fmla="*/ 4476621 h 4590800"/>
                <a:gd name="connsiteX18-223" fmla="*/ 186948 w 744277"/>
                <a:gd name="connsiteY18-224" fmla="*/ 4590800 h 4590800"/>
                <a:gd name="connsiteX19-225" fmla="*/ 0 w 744277"/>
                <a:gd name="connsiteY19-226" fmla="*/ 4403852 h 4590800"/>
                <a:gd name="connsiteX20-227" fmla="*/ 0 w 744277"/>
                <a:gd name="connsiteY20-228" fmla="*/ 186948 h 4590800"/>
                <a:gd name="connsiteX21-229" fmla="*/ 186948 w 744277"/>
                <a:gd name="connsiteY21-230" fmla="*/ 0 h 4590800"/>
                <a:gd name="connsiteX22-231" fmla="*/ 319140 w 744277"/>
                <a:gd name="connsiteY22-232" fmla="*/ 54756 h 45908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Lst>
              <a:rect l="l" t="t" r="r" b="b"/>
              <a:pathLst>
                <a:path w="744277" h="4590800">
                  <a:moveTo>
                    <a:pt x="319140" y="54756"/>
                  </a:moveTo>
                  <a:cubicBezTo>
                    <a:pt x="352971" y="88587"/>
                    <a:pt x="373896" y="135324"/>
                    <a:pt x="373896" y="186948"/>
                  </a:cubicBezTo>
                  <a:lnTo>
                    <a:pt x="385060" y="847283"/>
                  </a:lnTo>
                  <a:cubicBezTo>
                    <a:pt x="415632" y="967269"/>
                    <a:pt x="485242" y="898139"/>
                    <a:pt x="557329" y="906862"/>
                  </a:cubicBezTo>
                  <a:cubicBezTo>
                    <a:pt x="646802" y="917689"/>
                    <a:pt x="744277" y="990561"/>
                    <a:pt x="744277" y="1093810"/>
                  </a:cubicBezTo>
                  <a:lnTo>
                    <a:pt x="744277" y="3897602"/>
                  </a:lnTo>
                  <a:cubicBezTo>
                    <a:pt x="744277" y="3949226"/>
                    <a:pt x="723352" y="3995964"/>
                    <a:pt x="689521" y="4029794"/>
                  </a:cubicBezTo>
                  <a:lnTo>
                    <a:pt x="683361" y="4033948"/>
                  </a:lnTo>
                  <a:cubicBezTo>
                    <a:pt x="683361" y="4025788"/>
                    <a:pt x="683362" y="4017629"/>
                    <a:pt x="683362" y="4009469"/>
                  </a:cubicBezTo>
                  <a:cubicBezTo>
                    <a:pt x="683362" y="3920055"/>
                    <a:pt x="610876" y="3847570"/>
                    <a:pt x="521462" y="3847570"/>
                  </a:cubicBezTo>
                  <a:cubicBezTo>
                    <a:pt x="476755" y="3847570"/>
                    <a:pt x="436281" y="3865691"/>
                    <a:pt x="406983" y="3894989"/>
                  </a:cubicBezTo>
                  <a:lnTo>
                    <a:pt x="378409" y="3937369"/>
                  </a:lnTo>
                  <a:lnTo>
                    <a:pt x="373896" y="3915013"/>
                  </a:lnTo>
                  <a:lnTo>
                    <a:pt x="373896" y="3944063"/>
                  </a:lnTo>
                  <a:lnTo>
                    <a:pt x="372286" y="3946451"/>
                  </a:lnTo>
                  <a:cubicBezTo>
                    <a:pt x="364094" y="3965820"/>
                    <a:pt x="359563" y="3987115"/>
                    <a:pt x="359563" y="4009469"/>
                  </a:cubicBezTo>
                  <a:cubicBezTo>
                    <a:pt x="359563" y="4164595"/>
                    <a:pt x="359564" y="4319722"/>
                    <a:pt x="359564" y="4474848"/>
                  </a:cubicBezTo>
                  <a:cubicBezTo>
                    <a:pt x="359445" y="4475439"/>
                    <a:pt x="359325" y="4476030"/>
                    <a:pt x="359206" y="4476621"/>
                  </a:cubicBezTo>
                  <a:cubicBezTo>
                    <a:pt x="330825" y="4543720"/>
                    <a:pt x="264385" y="4590801"/>
                    <a:pt x="186948" y="4590800"/>
                  </a:cubicBezTo>
                  <a:cubicBezTo>
                    <a:pt x="83699" y="4590800"/>
                    <a:pt x="0" y="4507101"/>
                    <a:pt x="0" y="4403852"/>
                  </a:cubicBezTo>
                  <a:lnTo>
                    <a:pt x="0" y="186948"/>
                  </a:lnTo>
                  <a:cubicBezTo>
                    <a:pt x="0" y="83699"/>
                    <a:pt x="83699" y="0"/>
                    <a:pt x="186948" y="0"/>
                  </a:cubicBezTo>
                  <a:cubicBezTo>
                    <a:pt x="238573" y="0"/>
                    <a:pt x="285310" y="20925"/>
                    <a:pt x="319140" y="54756"/>
                  </a:cubicBezTo>
                  <a:close/>
                </a:path>
              </a:pathLst>
            </a:cu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10" name="圆角矩形 9"/>
            <p:cNvSpPr/>
            <p:nvPr/>
          </p:nvSpPr>
          <p:spPr>
            <a:xfrm rot="2662275" flipH="1">
              <a:off x="6412660" y="441189"/>
              <a:ext cx="260300" cy="1356513"/>
            </a:xfrm>
            <a:prstGeom prst="roundRect">
              <a:avLst>
                <a:gd name="adj" fmla="val 50000"/>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11" name="椭圆 10"/>
            <p:cNvSpPr/>
            <p:nvPr/>
          </p:nvSpPr>
          <p:spPr>
            <a:xfrm flipH="1">
              <a:off x="5761276" y="1666522"/>
              <a:ext cx="246866" cy="246866"/>
            </a:xfrm>
            <a:prstGeom prst="ellipse">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22" name="圆角矩形 21"/>
            <p:cNvSpPr/>
            <p:nvPr/>
          </p:nvSpPr>
          <p:spPr>
            <a:xfrm rot="2662275" flipH="1">
              <a:off x="7682219" y="371941"/>
              <a:ext cx="260300" cy="1668842"/>
            </a:xfrm>
            <a:prstGeom prst="roundRect">
              <a:avLst>
                <a:gd name="adj" fmla="val 50000"/>
              </a:avLst>
            </a:prstGeom>
            <a:solidFill>
              <a:srgbClr val="1E74AE"/>
            </a:solidFill>
            <a:ln>
              <a:solidFill>
                <a:srgbClr val="EBA4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24" name="圆角矩形 23"/>
            <p:cNvSpPr/>
            <p:nvPr/>
          </p:nvSpPr>
          <p:spPr>
            <a:xfrm rot="2662275" flipH="1">
              <a:off x="7720535" y="748876"/>
              <a:ext cx="272289" cy="2057032"/>
            </a:xfrm>
            <a:prstGeom prst="roundRect">
              <a:avLst>
                <a:gd name="adj" fmla="val 50000"/>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grpSp>
      <p:sp>
        <p:nvSpPr>
          <p:cNvPr id="15" name="矩形 14"/>
          <p:cNvSpPr/>
          <p:nvPr/>
        </p:nvSpPr>
        <p:spPr>
          <a:xfrm>
            <a:off x="6178310" y="579891"/>
            <a:ext cx="2471908" cy="164660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sz="10100" kern="0" dirty="0">
                <a:solidFill>
                  <a:schemeClr val="bg1"/>
                </a:solidFill>
                <a:effectLst>
                  <a:outerShdw blurRad="38100" dist="38100" dir="2700000" algn="tl">
                    <a:srgbClr val="000000">
                      <a:alpha val="43137"/>
                    </a:srgbClr>
                  </a:outerShdw>
                </a:effectLst>
                <a:latin typeface="Impact" panose="020B0806030902050204" pitchFamily="34" charset="0"/>
                <a:ea typeface="思源黑体" panose="020B0500000000000000" pitchFamily="34" charset="-122"/>
                <a:cs typeface="+mn-ea"/>
                <a:sym typeface="+mn-lt"/>
              </a:rPr>
              <a:t>01</a:t>
            </a:r>
            <a:endParaRPr lang="zh-CN" altLang="en-US" sz="10100" kern="0" dirty="0">
              <a:solidFill>
                <a:schemeClr val="bg1"/>
              </a:solidFill>
              <a:effectLst>
                <a:outerShdw blurRad="38100" dist="38100" dir="2700000" algn="tl">
                  <a:srgbClr val="000000">
                    <a:alpha val="43137"/>
                  </a:srgbClr>
                </a:outerShdw>
              </a:effectLst>
              <a:latin typeface="Impact" panose="020B0806030902050204" pitchFamily="34" charset="0"/>
              <a:ea typeface="思源黑体" panose="020B0500000000000000" pitchFamily="34" charset="-122"/>
              <a:cs typeface="+mn-ea"/>
              <a:sym typeface="+mn-lt"/>
            </a:endParaRPr>
          </a:p>
        </p:txBody>
      </p:sp>
      <p:sp>
        <p:nvSpPr>
          <p:cNvPr id="25" name="矩形 24"/>
          <p:cNvSpPr/>
          <p:nvPr/>
        </p:nvSpPr>
        <p:spPr>
          <a:xfrm>
            <a:off x="896354" y="1874711"/>
            <a:ext cx="4248472" cy="707886"/>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en-US" altLang="zh-CN" sz="4000" kern="0" spc="60" dirty="0">
                <a:solidFill>
                  <a:srgbClr val="1E74AE"/>
                </a:solidFill>
                <a:latin typeface="Impact" panose="020B0806030902050204" pitchFamily="34" charset="0"/>
                <a:ea typeface="思源黑体" panose="020B0500000000000000" pitchFamily="34" charset="-122"/>
                <a:cs typeface="+mn-ea"/>
                <a:sym typeface="+mn-lt"/>
              </a:rPr>
              <a:t>PART</a:t>
            </a:r>
            <a:r>
              <a:rPr lang="en-US" altLang="zh-CN" sz="4000" kern="0" spc="60" dirty="0">
                <a:solidFill>
                  <a:schemeClr val="tx1">
                    <a:lumMod val="85000"/>
                    <a:lumOff val="15000"/>
                  </a:schemeClr>
                </a:solidFill>
                <a:latin typeface="Impact" panose="020B0806030902050204" pitchFamily="34" charset="0"/>
                <a:ea typeface="思源黑体" panose="020B0500000000000000" pitchFamily="34" charset="-122"/>
                <a:cs typeface="+mn-ea"/>
                <a:sym typeface="+mn-lt"/>
              </a:rPr>
              <a:t> </a:t>
            </a:r>
            <a:r>
              <a:rPr lang="en-US" altLang="zh-CN" sz="4000" kern="0" spc="60" dirty="0">
                <a:solidFill>
                  <a:srgbClr val="FF9216"/>
                </a:solidFill>
                <a:latin typeface="Impact" panose="020B0806030902050204" pitchFamily="34" charset="0"/>
                <a:ea typeface="思源黑体" panose="020B0500000000000000" pitchFamily="34" charset="-122"/>
                <a:cs typeface="+mn-ea"/>
                <a:sym typeface="+mn-lt"/>
              </a:rPr>
              <a:t>ONE</a:t>
            </a:r>
            <a:endParaRPr lang="zh-CN" altLang="en-US" sz="4000" kern="0" spc="60" dirty="0">
              <a:solidFill>
                <a:srgbClr val="FF9216"/>
              </a:solidFill>
              <a:latin typeface="Impact" panose="020B0806030902050204" pitchFamily="34" charset="0"/>
              <a:ea typeface="思源黑体" panose="020B0500000000000000"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53" presetClass="entr" presetSubtype="16"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ppt_w</p:attrName>
                                        </p:attrNameLst>
                                      </p:cBhvr>
                                      <p:tavLst>
                                        <p:tav tm="0">
                                          <p:val>
                                            <p:fltVal val="0"/>
                                          </p:val>
                                        </p:tav>
                                        <p:tav tm="100000">
                                          <p:val>
                                            <p:strVal val="#ppt_w"/>
                                          </p:val>
                                        </p:tav>
                                      </p:tavLst>
                                    </p:anim>
                                    <p:anim calcmode="lin" valueType="num">
                                      <p:cBhvr>
                                        <p:cTn id="21" dur="500" fill="hold"/>
                                        <p:tgtEl>
                                          <p:spTgt spid="4"/>
                                        </p:tgtEl>
                                        <p:attrNameLst>
                                          <p:attrName>ppt_h</p:attrName>
                                        </p:attrNameLst>
                                      </p:cBhvr>
                                      <p:tavLst>
                                        <p:tav tm="0">
                                          <p:val>
                                            <p:fltVal val="0"/>
                                          </p:val>
                                        </p:tav>
                                        <p:tav tm="100000">
                                          <p:val>
                                            <p:strVal val="#ppt_h"/>
                                          </p:val>
                                        </p:tav>
                                      </p:tavLst>
                                    </p:anim>
                                    <p:animEffect transition="in" filter="fade">
                                      <p:cBhvr>
                                        <p:cTn id="22" dur="500"/>
                                        <p:tgtEl>
                                          <p:spTgt spid="4"/>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p:cTn id="25" dur="500" fill="hold"/>
                                        <p:tgtEl>
                                          <p:spTgt spid="15"/>
                                        </p:tgtEl>
                                        <p:attrNameLst>
                                          <p:attrName>ppt_w</p:attrName>
                                        </p:attrNameLst>
                                      </p:cBhvr>
                                      <p:tavLst>
                                        <p:tav tm="0">
                                          <p:val>
                                            <p:fltVal val="0"/>
                                          </p:val>
                                        </p:tav>
                                        <p:tav tm="100000">
                                          <p:val>
                                            <p:strVal val="#ppt_w"/>
                                          </p:val>
                                        </p:tav>
                                      </p:tavLst>
                                    </p:anim>
                                    <p:anim calcmode="lin" valueType="num">
                                      <p:cBhvr>
                                        <p:cTn id="26" dur="500" fill="hold"/>
                                        <p:tgtEl>
                                          <p:spTgt spid="15"/>
                                        </p:tgtEl>
                                        <p:attrNameLst>
                                          <p:attrName>ppt_h</p:attrName>
                                        </p:attrNameLst>
                                      </p:cBhvr>
                                      <p:tavLst>
                                        <p:tav tm="0">
                                          <p:val>
                                            <p:fltVal val="0"/>
                                          </p:val>
                                        </p:tav>
                                        <p:tav tm="100000">
                                          <p:val>
                                            <p:strVal val="#ppt_h"/>
                                          </p:val>
                                        </p:tav>
                                      </p:tavLst>
                                    </p:anim>
                                    <p:animEffect transition="in" filter="fade">
                                      <p:cBhvr>
                                        <p:cTn id="27" dur="500"/>
                                        <p:tgtEl>
                                          <p:spTgt spid="15"/>
                                        </p:tgtEl>
                                      </p:cBhvr>
                                    </p:animEffect>
                                  </p:childTnLst>
                                </p:cTn>
                              </p:par>
                            </p:childTnLst>
                          </p:cTn>
                        </p:par>
                        <p:par>
                          <p:cTn id="28" fill="hold">
                            <p:stCondLst>
                              <p:cond delay="500"/>
                            </p:stCondLst>
                            <p:childTnLst>
                              <p:par>
                                <p:cTn id="29" presetID="53" presetClass="entr" presetSubtype="16" fill="hold" grpId="0" nodeType="afterEffect">
                                  <p:stCondLst>
                                    <p:cond delay="0"/>
                                  </p:stCondLst>
                                  <p:iterate type="lt">
                                    <p:tmPct val="10000"/>
                                  </p:iterate>
                                  <p:childTnLst>
                                    <p:set>
                                      <p:cBhvr>
                                        <p:cTn id="30" dur="1" fill="hold">
                                          <p:stCondLst>
                                            <p:cond delay="0"/>
                                          </p:stCondLst>
                                        </p:cTn>
                                        <p:tgtEl>
                                          <p:spTgt spid="25"/>
                                        </p:tgtEl>
                                        <p:attrNameLst>
                                          <p:attrName>style.visibility</p:attrName>
                                        </p:attrNameLst>
                                      </p:cBhvr>
                                      <p:to>
                                        <p:strVal val="visible"/>
                                      </p:to>
                                    </p:set>
                                    <p:anim calcmode="lin" valueType="num">
                                      <p:cBhvr>
                                        <p:cTn id="31" dur="500" fill="hold"/>
                                        <p:tgtEl>
                                          <p:spTgt spid="25"/>
                                        </p:tgtEl>
                                        <p:attrNameLst>
                                          <p:attrName>ppt_w</p:attrName>
                                        </p:attrNameLst>
                                      </p:cBhvr>
                                      <p:tavLst>
                                        <p:tav tm="0">
                                          <p:val>
                                            <p:fltVal val="0"/>
                                          </p:val>
                                        </p:tav>
                                        <p:tav tm="100000">
                                          <p:val>
                                            <p:strVal val="#ppt_w"/>
                                          </p:val>
                                        </p:tav>
                                      </p:tavLst>
                                    </p:anim>
                                    <p:anim calcmode="lin" valueType="num">
                                      <p:cBhvr>
                                        <p:cTn id="32" dur="500" fill="hold"/>
                                        <p:tgtEl>
                                          <p:spTgt spid="25"/>
                                        </p:tgtEl>
                                        <p:attrNameLst>
                                          <p:attrName>ppt_h</p:attrName>
                                        </p:attrNameLst>
                                      </p:cBhvr>
                                      <p:tavLst>
                                        <p:tav tm="0">
                                          <p:val>
                                            <p:fltVal val="0"/>
                                          </p:val>
                                        </p:tav>
                                        <p:tav tm="100000">
                                          <p:val>
                                            <p:strVal val="#ppt_h"/>
                                          </p:val>
                                        </p:tav>
                                      </p:tavLst>
                                    </p:anim>
                                    <p:animEffect transition="in" filter="fade">
                                      <p:cBhvr>
                                        <p:cTn id="33" dur="500"/>
                                        <p:tgtEl>
                                          <p:spTgt spid="25"/>
                                        </p:tgtEl>
                                      </p:cBhvr>
                                    </p:animEffect>
                                  </p:childTnLst>
                                </p:cTn>
                              </p:par>
                            </p:childTnLst>
                          </p:cTn>
                        </p:par>
                        <p:par>
                          <p:cTn id="34" fill="hold">
                            <p:stCondLst>
                              <p:cond delay="850"/>
                            </p:stCondLst>
                            <p:childTnLst>
                              <p:par>
                                <p:cTn id="35" presetID="53" presetClass="entr" presetSubtype="16" fill="hold" grpId="0" nodeType="afterEffect">
                                  <p:stCondLst>
                                    <p:cond delay="0"/>
                                  </p:stCondLst>
                                  <p:iterate type="lt">
                                    <p:tmPct val="10000"/>
                                  </p:iterate>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fltVal val="0"/>
                                          </p:val>
                                        </p:tav>
                                        <p:tav tm="100000">
                                          <p:val>
                                            <p:strVal val="#ppt_h"/>
                                          </p:val>
                                        </p:tav>
                                      </p:tavLst>
                                    </p:anim>
                                    <p:animEffect transition="in" filter="fade">
                                      <p:cBhvr>
                                        <p:cTn id="39" dur="500"/>
                                        <p:tgtEl>
                                          <p:spTgt spid="16"/>
                                        </p:tgtEl>
                                      </p:cBhvr>
                                    </p:animEffect>
                                  </p:childTnLst>
                                </p:cTn>
                              </p:par>
                            </p:childTnLst>
                          </p:cTn>
                        </p:par>
                        <p:par>
                          <p:cTn id="40" fill="hold">
                            <p:stCondLst>
                              <p:cond delay="1600"/>
                            </p:stCondLst>
                            <p:childTnLst>
                              <p:par>
                                <p:cTn id="41" presetID="22" presetClass="entr" presetSubtype="8"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left)">
                                      <p:cBhvr>
                                        <p:cTn id="43" dur="500"/>
                                        <p:tgtEl>
                                          <p:spTgt spid="17"/>
                                        </p:tgtEl>
                                      </p:cBhvr>
                                    </p:animEffect>
                                  </p:childTnLst>
                                </p:cTn>
                              </p:par>
                              <p:par>
                                <p:cTn id="44" presetID="22" presetClass="entr" presetSubtype="8" fill="hold" grpId="0" nodeType="withEffect">
                                  <p:stCondLst>
                                    <p:cond delay="200"/>
                                  </p:stCondLst>
                                  <p:childTnLst>
                                    <p:set>
                                      <p:cBhvr>
                                        <p:cTn id="45" dur="1" fill="hold">
                                          <p:stCondLst>
                                            <p:cond delay="0"/>
                                          </p:stCondLst>
                                        </p:cTn>
                                        <p:tgtEl>
                                          <p:spTgt spid="18"/>
                                        </p:tgtEl>
                                        <p:attrNameLst>
                                          <p:attrName>style.visibility</p:attrName>
                                        </p:attrNameLst>
                                      </p:cBhvr>
                                      <p:to>
                                        <p:strVal val="visible"/>
                                      </p:to>
                                    </p:set>
                                    <p:animEffect transition="in" filter="wipe(left)">
                                      <p:cBhvr>
                                        <p:cTn id="46" dur="500"/>
                                        <p:tgtEl>
                                          <p:spTgt spid="18"/>
                                        </p:tgtEl>
                                      </p:cBhvr>
                                    </p:animEffect>
                                  </p:childTnLst>
                                </p:cTn>
                              </p:par>
                              <p:par>
                                <p:cTn id="47" presetID="22" presetClass="entr" presetSubtype="8" fill="hold" grpId="0" nodeType="withEffect">
                                  <p:stCondLst>
                                    <p:cond delay="600"/>
                                  </p:stCondLst>
                                  <p:childTnLst>
                                    <p:set>
                                      <p:cBhvr>
                                        <p:cTn id="48" dur="1" fill="hold">
                                          <p:stCondLst>
                                            <p:cond delay="0"/>
                                          </p:stCondLst>
                                        </p:cTn>
                                        <p:tgtEl>
                                          <p:spTgt spid="19"/>
                                        </p:tgtEl>
                                        <p:attrNameLst>
                                          <p:attrName>style.visibility</p:attrName>
                                        </p:attrNameLst>
                                      </p:cBhvr>
                                      <p:to>
                                        <p:strVal val="visible"/>
                                      </p:to>
                                    </p:set>
                                    <p:animEffect transition="in" filter="wipe(left)">
                                      <p:cBhvr>
                                        <p:cTn id="49" dur="500"/>
                                        <p:tgtEl>
                                          <p:spTgt spid="19"/>
                                        </p:tgtEl>
                                      </p:cBhvr>
                                    </p:animEffect>
                                  </p:childTnLst>
                                </p:cTn>
                              </p:par>
                              <p:par>
                                <p:cTn id="50" presetID="22" presetClass="entr" presetSubtype="8" fill="hold" grpId="0" nodeType="withEffect">
                                  <p:stCondLst>
                                    <p:cond delay="800"/>
                                  </p:stCondLst>
                                  <p:childTnLst>
                                    <p:set>
                                      <p:cBhvr>
                                        <p:cTn id="51" dur="1" fill="hold">
                                          <p:stCondLst>
                                            <p:cond delay="0"/>
                                          </p:stCondLst>
                                        </p:cTn>
                                        <p:tgtEl>
                                          <p:spTgt spid="20"/>
                                        </p:tgtEl>
                                        <p:attrNameLst>
                                          <p:attrName>style.visibility</p:attrName>
                                        </p:attrNameLst>
                                      </p:cBhvr>
                                      <p:to>
                                        <p:strVal val="visible"/>
                                      </p:to>
                                    </p:set>
                                    <p:animEffect transition="in" filter="wipe(left)">
                                      <p:cBhvr>
                                        <p:cTn id="5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6" grpId="0"/>
      <p:bldP spid="17" grpId="0"/>
      <p:bldP spid="18" grpId="0"/>
      <p:bldP spid="19" grpId="0"/>
      <p:bldP spid="20" grpId="0"/>
      <p:bldP spid="15" grpId="0"/>
      <p:bldP spid="2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5400600" cy="4603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总论</a:t>
            </a:r>
          </a:p>
        </p:txBody>
      </p:sp>
      <p:sp>
        <p:nvSpPr>
          <p:cNvPr id="4" name="文本框 3"/>
          <p:cNvSpPr txBox="1"/>
          <p:nvPr/>
        </p:nvSpPr>
        <p:spPr>
          <a:xfrm>
            <a:off x="1044402" y="659595"/>
            <a:ext cx="7344816" cy="553998"/>
          </a:xfrm>
          <a:prstGeom prst="rect">
            <a:avLst/>
          </a:prstGeom>
          <a:noFill/>
        </p:spPr>
        <p:txBody>
          <a:bodyPr wrap="square" lIns="0" tIns="0" rIns="0" bIns="0" rtlCol="0">
            <a:spAutoFit/>
          </a:bodyPr>
          <a:lstStyle/>
          <a:p>
            <a:pPr lvl="0" algn="just">
              <a:buClrTx/>
              <a:buSzTx/>
              <a:buFontTx/>
            </a:pPr>
            <a:r>
              <a:rPr lang="zh-CN" altLang="en-US" sz="1200" dirty="0">
                <a:solidFill>
                  <a:schemeClr val="tx1">
                    <a:lumMod val="65000"/>
                    <a:lumOff val="35000"/>
                  </a:schemeClr>
                </a:solidFill>
                <a:ea typeface="思源黑体" panose="020B0500000000000000" pitchFamily="34" charset="-122"/>
                <a:sym typeface="+mn-ea"/>
              </a:rPr>
              <a:t>前面讨论了如何通过非暴力沟通的四个要素来表达自己，本章将探讨如何倾听他人，了解他们的观察、感受、需求和请求，并给予反馈。为了倾听他人，我们需要放下已有的想法和判断，全神贯注地体会对方。倾听的这种品质体现了它与理解及同情之间的区别。</a:t>
            </a:r>
          </a:p>
        </p:txBody>
      </p:sp>
      <p:sp>
        <p:nvSpPr>
          <p:cNvPr id="3" name="文本框 2"/>
          <p:cNvSpPr txBox="1"/>
          <p:nvPr/>
        </p:nvSpPr>
        <p:spPr>
          <a:xfrm>
            <a:off x="3204642" y="1253626"/>
            <a:ext cx="2736304" cy="245745"/>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不要着急建议和安慰</a:t>
            </a:r>
          </a:p>
        </p:txBody>
      </p:sp>
      <p:grpSp>
        <p:nvGrpSpPr>
          <p:cNvPr id="10" name="组合 9"/>
          <p:cNvGrpSpPr/>
          <p:nvPr/>
        </p:nvGrpSpPr>
        <p:grpSpPr>
          <a:xfrm>
            <a:off x="1042551" y="2099809"/>
            <a:ext cx="1157726" cy="821669"/>
            <a:chOff x="863017" y="2149408"/>
            <a:chExt cx="1543634" cy="1095559"/>
          </a:xfrm>
        </p:grpSpPr>
        <p:cxnSp>
          <p:nvCxnSpPr>
            <p:cNvPr id="12" name="直接连接符 11"/>
            <p:cNvCxnSpPr/>
            <p:nvPr/>
          </p:nvCxnSpPr>
          <p:spPr>
            <a:xfrm>
              <a:off x="1952226" y="2697189"/>
              <a:ext cx="454425" cy="803"/>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406651" y="2200698"/>
              <a:ext cx="0" cy="994588"/>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863017" y="2149408"/>
              <a:ext cx="1095558" cy="1095559"/>
              <a:chOff x="808238" y="1990456"/>
              <a:chExt cx="1205114" cy="1205114"/>
            </a:xfrm>
          </p:grpSpPr>
          <p:sp>
            <p:nvSpPr>
              <p:cNvPr id="16" name="椭圆 15"/>
              <p:cNvSpPr/>
              <p:nvPr/>
            </p:nvSpPr>
            <p:spPr>
              <a:xfrm rot="5400000">
                <a:off x="808238" y="1990456"/>
                <a:ext cx="1205114" cy="1205114"/>
              </a:xfrm>
              <a:prstGeom prst="ellipse">
                <a:avLst/>
              </a:prstGeom>
              <a:solidFill>
                <a:schemeClr val="bg1">
                  <a:lumMod val="75000"/>
                  <a:alpha val="40000"/>
                </a:schemeClr>
              </a:solidFill>
              <a:ln>
                <a:noFill/>
              </a:ln>
              <a:effectLst>
                <a:outerShdw blurRad="190500" dist="38100" dir="2700000" algn="tl" rotWithShape="0">
                  <a:prstClr val="black">
                    <a:alpha val="30000"/>
                  </a:prstClr>
                </a:outerShdw>
              </a:effectLst>
            </p:spPr>
            <p:txBody>
              <a:bodyPr anchor="ctr"/>
              <a:lstStyle/>
              <a:p>
                <a:pPr algn="ctr"/>
                <a:endParaRPr sz="1015"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17" name="椭圆 16"/>
              <p:cNvSpPr/>
              <p:nvPr/>
            </p:nvSpPr>
            <p:spPr>
              <a:xfrm rot="5400000">
                <a:off x="915793" y="2098012"/>
                <a:ext cx="989999" cy="990000"/>
              </a:xfrm>
              <a:prstGeom prst="ellipse">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015" dirty="0">
                  <a:solidFill>
                    <a:schemeClr val="tx1">
                      <a:lumMod val="65000"/>
                      <a:lumOff val="35000"/>
                    </a:schemeClr>
                  </a:solidFill>
                  <a:latin typeface="思源黑体" panose="020B0500000000000000" pitchFamily="34" charset="-122"/>
                  <a:ea typeface="思源黑体" panose="020B0500000000000000" pitchFamily="34" charset="-122"/>
                </a:endParaRPr>
              </a:p>
            </p:txBody>
          </p:sp>
        </p:grpSp>
      </p:grpSp>
      <p:grpSp>
        <p:nvGrpSpPr>
          <p:cNvPr id="19" name="组合 18"/>
          <p:cNvGrpSpPr/>
          <p:nvPr/>
        </p:nvGrpSpPr>
        <p:grpSpPr>
          <a:xfrm>
            <a:off x="1042551" y="3629239"/>
            <a:ext cx="1157726" cy="821669"/>
            <a:chOff x="863017" y="2149408"/>
            <a:chExt cx="1543634" cy="1095559"/>
          </a:xfrm>
        </p:grpSpPr>
        <p:cxnSp>
          <p:nvCxnSpPr>
            <p:cNvPr id="21" name="直接连接符 20"/>
            <p:cNvCxnSpPr/>
            <p:nvPr/>
          </p:nvCxnSpPr>
          <p:spPr>
            <a:xfrm>
              <a:off x="1952226" y="2697189"/>
              <a:ext cx="454425" cy="803"/>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2406651" y="2200698"/>
              <a:ext cx="0" cy="994588"/>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863017" y="2149408"/>
              <a:ext cx="1095558" cy="1095559"/>
              <a:chOff x="808238" y="1990456"/>
              <a:chExt cx="1205114" cy="1205114"/>
            </a:xfrm>
          </p:grpSpPr>
          <p:sp>
            <p:nvSpPr>
              <p:cNvPr id="25" name="椭圆 24"/>
              <p:cNvSpPr/>
              <p:nvPr/>
            </p:nvSpPr>
            <p:spPr>
              <a:xfrm rot="5400000">
                <a:off x="808238" y="1990456"/>
                <a:ext cx="1205114" cy="1205114"/>
              </a:xfrm>
              <a:prstGeom prst="ellipse">
                <a:avLst/>
              </a:prstGeom>
              <a:solidFill>
                <a:schemeClr val="bg1">
                  <a:lumMod val="75000"/>
                  <a:alpha val="40000"/>
                </a:schemeClr>
              </a:solidFill>
              <a:ln>
                <a:noFill/>
              </a:ln>
              <a:effectLst>
                <a:outerShdw blurRad="190500" dist="38100" dir="2700000" algn="tl" rotWithShape="0">
                  <a:prstClr val="black">
                    <a:alpha val="30000"/>
                  </a:prstClr>
                </a:outerShdw>
              </a:effectLst>
            </p:spPr>
            <p:txBody>
              <a:bodyPr anchor="ctr"/>
              <a:lstStyle/>
              <a:p>
                <a:pPr algn="ctr"/>
                <a:endParaRPr sz="1015"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26" name="椭圆 25"/>
              <p:cNvSpPr/>
              <p:nvPr/>
            </p:nvSpPr>
            <p:spPr>
              <a:xfrm rot="5400000">
                <a:off x="915793" y="2098012"/>
                <a:ext cx="989999" cy="990000"/>
              </a:xfrm>
              <a:prstGeom prst="ellipse">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015" dirty="0">
                  <a:solidFill>
                    <a:schemeClr val="tx1">
                      <a:lumMod val="65000"/>
                      <a:lumOff val="35000"/>
                    </a:schemeClr>
                  </a:solidFill>
                  <a:latin typeface="思源黑体" panose="020B0500000000000000" pitchFamily="34" charset="-122"/>
                  <a:ea typeface="思源黑体" panose="020B0500000000000000" pitchFamily="34" charset="-122"/>
                </a:endParaRPr>
              </a:p>
            </p:txBody>
          </p:sp>
        </p:grpSp>
      </p:grpSp>
      <p:grpSp>
        <p:nvGrpSpPr>
          <p:cNvPr id="28" name="组合 27"/>
          <p:cNvGrpSpPr/>
          <p:nvPr/>
        </p:nvGrpSpPr>
        <p:grpSpPr>
          <a:xfrm>
            <a:off x="4835881" y="2099808"/>
            <a:ext cx="1157726" cy="821669"/>
            <a:chOff x="863017" y="2149408"/>
            <a:chExt cx="1543634" cy="1095559"/>
          </a:xfrm>
        </p:grpSpPr>
        <p:cxnSp>
          <p:nvCxnSpPr>
            <p:cNvPr id="30" name="直接连接符 29"/>
            <p:cNvCxnSpPr/>
            <p:nvPr/>
          </p:nvCxnSpPr>
          <p:spPr>
            <a:xfrm>
              <a:off x="1952226" y="2697189"/>
              <a:ext cx="454425" cy="803"/>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2406651" y="2200698"/>
              <a:ext cx="0" cy="994588"/>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863017" y="2149408"/>
              <a:ext cx="1095558" cy="1095559"/>
              <a:chOff x="808238" y="1990456"/>
              <a:chExt cx="1205114" cy="1205114"/>
            </a:xfrm>
          </p:grpSpPr>
          <p:sp>
            <p:nvSpPr>
              <p:cNvPr id="34" name="椭圆 33"/>
              <p:cNvSpPr/>
              <p:nvPr/>
            </p:nvSpPr>
            <p:spPr>
              <a:xfrm rot="5400000">
                <a:off x="808238" y="1990456"/>
                <a:ext cx="1205114" cy="1205114"/>
              </a:xfrm>
              <a:prstGeom prst="ellipse">
                <a:avLst/>
              </a:prstGeom>
              <a:solidFill>
                <a:schemeClr val="bg1">
                  <a:lumMod val="75000"/>
                  <a:alpha val="40000"/>
                </a:schemeClr>
              </a:solidFill>
              <a:ln>
                <a:noFill/>
              </a:ln>
              <a:effectLst>
                <a:outerShdw blurRad="190500" dist="38100" dir="2700000" algn="tl" rotWithShape="0">
                  <a:prstClr val="black">
                    <a:alpha val="30000"/>
                  </a:prstClr>
                </a:outerShdw>
              </a:effectLst>
            </p:spPr>
            <p:txBody>
              <a:bodyPr anchor="ctr"/>
              <a:lstStyle/>
              <a:p>
                <a:pPr algn="ctr"/>
                <a:endParaRPr sz="1015"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35" name="椭圆 34"/>
              <p:cNvSpPr/>
              <p:nvPr/>
            </p:nvSpPr>
            <p:spPr>
              <a:xfrm rot="5400000">
                <a:off x="915793" y="2098012"/>
                <a:ext cx="989999" cy="990000"/>
              </a:xfrm>
              <a:prstGeom prst="ellipse">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015" dirty="0">
                  <a:solidFill>
                    <a:schemeClr val="tx1">
                      <a:lumMod val="65000"/>
                      <a:lumOff val="35000"/>
                    </a:schemeClr>
                  </a:solidFill>
                  <a:latin typeface="思源黑体" panose="020B0500000000000000" pitchFamily="34" charset="-122"/>
                  <a:ea typeface="思源黑体" panose="020B0500000000000000" pitchFamily="34" charset="-122"/>
                </a:endParaRPr>
              </a:p>
            </p:txBody>
          </p:sp>
        </p:grpSp>
      </p:grpSp>
      <p:grpSp>
        <p:nvGrpSpPr>
          <p:cNvPr id="37" name="组合 36"/>
          <p:cNvGrpSpPr/>
          <p:nvPr/>
        </p:nvGrpSpPr>
        <p:grpSpPr>
          <a:xfrm>
            <a:off x="4835881" y="3629238"/>
            <a:ext cx="1157726" cy="821669"/>
            <a:chOff x="863017" y="2149408"/>
            <a:chExt cx="1543634" cy="1095559"/>
          </a:xfrm>
        </p:grpSpPr>
        <p:cxnSp>
          <p:nvCxnSpPr>
            <p:cNvPr id="39" name="直接连接符 38"/>
            <p:cNvCxnSpPr/>
            <p:nvPr/>
          </p:nvCxnSpPr>
          <p:spPr>
            <a:xfrm>
              <a:off x="1952226" y="2697189"/>
              <a:ext cx="454425" cy="803"/>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2406651" y="2200698"/>
              <a:ext cx="0" cy="994588"/>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1" name="组合 40"/>
            <p:cNvGrpSpPr/>
            <p:nvPr/>
          </p:nvGrpSpPr>
          <p:grpSpPr>
            <a:xfrm>
              <a:off x="863017" y="2149408"/>
              <a:ext cx="1095558" cy="1095559"/>
              <a:chOff x="808238" y="1990456"/>
              <a:chExt cx="1205114" cy="1205114"/>
            </a:xfrm>
          </p:grpSpPr>
          <p:sp>
            <p:nvSpPr>
              <p:cNvPr id="43" name="椭圆 42"/>
              <p:cNvSpPr/>
              <p:nvPr/>
            </p:nvSpPr>
            <p:spPr>
              <a:xfrm rot="5400000">
                <a:off x="808238" y="1990456"/>
                <a:ext cx="1205114" cy="1205114"/>
              </a:xfrm>
              <a:prstGeom prst="ellipse">
                <a:avLst/>
              </a:prstGeom>
              <a:solidFill>
                <a:schemeClr val="bg1">
                  <a:lumMod val="75000"/>
                  <a:alpha val="40000"/>
                </a:schemeClr>
              </a:solidFill>
              <a:ln>
                <a:noFill/>
              </a:ln>
              <a:effectLst>
                <a:outerShdw blurRad="190500" dist="38100" dir="2700000" algn="tl" rotWithShape="0">
                  <a:prstClr val="black">
                    <a:alpha val="30000"/>
                  </a:prstClr>
                </a:outerShdw>
              </a:effectLst>
            </p:spPr>
            <p:txBody>
              <a:bodyPr anchor="ctr"/>
              <a:lstStyle/>
              <a:p>
                <a:pPr algn="ctr"/>
                <a:endParaRPr sz="1015"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44" name="椭圆 43"/>
              <p:cNvSpPr/>
              <p:nvPr/>
            </p:nvSpPr>
            <p:spPr>
              <a:xfrm rot="5400000">
                <a:off x="915793" y="2098012"/>
                <a:ext cx="989999" cy="990000"/>
              </a:xfrm>
              <a:prstGeom prst="ellipse">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015" dirty="0">
                  <a:solidFill>
                    <a:schemeClr val="tx1">
                      <a:lumMod val="65000"/>
                      <a:lumOff val="35000"/>
                    </a:schemeClr>
                  </a:solidFill>
                  <a:latin typeface="思源黑体" panose="020B0500000000000000" pitchFamily="34" charset="-122"/>
                  <a:ea typeface="思源黑体" panose="020B0500000000000000" pitchFamily="34" charset="-122"/>
                </a:endParaRPr>
              </a:p>
            </p:txBody>
          </p:sp>
        </p:grpSp>
      </p:grpSp>
      <p:sp>
        <p:nvSpPr>
          <p:cNvPr id="46" name="文本框 45"/>
          <p:cNvSpPr txBox="1"/>
          <p:nvPr/>
        </p:nvSpPr>
        <p:spPr>
          <a:xfrm>
            <a:off x="2215127" y="2015089"/>
            <a:ext cx="2542927" cy="991105"/>
          </a:xfrm>
          <a:prstGeom prst="rect">
            <a:avLst/>
          </a:prstGeom>
          <a:noFill/>
        </p:spPr>
        <p:txBody>
          <a:bodyPr wrap="square" lIns="91440" tIns="45720" rIns="91440" bIns="45720" rtlCol="0" anchor="t">
            <a:spAutoFit/>
          </a:bodyPr>
          <a:lstStyle>
            <a:defPPr>
              <a:defRPr lang="zh-CN"/>
            </a:defPPr>
            <a:lvl1pPr marL="171450" lvl="0" indent="-171450" algn="just">
              <a:lnSpc>
                <a:spcPct val="150000"/>
              </a:lnSpc>
              <a:buClrTx/>
              <a:buSzTx/>
              <a:buFont typeface="Arial" panose="020B0604020202020204" pitchFamily="34" charset="0"/>
              <a:buChar char="•"/>
              <a:defRPr sz="1000">
                <a:solidFill>
                  <a:schemeClr val="tx1">
                    <a:lumMod val="65000"/>
                    <a:lumOff val="35000"/>
                  </a:schemeClr>
                </a:solidFill>
                <a:ea typeface="思源黑体" panose="020B0500000000000000" pitchFamily="34" charset="-122"/>
              </a:defRPr>
            </a:lvl1pPr>
          </a:lstStyle>
          <a:p>
            <a:pPr marL="0" indent="0">
              <a:buNone/>
            </a:pPr>
            <a:r>
              <a:rPr lang="zh-CN" altLang="en-US" dirty="0"/>
              <a:t>遭遇他人的痛苦时，我们常常急于提建议，安慰或表达我们的态度和感受。可是，倾听意味着全心全意地体会他人的信息——这为他人充分表达痛苦创造了条件。</a:t>
            </a:r>
          </a:p>
        </p:txBody>
      </p:sp>
      <p:sp>
        <p:nvSpPr>
          <p:cNvPr id="47" name="文本框 46"/>
          <p:cNvSpPr txBox="1"/>
          <p:nvPr/>
        </p:nvSpPr>
        <p:spPr>
          <a:xfrm>
            <a:off x="5993606" y="2073452"/>
            <a:ext cx="2542927" cy="760273"/>
          </a:xfrm>
          <a:prstGeom prst="rect">
            <a:avLst/>
          </a:prstGeom>
          <a:noFill/>
        </p:spPr>
        <p:txBody>
          <a:bodyPr wrap="square" lIns="91440" tIns="45720" rIns="91440" bIns="45720" rtlCol="0" anchor="t">
            <a:spAutoFit/>
          </a:bodyPr>
          <a:lstStyle>
            <a:defPPr>
              <a:defRPr lang="zh-CN"/>
            </a:defPPr>
            <a:lvl1pPr marL="171450" lvl="0" indent="-171450" algn="just">
              <a:lnSpc>
                <a:spcPct val="150000"/>
              </a:lnSpc>
              <a:buClrTx/>
              <a:buSzTx/>
              <a:buFont typeface="Arial" panose="020B0604020202020204" pitchFamily="34" charset="0"/>
              <a:buChar char="•"/>
              <a:defRPr sz="1000">
                <a:solidFill>
                  <a:schemeClr val="tx1">
                    <a:lumMod val="65000"/>
                    <a:lumOff val="35000"/>
                  </a:schemeClr>
                </a:solidFill>
                <a:ea typeface="思源黑体" panose="020B0500000000000000" pitchFamily="34" charset="-122"/>
              </a:defRPr>
            </a:lvl1pPr>
          </a:lstStyle>
          <a:p>
            <a:pPr marL="0" indent="0">
              <a:buNone/>
            </a:pPr>
            <a:r>
              <a:rPr lang="zh-CN" altLang="en-US" dirty="0"/>
              <a:t>如果一个人想要别人了解他的处境，听到的却是安慰和建议，那么，他就有可能觉得不太舒服。</a:t>
            </a:r>
          </a:p>
        </p:txBody>
      </p:sp>
      <p:sp>
        <p:nvSpPr>
          <p:cNvPr id="48" name="文本框 47"/>
          <p:cNvSpPr txBox="1"/>
          <p:nvPr/>
        </p:nvSpPr>
        <p:spPr>
          <a:xfrm>
            <a:off x="2215127" y="3656444"/>
            <a:ext cx="2542927" cy="760273"/>
          </a:xfrm>
          <a:prstGeom prst="rect">
            <a:avLst/>
          </a:prstGeom>
          <a:noFill/>
        </p:spPr>
        <p:txBody>
          <a:bodyPr wrap="square" lIns="91440" tIns="45720" rIns="91440" bIns="45720" rtlCol="0" anchor="t">
            <a:spAutoFit/>
          </a:bodyPr>
          <a:lstStyle>
            <a:defPPr>
              <a:defRPr lang="zh-CN"/>
            </a:defPPr>
            <a:lvl1pPr marL="171450" lvl="0" indent="-171450" algn="just">
              <a:lnSpc>
                <a:spcPct val="150000"/>
              </a:lnSpc>
              <a:buClrTx/>
              <a:buSzTx/>
              <a:buFont typeface="Arial" panose="020B0604020202020204" pitchFamily="34" charset="0"/>
              <a:buChar char="•"/>
              <a:defRPr sz="1000">
                <a:solidFill>
                  <a:schemeClr val="tx1">
                    <a:lumMod val="65000"/>
                    <a:lumOff val="35000"/>
                  </a:schemeClr>
                </a:solidFill>
                <a:ea typeface="思源黑体" panose="020B0500000000000000" pitchFamily="34" charset="-122"/>
              </a:defRPr>
            </a:lvl1pPr>
          </a:lstStyle>
          <a:p>
            <a:pPr marL="0" indent="0">
              <a:buNone/>
            </a:pPr>
            <a:r>
              <a:rPr lang="zh-CN" altLang="en-US" dirty="0"/>
              <a:t>我们常常认为，在亲友感到痛苦时，我们应该想办法使他们好受一点。然而，急于采取行动使我们无法充分体会他们的状况。</a:t>
            </a:r>
          </a:p>
        </p:txBody>
      </p:sp>
      <p:sp>
        <p:nvSpPr>
          <p:cNvPr id="49" name="文本框 48"/>
          <p:cNvSpPr txBox="1"/>
          <p:nvPr/>
        </p:nvSpPr>
        <p:spPr>
          <a:xfrm>
            <a:off x="5993607" y="3436640"/>
            <a:ext cx="2542927" cy="1452770"/>
          </a:xfrm>
          <a:prstGeom prst="rect">
            <a:avLst/>
          </a:prstGeom>
          <a:noFill/>
        </p:spPr>
        <p:txBody>
          <a:bodyPr wrap="square" lIns="91440" tIns="45720" rIns="91440" bIns="45720" rtlCol="0" anchor="t">
            <a:spAutoFit/>
          </a:bodyPr>
          <a:lstStyle>
            <a:defPPr>
              <a:defRPr lang="zh-CN"/>
            </a:defPPr>
            <a:lvl1pPr marL="171450" lvl="0" indent="-171450" algn="just">
              <a:lnSpc>
                <a:spcPct val="150000"/>
              </a:lnSpc>
              <a:buClrTx/>
              <a:buSzTx/>
              <a:buFont typeface="Arial" panose="020B0604020202020204" pitchFamily="34" charset="0"/>
              <a:buChar char="•"/>
              <a:defRPr sz="1000">
                <a:solidFill>
                  <a:schemeClr val="tx1">
                    <a:lumMod val="65000"/>
                    <a:lumOff val="35000"/>
                  </a:schemeClr>
                </a:solidFill>
                <a:ea typeface="思源黑体" panose="020B0500000000000000" pitchFamily="34" charset="-122"/>
              </a:defRPr>
            </a:lvl1pPr>
          </a:lstStyle>
          <a:p>
            <a:pPr marL="0" indent="0">
              <a:buNone/>
            </a:pPr>
            <a:r>
              <a:rPr lang="zh-CN" altLang="en-US" dirty="0"/>
              <a:t>也许，他们是希望通过收集足够的信息来分析和解决问题。事实上，试图分析问题妨碍了我们与他人的联系。如果我们只关心别人说了什么，并考虑他的情况符合哪种理论，我们是在诊断人</a:t>
            </a:r>
            <a:r>
              <a:rPr lang="en-US" altLang="zh-CN" dirty="0"/>
              <a:t>——</a:t>
            </a:r>
            <a:r>
              <a:rPr lang="zh-CN" altLang="en-US" dirty="0"/>
              <a:t>我们并没有倾听他们。</a:t>
            </a:r>
          </a:p>
        </p:txBody>
      </p:sp>
      <p:pic>
        <p:nvPicPr>
          <p:cNvPr id="51" name="图形 50" descr="统计信息 RTL"/>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79334" y="3807980"/>
            <a:ext cx="457200" cy="457200"/>
          </a:xfrm>
          <a:prstGeom prst="rect">
            <a:avLst/>
          </a:prstGeom>
        </p:spPr>
      </p:pic>
      <p:pic>
        <p:nvPicPr>
          <p:cNvPr id="53" name="图形 52" descr="哭泣的脸，实心填充"/>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11324" y="2270588"/>
            <a:ext cx="480106" cy="480106"/>
          </a:xfrm>
          <a:prstGeom prst="rect">
            <a:avLst/>
          </a:prstGeom>
        </p:spPr>
      </p:pic>
      <p:pic>
        <p:nvPicPr>
          <p:cNvPr id="55" name="图形 54" descr="问题"/>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14526" y="3807694"/>
            <a:ext cx="434802" cy="434802"/>
          </a:xfrm>
          <a:prstGeom prst="rect">
            <a:avLst/>
          </a:prstGeom>
        </p:spPr>
      </p:pic>
      <p:pic>
        <p:nvPicPr>
          <p:cNvPr id="57" name="图形 56" descr="灯泡和铅笔"/>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067618" y="2293961"/>
            <a:ext cx="433359" cy="43335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5400600" cy="4603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总论</a:t>
            </a:r>
          </a:p>
        </p:txBody>
      </p:sp>
      <p:sp>
        <p:nvSpPr>
          <p:cNvPr id="3" name="文本框 2"/>
          <p:cNvSpPr txBox="1"/>
          <p:nvPr/>
        </p:nvSpPr>
        <p:spPr>
          <a:xfrm>
            <a:off x="1044402" y="659595"/>
            <a:ext cx="7344816" cy="184666"/>
          </a:xfrm>
          <a:prstGeom prst="rect">
            <a:avLst/>
          </a:prstGeom>
          <a:noFill/>
        </p:spPr>
        <p:txBody>
          <a:bodyPr wrap="square" lIns="0" tIns="0" rIns="0" bIns="0" rtlCol="0">
            <a:spAutoFit/>
          </a:bodyPr>
          <a:lstStyle/>
          <a:p>
            <a:pPr lvl="0" algn="just">
              <a:buClrTx/>
              <a:buSzTx/>
              <a:buFontTx/>
            </a:pPr>
            <a:r>
              <a:rPr lang="zh-CN" altLang="en-US" sz="1200" dirty="0">
                <a:solidFill>
                  <a:schemeClr val="tx1">
                    <a:lumMod val="65000"/>
                    <a:lumOff val="35000"/>
                  </a:schemeClr>
                </a:solidFill>
                <a:ea typeface="思源黑体" panose="020B0500000000000000" pitchFamily="34" charset="-122"/>
                <a:sym typeface="+mn-ea"/>
              </a:rPr>
              <a:t>哪些行为会妨碍我们体会他人的处境？</a:t>
            </a:r>
          </a:p>
        </p:txBody>
      </p:sp>
      <p:sp>
        <p:nvSpPr>
          <p:cNvPr id="4" name="文本框 3"/>
          <p:cNvSpPr txBox="1"/>
          <p:nvPr/>
        </p:nvSpPr>
        <p:spPr>
          <a:xfrm>
            <a:off x="3204642" y="1253626"/>
            <a:ext cx="2736304" cy="245745"/>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妨碍倾听的行为</a:t>
            </a:r>
          </a:p>
        </p:txBody>
      </p:sp>
      <p:graphicFrame>
        <p:nvGraphicFramePr>
          <p:cNvPr id="5" name="表格 5"/>
          <p:cNvGraphicFramePr>
            <a:graphicFrameLocks noGrp="1"/>
          </p:cNvGraphicFramePr>
          <p:nvPr/>
        </p:nvGraphicFramePr>
        <p:xfrm>
          <a:off x="1152414" y="1780456"/>
          <a:ext cx="6840760" cy="2559058"/>
        </p:xfrm>
        <a:graphic>
          <a:graphicData uri="http://schemas.openxmlformats.org/drawingml/2006/table">
            <a:tbl>
              <a:tblPr firstRow="1" bandRow="1">
                <a:tableStyleId>{C083E6E3-FA7D-4D7B-A595-EF9225AFEA82}</a:tableStyleId>
              </a:tblPr>
              <a:tblGrid>
                <a:gridCol w="3420380">
                  <a:extLst>
                    <a:ext uri="{9D8B030D-6E8A-4147-A177-3AD203B41FA5}">
                      <a16:colId xmlns:a16="http://schemas.microsoft.com/office/drawing/2014/main" val="20000"/>
                    </a:ext>
                  </a:extLst>
                </a:gridCol>
                <a:gridCol w="3420380">
                  <a:extLst>
                    <a:ext uri="{9D8B030D-6E8A-4147-A177-3AD203B41FA5}">
                      <a16:colId xmlns:a16="http://schemas.microsoft.com/office/drawing/2014/main" val="20001"/>
                    </a:ext>
                  </a:extLst>
                </a:gridCol>
              </a:tblGrid>
              <a:tr h="490216">
                <a:tc>
                  <a:txBody>
                    <a:bodyPr/>
                    <a:lstStyle/>
                    <a:p>
                      <a:r>
                        <a:rPr lang="zh-CN" altLang="en-US" sz="1000" b="0" kern="1200" dirty="0">
                          <a:solidFill>
                            <a:schemeClr val="tx1"/>
                          </a:solidFill>
                          <a:latin typeface="Calibri" panose="020F0502020204030204" pitchFamily="34" charset="0"/>
                          <a:ea typeface="思源黑体" panose="020B0500000000000000" pitchFamily="34" charset="-122"/>
                          <a:cs typeface="+mn-cs"/>
                        </a:rPr>
                        <a:t>建议：“我想你应该</a:t>
                      </a:r>
                      <a:r>
                        <a:rPr lang="en-US" altLang="zh-CN" sz="1000" b="0" kern="1200" dirty="0">
                          <a:solidFill>
                            <a:schemeClr val="tx1"/>
                          </a:solidFill>
                          <a:latin typeface="Calibri" panose="020F0502020204030204" pitchFamily="34" charset="0"/>
                          <a:ea typeface="思源黑体" panose="020B0500000000000000" pitchFamily="34" charset="-122"/>
                          <a:cs typeface="+mn-cs"/>
                        </a:rPr>
                        <a:t>……”</a:t>
                      </a:r>
                      <a:endParaRPr lang="zh-CN" altLang="en-US" sz="1000" b="0" kern="1200" dirty="0">
                        <a:solidFill>
                          <a:schemeClr val="tx1"/>
                        </a:solidFill>
                        <a:latin typeface="Calibri" panose="020F0502020204030204" pitchFamily="34" charset="0"/>
                        <a:ea typeface="思源黑体" panose="020B0500000000000000" pitchFamily="34" charset="-122"/>
                        <a:cs typeface="+mn-cs"/>
                      </a:endParaRPr>
                    </a:p>
                  </a:txBody>
                  <a:tcPr anchor="ctr"/>
                </a:tc>
                <a:tc>
                  <a:txBody>
                    <a:bodyPr/>
                    <a:lstStyle/>
                    <a:p>
                      <a:r>
                        <a:rPr lang="zh-CN" altLang="en-US" sz="1000" b="0" kern="1200" dirty="0">
                          <a:solidFill>
                            <a:schemeClr val="tx1"/>
                          </a:solidFill>
                          <a:latin typeface="Calibri" panose="020F0502020204030204" pitchFamily="34" charset="0"/>
                          <a:ea typeface="思源黑体" panose="020B0500000000000000" pitchFamily="34" charset="-122"/>
                          <a:cs typeface="+mn-cs"/>
                        </a:rPr>
                        <a:t>否定：“高兴一点。不要这么难过。”</a:t>
                      </a:r>
                    </a:p>
                  </a:txBody>
                  <a:tcPr anchor="ctr"/>
                </a:tc>
                <a:extLst>
                  <a:ext uri="{0D108BD9-81ED-4DB2-BD59-A6C34878D82A}">
                    <a16:rowId xmlns:a16="http://schemas.microsoft.com/office/drawing/2014/main" val="10000"/>
                  </a:ext>
                </a:extLst>
              </a:tr>
              <a:tr h="523791">
                <a:tc>
                  <a:txBody>
                    <a:bodyPr/>
                    <a:lstStyle/>
                    <a:p>
                      <a:r>
                        <a:rPr lang="zh-CN" altLang="en-US" sz="1000" b="0" kern="1200" dirty="0">
                          <a:solidFill>
                            <a:schemeClr val="tx1"/>
                          </a:solidFill>
                          <a:latin typeface="Calibri" panose="020F0502020204030204" pitchFamily="34" charset="0"/>
                          <a:ea typeface="思源黑体" panose="020B0500000000000000" pitchFamily="34" charset="-122"/>
                          <a:cs typeface="+mn-cs"/>
                        </a:rPr>
                        <a:t>比较：“这算不了什么。你听听我的经历</a:t>
                      </a:r>
                      <a:r>
                        <a:rPr lang="en-US" altLang="zh-CN" sz="1000" b="0" kern="1200" dirty="0">
                          <a:solidFill>
                            <a:schemeClr val="tx1"/>
                          </a:solidFill>
                          <a:latin typeface="Calibri" panose="020F0502020204030204" pitchFamily="34" charset="0"/>
                          <a:ea typeface="思源黑体" panose="020B0500000000000000" pitchFamily="34" charset="-122"/>
                          <a:cs typeface="+mn-cs"/>
                        </a:rPr>
                        <a:t>……”</a:t>
                      </a:r>
                      <a:endParaRPr lang="zh-CN" altLang="en-US" sz="1000" b="0" kern="1200" dirty="0">
                        <a:solidFill>
                          <a:schemeClr val="tx1"/>
                        </a:solidFill>
                        <a:latin typeface="Calibri" panose="020F0502020204030204" pitchFamily="34" charset="0"/>
                        <a:ea typeface="思源黑体" panose="020B0500000000000000" pitchFamily="34" charset="-122"/>
                        <a:cs typeface="+mn-cs"/>
                      </a:endParaRPr>
                    </a:p>
                  </a:txBody>
                  <a:tcPr anchor="ctr">
                    <a:solidFill>
                      <a:srgbClr val="FF9216">
                        <a:alpha val="20000"/>
                      </a:srgbClr>
                    </a:solidFill>
                  </a:tcPr>
                </a:tc>
                <a:tc>
                  <a:txBody>
                    <a:bodyPr/>
                    <a:lstStyle/>
                    <a:p>
                      <a:r>
                        <a:rPr lang="zh-CN" altLang="en-US" sz="1000" b="0" kern="1200" dirty="0">
                          <a:solidFill>
                            <a:schemeClr val="tx1"/>
                          </a:solidFill>
                          <a:latin typeface="Calibri" panose="020F0502020204030204" pitchFamily="34" charset="0"/>
                          <a:ea typeface="思源黑体" panose="020B0500000000000000" pitchFamily="34" charset="-122"/>
                          <a:cs typeface="+mn-cs"/>
                        </a:rPr>
                        <a:t>同情：“哦，你这可怜的人</a:t>
                      </a:r>
                      <a:r>
                        <a:rPr lang="en-US" altLang="zh-CN" sz="1000" b="0" kern="1200" dirty="0">
                          <a:solidFill>
                            <a:schemeClr val="tx1"/>
                          </a:solidFill>
                          <a:latin typeface="Calibri" panose="020F0502020204030204" pitchFamily="34" charset="0"/>
                          <a:ea typeface="思源黑体" panose="020B0500000000000000" pitchFamily="34" charset="-122"/>
                          <a:cs typeface="+mn-cs"/>
                        </a:rPr>
                        <a:t>……”</a:t>
                      </a:r>
                      <a:endParaRPr lang="zh-CN" altLang="en-US" sz="1000" b="0" kern="1200" dirty="0">
                        <a:solidFill>
                          <a:schemeClr val="tx1"/>
                        </a:solidFill>
                        <a:latin typeface="Calibri" panose="020F0502020204030204" pitchFamily="34" charset="0"/>
                        <a:ea typeface="思源黑体" panose="020B0500000000000000" pitchFamily="34" charset="-122"/>
                        <a:cs typeface="+mn-cs"/>
                      </a:endParaRPr>
                    </a:p>
                  </a:txBody>
                  <a:tcPr anchor="ctr">
                    <a:solidFill>
                      <a:srgbClr val="FF9216">
                        <a:alpha val="20000"/>
                      </a:srgbClr>
                    </a:solidFill>
                  </a:tcPr>
                </a:tc>
                <a:extLst>
                  <a:ext uri="{0D108BD9-81ED-4DB2-BD59-A6C34878D82A}">
                    <a16:rowId xmlns:a16="http://schemas.microsoft.com/office/drawing/2014/main" val="10001"/>
                  </a:ext>
                </a:extLst>
              </a:tr>
              <a:tr h="531044">
                <a:tc>
                  <a:txBody>
                    <a:bodyPr/>
                    <a:lstStyle/>
                    <a:p>
                      <a:r>
                        <a:rPr lang="zh-CN" altLang="en-US" sz="1000" b="0" kern="1200" dirty="0">
                          <a:solidFill>
                            <a:schemeClr val="tx1"/>
                          </a:solidFill>
                          <a:latin typeface="Calibri" panose="020F0502020204030204" pitchFamily="34" charset="0"/>
                          <a:ea typeface="思源黑体" panose="020B0500000000000000" pitchFamily="34" charset="-122"/>
                          <a:cs typeface="+mn-cs"/>
                        </a:rPr>
                        <a:t>说教：“如果你这样做</a:t>
                      </a:r>
                      <a:r>
                        <a:rPr lang="en-US" altLang="zh-CN" sz="1000" b="0" kern="1200" dirty="0">
                          <a:solidFill>
                            <a:schemeClr val="tx1"/>
                          </a:solidFill>
                          <a:latin typeface="Calibri" panose="020F0502020204030204" pitchFamily="34" charset="0"/>
                          <a:ea typeface="思源黑体" panose="020B0500000000000000" pitchFamily="34" charset="-122"/>
                          <a:cs typeface="+mn-cs"/>
                        </a:rPr>
                        <a:t>……</a:t>
                      </a:r>
                      <a:r>
                        <a:rPr lang="zh-CN" altLang="en-US" sz="1000" b="0" kern="1200" dirty="0">
                          <a:solidFill>
                            <a:schemeClr val="tx1"/>
                          </a:solidFill>
                          <a:latin typeface="Calibri" panose="020F0502020204030204" pitchFamily="34" charset="0"/>
                          <a:ea typeface="思源黑体" panose="020B0500000000000000" pitchFamily="34" charset="-122"/>
                          <a:cs typeface="+mn-cs"/>
                        </a:rPr>
                        <a:t>你将会得到很大的好处。”</a:t>
                      </a:r>
                    </a:p>
                  </a:txBody>
                  <a:tcPr anchor="ctr"/>
                </a:tc>
                <a:tc>
                  <a:txBody>
                    <a:bodyPr/>
                    <a:lstStyle/>
                    <a:p>
                      <a:r>
                        <a:rPr lang="zh-CN" altLang="en-US" sz="1000" b="0" kern="1200" dirty="0">
                          <a:solidFill>
                            <a:schemeClr val="tx1"/>
                          </a:solidFill>
                          <a:latin typeface="Calibri" panose="020F0502020204030204" pitchFamily="34" charset="0"/>
                          <a:ea typeface="思源黑体" panose="020B0500000000000000" pitchFamily="34" charset="-122"/>
                          <a:cs typeface="+mn-cs"/>
                        </a:rPr>
                        <a:t>询问：“这种情况是什么时候开始的？”</a:t>
                      </a:r>
                    </a:p>
                  </a:txBody>
                  <a:tcPr anchor="ctr"/>
                </a:tc>
                <a:extLst>
                  <a:ext uri="{0D108BD9-81ED-4DB2-BD59-A6C34878D82A}">
                    <a16:rowId xmlns:a16="http://schemas.microsoft.com/office/drawing/2014/main" val="10002"/>
                  </a:ext>
                </a:extLst>
              </a:tr>
              <a:tr h="523791">
                <a:tc>
                  <a:txBody>
                    <a:bodyPr/>
                    <a:lstStyle/>
                    <a:p>
                      <a:r>
                        <a:rPr lang="zh-CN" altLang="en-US" sz="1000" b="0" kern="1200" dirty="0">
                          <a:solidFill>
                            <a:schemeClr val="tx1"/>
                          </a:solidFill>
                          <a:latin typeface="Calibri" panose="020F0502020204030204" pitchFamily="34" charset="0"/>
                          <a:ea typeface="思源黑体" panose="020B0500000000000000" pitchFamily="34" charset="-122"/>
                          <a:cs typeface="+mn-cs"/>
                        </a:rPr>
                        <a:t>安慰：“这不是你的错；你已经尽最大努力了。”</a:t>
                      </a:r>
                    </a:p>
                  </a:txBody>
                  <a:tcPr anchor="ctr">
                    <a:solidFill>
                      <a:srgbClr val="FF9216">
                        <a:alpha val="20000"/>
                      </a:srgbClr>
                    </a:solidFill>
                  </a:tcPr>
                </a:tc>
                <a:tc>
                  <a:txBody>
                    <a:bodyPr/>
                    <a:lstStyle/>
                    <a:p>
                      <a:r>
                        <a:rPr lang="en-US" altLang="zh-CN" sz="1000" b="0" kern="1200" dirty="0">
                          <a:solidFill>
                            <a:schemeClr val="tx1"/>
                          </a:solidFill>
                          <a:latin typeface="Calibri" panose="020F0502020204030204" pitchFamily="34" charset="0"/>
                          <a:ea typeface="思源黑体" panose="020B0500000000000000" pitchFamily="34" charset="-122"/>
                          <a:cs typeface="+mn-cs"/>
                        </a:rPr>
                        <a:t>·</a:t>
                      </a:r>
                      <a:r>
                        <a:rPr lang="zh-CN" altLang="en-US" sz="1000" b="0" kern="1200" dirty="0">
                          <a:solidFill>
                            <a:schemeClr val="tx1"/>
                          </a:solidFill>
                          <a:latin typeface="Calibri" panose="020F0502020204030204" pitchFamily="34" charset="0"/>
                          <a:ea typeface="思源黑体" panose="020B0500000000000000" pitchFamily="34" charset="-122"/>
                          <a:cs typeface="+mn-cs"/>
                        </a:rPr>
                        <a:t>辩解：“我原想早点打电话给你，但昨晚</a:t>
                      </a:r>
                      <a:r>
                        <a:rPr lang="en-US" altLang="zh-CN" sz="1000" b="0" kern="1200" dirty="0">
                          <a:solidFill>
                            <a:schemeClr val="tx1"/>
                          </a:solidFill>
                          <a:latin typeface="Calibri" panose="020F0502020204030204" pitchFamily="34" charset="0"/>
                          <a:ea typeface="思源黑体" panose="020B0500000000000000" pitchFamily="34" charset="-122"/>
                          <a:cs typeface="+mn-cs"/>
                        </a:rPr>
                        <a:t>……”</a:t>
                      </a:r>
                      <a:endParaRPr lang="zh-CN" altLang="en-US" sz="1000" b="0" kern="1200" dirty="0">
                        <a:solidFill>
                          <a:schemeClr val="tx1"/>
                        </a:solidFill>
                        <a:latin typeface="Calibri" panose="020F0502020204030204" pitchFamily="34" charset="0"/>
                        <a:ea typeface="思源黑体" panose="020B0500000000000000" pitchFamily="34" charset="-122"/>
                        <a:cs typeface="+mn-cs"/>
                      </a:endParaRPr>
                    </a:p>
                  </a:txBody>
                  <a:tcPr anchor="ctr">
                    <a:solidFill>
                      <a:srgbClr val="FF9216">
                        <a:alpha val="20000"/>
                      </a:srgbClr>
                    </a:solidFill>
                  </a:tcPr>
                </a:tc>
                <a:extLst>
                  <a:ext uri="{0D108BD9-81ED-4DB2-BD59-A6C34878D82A}">
                    <a16:rowId xmlns:a16="http://schemas.microsoft.com/office/drawing/2014/main" val="10003"/>
                  </a:ext>
                </a:extLst>
              </a:tr>
              <a:tr h="490216">
                <a:tc>
                  <a:txBody>
                    <a:bodyPr/>
                    <a:lstStyle/>
                    <a:p>
                      <a:r>
                        <a:rPr lang="zh-CN" altLang="en-US" sz="1000" b="0" kern="1200" dirty="0">
                          <a:solidFill>
                            <a:schemeClr val="tx1"/>
                          </a:solidFill>
                          <a:latin typeface="Calibri" panose="020F0502020204030204" pitchFamily="34" charset="0"/>
                          <a:ea typeface="思源黑体" panose="020B0500000000000000" pitchFamily="34" charset="-122"/>
                          <a:cs typeface="+mn-cs"/>
                        </a:rPr>
                        <a:t>回忆：“这让我想起</a:t>
                      </a:r>
                      <a:r>
                        <a:rPr lang="en-US" altLang="zh-CN" sz="1000" b="0" kern="1200" dirty="0">
                          <a:solidFill>
                            <a:schemeClr val="tx1"/>
                          </a:solidFill>
                          <a:latin typeface="Calibri" panose="020F0502020204030204" pitchFamily="34" charset="0"/>
                          <a:ea typeface="思源黑体" panose="020B0500000000000000" pitchFamily="34" charset="-122"/>
                          <a:cs typeface="+mn-cs"/>
                        </a:rPr>
                        <a:t>……”</a:t>
                      </a:r>
                      <a:endParaRPr lang="zh-CN" altLang="en-US" sz="1000" b="0" kern="1200" dirty="0">
                        <a:solidFill>
                          <a:schemeClr val="tx1"/>
                        </a:solidFill>
                        <a:latin typeface="Calibri" panose="020F0502020204030204" pitchFamily="34" charset="0"/>
                        <a:ea typeface="思源黑体" panose="020B0500000000000000" pitchFamily="34" charset="-122"/>
                        <a:cs typeface="+mn-cs"/>
                      </a:endParaRPr>
                    </a:p>
                  </a:txBody>
                  <a:tcPr anchor="ctr"/>
                </a:tc>
                <a:tc>
                  <a:txBody>
                    <a:bodyPr/>
                    <a:lstStyle/>
                    <a:p>
                      <a:r>
                        <a:rPr lang="zh-CN" altLang="en-US" sz="1000" b="0" kern="1200" dirty="0">
                          <a:solidFill>
                            <a:schemeClr val="tx1"/>
                          </a:solidFill>
                          <a:latin typeface="Calibri" panose="020F0502020204030204" pitchFamily="34" charset="0"/>
                          <a:ea typeface="思源黑体" panose="020B0500000000000000" pitchFamily="34" charset="-122"/>
                          <a:cs typeface="+mn-cs"/>
                        </a:rPr>
                        <a:t>纠正：“事情的经过不是那样的。”</a:t>
                      </a:r>
                    </a:p>
                  </a:txBody>
                  <a:tcPr anchor="ct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5400600" cy="4603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体会他人的感受和需要</a:t>
            </a:r>
          </a:p>
        </p:txBody>
      </p:sp>
      <p:sp>
        <p:nvSpPr>
          <p:cNvPr id="3" name="文本框 2"/>
          <p:cNvSpPr txBox="1"/>
          <p:nvPr/>
        </p:nvSpPr>
        <p:spPr>
          <a:xfrm>
            <a:off x="1044402" y="659595"/>
            <a:ext cx="7344816" cy="184666"/>
          </a:xfrm>
          <a:prstGeom prst="rect">
            <a:avLst/>
          </a:prstGeom>
          <a:noFill/>
        </p:spPr>
        <p:txBody>
          <a:bodyPr wrap="square" lIns="0" tIns="0" rIns="0" bIns="0" rtlCol="0">
            <a:spAutoFit/>
          </a:bodyPr>
          <a:lstStyle/>
          <a:p>
            <a:pPr lvl="0" algn="just">
              <a:buClrTx/>
              <a:buSzTx/>
              <a:buFontTx/>
            </a:pPr>
            <a:r>
              <a:rPr lang="zh-CN" altLang="en-US" sz="1200" dirty="0">
                <a:solidFill>
                  <a:schemeClr val="tx1">
                    <a:lumMod val="65000"/>
                    <a:lumOff val="35000"/>
                  </a:schemeClr>
                </a:solidFill>
                <a:ea typeface="思源黑体" panose="020B0500000000000000" pitchFamily="34" charset="-122"/>
                <a:sym typeface="+mn-ea"/>
              </a:rPr>
              <a:t>不论别人以什么样的方式来表达自己，我们都可以用心体会其中所包含的观察、感受、需要和请求。</a:t>
            </a:r>
          </a:p>
        </p:txBody>
      </p:sp>
      <p:sp>
        <p:nvSpPr>
          <p:cNvPr id="4" name="文本框 3"/>
          <p:cNvSpPr txBox="1"/>
          <p:nvPr/>
        </p:nvSpPr>
        <p:spPr>
          <a:xfrm>
            <a:off x="3060626" y="1253626"/>
            <a:ext cx="3096344" cy="246221"/>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案例：把注意力放在感受和需要上</a:t>
            </a:r>
          </a:p>
        </p:txBody>
      </p:sp>
      <p:sp>
        <p:nvSpPr>
          <p:cNvPr id="5" name="文本框 4"/>
          <p:cNvSpPr txBox="1"/>
          <p:nvPr/>
        </p:nvSpPr>
        <p:spPr>
          <a:xfrm>
            <a:off x="324322" y="1905811"/>
            <a:ext cx="1440160" cy="2606932"/>
          </a:xfrm>
          <a:prstGeom prst="rect">
            <a:avLst/>
          </a:prstGeom>
          <a:noFill/>
        </p:spPr>
        <p:txBody>
          <a:bodyPr wrap="square" lIns="91440" tIns="45720" rIns="91440" bIns="45720" rtlCol="0" anchor="t">
            <a:spAutoFit/>
          </a:bodyPr>
          <a:lstStyle>
            <a:defPPr>
              <a:defRPr lang="zh-CN"/>
            </a:defPPr>
            <a:lvl1pPr marL="171450" lvl="0" indent="-171450" algn="just">
              <a:lnSpc>
                <a:spcPct val="150000"/>
              </a:lnSpc>
              <a:buClrTx/>
              <a:buSzTx/>
              <a:buFont typeface="Arial" panose="020B0604020202020204" pitchFamily="34" charset="0"/>
              <a:buChar char="•"/>
              <a:defRPr sz="1000">
                <a:solidFill>
                  <a:schemeClr val="tx1">
                    <a:lumMod val="65000"/>
                    <a:lumOff val="35000"/>
                  </a:schemeClr>
                </a:solidFill>
                <a:ea typeface="思源黑体" panose="020B0500000000000000" pitchFamily="34" charset="-122"/>
              </a:defRPr>
            </a:lvl1pPr>
          </a:lstStyle>
          <a:p>
            <a:pPr marL="0" indent="0">
              <a:buNone/>
            </a:pPr>
            <a:r>
              <a:rPr lang="zh-CN" altLang="en-US" dirty="0"/>
              <a:t>有位女士和她先生的交流出现了一些困难。她先生对她说：“和你说话有什么用？你从不好好听。”我给她的建议是，她先猜猜先生的感受和需要，然后，再回去和先生谈。在下面的对话中，我试着帮助这位女士做到这一点。</a:t>
            </a:r>
          </a:p>
        </p:txBody>
      </p:sp>
      <p:sp>
        <p:nvSpPr>
          <p:cNvPr id="6" name="圆角矩形标注 5"/>
          <p:cNvSpPr/>
          <p:nvPr/>
        </p:nvSpPr>
        <p:spPr>
          <a:xfrm>
            <a:off x="2340546" y="1852464"/>
            <a:ext cx="1656184" cy="504056"/>
          </a:xfrm>
          <a:prstGeom prst="wedgeRoundRectCallout">
            <a:avLst>
              <a:gd name="adj1" fmla="val -62214"/>
              <a:gd name="adj2" fmla="val -15784"/>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先生：“和你说话有什么用？你从不好好听。”</a:t>
            </a:r>
            <a:endParaRPr lang="en-US" altLang="zh-CN" sz="1000" dirty="0"/>
          </a:p>
        </p:txBody>
      </p:sp>
      <p:sp>
        <p:nvSpPr>
          <p:cNvPr id="7" name="圆角矩形标注 5"/>
          <p:cNvSpPr/>
          <p:nvPr/>
        </p:nvSpPr>
        <p:spPr>
          <a:xfrm>
            <a:off x="2124522" y="2506752"/>
            <a:ext cx="1656184" cy="288032"/>
          </a:xfrm>
          <a:prstGeom prst="wedgeRoundRectCallout">
            <a:avLst>
              <a:gd name="adj1" fmla="val 60100"/>
              <a:gd name="adj2" fmla="val -11598"/>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太太：“你生我的气吗？”</a:t>
            </a:r>
            <a:endParaRPr lang="en-US" altLang="zh-CN" sz="1000" dirty="0"/>
          </a:p>
        </p:txBody>
      </p:sp>
      <p:sp>
        <p:nvSpPr>
          <p:cNvPr id="8" name="圆角矩形标注 5"/>
          <p:cNvSpPr/>
          <p:nvPr/>
        </p:nvSpPr>
        <p:spPr>
          <a:xfrm>
            <a:off x="2124522" y="2945016"/>
            <a:ext cx="2736304" cy="738271"/>
          </a:xfrm>
          <a:prstGeom prst="wedgeRoundRectCallout">
            <a:avLst>
              <a:gd name="adj1" fmla="val -62214"/>
              <a:gd name="adj2" fmla="val -15784"/>
              <a:gd name="adj3" fmla="val 1666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马歇尔：“你这么说，意味着他生气是由于你的缘故。我建议你说，‘你不高兴，是因为你需要</a:t>
            </a:r>
            <a:r>
              <a:rPr lang="en-US" altLang="zh-CN" sz="1000" dirty="0"/>
              <a:t>……’</a:t>
            </a:r>
            <a:r>
              <a:rPr lang="zh-CN" altLang="en-US" sz="1000" dirty="0"/>
              <a:t>这有助于你去了解他此刻的状态，而避免责备自己。”</a:t>
            </a:r>
            <a:endParaRPr lang="en-US" altLang="zh-CN" sz="1000" dirty="0"/>
          </a:p>
        </p:txBody>
      </p:sp>
      <p:sp>
        <p:nvSpPr>
          <p:cNvPr id="9" name="圆角矩形标注 5"/>
          <p:cNvSpPr/>
          <p:nvPr/>
        </p:nvSpPr>
        <p:spPr>
          <a:xfrm>
            <a:off x="1980506" y="3833519"/>
            <a:ext cx="2484276" cy="367460"/>
          </a:xfrm>
          <a:prstGeom prst="wedgeRoundRectCallout">
            <a:avLst>
              <a:gd name="adj1" fmla="val 60100"/>
              <a:gd name="adj2" fmla="val -11598"/>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太太：“但我说什么呢？‘你不高兴，是因为你需要</a:t>
            </a:r>
            <a:r>
              <a:rPr lang="en-US" altLang="zh-CN" sz="1000" dirty="0"/>
              <a:t>……’</a:t>
            </a:r>
            <a:r>
              <a:rPr lang="zh-CN" altLang="en-US" sz="1000" dirty="0"/>
              <a:t>需要什么？”</a:t>
            </a:r>
            <a:endParaRPr lang="en-US" altLang="zh-CN" sz="1000" dirty="0"/>
          </a:p>
        </p:txBody>
      </p:sp>
      <p:sp>
        <p:nvSpPr>
          <p:cNvPr id="10" name="圆角矩形标注 5"/>
          <p:cNvSpPr/>
          <p:nvPr/>
        </p:nvSpPr>
        <p:spPr>
          <a:xfrm>
            <a:off x="2124522" y="4351211"/>
            <a:ext cx="2736304" cy="567897"/>
          </a:xfrm>
          <a:prstGeom prst="wedgeRoundRectCallout">
            <a:avLst>
              <a:gd name="adj1" fmla="val -62214"/>
              <a:gd name="adj2" fmla="val -15784"/>
              <a:gd name="adj3" fmla="val 1666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马歇尔：“从你先生的话中去寻找线索。他说，‘和你说话有什么用？你从不好好听’。当他那样说的时候，他没有得到什么？”</a:t>
            </a:r>
            <a:endParaRPr lang="en-US" altLang="zh-CN" sz="1000" dirty="0"/>
          </a:p>
        </p:txBody>
      </p:sp>
      <p:sp>
        <p:nvSpPr>
          <p:cNvPr id="11" name="圆角矩形标注 5"/>
          <p:cNvSpPr/>
          <p:nvPr/>
        </p:nvSpPr>
        <p:spPr>
          <a:xfrm>
            <a:off x="6077824" y="1920762"/>
            <a:ext cx="2484276" cy="367460"/>
          </a:xfrm>
          <a:prstGeom prst="wedgeRoundRectCallout">
            <a:avLst>
              <a:gd name="adj1" fmla="val 60100"/>
              <a:gd name="adj2" fmla="val -11598"/>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太太：（试图体会先生的需要）“你感到不高兴，是因为你觉得我不理解你？”</a:t>
            </a:r>
            <a:endParaRPr lang="en-US" altLang="zh-CN" sz="1000" dirty="0"/>
          </a:p>
        </p:txBody>
      </p:sp>
      <p:sp>
        <p:nvSpPr>
          <p:cNvPr id="12" name="圆角矩形标注 5"/>
          <p:cNvSpPr/>
          <p:nvPr/>
        </p:nvSpPr>
        <p:spPr>
          <a:xfrm>
            <a:off x="5436890" y="2424062"/>
            <a:ext cx="3384376" cy="734785"/>
          </a:xfrm>
          <a:prstGeom prst="wedgeRoundRectCallout">
            <a:avLst>
              <a:gd name="adj1" fmla="val -62214"/>
              <a:gd name="adj2" fmla="val -15784"/>
              <a:gd name="adj3" fmla="val 1666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马歇尔：“你现在关心的是他的想法而非他的需要。我想，如果我们注意的是别人的需要而非他对我们的看法，我们将发现别人并不那么可怕。我们还会发现，他不高兴是因为他的需要没有得到满足。”</a:t>
            </a:r>
            <a:endParaRPr lang="en-US" altLang="zh-CN" sz="1000" dirty="0"/>
          </a:p>
        </p:txBody>
      </p:sp>
      <p:sp>
        <p:nvSpPr>
          <p:cNvPr id="13" name="圆角矩形标注 5"/>
          <p:cNvSpPr/>
          <p:nvPr/>
        </p:nvSpPr>
        <p:spPr>
          <a:xfrm>
            <a:off x="6805042" y="3294687"/>
            <a:ext cx="1890210" cy="367460"/>
          </a:xfrm>
          <a:prstGeom prst="wedgeRoundRectCallout">
            <a:avLst>
              <a:gd name="adj1" fmla="val 60100"/>
              <a:gd name="adj2" fmla="val -11598"/>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太太：（再试一次）“你不高兴是因为你需要得到理解？”</a:t>
            </a:r>
            <a:endParaRPr lang="en-US" altLang="zh-CN" sz="1000" dirty="0"/>
          </a:p>
        </p:txBody>
      </p:sp>
      <p:sp>
        <p:nvSpPr>
          <p:cNvPr id="14" name="圆角矩形标注 5"/>
          <p:cNvSpPr/>
          <p:nvPr/>
        </p:nvSpPr>
        <p:spPr>
          <a:xfrm>
            <a:off x="5508898" y="3797987"/>
            <a:ext cx="2311394" cy="445433"/>
          </a:xfrm>
          <a:prstGeom prst="wedgeRoundRectCallout">
            <a:avLst>
              <a:gd name="adj1" fmla="val -62214"/>
              <a:gd name="adj2" fmla="val -15784"/>
              <a:gd name="adj3" fmla="val 1666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马歇尔：“这正是我想到的。你觉得这和你之前的表达有什么不同吗？”</a:t>
            </a:r>
            <a:endParaRPr lang="en-US" altLang="zh-CN" sz="1000" dirty="0"/>
          </a:p>
        </p:txBody>
      </p:sp>
      <p:sp>
        <p:nvSpPr>
          <p:cNvPr id="15" name="圆角矩形标注 5"/>
          <p:cNvSpPr/>
          <p:nvPr/>
        </p:nvSpPr>
        <p:spPr>
          <a:xfrm>
            <a:off x="6077824" y="4379260"/>
            <a:ext cx="2311394" cy="567897"/>
          </a:xfrm>
          <a:prstGeom prst="wedgeRoundRectCallout">
            <a:avLst>
              <a:gd name="adj1" fmla="val 60100"/>
              <a:gd name="adj2" fmla="val -11598"/>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太太：“当然，很大的不同。我把注意力放在了他现在需要什么，而不是自己做错了什么。”</a:t>
            </a:r>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5400600" cy="4603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给他人反馈</a:t>
            </a:r>
          </a:p>
        </p:txBody>
      </p:sp>
      <p:sp>
        <p:nvSpPr>
          <p:cNvPr id="3" name="文本框 2"/>
          <p:cNvSpPr txBox="1"/>
          <p:nvPr/>
        </p:nvSpPr>
        <p:spPr>
          <a:xfrm>
            <a:off x="1044402" y="659595"/>
            <a:ext cx="7344816" cy="369332"/>
          </a:xfrm>
          <a:prstGeom prst="rect">
            <a:avLst/>
          </a:prstGeom>
          <a:noFill/>
        </p:spPr>
        <p:txBody>
          <a:bodyPr wrap="square" lIns="0" tIns="0" rIns="0" bIns="0" rtlCol="0">
            <a:spAutoFit/>
          </a:bodyPr>
          <a:lstStyle/>
          <a:p>
            <a:pPr lvl="0" algn="just">
              <a:buClrTx/>
              <a:buSzTx/>
              <a:buFontTx/>
            </a:pPr>
            <a:r>
              <a:rPr lang="zh-CN" altLang="en-US" sz="1200" dirty="0">
                <a:solidFill>
                  <a:schemeClr val="tx1">
                    <a:lumMod val="65000"/>
                    <a:lumOff val="35000"/>
                  </a:schemeClr>
                </a:solidFill>
                <a:ea typeface="思源黑体" panose="020B0500000000000000" pitchFamily="34" charset="-122"/>
                <a:sym typeface="+mn-ea"/>
              </a:rPr>
              <a:t>在倾听他人的观察、感受、需要和请求之后，我们可以主动表达我们的理解。如果我们准备领会了他们的意思，我们的反馈将帮助他们意识到这一点。这样做还有助于人们体会自己的状况，从而深入了解自己。</a:t>
            </a:r>
          </a:p>
        </p:txBody>
      </p:sp>
      <p:sp>
        <p:nvSpPr>
          <p:cNvPr id="4" name="文本框 3"/>
          <p:cNvSpPr txBox="1"/>
          <p:nvPr/>
        </p:nvSpPr>
        <p:spPr>
          <a:xfrm>
            <a:off x="3060626" y="1253626"/>
            <a:ext cx="3096344" cy="246221"/>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用心反馈和不用心反馈的区别</a:t>
            </a:r>
          </a:p>
        </p:txBody>
      </p:sp>
      <p:sp>
        <p:nvSpPr>
          <p:cNvPr id="6" name="文本框 5"/>
          <p:cNvSpPr txBox="1"/>
          <p:nvPr/>
        </p:nvSpPr>
        <p:spPr>
          <a:xfrm>
            <a:off x="946584" y="2425014"/>
            <a:ext cx="3338178" cy="1221938"/>
          </a:xfrm>
          <a:prstGeom prst="rect">
            <a:avLst/>
          </a:prstGeom>
          <a:noFill/>
        </p:spPr>
        <p:txBody>
          <a:bodyPr wrap="square" lIns="91440" tIns="45720" rIns="91440" bIns="45720" rtlCol="0" anchor="t">
            <a:spAutoFit/>
          </a:bodyPr>
          <a:lstStyle>
            <a:defPPr>
              <a:defRPr lang="zh-CN"/>
            </a:defPPr>
            <a:lvl1pPr marL="0" lvl="0" indent="0" algn="just">
              <a:lnSpc>
                <a:spcPct val="150000"/>
              </a:lnSpc>
              <a:buClrTx/>
              <a:buSzTx/>
              <a:buFont typeface="Arial" panose="020B0604020202020204" pitchFamily="34" charset="0"/>
              <a:buNone/>
              <a:defRPr sz="1000">
                <a:solidFill>
                  <a:schemeClr val="tx1">
                    <a:lumMod val="65000"/>
                    <a:lumOff val="35000"/>
                  </a:schemeClr>
                </a:solidFill>
                <a:ea typeface="思源黑体" panose="020B0500000000000000" pitchFamily="34" charset="-122"/>
              </a:defRPr>
            </a:lvl1pPr>
          </a:lstStyle>
          <a:p>
            <a:r>
              <a:rPr lang="zh-CN" altLang="en-US" dirty="0"/>
              <a:t>1.“你说的是什么事？”</a:t>
            </a:r>
            <a:endParaRPr lang="en-US" altLang="zh-CN" dirty="0"/>
          </a:p>
          <a:p>
            <a:endParaRPr lang="en-US" altLang="zh-CN" dirty="0"/>
          </a:p>
          <a:p>
            <a:r>
              <a:rPr lang="zh-CN" altLang="en-US" dirty="0"/>
              <a:t>2.“你现在心情怎么样？”“为什么你会有那样的感觉？”</a:t>
            </a:r>
            <a:endParaRPr lang="en-US" altLang="zh-CN" dirty="0"/>
          </a:p>
          <a:p>
            <a:endParaRPr lang="en-US" altLang="zh-CN" dirty="0"/>
          </a:p>
          <a:p>
            <a:r>
              <a:rPr lang="zh-CN" altLang="en-US" dirty="0"/>
              <a:t>3.“你希望我怎么做？”</a:t>
            </a:r>
          </a:p>
        </p:txBody>
      </p:sp>
      <p:sp>
        <p:nvSpPr>
          <p:cNvPr id="7" name="矩形: 圆角 6"/>
          <p:cNvSpPr/>
          <p:nvPr/>
        </p:nvSpPr>
        <p:spPr>
          <a:xfrm>
            <a:off x="1052448" y="1919450"/>
            <a:ext cx="3096344" cy="369331"/>
          </a:xfrm>
          <a:prstGeom prst="roundRect">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Calibri" panose="020F0502020204030204" pitchFamily="34" charset="0"/>
                <a:ea typeface="思源黑体" panose="020B0500000000000000" pitchFamily="34" charset="-122"/>
              </a:rPr>
              <a:t>不用心的反馈</a:t>
            </a:r>
          </a:p>
        </p:txBody>
      </p:sp>
      <p:sp>
        <p:nvSpPr>
          <p:cNvPr id="8" name="文本框 7"/>
          <p:cNvSpPr txBox="1"/>
          <p:nvPr/>
        </p:nvSpPr>
        <p:spPr>
          <a:xfrm>
            <a:off x="972394" y="3796680"/>
            <a:ext cx="3176398" cy="898772"/>
          </a:xfrm>
          <a:prstGeom prst="rect">
            <a:avLst/>
          </a:prstGeom>
          <a:noFill/>
        </p:spPr>
        <p:txBody>
          <a:bodyPr wrap="square" lIns="0" tIns="0" rIns="0" bIns="0" rtlCol="0">
            <a:spAutoFit/>
          </a:bodyPr>
          <a:lstStyle/>
          <a:p>
            <a:pPr algn="just">
              <a:lnSpc>
                <a:spcPct val="150000"/>
              </a:lnSpc>
            </a:pPr>
            <a:r>
              <a:rPr lang="zh-CN" altLang="en-US" sz="1000" dirty="0">
                <a:ea typeface="思源黑体" panose="020B0500000000000000" pitchFamily="34" charset="-122"/>
              </a:rPr>
              <a:t>这些问题看起来很直接，但不是获取信息的最佳方式。这样的提问方式，就像心理医生在帮助客户，容易产生距离感。即便我们要这么问，也要在提问钱先提及我们的感受和需要，将鼓励人们主动表达自己。</a:t>
            </a:r>
          </a:p>
        </p:txBody>
      </p:sp>
      <p:sp>
        <p:nvSpPr>
          <p:cNvPr id="9" name="文本框 8"/>
          <p:cNvSpPr txBox="1"/>
          <p:nvPr/>
        </p:nvSpPr>
        <p:spPr>
          <a:xfrm>
            <a:off x="4996798" y="2423304"/>
            <a:ext cx="3338178" cy="1221938"/>
          </a:xfrm>
          <a:prstGeom prst="rect">
            <a:avLst/>
          </a:prstGeom>
          <a:noFill/>
        </p:spPr>
        <p:txBody>
          <a:bodyPr wrap="square" lIns="91440" tIns="45720" rIns="91440" bIns="45720" rtlCol="0" anchor="t">
            <a:spAutoFit/>
          </a:bodyPr>
          <a:lstStyle>
            <a:defPPr>
              <a:defRPr lang="zh-CN"/>
            </a:defPPr>
            <a:lvl1pPr marL="0" lvl="0" indent="0" algn="just">
              <a:lnSpc>
                <a:spcPct val="150000"/>
              </a:lnSpc>
              <a:buClrTx/>
              <a:buSzTx/>
              <a:buFont typeface="Arial" panose="020B0604020202020204" pitchFamily="34" charset="0"/>
              <a:buNone/>
              <a:defRPr sz="1000">
                <a:solidFill>
                  <a:schemeClr val="tx1">
                    <a:lumMod val="65000"/>
                    <a:lumOff val="35000"/>
                  </a:schemeClr>
                </a:solidFill>
                <a:ea typeface="思源黑体" panose="020B0500000000000000" pitchFamily="34" charset="-122"/>
              </a:defRPr>
            </a:lvl1pPr>
          </a:lstStyle>
          <a:p>
            <a:r>
              <a:rPr lang="en-US" altLang="zh-CN" dirty="0"/>
              <a:t>1</a:t>
            </a:r>
            <a:r>
              <a:rPr lang="zh-CN" altLang="en-US" dirty="0"/>
              <a:t>．他人的观察：“上周我有三个晚上不在家，你说的是这回事？”</a:t>
            </a:r>
            <a:endParaRPr lang="en-US" altLang="zh-CN" dirty="0"/>
          </a:p>
          <a:p>
            <a:r>
              <a:rPr lang="en-US" altLang="zh-CN" dirty="0"/>
              <a:t>2</a:t>
            </a:r>
            <a:r>
              <a:rPr lang="zh-CN" altLang="en-US" dirty="0"/>
              <a:t>．他人的感受及需要：“你很灰心？你希望得到肯定是吗？”</a:t>
            </a:r>
            <a:endParaRPr lang="en-US" altLang="zh-CN" dirty="0"/>
          </a:p>
          <a:p>
            <a:r>
              <a:rPr lang="en-US" altLang="zh-CN" dirty="0"/>
              <a:t>3</a:t>
            </a:r>
            <a:r>
              <a:rPr lang="zh-CN" altLang="en-US" dirty="0"/>
              <a:t>．他人的请求：“你是不是想请我帮你预订酒店？”</a:t>
            </a:r>
          </a:p>
        </p:txBody>
      </p:sp>
      <p:sp>
        <p:nvSpPr>
          <p:cNvPr id="10" name="矩形: 圆角 9"/>
          <p:cNvSpPr/>
          <p:nvPr/>
        </p:nvSpPr>
        <p:spPr>
          <a:xfrm>
            <a:off x="5102662" y="1917740"/>
            <a:ext cx="3096344" cy="369331"/>
          </a:xfrm>
          <a:prstGeom prst="roundRect">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Calibri" panose="020F0502020204030204" pitchFamily="34" charset="0"/>
                <a:ea typeface="思源黑体" panose="020B0500000000000000" pitchFamily="34" charset="-122"/>
              </a:rPr>
              <a:t>用心的反馈</a:t>
            </a:r>
          </a:p>
        </p:txBody>
      </p:sp>
      <p:sp>
        <p:nvSpPr>
          <p:cNvPr id="11" name="文本框 10"/>
          <p:cNvSpPr txBox="1"/>
          <p:nvPr/>
        </p:nvSpPr>
        <p:spPr>
          <a:xfrm>
            <a:off x="4996798" y="3796680"/>
            <a:ext cx="3202208" cy="667940"/>
          </a:xfrm>
          <a:prstGeom prst="rect">
            <a:avLst/>
          </a:prstGeom>
          <a:noFill/>
        </p:spPr>
        <p:txBody>
          <a:bodyPr wrap="square" lIns="0" tIns="0" rIns="0" bIns="0" rtlCol="0">
            <a:spAutoFit/>
          </a:bodyPr>
          <a:lstStyle>
            <a:defPPr>
              <a:defRPr lang="zh-CN"/>
            </a:defPPr>
            <a:lvl1pPr>
              <a:lnSpc>
                <a:spcPct val="150000"/>
              </a:lnSpc>
              <a:defRPr sz="1000">
                <a:ea typeface="思源黑体" panose="020B0500000000000000" pitchFamily="34" charset="-122"/>
              </a:defRPr>
            </a:lvl1pPr>
          </a:lstStyle>
          <a:p>
            <a:pPr algn="just"/>
            <a:r>
              <a:rPr lang="zh-CN" altLang="en-US" dirty="0">
                <a:sym typeface="+mn-ea"/>
              </a:rPr>
              <a:t>非暴力沟通建议我们用疑问句来给予他人反馈，这将便于他人对我们的理解作出必要的补充。</a:t>
            </a:r>
            <a:r>
              <a:rPr lang="zh-CN" altLang="en-US" dirty="0"/>
              <a:t>询问前，先表达我们的感受和需要，特别是情绪很激烈的时候。</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5400600" cy="4603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给他人反馈</a:t>
            </a:r>
          </a:p>
        </p:txBody>
      </p:sp>
      <p:sp>
        <p:nvSpPr>
          <p:cNvPr id="3" name="文本框 2"/>
          <p:cNvSpPr txBox="1"/>
          <p:nvPr/>
        </p:nvSpPr>
        <p:spPr>
          <a:xfrm>
            <a:off x="1044402" y="659595"/>
            <a:ext cx="7344816" cy="184666"/>
          </a:xfrm>
          <a:prstGeom prst="rect">
            <a:avLst/>
          </a:prstGeom>
          <a:noFill/>
        </p:spPr>
        <p:txBody>
          <a:bodyPr wrap="square" lIns="0" tIns="0" rIns="0" bIns="0" rtlCol="0">
            <a:spAutoFit/>
          </a:bodyPr>
          <a:lstStyle/>
          <a:p>
            <a:pPr lvl="0" algn="just">
              <a:buClrTx/>
              <a:buSzTx/>
              <a:buFontTx/>
            </a:pPr>
            <a:r>
              <a:rPr lang="zh-CN" altLang="en-US" sz="1200" dirty="0">
                <a:solidFill>
                  <a:schemeClr val="tx1">
                    <a:lumMod val="65000"/>
                    <a:lumOff val="35000"/>
                  </a:schemeClr>
                </a:solidFill>
                <a:ea typeface="思源黑体" panose="020B0500000000000000" pitchFamily="34" charset="-122"/>
                <a:sym typeface="+mn-ea"/>
              </a:rPr>
              <a:t>那么，什么时候需要给别人反馈呢？</a:t>
            </a:r>
          </a:p>
        </p:txBody>
      </p:sp>
      <p:sp>
        <p:nvSpPr>
          <p:cNvPr id="4" name="文本框 3"/>
          <p:cNvSpPr txBox="1"/>
          <p:nvPr/>
        </p:nvSpPr>
        <p:spPr>
          <a:xfrm>
            <a:off x="3060626" y="1253626"/>
            <a:ext cx="3096344" cy="246221"/>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什么时候需要给别人反馈？</a:t>
            </a:r>
          </a:p>
        </p:txBody>
      </p:sp>
      <p:sp>
        <p:nvSpPr>
          <p:cNvPr id="5" name="文本框 4"/>
          <p:cNvSpPr txBox="1"/>
          <p:nvPr/>
        </p:nvSpPr>
        <p:spPr>
          <a:xfrm>
            <a:off x="1890346" y="2861406"/>
            <a:ext cx="2096278" cy="1822102"/>
          </a:xfrm>
          <a:prstGeom prst="rect">
            <a:avLst/>
          </a:prstGeom>
          <a:noFill/>
        </p:spPr>
        <p:txBody>
          <a:bodyPr wrap="square" lIns="0" tIns="0" rIns="0" bIns="0" rtlCol="0">
            <a:spAutoFit/>
          </a:bodyPr>
          <a:lstStyle/>
          <a:p>
            <a:pPr algn="just">
              <a:lnSpc>
                <a:spcPct val="150000"/>
              </a:lnSpc>
            </a:pPr>
            <a:r>
              <a:rPr lang="zh-CN" altLang="en-US" sz="1000" dirty="0">
                <a:solidFill>
                  <a:schemeClr val="tx1">
                    <a:lumMod val="65000"/>
                    <a:lumOff val="35000"/>
                  </a:schemeClr>
                </a:solidFill>
                <a:ea typeface="思源黑体" panose="020B0500000000000000" pitchFamily="34" charset="-122"/>
              </a:rPr>
              <a:t>在对自己的理解没有把握时，我们需要对方的确认。有时候即使确信自己已经明白了，我们可能还会发现别人正期待我们的反馈。有时，人们甚至会直接问：“我的意思清楚吗？”或“你明白我的意思吗？”这时，简单回答“是的，我明白了”可能是不充分的，人们也许期待我们说得具体些。</a:t>
            </a:r>
          </a:p>
        </p:txBody>
      </p:sp>
      <p:sp>
        <p:nvSpPr>
          <p:cNvPr id="6" name="文本框 5"/>
          <p:cNvSpPr txBox="1"/>
          <p:nvPr/>
        </p:nvSpPr>
        <p:spPr>
          <a:xfrm>
            <a:off x="5158966" y="3179887"/>
            <a:ext cx="2096278" cy="898772"/>
          </a:xfrm>
          <a:prstGeom prst="rect">
            <a:avLst/>
          </a:prstGeom>
          <a:noFill/>
        </p:spPr>
        <p:txBody>
          <a:bodyPr wrap="square" lIns="0" tIns="0" rIns="0" bIns="0" rtlCol="0">
            <a:spAutoFit/>
          </a:bodyPr>
          <a:lstStyle/>
          <a:p>
            <a:pPr algn="just">
              <a:lnSpc>
                <a:spcPct val="150000"/>
              </a:lnSpc>
            </a:pPr>
            <a:r>
              <a:rPr lang="zh-CN" altLang="en-US" sz="1000" dirty="0">
                <a:solidFill>
                  <a:schemeClr val="tx1">
                    <a:lumMod val="65000"/>
                    <a:lumOff val="35000"/>
                  </a:schemeClr>
                </a:solidFill>
                <a:ea typeface="思源黑体" panose="020B0500000000000000" pitchFamily="34" charset="-122"/>
              </a:rPr>
              <a:t>如果一个人在说话时有明显的情绪，他一般会期待得到他人的反馈。如果我们自己时说话的那个人，我们不妨清楚地表明我们是否期待反馈。</a:t>
            </a:r>
          </a:p>
        </p:txBody>
      </p:sp>
      <p:sp>
        <p:nvSpPr>
          <p:cNvPr id="7" name="泪滴形 6"/>
          <p:cNvSpPr/>
          <p:nvPr/>
        </p:nvSpPr>
        <p:spPr>
          <a:xfrm rot="8081801">
            <a:off x="2537455" y="1835733"/>
            <a:ext cx="802064" cy="802064"/>
          </a:xfrm>
          <a:prstGeom prst="teardrop">
            <a:avLst/>
          </a:prstGeom>
          <a:solidFill>
            <a:srgbClr val="1E74A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泪滴形 7"/>
          <p:cNvSpPr/>
          <p:nvPr/>
        </p:nvSpPr>
        <p:spPr>
          <a:xfrm rot="8081801">
            <a:off x="5806071" y="1835735"/>
            <a:ext cx="802064" cy="802064"/>
          </a:xfrm>
          <a:prstGeom prst="teardrop">
            <a:avLst/>
          </a:prstGeom>
          <a:solidFill>
            <a:srgbClr val="FF921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形 9" descr="实心填充的悲伤表情"/>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40946" y="2005098"/>
            <a:ext cx="501210" cy="501210"/>
          </a:xfrm>
          <a:prstGeom prst="rect">
            <a:avLst/>
          </a:prstGeom>
        </p:spPr>
      </p:pic>
      <p:pic>
        <p:nvPicPr>
          <p:cNvPr id="12" name="图形 11" descr="书籍"/>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97394" y="1996480"/>
            <a:ext cx="482181" cy="48218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5400600" cy="4603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给他人反馈</a:t>
            </a:r>
          </a:p>
        </p:txBody>
      </p:sp>
      <p:sp>
        <p:nvSpPr>
          <p:cNvPr id="3" name="文本框 2"/>
          <p:cNvSpPr txBox="1"/>
          <p:nvPr/>
        </p:nvSpPr>
        <p:spPr>
          <a:xfrm>
            <a:off x="1044402" y="659595"/>
            <a:ext cx="7344816" cy="184666"/>
          </a:xfrm>
          <a:prstGeom prst="rect">
            <a:avLst/>
          </a:prstGeom>
          <a:noFill/>
        </p:spPr>
        <p:txBody>
          <a:bodyPr wrap="square" lIns="0" tIns="0" rIns="0" bIns="0" rtlCol="0">
            <a:spAutoFit/>
          </a:bodyPr>
          <a:lstStyle/>
          <a:p>
            <a:pPr lvl="0" algn="just">
              <a:buClrTx/>
              <a:buSzTx/>
              <a:buFontTx/>
            </a:pPr>
            <a:r>
              <a:rPr lang="zh-CN" altLang="en-US" sz="1200" dirty="0">
                <a:solidFill>
                  <a:schemeClr val="tx1">
                    <a:lumMod val="65000"/>
                    <a:lumOff val="35000"/>
                  </a:schemeClr>
                </a:solidFill>
                <a:ea typeface="思源黑体" panose="020B0500000000000000" pitchFamily="34" charset="-122"/>
                <a:sym typeface="+mn-ea"/>
              </a:rPr>
              <a:t>给别人反馈时，需要注意哪些呢？</a:t>
            </a:r>
          </a:p>
        </p:txBody>
      </p:sp>
      <p:sp>
        <p:nvSpPr>
          <p:cNvPr id="4" name="文本框 3"/>
          <p:cNvSpPr txBox="1"/>
          <p:nvPr/>
        </p:nvSpPr>
        <p:spPr>
          <a:xfrm>
            <a:off x="3060626" y="1253626"/>
            <a:ext cx="3096344" cy="246221"/>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给别人反馈时的注意事项</a:t>
            </a:r>
          </a:p>
        </p:txBody>
      </p:sp>
      <p:grpSp>
        <p:nvGrpSpPr>
          <p:cNvPr id="8" name="组合 7"/>
          <p:cNvGrpSpPr/>
          <p:nvPr/>
        </p:nvGrpSpPr>
        <p:grpSpPr>
          <a:xfrm>
            <a:off x="684362" y="1996480"/>
            <a:ext cx="1584176" cy="2664296"/>
            <a:chOff x="684362" y="1996480"/>
            <a:chExt cx="1368152" cy="1924792"/>
          </a:xfrm>
        </p:grpSpPr>
        <p:sp>
          <p:nvSpPr>
            <p:cNvPr id="5" name="平行四边形 4"/>
            <p:cNvSpPr/>
            <p:nvPr/>
          </p:nvSpPr>
          <p:spPr>
            <a:xfrm>
              <a:off x="684362" y="1996480"/>
              <a:ext cx="1080120" cy="936104"/>
            </a:xfrm>
            <a:prstGeom prst="parallelogram">
              <a:avLst/>
            </a:prstGeom>
            <a:solidFill>
              <a:srgbClr val="1E74AE"/>
            </a:solidFill>
            <a:ln>
              <a:noFill/>
            </a:ln>
            <a:effectLst>
              <a:outerShdw blurRad="50800" dist="38100" dir="2700000" algn="tl" rotWithShape="0">
                <a:prstClr val="black">
                  <a:alpha val="40000"/>
                </a:prstClr>
              </a:outerShdw>
            </a:effectLst>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p:nvSpPr>
          <p:spPr>
            <a:xfrm>
              <a:off x="828378" y="2490824"/>
              <a:ext cx="1080120" cy="936104"/>
            </a:xfrm>
            <a:prstGeom prst="parallelogram">
              <a:avLst/>
            </a:prstGeom>
            <a:solidFill>
              <a:srgbClr val="FF9216"/>
            </a:solidFill>
            <a:ln>
              <a:noFill/>
            </a:ln>
            <a:effectLst>
              <a:outerShdw blurRad="50800" dist="38100" dir="2700000" algn="tl" rotWithShape="0">
                <a:prstClr val="black">
                  <a:alpha val="40000"/>
                </a:prstClr>
              </a:outerShdw>
            </a:effectLst>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a:off x="972394" y="2985168"/>
              <a:ext cx="1080120" cy="936104"/>
            </a:xfrm>
            <a:prstGeom prst="parallelogram">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p:cNvSpPr txBox="1"/>
          <p:nvPr/>
        </p:nvSpPr>
        <p:spPr>
          <a:xfrm>
            <a:off x="2124522" y="2037700"/>
            <a:ext cx="6491176" cy="667940"/>
          </a:xfrm>
          <a:prstGeom prst="rect">
            <a:avLst/>
          </a:prstGeom>
          <a:noFill/>
        </p:spPr>
        <p:txBody>
          <a:bodyPr wrap="square" lIns="0" tIns="0" rIns="0" bIns="0" rtlCol="0">
            <a:spAutoFit/>
          </a:bodyPr>
          <a:lstStyle/>
          <a:p>
            <a:pPr algn="just">
              <a:lnSpc>
                <a:spcPct val="150000"/>
              </a:lnSpc>
            </a:pPr>
            <a:r>
              <a:rPr lang="zh-CN" altLang="en-US" sz="1000" dirty="0">
                <a:solidFill>
                  <a:schemeClr val="tx1">
                    <a:lumMod val="65000"/>
                    <a:lumOff val="35000"/>
                  </a:schemeClr>
                </a:solidFill>
                <a:ea typeface="思源黑体" panose="020B0500000000000000" pitchFamily="34" charset="-122"/>
              </a:rPr>
              <a:t>在给他人反馈时，我们的语气十分重要。一个人在听别人谈自己的感受和需要时，将会留意其中是否暗含着批评或嘲讽。如果我们的语气很肯定，仿佛是在宣布他们的内心世界，那么，通常不会有好的反应。然而，一旦别人通过我们的语气意识到我们是在体会，而非下结论，他们一般就不会产生反感。</a:t>
            </a:r>
          </a:p>
        </p:txBody>
      </p:sp>
      <p:sp>
        <p:nvSpPr>
          <p:cNvPr id="10" name="文本框 9"/>
          <p:cNvSpPr txBox="1"/>
          <p:nvPr/>
        </p:nvSpPr>
        <p:spPr>
          <a:xfrm>
            <a:off x="2268537" y="2883603"/>
            <a:ext cx="6347161" cy="898772"/>
          </a:xfrm>
          <a:prstGeom prst="rect">
            <a:avLst/>
          </a:prstGeom>
          <a:noFill/>
        </p:spPr>
        <p:txBody>
          <a:bodyPr wrap="square" lIns="0" tIns="0" rIns="0" bIns="0" rtlCol="0">
            <a:spAutoFit/>
          </a:bodyPr>
          <a:lstStyle/>
          <a:p>
            <a:pPr algn="just">
              <a:lnSpc>
                <a:spcPct val="150000"/>
              </a:lnSpc>
            </a:pPr>
            <a:r>
              <a:rPr lang="zh-CN" altLang="en-US" sz="1000" dirty="0">
                <a:solidFill>
                  <a:schemeClr val="tx1">
                    <a:lumMod val="65000"/>
                    <a:lumOff val="35000"/>
                  </a:schemeClr>
                </a:solidFill>
                <a:ea typeface="思源黑体" panose="020B0500000000000000" pitchFamily="34" charset="-122"/>
              </a:rPr>
              <a:t>有时，我们的意图可能会被误解。人们也许说：“不要用沟通技巧来套我的话。”如果出现这种情况，我们可以继续倾听对方的感受和需要。只要我们专注于他人的感受和需要，所有的批评、攻击、辱骂或嘲讽就会消失。我们越是这样做，就越能体会到一个简单的事实：有时，我们认为自己受到了指责，实际上，那些话是他人表达需要和请求的方式。如果意识到这一点，我们就不会认为自己的人格受到了伤害。</a:t>
            </a:r>
          </a:p>
        </p:txBody>
      </p:sp>
      <p:sp>
        <p:nvSpPr>
          <p:cNvPr id="13" name="文本框 12"/>
          <p:cNvSpPr txBox="1"/>
          <p:nvPr/>
        </p:nvSpPr>
        <p:spPr>
          <a:xfrm>
            <a:off x="2248338" y="3960337"/>
            <a:ext cx="6347161" cy="667940"/>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r>
              <a:rPr lang="zh-CN" altLang="en-US" dirty="0"/>
              <a:t>如果人们常常怀疑我们的诚意，那么，我们就需要好好审视自己的动机。也许，我们只是在机械地运用非暴力沟通，而忘记其目的。这时，我们就可以问自己，我们关心的是加深与人的联系，还是以“标准的”非暴力沟通方式来说话。或者，虽然我们是以非暴力沟通的方式来表达自己，我们在乎的也许只是改变他人来迎合我们的需要。</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5400600" cy="4603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保持关注</a:t>
            </a:r>
          </a:p>
        </p:txBody>
      </p:sp>
      <p:sp>
        <p:nvSpPr>
          <p:cNvPr id="3" name="文本框 2"/>
          <p:cNvSpPr txBox="1"/>
          <p:nvPr/>
        </p:nvSpPr>
        <p:spPr>
          <a:xfrm>
            <a:off x="1044402" y="659595"/>
            <a:ext cx="7344816" cy="738664"/>
          </a:xfrm>
          <a:prstGeom prst="rect">
            <a:avLst/>
          </a:prstGeom>
          <a:noFill/>
        </p:spPr>
        <p:txBody>
          <a:bodyPr wrap="square" lIns="0" tIns="0" rIns="0" bIns="0" rtlCol="0">
            <a:spAutoFit/>
          </a:bodyPr>
          <a:lstStyle/>
          <a:p>
            <a:pPr lvl="0" algn="just">
              <a:buClrTx/>
              <a:buSzTx/>
              <a:buFontTx/>
            </a:pPr>
            <a:r>
              <a:rPr lang="zh-CN" altLang="en-US" sz="1200" dirty="0">
                <a:solidFill>
                  <a:schemeClr val="tx1">
                    <a:lumMod val="65000"/>
                    <a:lumOff val="35000"/>
                  </a:schemeClr>
                </a:solidFill>
                <a:ea typeface="思源黑体" panose="020B0500000000000000" pitchFamily="34" charset="-122"/>
                <a:sym typeface="+mn-ea"/>
              </a:rPr>
              <a:t>在解决问题或询问他人的请求前，如果过早地提及他人的请求，我们也许就无法传达我们的关心；甚至还会被看作是应付。而且，在谈话刚开始时，人们所表达的感受往往是冰山之一角，很多感情并没有得到表达。倾听将为他们探究和表达内心深处的感受创造条件。反之，如果急于了解他们的请求或表达自己，就会妨碍这个过程。</a:t>
            </a:r>
          </a:p>
        </p:txBody>
      </p:sp>
      <p:sp>
        <p:nvSpPr>
          <p:cNvPr id="4" name="文本框 3"/>
          <p:cNvSpPr txBox="1"/>
          <p:nvPr/>
        </p:nvSpPr>
        <p:spPr>
          <a:xfrm>
            <a:off x="3060626" y="1253626"/>
            <a:ext cx="3096344" cy="246221"/>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案例：保持关注以充分表达感受</a:t>
            </a:r>
          </a:p>
        </p:txBody>
      </p:sp>
      <p:sp>
        <p:nvSpPr>
          <p:cNvPr id="5" name="圆角矩形标注 5"/>
          <p:cNvSpPr/>
          <p:nvPr/>
        </p:nvSpPr>
        <p:spPr>
          <a:xfrm>
            <a:off x="828378" y="1852464"/>
            <a:ext cx="1872208" cy="576064"/>
          </a:xfrm>
          <a:prstGeom prst="wedgeRoundRectCallout">
            <a:avLst>
              <a:gd name="adj1" fmla="val -62214"/>
              <a:gd name="adj2" fmla="val -15784"/>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一位母亲和作者说：“不知道怎么回事，我的孩子不论我和他说什么，他都不停。”</a:t>
            </a:r>
            <a:endParaRPr lang="en-US" altLang="zh-CN" sz="1000" dirty="0"/>
          </a:p>
        </p:txBody>
      </p:sp>
      <p:sp>
        <p:nvSpPr>
          <p:cNvPr id="6" name="文本框 5"/>
          <p:cNvSpPr txBox="1"/>
          <p:nvPr/>
        </p:nvSpPr>
        <p:spPr>
          <a:xfrm>
            <a:off x="756370" y="2428528"/>
            <a:ext cx="2088232" cy="206275"/>
          </a:xfrm>
          <a:prstGeom prst="rect">
            <a:avLst/>
          </a:prstGeom>
          <a:noFill/>
        </p:spPr>
        <p:txBody>
          <a:bodyPr wrap="square" lIns="0" tIns="0" rIns="0" bIns="0" rtlCol="0">
            <a:spAutoFit/>
          </a:bodyPr>
          <a:lstStyle>
            <a:defPPr>
              <a:defRPr lang="zh-CN"/>
            </a:defPPr>
            <a:lvl1pPr algn="just">
              <a:lnSpc>
                <a:spcPct val="150000"/>
              </a:lnSpc>
              <a:defRPr sz="1000">
                <a:ea typeface="思源黑体" panose="020B0500000000000000" pitchFamily="34" charset="-122"/>
              </a:defRPr>
            </a:lvl1pPr>
          </a:lstStyle>
          <a:p>
            <a:r>
              <a:rPr lang="zh-CN" altLang="en-US" dirty="0"/>
              <a:t>（这时，我们可以表达我们的理解）</a:t>
            </a:r>
          </a:p>
        </p:txBody>
      </p:sp>
      <p:sp>
        <p:nvSpPr>
          <p:cNvPr id="7" name="圆角矩形标注 5"/>
          <p:cNvSpPr/>
          <p:nvPr/>
        </p:nvSpPr>
        <p:spPr>
          <a:xfrm>
            <a:off x="772052" y="2716560"/>
            <a:ext cx="1872208" cy="494307"/>
          </a:xfrm>
          <a:prstGeom prst="wedgeRoundRectCallout">
            <a:avLst>
              <a:gd name="adj1" fmla="val 59512"/>
              <a:gd name="adj2" fmla="val -8458"/>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“听起来，你很伤心，你希望找到和孩子沟通的办法。”</a:t>
            </a:r>
            <a:endParaRPr lang="en-US" altLang="zh-CN" sz="1000" dirty="0"/>
          </a:p>
        </p:txBody>
      </p:sp>
      <p:sp>
        <p:nvSpPr>
          <p:cNvPr id="8" name="文本框 7"/>
          <p:cNvSpPr txBox="1"/>
          <p:nvPr/>
        </p:nvSpPr>
        <p:spPr>
          <a:xfrm>
            <a:off x="756370" y="3240254"/>
            <a:ext cx="2088232" cy="615553"/>
          </a:xfrm>
          <a:prstGeom prst="rect">
            <a:avLst/>
          </a:prstGeom>
          <a:noFill/>
        </p:spPr>
        <p:txBody>
          <a:bodyPr wrap="square" lIns="0" tIns="0" rIns="0" bIns="0" rtlCol="0">
            <a:spAutoFit/>
          </a:bodyPr>
          <a:lstStyle>
            <a:defPPr>
              <a:defRPr lang="zh-CN"/>
            </a:defPPr>
            <a:lvl1pPr algn="just">
              <a:lnSpc>
                <a:spcPct val="150000"/>
              </a:lnSpc>
              <a:defRPr sz="1000">
                <a:ea typeface="思源黑体" panose="020B0500000000000000" pitchFamily="34" charset="-122"/>
              </a:defRPr>
            </a:lvl1pPr>
          </a:lstStyle>
          <a:p>
            <a:pPr>
              <a:lnSpc>
                <a:spcPct val="100000"/>
              </a:lnSpc>
            </a:pPr>
            <a:r>
              <a:rPr lang="zh-CN" altLang="en-US" dirty="0"/>
              <a:t>（这样的回答通常会鼓励对方去了解自己的感受和需要。如果我们的理解是准确的，这位母亲一般就会开始表达其他感受）</a:t>
            </a:r>
          </a:p>
        </p:txBody>
      </p:sp>
      <p:sp>
        <p:nvSpPr>
          <p:cNvPr id="9" name="圆角矩形标注 5"/>
          <p:cNvSpPr/>
          <p:nvPr/>
        </p:nvSpPr>
        <p:spPr>
          <a:xfrm>
            <a:off x="756370" y="3909429"/>
            <a:ext cx="1872208" cy="463315"/>
          </a:xfrm>
          <a:prstGeom prst="wedgeRoundRectCallout">
            <a:avLst>
              <a:gd name="adj1" fmla="val -62214"/>
              <a:gd name="adj2" fmla="val -15784"/>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“也许这是我的错。我总是冲他大喊大叫。”</a:t>
            </a:r>
            <a:endParaRPr lang="en-US" altLang="zh-CN" sz="1000" dirty="0"/>
          </a:p>
        </p:txBody>
      </p:sp>
      <p:sp>
        <p:nvSpPr>
          <p:cNvPr id="10" name="文本框 9"/>
          <p:cNvSpPr txBox="1"/>
          <p:nvPr/>
        </p:nvSpPr>
        <p:spPr>
          <a:xfrm>
            <a:off x="756370" y="4439071"/>
            <a:ext cx="2088232" cy="307777"/>
          </a:xfrm>
          <a:prstGeom prst="rect">
            <a:avLst/>
          </a:prstGeom>
          <a:noFill/>
        </p:spPr>
        <p:txBody>
          <a:bodyPr wrap="square" lIns="0" tIns="0" rIns="0" bIns="0" rtlCol="0">
            <a:spAutoFit/>
          </a:bodyPr>
          <a:lstStyle>
            <a:defPPr>
              <a:defRPr lang="zh-CN"/>
            </a:defPPr>
            <a:lvl1pPr algn="just">
              <a:lnSpc>
                <a:spcPct val="150000"/>
              </a:lnSpc>
              <a:defRPr sz="1000">
                <a:ea typeface="思源黑体" panose="020B0500000000000000" pitchFamily="34" charset="-122"/>
              </a:defRPr>
            </a:lvl1pPr>
          </a:lstStyle>
          <a:p>
            <a:pPr>
              <a:lnSpc>
                <a:spcPct val="100000"/>
              </a:lnSpc>
            </a:pPr>
            <a:r>
              <a:rPr lang="zh-CN" altLang="en-US" dirty="0"/>
              <a:t>（作为听众，我们继续体会她所表达的感受和需要，并给予反馈）</a:t>
            </a:r>
          </a:p>
        </p:txBody>
      </p:sp>
      <p:sp>
        <p:nvSpPr>
          <p:cNvPr id="11" name="圆角矩形标注 5"/>
          <p:cNvSpPr/>
          <p:nvPr/>
        </p:nvSpPr>
        <p:spPr>
          <a:xfrm>
            <a:off x="3060626" y="1852464"/>
            <a:ext cx="1872208" cy="494307"/>
          </a:xfrm>
          <a:prstGeom prst="wedgeRoundRectCallout">
            <a:avLst>
              <a:gd name="adj1" fmla="val 59512"/>
              <a:gd name="adj2" fmla="val -8458"/>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“你希望你能多体贴孩子，以前没有做到这一点，你现在有些内疚，是吗？”</a:t>
            </a:r>
            <a:endParaRPr lang="en-US" altLang="zh-CN" sz="1000" dirty="0"/>
          </a:p>
        </p:txBody>
      </p:sp>
      <p:sp>
        <p:nvSpPr>
          <p:cNvPr id="12" name="文本框 11"/>
          <p:cNvSpPr txBox="1"/>
          <p:nvPr/>
        </p:nvSpPr>
        <p:spPr>
          <a:xfrm>
            <a:off x="3060626" y="2408783"/>
            <a:ext cx="2088232" cy="307777"/>
          </a:xfrm>
          <a:prstGeom prst="rect">
            <a:avLst/>
          </a:prstGeom>
          <a:noFill/>
        </p:spPr>
        <p:txBody>
          <a:bodyPr wrap="square" lIns="0" tIns="0" rIns="0" bIns="0" rtlCol="0">
            <a:spAutoFit/>
          </a:bodyPr>
          <a:lstStyle>
            <a:defPPr>
              <a:defRPr lang="zh-CN"/>
            </a:defPPr>
            <a:lvl1pPr algn="just">
              <a:lnSpc>
                <a:spcPct val="150000"/>
              </a:lnSpc>
              <a:defRPr sz="1000">
                <a:ea typeface="思源黑体" panose="020B0500000000000000" pitchFamily="34" charset="-122"/>
              </a:defRPr>
            </a:lvl1pPr>
          </a:lstStyle>
          <a:p>
            <a:pPr>
              <a:lnSpc>
                <a:spcPct val="100000"/>
              </a:lnSpc>
            </a:pPr>
            <a:r>
              <a:rPr lang="zh-CN" altLang="en-US" dirty="0"/>
              <a:t>（如果这位母亲觉得我们能够理解她，她也许会接着说）</a:t>
            </a:r>
          </a:p>
        </p:txBody>
      </p:sp>
      <p:sp>
        <p:nvSpPr>
          <p:cNvPr id="13" name="圆角矩形标注 5"/>
          <p:cNvSpPr/>
          <p:nvPr/>
        </p:nvSpPr>
        <p:spPr>
          <a:xfrm>
            <a:off x="3168638" y="2768822"/>
            <a:ext cx="1872208" cy="307778"/>
          </a:xfrm>
          <a:prstGeom prst="wedgeRoundRectCallout">
            <a:avLst>
              <a:gd name="adj1" fmla="val -62214"/>
              <a:gd name="adj2" fmla="val -15784"/>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“我是一个失败的母亲。”</a:t>
            </a:r>
            <a:endParaRPr lang="en-US" altLang="zh-CN" sz="1000" dirty="0"/>
          </a:p>
        </p:txBody>
      </p:sp>
      <p:sp>
        <p:nvSpPr>
          <p:cNvPr id="14" name="文本框 13"/>
          <p:cNvSpPr txBox="1"/>
          <p:nvPr/>
        </p:nvSpPr>
        <p:spPr>
          <a:xfrm>
            <a:off x="3060626" y="3132676"/>
            <a:ext cx="2088232" cy="307777"/>
          </a:xfrm>
          <a:prstGeom prst="rect">
            <a:avLst/>
          </a:prstGeom>
          <a:noFill/>
        </p:spPr>
        <p:txBody>
          <a:bodyPr wrap="square" lIns="0" tIns="0" rIns="0" bIns="0" rtlCol="0">
            <a:spAutoFit/>
          </a:bodyPr>
          <a:lstStyle>
            <a:defPPr>
              <a:defRPr lang="zh-CN"/>
            </a:defPPr>
            <a:lvl1pPr algn="just">
              <a:lnSpc>
                <a:spcPct val="150000"/>
              </a:lnSpc>
              <a:defRPr sz="1000">
                <a:ea typeface="思源黑体" panose="020B0500000000000000" pitchFamily="34" charset="-122"/>
              </a:defRPr>
            </a:lvl1pPr>
          </a:lstStyle>
          <a:p>
            <a:pPr>
              <a:lnSpc>
                <a:spcPct val="100000"/>
              </a:lnSpc>
            </a:pPr>
            <a:r>
              <a:rPr lang="zh-CN" altLang="en-US" dirty="0"/>
              <a:t>（我们这时可以继续把我们的理解反馈给她）</a:t>
            </a:r>
          </a:p>
        </p:txBody>
      </p:sp>
      <p:sp>
        <p:nvSpPr>
          <p:cNvPr id="15" name="圆角矩形标注 5"/>
          <p:cNvSpPr/>
          <p:nvPr/>
        </p:nvSpPr>
        <p:spPr>
          <a:xfrm>
            <a:off x="3060626" y="3518397"/>
            <a:ext cx="1872208" cy="494307"/>
          </a:xfrm>
          <a:prstGeom prst="wedgeRoundRectCallout">
            <a:avLst>
              <a:gd name="adj1" fmla="val 59512"/>
              <a:gd name="adj2" fmla="val -8458"/>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“你有些灰心，你想加深与孩子的感情联系，是吗？”</a:t>
            </a:r>
            <a:endParaRPr lang="en-US" altLang="zh-CN" sz="1000" dirty="0"/>
          </a:p>
        </p:txBody>
      </p:sp>
      <p:sp>
        <p:nvSpPr>
          <p:cNvPr id="16" name="文本框 15"/>
          <p:cNvSpPr txBox="1"/>
          <p:nvPr/>
        </p:nvSpPr>
        <p:spPr>
          <a:xfrm>
            <a:off x="3060626" y="4439070"/>
            <a:ext cx="2088232" cy="307777"/>
          </a:xfrm>
          <a:prstGeom prst="rect">
            <a:avLst/>
          </a:prstGeom>
          <a:noFill/>
        </p:spPr>
        <p:txBody>
          <a:bodyPr wrap="square" lIns="0" tIns="0" rIns="0" bIns="0" rtlCol="0">
            <a:spAutoFit/>
          </a:bodyPr>
          <a:lstStyle>
            <a:defPPr>
              <a:defRPr lang="zh-CN"/>
            </a:defPPr>
            <a:lvl1pPr algn="just">
              <a:lnSpc>
                <a:spcPct val="150000"/>
              </a:lnSpc>
              <a:defRPr sz="1000">
                <a:ea typeface="思源黑体" panose="020B0500000000000000" pitchFamily="34" charset="-122"/>
              </a:defRPr>
            </a:lvl1pPr>
          </a:lstStyle>
          <a:p>
            <a:pPr>
              <a:lnSpc>
                <a:spcPct val="100000"/>
              </a:lnSpc>
            </a:pPr>
            <a:r>
              <a:rPr lang="zh-CN" altLang="en-US" dirty="0"/>
              <a:t>（就这样，我们一直保持关注，直到她充分表达相关的感受）</a:t>
            </a:r>
          </a:p>
        </p:txBody>
      </p:sp>
      <p:sp>
        <p:nvSpPr>
          <p:cNvPr id="17" name="文本框 16"/>
          <p:cNvSpPr txBox="1"/>
          <p:nvPr/>
        </p:nvSpPr>
        <p:spPr>
          <a:xfrm>
            <a:off x="3636690" y="4141086"/>
            <a:ext cx="720080" cy="153888"/>
          </a:xfrm>
          <a:prstGeom prst="rect">
            <a:avLst/>
          </a:prstGeom>
          <a:noFill/>
        </p:spPr>
        <p:txBody>
          <a:bodyPr wrap="square" lIns="0" tIns="0" rIns="0" bIns="0" rtlCol="0">
            <a:spAutoFit/>
          </a:bodyPr>
          <a:lstStyle/>
          <a:p>
            <a:pPr algn="ctr"/>
            <a:r>
              <a:rPr lang="en-US" altLang="zh-CN" sz="1000" dirty="0">
                <a:ea typeface="思源黑体" panose="020B0500000000000000" pitchFamily="34" charset="-122"/>
              </a:rPr>
              <a:t>……</a:t>
            </a:r>
            <a:endParaRPr lang="zh-CN" altLang="en-US" sz="1000" dirty="0">
              <a:ea typeface="思源黑体" panose="020B0500000000000000" pitchFamily="34" charset="-122"/>
            </a:endParaRPr>
          </a:p>
        </p:txBody>
      </p:sp>
      <p:sp>
        <p:nvSpPr>
          <p:cNvPr id="18" name="文本框 17"/>
          <p:cNvSpPr txBox="1"/>
          <p:nvPr/>
        </p:nvSpPr>
        <p:spPr>
          <a:xfrm>
            <a:off x="5508898" y="1883822"/>
            <a:ext cx="3096344" cy="184666"/>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sz="1200" dirty="0"/>
              <a:t>怎样判断对方的感受是否已经充分表达呢？</a:t>
            </a:r>
          </a:p>
        </p:txBody>
      </p:sp>
      <p:sp>
        <p:nvSpPr>
          <p:cNvPr id="19" name="等腰三角形 18"/>
          <p:cNvSpPr/>
          <p:nvPr/>
        </p:nvSpPr>
        <p:spPr>
          <a:xfrm rot="5400000">
            <a:off x="5621321" y="2586265"/>
            <a:ext cx="357021" cy="307777"/>
          </a:xfrm>
          <a:prstGeom prst="triangle">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5400000">
            <a:off x="5621320" y="3767792"/>
            <a:ext cx="357021" cy="307777"/>
          </a:xfrm>
          <a:prstGeom prst="triangle">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6228978" y="2437992"/>
            <a:ext cx="2160240" cy="667940"/>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r>
              <a:rPr lang="zh-CN" altLang="en-US" dirty="0"/>
              <a:t>首先，如果一个人觉得别人已经完全明白他的意思，他就会变得轻松。这时，我们也会感到放松。</a:t>
            </a:r>
          </a:p>
        </p:txBody>
      </p:sp>
      <p:sp>
        <p:nvSpPr>
          <p:cNvPr id="23" name="文本框 22"/>
          <p:cNvSpPr txBox="1"/>
          <p:nvPr/>
        </p:nvSpPr>
        <p:spPr>
          <a:xfrm>
            <a:off x="6228978" y="3624685"/>
            <a:ext cx="2160240" cy="898772"/>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r>
              <a:rPr lang="zh-CN" altLang="en-US" dirty="0"/>
              <a:t>另一个更为明显的标志是，他停止了谈话。如果无法确定对方是否还有话要说，就不妨问一句：“你还有什么话要告诉我吗？”</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5400600" cy="4603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当我们痛苦得无法倾听</a:t>
            </a:r>
          </a:p>
        </p:txBody>
      </p:sp>
      <p:sp>
        <p:nvSpPr>
          <p:cNvPr id="3" name="文本框 2"/>
          <p:cNvSpPr txBox="1"/>
          <p:nvPr/>
        </p:nvSpPr>
        <p:spPr>
          <a:xfrm>
            <a:off x="1044402" y="659595"/>
            <a:ext cx="7344816" cy="369332"/>
          </a:xfrm>
          <a:prstGeom prst="rect">
            <a:avLst/>
          </a:prstGeom>
          <a:noFill/>
        </p:spPr>
        <p:txBody>
          <a:bodyPr wrap="square" lIns="0" tIns="0" rIns="0" bIns="0" rtlCol="0">
            <a:spAutoFit/>
          </a:bodyPr>
          <a:lstStyle/>
          <a:p>
            <a:pPr lvl="0" algn="just">
              <a:buClrTx/>
              <a:buSzTx/>
              <a:buFontTx/>
            </a:pPr>
            <a:r>
              <a:rPr lang="zh-CN" altLang="en-US" sz="1200" dirty="0">
                <a:solidFill>
                  <a:schemeClr val="tx1">
                    <a:lumMod val="65000"/>
                    <a:lumOff val="35000"/>
                  </a:schemeClr>
                </a:solidFill>
                <a:ea typeface="思源黑体" panose="020B0500000000000000" pitchFamily="34" charset="-122"/>
                <a:sym typeface="+mn-ea"/>
              </a:rPr>
              <a:t>我们无法给别人我们自己都没有的东西。有时，我们会发现自己没有心情去关心别人，这反映了我们也需要得到关心。</a:t>
            </a:r>
          </a:p>
        </p:txBody>
      </p:sp>
      <p:sp>
        <p:nvSpPr>
          <p:cNvPr id="4" name="文本框 3"/>
          <p:cNvSpPr txBox="1"/>
          <p:nvPr/>
        </p:nvSpPr>
        <p:spPr>
          <a:xfrm>
            <a:off x="3060626" y="1253626"/>
            <a:ext cx="3096344" cy="246221"/>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痛苦得无法倾听他人时我们怎么做？</a:t>
            </a:r>
          </a:p>
        </p:txBody>
      </p:sp>
      <p:grpSp>
        <p:nvGrpSpPr>
          <p:cNvPr id="8" name="组合 7"/>
          <p:cNvGrpSpPr/>
          <p:nvPr/>
        </p:nvGrpSpPr>
        <p:grpSpPr>
          <a:xfrm>
            <a:off x="2012817" y="1639845"/>
            <a:ext cx="1377241" cy="1314963"/>
            <a:chOff x="1233713" y="2081328"/>
            <a:chExt cx="1836321" cy="1753284"/>
          </a:xfrm>
        </p:grpSpPr>
        <p:sp>
          <p:nvSpPr>
            <p:cNvPr id="10" name="Rectangle: Rounded Corners 4"/>
            <p:cNvSpPr/>
            <p:nvPr/>
          </p:nvSpPr>
          <p:spPr>
            <a:xfrm rot="10800000">
              <a:off x="1233713" y="2081328"/>
              <a:ext cx="1836321" cy="1514581"/>
            </a:xfrm>
            <a:prstGeom prst="roundRect">
              <a:avLst>
                <a:gd name="adj" fmla="val 10000"/>
              </a:avLst>
            </a:prstGeom>
            <a:noFill/>
            <a:ln>
              <a:solidFill>
                <a:schemeClr val="bg1">
                  <a:lumMod val="85000"/>
                </a:schemeClr>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nchor="ctr"/>
            <a:lstStyle/>
            <a:p>
              <a:pPr algn="ctr"/>
              <a:endParaRPr sz="1015" dirty="0">
                <a:ea typeface="思源黑体" panose="020B0500000000000000" pitchFamily="34" charset="-122"/>
                <a:cs typeface="+mn-ea"/>
                <a:sym typeface="+mn-lt"/>
              </a:endParaRPr>
            </a:p>
          </p:txBody>
        </p:sp>
        <p:sp>
          <p:nvSpPr>
            <p:cNvPr id="11" name="Rectangle: Rounded Corners 5"/>
            <p:cNvSpPr/>
            <p:nvPr/>
          </p:nvSpPr>
          <p:spPr>
            <a:xfrm rot="10800000" flipV="1">
              <a:off x="1514247" y="3333767"/>
              <a:ext cx="1259463" cy="500845"/>
            </a:xfrm>
            <a:prstGeom prst="roundRect">
              <a:avLst>
                <a:gd name="adj" fmla="val 50000"/>
              </a:avLst>
            </a:prstGeom>
            <a:solidFill>
              <a:srgbClr val="FF9216"/>
            </a:solidFill>
            <a:ln>
              <a:solidFill>
                <a:srgbClr val="FF9216"/>
              </a:solidFill>
            </a:ln>
            <a:effectLst>
              <a:outerShdw blurRad="190500" dist="38100" dir="2700000" algn="tl" rotWithShape="0">
                <a:prstClr val="black">
                  <a:alpha val="30000"/>
                </a:prstClr>
              </a:outerShdw>
            </a:effectLst>
          </p:spPr>
          <p:style>
            <a:lnRef idx="2">
              <a:scrgbClr r="0" g="0" b="0"/>
            </a:lnRef>
            <a:fillRef idx="1">
              <a:scrgbClr r="0" g="0" b="0"/>
            </a:fillRef>
            <a:effectRef idx="0">
              <a:schemeClr val="accent5">
                <a:hueOff val="0"/>
                <a:satOff val="0"/>
                <a:lumOff val="0"/>
                <a:alphaOff val="0"/>
              </a:schemeClr>
            </a:effectRef>
            <a:fontRef idx="minor">
              <a:schemeClr val="lt1"/>
            </a:fontRef>
          </p:style>
          <p:txBody>
            <a:bodyPr wrap="none" anchor="ctr">
              <a:normAutofit/>
            </a:bodyPr>
            <a:lstStyle/>
            <a:p>
              <a:pPr algn="ctr"/>
              <a:endParaRPr lang="zh-CN" altLang="en-US" sz="825" b="1" dirty="0">
                <a:ea typeface="思源黑体" panose="020B0500000000000000" pitchFamily="34" charset="-122"/>
                <a:cs typeface="+mn-ea"/>
                <a:sym typeface="+mn-lt"/>
              </a:endParaRPr>
            </a:p>
          </p:txBody>
        </p:sp>
        <p:sp>
          <p:nvSpPr>
            <p:cNvPr id="12" name="Freeform: Shape 7"/>
            <p:cNvSpPr/>
            <p:nvPr/>
          </p:nvSpPr>
          <p:spPr bwMode="auto">
            <a:xfrm>
              <a:off x="1798196" y="2599165"/>
              <a:ext cx="707353" cy="468728"/>
            </a:xfrm>
            <a:custGeom>
              <a:avLst/>
              <a:gdLst/>
              <a:ahLst/>
              <a:cxnLst>
                <a:cxn ang="0">
                  <a:pos x="77" y="43"/>
                </a:cxn>
                <a:cxn ang="0">
                  <a:pos x="77" y="47"/>
                </a:cxn>
                <a:cxn ang="0">
                  <a:pos x="70" y="51"/>
                </a:cxn>
                <a:cxn ang="0">
                  <a:pos x="6" y="51"/>
                </a:cxn>
                <a:cxn ang="0">
                  <a:pos x="0" y="47"/>
                </a:cxn>
                <a:cxn ang="0">
                  <a:pos x="0" y="43"/>
                </a:cxn>
                <a:cxn ang="0">
                  <a:pos x="6" y="43"/>
                </a:cxn>
                <a:cxn ang="0">
                  <a:pos x="70" y="43"/>
                </a:cxn>
                <a:cxn ang="0">
                  <a:pos x="77" y="43"/>
                </a:cxn>
                <a:cxn ang="0">
                  <a:pos x="10" y="34"/>
                </a:cxn>
                <a:cxn ang="0">
                  <a:pos x="10" y="6"/>
                </a:cxn>
                <a:cxn ang="0">
                  <a:pos x="16" y="0"/>
                </a:cxn>
                <a:cxn ang="0">
                  <a:pos x="60" y="0"/>
                </a:cxn>
                <a:cxn ang="0">
                  <a:pos x="67" y="6"/>
                </a:cxn>
                <a:cxn ang="0">
                  <a:pos x="67" y="34"/>
                </a:cxn>
                <a:cxn ang="0">
                  <a:pos x="60" y="41"/>
                </a:cxn>
                <a:cxn ang="0">
                  <a:pos x="16" y="41"/>
                </a:cxn>
                <a:cxn ang="0">
                  <a:pos x="10" y="34"/>
                </a:cxn>
                <a:cxn ang="0">
                  <a:pos x="15" y="34"/>
                </a:cxn>
                <a:cxn ang="0">
                  <a:pos x="16" y="36"/>
                </a:cxn>
                <a:cxn ang="0">
                  <a:pos x="60" y="36"/>
                </a:cxn>
                <a:cxn ang="0">
                  <a:pos x="61" y="34"/>
                </a:cxn>
                <a:cxn ang="0">
                  <a:pos x="61" y="6"/>
                </a:cxn>
                <a:cxn ang="0">
                  <a:pos x="60" y="5"/>
                </a:cxn>
                <a:cxn ang="0">
                  <a:pos x="16" y="5"/>
                </a:cxn>
                <a:cxn ang="0">
                  <a:pos x="15" y="6"/>
                </a:cxn>
                <a:cxn ang="0">
                  <a:pos x="15" y="34"/>
                </a:cxn>
                <a:cxn ang="0">
                  <a:pos x="42" y="47"/>
                </a:cxn>
                <a:cxn ang="0">
                  <a:pos x="42" y="46"/>
                </a:cxn>
                <a:cxn ang="0">
                  <a:pos x="35" y="46"/>
                </a:cxn>
                <a:cxn ang="0">
                  <a:pos x="34" y="47"/>
                </a:cxn>
                <a:cxn ang="0">
                  <a:pos x="35" y="47"/>
                </a:cxn>
                <a:cxn ang="0">
                  <a:pos x="42" y="47"/>
                </a:cxn>
                <a:cxn ang="0">
                  <a:pos x="42" y="47"/>
                </a:cxn>
              </a:cxnLst>
              <a:rect l="0" t="0" r="r" b="b"/>
              <a:pathLst>
                <a:path w="77" h="51">
                  <a:moveTo>
                    <a:pt x="77" y="43"/>
                  </a:moveTo>
                  <a:cubicBezTo>
                    <a:pt x="77" y="47"/>
                    <a:pt x="77" y="47"/>
                    <a:pt x="77" y="47"/>
                  </a:cubicBezTo>
                  <a:cubicBezTo>
                    <a:pt x="77" y="49"/>
                    <a:pt x="74" y="51"/>
                    <a:pt x="70" y="51"/>
                  </a:cubicBezTo>
                  <a:cubicBezTo>
                    <a:pt x="6" y="51"/>
                    <a:pt x="6" y="51"/>
                    <a:pt x="6" y="51"/>
                  </a:cubicBezTo>
                  <a:cubicBezTo>
                    <a:pt x="3" y="51"/>
                    <a:pt x="0" y="49"/>
                    <a:pt x="0" y="47"/>
                  </a:cubicBezTo>
                  <a:cubicBezTo>
                    <a:pt x="0" y="43"/>
                    <a:pt x="0" y="43"/>
                    <a:pt x="0" y="43"/>
                  </a:cubicBezTo>
                  <a:cubicBezTo>
                    <a:pt x="6" y="43"/>
                    <a:pt x="6" y="43"/>
                    <a:pt x="6" y="43"/>
                  </a:cubicBezTo>
                  <a:cubicBezTo>
                    <a:pt x="70" y="43"/>
                    <a:pt x="70" y="43"/>
                    <a:pt x="70" y="43"/>
                  </a:cubicBezTo>
                  <a:lnTo>
                    <a:pt x="77" y="43"/>
                  </a:lnTo>
                  <a:close/>
                  <a:moveTo>
                    <a:pt x="10" y="34"/>
                  </a:moveTo>
                  <a:cubicBezTo>
                    <a:pt x="10" y="6"/>
                    <a:pt x="10" y="6"/>
                    <a:pt x="10" y="6"/>
                  </a:cubicBezTo>
                  <a:cubicBezTo>
                    <a:pt x="10" y="2"/>
                    <a:pt x="13" y="0"/>
                    <a:pt x="16" y="0"/>
                  </a:cubicBezTo>
                  <a:cubicBezTo>
                    <a:pt x="60" y="0"/>
                    <a:pt x="60" y="0"/>
                    <a:pt x="60" y="0"/>
                  </a:cubicBezTo>
                  <a:cubicBezTo>
                    <a:pt x="64" y="0"/>
                    <a:pt x="67" y="2"/>
                    <a:pt x="67" y="6"/>
                  </a:cubicBezTo>
                  <a:cubicBezTo>
                    <a:pt x="67" y="34"/>
                    <a:pt x="67" y="34"/>
                    <a:pt x="67" y="34"/>
                  </a:cubicBezTo>
                  <a:cubicBezTo>
                    <a:pt x="67" y="38"/>
                    <a:pt x="64" y="41"/>
                    <a:pt x="60" y="41"/>
                  </a:cubicBezTo>
                  <a:cubicBezTo>
                    <a:pt x="16" y="41"/>
                    <a:pt x="16" y="41"/>
                    <a:pt x="16" y="41"/>
                  </a:cubicBezTo>
                  <a:cubicBezTo>
                    <a:pt x="13" y="41"/>
                    <a:pt x="10" y="38"/>
                    <a:pt x="10" y="34"/>
                  </a:cubicBezTo>
                  <a:close/>
                  <a:moveTo>
                    <a:pt x="15" y="34"/>
                  </a:moveTo>
                  <a:cubicBezTo>
                    <a:pt x="15" y="35"/>
                    <a:pt x="16" y="36"/>
                    <a:pt x="16" y="36"/>
                  </a:cubicBezTo>
                  <a:cubicBezTo>
                    <a:pt x="60" y="36"/>
                    <a:pt x="60" y="36"/>
                    <a:pt x="60" y="36"/>
                  </a:cubicBezTo>
                  <a:cubicBezTo>
                    <a:pt x="61" y="36"/>
                    <a:pt x="61" y="35"/>
                    <a:pt x="61" y="34"/>
                  </a:cubicBezTo>
                  <a:cubicBezTo>
                    <a:pt x="61" y="6"/>
                    <a:pt x="61" y="6"/>
                    <a:pt x="61" y="6"/>
                  </a:cubicBezTo>
                  <a:cubicBezTo>
                    <a:pt x="61" y="5"/>
                    <a:pt x="61" y="5"/>
                    <a:pt x="60" y="5"/>
                  </a:cubicBezTo>
                  <a:cubicBezTo>
                    <a:pt x="16" y="5"/>
                    <a:pt x="16" y="5"/>
                    <a:pt x="16" y="5"/>
                  </a:cubicBezTo>
                  <a:cubicBezTo>
                    <a:pt x="16" y="5"/>
                    <a:pt x="15" y="5"/>
                    <a:pt x="15" y="6"/>
                  </a:cubicBezTo>
                  <a:lnTo>
                    <a:pt x="15" y="34"/>
                  </a:lnTo>
                  <a:close/>
                  <a:moveTo>
                    <a:pt x="42" y="47"/>
                  </a:moveTo>
                  <a:cubicBezTo>
                    <a:pt x="42" y="46"/>
                    <a:pt x="42" y="46"/>
                    <a:pt x="42" y="46"/>
                  </a:cubicBezTo>
                  <a:cubicBezTo>
                    <a:pt x="35" y="46"/>
                    <a:pt x="35" y="46"/>
                    <a:pt x="35" y="46"/>
                  </a:cubicBezTo>
                  <a:cubicBezTo>
                    <a:pt x="35" y="46"/>
                    <a:pt x="34" y="46"/>
                    <a:pt x="34" y="47"/>
                  </a:cubicBezTo>
                  <a:cubicBezTo>
                    <a:pt x="34" y="47"/>
                    <a:pt x="35" y="47"/>
                    <a:pt x="35" y="47"/>
                  </a:cubicBezTo>
                  <a:cubicBezTo>
                    <a:pt x="42" y="47"/>
                    <a:pt x="42" y="47"/>
                    <a:pt x="42" y="47"/>
                  </a:cubicBezTo>
                  <a:cubicBezTo>
                    <a:pt x="42" y="47"/>
                    <a:pt x="42" y="47"/>
                    <a:pt x="42" y="47"/>
                  </a:cubicBezTo>
                  <a:close/>
                </a:path>
              </a:pathLst>
            </a:custGeom>
            <a:solidFill>
              <a:srgbClr val="FF9216"/>
            </a:solidFill>
            <a:ln w="9525">
              <a:noFill/>
              <a:round/>
            </a:ln>
            <a:effectLst>
              <a:outerShdw blurRad="190500" dist="38100" dir="2700000" algn="tl" rotWithShape="0">
                <a:prstClr val="black">
                  <a:alpha val="30000"/>
                </a:prstClr>
              </a:outerShdw>
            </a:effectLst>
          </p:spPr>
          <p:txBody>
            <a:bodyPr anchor="ctr"/>
            <a:lstStyle/>
            <a:p>
              <a:pPr algn="ctr"/>
              <a:endParaRPr sz="1015" dirty="0">
                <a:latin typeface="+mn-lt"/>
                <a:ea typeface="思源黑体" panose="020B0500000000000000" pitchFamily="34" charset="-122"/>
                <a:cs typeface="+mn-ea"/>
                <a:sym typeface="+mn-lt"/>
              </a:endParaRPr>
            </a:p>
          </p:txBody>
        </p:sp>
        <p:sp>
          <p:nvSpPr>
            <p:cNvPr id="15" name="矩形 14"/>
            <p:cNvSpPr/>
            <p:nvPr/>
          </p:nvSpPr>
          <p:spPr>
            <a:xfrm>
              <a:off x="1514247" y="3377270"/>
              <a:ext cx="1259464" cy="43824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b="1" dirty="0">
                  <a:solidFill>
                    <a:schemeClr val="bg1"/>
                  </a:solidFill>
                  <a:latin typeface="+mn-lt"/>
                  <a:ea typeface="思源黑体" panose="020B0500000000000000" pitchFamily="34" charset="-122"/>
                  <a:cs typeface="+mn-ea"/>
                  <a:sym typeface="+mn-lt"/>
                </a:rPr>
                <a:t>体贴自己</a:t>
              </a:r>
            </a:p>
          </p:txBody>
        </p:sp>
      </p:grpSp>
      <p:grpSp>
        <p:nvGrpSpPr>
          <p:cNvPr id="16" name="组合 15"/>
          <p:cNvGrpSpPr/>
          <p:nvPr/>
        </p:nvGrpSpPr>
        <p:grpSpPr>
          <a:xfrm>
            <a:off x="3885427" y="1636440"/>
            <a:ext cx="1377240" cy="1314963"/>
            <a:chOff x="3874878" y="2076788"/>
            <a:chExt cx="1836320" cy="1753284"/>
          </a:xfrm>
        </p:grpSpPr>
        <p:sp>
          <p:nvSpPr>
            <p:cNvPr id="18" name="Rectangle: Rounded Corners 11"/>
            <p:cNvSpPr/>
            <p:nvPr/>
          </p:nvSpPr>
          <p:spPr>
            <a:xfrm rot="10800000">
              <a:off x="3874878" y="2076788"/>
              <a:ext cx="1836320" cy="1514580"/>
            </a:xfrm>
            <a:prstGeom prst="roundRect">
              <a:avLst>
                <a:gd name="adj" fmla="val 10000"/>
              </a:avLst>
            </a:prstGeom>
            <a:noFill/>
            <a:ln>
              <a:solidFill>
                <a:schemeClr val="bg1">
                  <a:lumMod val="85000"/>
                </a:schemeClr>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nchor="ctr"/>
            <a:lstStyle/>
            <a:p>
              <a:pPr algn="ctr"/>
              <a:endParaRPr sz="1015" dirty="0">
                <a:ea typeface="思源黑体" panose="020B0500000000000000" pitchFamily="34" charset="-122"/>
                <a:cs typeface="+mn-ea"/>
                <a:sym typeface="+mn-lt"/>
              </a:endParaRPr>
            </a:p>
          </p:txBody>
        </p:sp>
        <p:sp>
          <p:nvSpPr>
            <p:cNvPr id="19" name="Rectangle: Rounded Corners 12"/>
            <p:cNvSpPr/>
            <p:nvPr/>
          </p:nvSpPr>
          <p:spPr>
            <a:xfrm rot="10800000" flipV="1">
              <a:off x="4115629" y="3329227"/>
              <a:ext cx="1259461" cy="500845"/>
            </a:xfrm>
            <a:prstGeom prst="roundRect">
              <a:avLst>
                <a:gd name="adj" fmla="val 50000"/>
              </a:avLst>
            </a:prstGeom>
            <a:solidFill>
              <a:srgbClr val="1E74AE"/>
            </a:solidFill>
            <a:ln>
              <a:solidFill>
                <a:srgbClr val="1E74AE"/>
              </a:solidFill>
            </a:ln>
            <a:effectLst>
              <a:outerShdw blurRad="190500" dist="38100" dir="2700000" algn="tl" rotWithShape="0">
                <a:prstClr val="black">
                  <a:alpha val="30000"/>
                </a:prstClr>
              </a:outerShdw>
            </a:effectLst>
          </p:spPr>
          <p:style>
            <a:lnRef idx="2">
              <a:scrgbClr r="0" g="0" b="0"/>
            </a:lnRef>
            <a:fillRef idx="1">
              <a:scrgbClr r="0" g="0" b="0"/>
            </a:fillRef>
            <a:effectRef idx="0">
              <a:schemeClr val="accent5">
                <a:hueOff val="0"/>
                <a:satOff val="0"/>
                <a:lumOff val="0"/>
                <a:alphaOff val="0"/>
              </a:schemeClr>
            </a:effectRef>
            <a:fontRef idx="minor">
              <a:schemeClr val="lt1"/>
            </a:fontRef>
          </p:style>
          <p:txBody>
            <a:bodyPr wrap="none" anchor="ctr">
              <a:normAutofit/>
            </a:bodyPr>
            <a:lstStyle/>
            <a:p>
              <a:pPr lvl="0" algn="ctr"/>
              <a:endParaRPr lang="zh-CN" altLang="en-US" sz="825" b="1" dirty="0">
                <a:solidFill>
                  <a:srgbClr val="FFFFFF"/>
                </a:solidFill>
                <a:ea typeface="思源黑体" panose="020B0500000000000000" pitchFamily="34" charset="-122"/>
                <a:cs typeface="+mn-ea"/>
                <a:sym typeface="+mn-lt"/>
              </a:endParaRPr>
            </a:p>
          </p:txBody>
        </p:sp>
        <p:sp>
          <p:nvSpPr>
            <p:cNvPr id="20" name="Freeform: Shape 14"/>
            <p:cNvSpPr/>
            <p:nvPr/>
          </p:nvSpPr>
          <p:spPr bwMode="auto">
            <a:xfrm>
              <a:off x="4487297" y="2594895"/>
              <a:ext cx="611483" cy="478371"/>
            </a:xfrm>
            <a:custGeom>
              <a:avLst/>
              <a:gdLst/>
              <a:ahLst/>
              <a:cxnLst>
                <a:cxn ang="0">
                  <a:pos x="68" y="8"/>
                </a:cxn>
                <a:cxn ang="0">
                  <a:pos x="67" y="9"/>
                </a:cxn>
                <a:cxn ang="0">
                  <a:pos x="2" y="9"/>
                </a:cxn>
                <a:cxn ang="0">
                  <a:pos x="0" y="8"/>
                </a:cxn>
                <a:cxn ang="0">
                  <a:pos x="0" y="1"/>
                </a:cxn>
                <a:cxn ang="0">
                  <a:pos x="2" y="0"/>
                </a:cxn>
                <a:cxn ang="0">
                  <a:pos x="67" y="0"/>
                </a:cxn>
                <a:cxn ang="0">
                  <a:pos x="68" y="1"/>
                </a:cxn>
                <a:cxn ang="0">
                  <a:pos x="68" y="8"/>
                </a:cxn>
                <a:cxn ang="0">
                  <a:pos x="13" y="27"/>
                </a:cxn>
                <a:cxn ang="0">
                  <a:pos x="3" y="38"/>
                </a:cxn>
                <a:cxn ang="0">
                  <a:pos x="2" y="38"/>
                </a:cxn>
                <a:cxn ang="0">
                  <a:pos x="0" y="37"/>
                </a:cxn>
                <a:cxn ang="0">
                  <a:pos x="0" y="15"/>
                </a:cxn>
                <a:cxn ang="0">
                  <a:pos x="2" y="14"/>
                </a:cxn>
                <a:cxn ang="0">
                  <a:pos x="3" y="14"/>
                </a:cxn>
                <a:cxn ang="0">
                  <a:pos x="13" y="25"/>
                </a:cxn>
                <a:cxn ang="0">
                  <a:pos x="14" y="26"/>
                </a:cxn>
                <a:cxn ang="0">
                  <a:pos x="13" y="27"/>
                </a:cxn>
                <a:cxn ang="0">
                  <a:pos x="68" y="52"/>
                </a:cxn>
                <a:cxn ang="0">
                  <a:pos x="67" y="53"/>
                </a:cxn>
                <a:cxn ang="0">
                  <a:pos x="2" y="53"/>
                </a:cxn>
                <a:cxn ang="0">
                  <a:pos x="0" y="52"/>
                </a:cxn>
                <a:cxn ang="0">
                  <a:pos x="0" y="44"/>
                </a:cxn>
                <a:cxn ang="0">
                  <a:pos x="2" y="43"/>
                </a:cxn>
                <a:cxn ang="0">
                  <a:pos x="67" y="43"/>
                </a:cxn>
                <a:cxn ang="0">
                  <a:pos x="68" y="44"/>
                </a:cxn>
                <a:cxn ang="0">
                  <a:pos x="68" y="52"/>
                </a:cxn>
                <a:cxn ang="0">
                  <a:pos x="68" y="23"/>
                </a:cxn>
                <a:cxn ang="0">
                  <a:pos x="67" y="24"/>
                </a:cxn>
                <a:cxn ang="0">
                  <a:pos x="26" y="24"/>
                </a:cxn>
                <a:cxn ang="0">
                  <a:pos x="25" y="23"/>
                </a:cxn>
                <a:cxn ang="0">
                  <a:pos x="25" y="15"/>
                </a:cxn>
                <a:cxn ang="0">
                  <a:pos x="26" y="14"/>
                </a:cxn>
                <a:cxn ang="0">
                  <a:pos x="67" y="14"/>
                </a:cxn>
                <a:cxn ang="0">
                  <a:pos x="68" y="15"/>
                </a:cxn>
                <a:cxn ang="0">
                  <a:pos x="68" y="23"/>
                </a:cxn>
                <a:cxn ang="0">
                  <a:pos x="68" y="37"/>
                </a:cxn>
                <a:cxn ang="0">
                  <a:pos x="67" y="38"/>
                </a:cxn>
                <a:cxn ang="0">
                  <a:pos x="26" y="38"/>
                </a:cxn>
                <a:cxn ang="0">
                  <a:pos x="25" y="37"/>
                </a:cxn>
                <a:cxn ang="0">
                  <a:pos x="25" y="30"/>
                </a:cxn>
                <a:cxn ang="0">
                  <a:pos x="26" y="29"/>
                </a:cxn>
                <a:cxn ang="0">
                  <a:pos x="67" y="29"/>
                </a:cxn>
                <a:cxn ang="0">
                  <a:pos x="68" y="30"/>
                </a:cxn>
                <a:cxn ang="0">
                  <a:pos x="68" y="37"/>
                </a:cxn>
              </a:cxnLst>
              <a:rect l="0" t="0" r="r" b="b"/>
              <a:pathLst>
                <a:path w="68" h="53">
                  <a:moveTo>
                    <a:pt x="68" y="8"/>
                  </a:moveTo>
                  <a:cubicBezTo>
                    <a:pt x="68" y="9"/>
                    <a:pt x="68" y="9"/>
                    <a:pt x="67" y="9"/>
                  </a:cubicBezTo>
                  <a:cubicBezTo>
                    <a:pt x="2" y="9"/>
                    <a:pt x="2" y="9"/>
                    <a:pt x="2" y="9"/>
                  </a:cubicBezTo>
                  <a:cubicBezTo>
                    <a:pt x="1" y="9"/>
                    <a:pt x="0" y="9"/>
                    <a:pt x="0" y="8"/>
                  </a:cubicBezTo>
                  <a:cubicBezTo>
                    <a:pt x="0" y="1"/>
                    <a:pt x="0" y="1"/>
                    <a:pt x="0" y="1"/>
                  </a:cubicBezTo>
                  <a:cubicBezTo>
                    <a:pt x="0" y="0"/>
                    <a:pt x="1" y="0"/>
                    <a:pt x="2" y="0"/>
                  </a:cubicBezTo>
                  <a:cubicBezTo>
                    <a:pt x="67" y="0"/>
                    <a:pt x="67" y="0"/>
                    <a:pt x="67" y="0"/>
                  </a:cubicBezTo>
                  <a:cubicBezTo>
                    <a:pt x="68" y="0"/>
                    <a:pt x="68" y="0"/>
                    <a:pt x="68" y="1"/>
                  </a:cubicBezTo>
                  <a:lnTo>
                    <a:pt x="68" y="8"/>
                  </a:lnTo>
                  <a:close/>
                  <a:moveTo>
                    <a:pt x="13" y="27"/>
                  </a:moveTo>
                  <a:cubicBezTo>
                    <a:pt x="3" y="38"/>
                    <a:pt x="3" y="38"/>
                    <a:pt x="3" y="38"/>
                  </a:cubicBezTo>
                  <a:cubicBezTo>
                    <a:pt x="2" y="38"/>
                    <a:pt x="2" y="38"/>
                    <a:pt x="2" y="38"/>
                  </a:cubicBezTo>
                  <a:cubicBezTo>
                    <a:pt x="1" y="38"/>
                    <a:pt x="0" y="38"/>
                    <a:pt x="0" y="37"/>
                  </a:cubicBezTo>
                  <a:cubicBezTo>
                    <a:pt x="0" y="15"/>
                    <a:pt x="0" y="15"/>
                    <a:pt x="0" y="15"/>
                  </a:cubicBezTo>
                  <a:cubicBezTo>
                    <a:pt x="0" y="15"/>
                    <a:pt x="1" y="14"/>
                    <a:pt x="2" y="14"/>
                  </a:cubicBezTo>
                  <a:cubicBezTo>
                    <a:pt x="2" y="14"/>
                    <a:pt x="2" y="14"/>
                    <a:pt x="3" y="14"/>
                  </a:cubicBezTo>
                  <a:cubicBezTo>
                    <a:pt x="13" y="25"/>
                    <a:pt x="13" y="25"/>
                    <a:pt x="13" y="25"/>
                  </a:cubicBezTo>
                  <a:cubicBezTo>
                    <a:pt x="14" y="26"/>
                    <a:pt x="14" y="26"/>
                    <a:pt x="14" y="26"/>
                  </a:cubicBezTo>
                  <a:cubicBezTo>
                    <a:pt x="14" y="27"/>
                    <a:pt x="14" y="27"/>
                    <a:pt x="13" y="27"/>
                  </a:cubicBezTo>
                  <a:close/>
                  <a:moveTo>
                    <a:pt x="68" y="52"/>
                  </a:moveTo>
                  <a:cubicBezTo>
                    <a:pt x="68" y="52"/>
                    <a:pt x="68" y="53"/>
                    <a:pt x="67" y="53"/>
                  </a:cubicBezTo>
                  <a:cubicBezTo>
                    <a:pt x="2" y="53"/>
                    <a:pt x="2" y="53"/>
                    <a:pt x="2" y="53"/>
                  </a:cubicBezTo>
                  <a:cubicBezTo>
                    <a:pt x="1" y="53"/>
                    <a:pt x="0" y="52"/>
                    <a:pt x="0" y="52"/>
                  </a:cubicBezTo>
                  <a:cubicBezTo>
                    <a:pt x="0" y="44"/>
                    <a:pt x="0" y="44"/>
                    <a:pt x="0" y="44"/>
                  </a:cubicBezTo>
                  <a:cubicBezTo>
                    <a:pt x="0" y="44"/>
                    <a:pt x="1" y="43"/>
                    <a:pt x="2" y="43"/>
                  </a:cubicBezTo>
                  <a:cubicBezTo>
                    <a:pt x="67" y="43"/>
                    <a:pt x="67" y="43"/>
                    <a:pt x="67" y="43"/>
                  </a:cubicBezTo>
                  <a:cubicBezTo>
                    <a:pt x="68" y="43"/>
                    <a:pt x="68" y="44"/>
                    <a:pt x="68" y="44"/>
                  </a:cubicBezTo>
                  <a:lnTo>
                    <a:pt x="68" y="52"/>
                  </a:lnTo>
                  <a:close/>
                  <a:moveTo>
                    <a:pt x="68" y="23"/>
                  </a:moveTo>
                  <a:cubicBezTo>
                    <a:pt x="68" y="23"/>
                    <a:pt x="68" y="24"/>
                    <a:pt x="67" y="24"/>
                  </a:cubicBezTo>
                  <a:cubicBezTo>
                    <a:pt x="26" y="24"/>
                    <a:pt x="26" y="24"/>
                    <a:pt x="26" y="24"/>
                  </a:cubicBezTo>
                  <a:cubicBezTo>
                    <a:pt x="25" y="24"/>
                    <a:pt x="25" y="23"/>
                    <a:pt x="25" y="23"/>
                  </a:cubicBezTo>
                  <a:cubicBezTo>
                    <a:pt x="25" y="15"/>
                    <a:pt x="25" y="15"/>
                    <a:pt x="25" y="15"/>
                  </a:cubicBezTo>
                  <a:cubicBezTo>
                    <a:pt x="25" y="15"/>
                    <a:pt x="25" y="14"/>
                    <a:pt x="26" y="14"/>
                  </a:cubicBezTo>
                  <a:cubicBezTo>
                    <a:pt x="67" y="14"/>
                    <a:pt x="67" y="14"/>
                    <a:pt x="67" y="14"/>
                  </a:cubicBezTo>
                  <a:cubicBezTo>
                    <a:pt x="68" y="14"/>
                    <a:pt x="68" y="15"/>
                    <a:pt x="68" y="15"/>
                  </a:cubicBezTo>
                  <a:lnTo>
                    <a:pt x="68" y="23"/>
                  </a:lnTo>
                  <a:close/>
                  <a:moveTo>
                    <a:pt x="68" y="37"/>
                  </a:moveTo>
                  <a:cubicBezTo>
                    <a:pt x="68" y="38"/>
                    <a:pt x="68" y="38"/>
                    <a:pt x="67" y="38"/>
                  </a:cubicBezTo>
                  <a:cubicBezTo>
                    <a:pt x="26" y="38"/>
                    <a:pt x="26" y="38"/>
                    <a:pt x="26" y="38"/>
                  </a:cubicBezTo>
                  <a:cubicBezTo>
                    <a:pt x="25" y="38"/>
                    <a:pt x="25" y="38"/>
                    <a:pt x="25" y="37"/>
                  </a:cubicBezTo>
                  <a:cubicBezTo>
                    <a:pt x="25" y="30"/>
                    <a:pt x="25" y="30"/>
                    <a:pt x="25" y="30"/>
                  </a:cubicBezTo>
                  <a:cubicBezTo>
                    <a:pt x="25" y="29"/>
                    <a:pt x="25" y="29"/>
                    <a:pt x="26" y="29"/>
                  </a:cubicBezTo>
                  <a:cubicBezTo>
                    <a:pt x="67" y="29"/>
                    <a:pt x="67" y="29"/>
                    <a:pt x="67" y="29"/>
                  </a:cubicBezTo>
                  <a:cubicBezTo>
                    <a:pt x="68" y="29"/>
                    <a:pt x="68" y="29"/>
                    <a:pt x="68" y="30"/>
                  </a:cubicBezTo>
                  <a:lnTo>
                    <a:pt x="68" y="37"/>
                  </a:lnTo>
                  <a:close/>
                </a:path>
              </a:pathLst>
            </a:custGeom>
            <a:solidFill>
              <a:srgbClr val="1E74AE"/>
            </a:solidFill>
            <a:ln w="9525">
              <a:noFill/>
              <a:round/>
            </a:ln>
            <a:effectLst>
              <a:outerShdw blurRad="190500" dist="38100" dir="2700000" algn="tl" rotWithShape="0">
                <a:prstClr val="black">
                  <a:alpha val="30000"/>
                </a:prstClr>
              </a:outerShdw>
            </a:effectLst>
          </p:spPr>
          <p:txBody>
            <a:bodyPr anchor="ctr"/>
            <a:lstStyle/>
            <a:p>
              <a:pPr algn="ctr"/>
              <a:endParaRPr sz="1015" dirty="0">
                <a:latin typeface="+mn-lt"/>
                <a:ea typeface="思源黑体" panose="020B0500000000000000" pitchFamily="34" charset="-122"/>
                <a:cs typeface="+mn-ea"/>
                <a:sym typeface="+mn-lt"/>
              </a:endParaRPr>
            </a:p>
          </p:txBody>
        </p:sp>
        <p:sp>
          <p:nvSpPr>
            <p:cNvPr id="21" name="矩形 20"/>
            <p:cNvSpPr/>
            <p:nvPr/>
          </p:nvSpPr>
          <p:spPr>
            <a:xfrm>
              <a:off x="4161635" y="3365037"/>
              <a:ext cx="1259464" cy="43806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b="1" dirty="0">
                  <a:solidFill>
                    <a:schemeClr val="bg1"/>
                  </a:solidFill>
                  <a:latin typeface="+mn-lt"/>
                  <a:ea typeface="思源黑体" panose="020B0500000000000000" pitchFamily="34" charset="-122"/>
                  <a:cs typeface="+mn-ea"/>
                  <a:sym typeface="+mn-lt"/>
                </a:rPr>
                <a:t>大声请求</a:t>
              </a:r>
            </a:p>
          </p:txBody>
        </p:sp>
      </p:grpSp>
      <p:grpSp>
        <p:nvGrpSpPr>
          <p:cNvPr id="23" name="组合 22"/>
          <p:cNvGrpSpPr/>
          <p:nvPr/>
        </p:nvGrpSpPr>
        <p:grpSpPr>
          <a:xfrm>
            <a:off x="5771269" y="1633051"/>
            <a:ext cx="1377241" cy="1347545"/>
            <a:chOff x="6533684" y="2072270"/>
            <a:chExt cx="1836321" cy="1796726"/>
          </a:xfrm>
        </p:grpSpPr>
        <p:sp>
          <p:nvSpPr>
            <p:cNvPr id="25" name="Rectangle: Rounded Corners 18"/>
            <p:cNvSpPr/>
            <p:nvPr/>
          </p:nvSpPr>
          <p:spPr>
            <a:xfrm rot="10800000">
              <a:off x="6533684" y="2072270"/>
              <a:ext cx="1836321" cy="1514581"/>
            </a:xfrm>
            <a:prstGeom prst="roundRect">
              <a:avLst>
                <a:gd name="adj" fmla="val 10000"/>
              </a:avLst>
            </a:prstGeom>
            <a:noFill/>
            <a:ln>
              <a:solidFill>
                <a:schemeClr val="bg1">
                  <a:lumMod val="85000"/>
                </a:schemeClr>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nchor="ctr"/>
            <a:lstStyle/>
            <a:p>
              <a:pPr algn="ctr"/>
              <a:endParaRPr sz="1015" dirty="0">
                <a:ea typeface="思源黑体" panose="020B0500000000000000" pitchFamily="34" charset="-122"/>
                <a:cs typeface="+mn-ea"/>
                <a:sym typeface="+mn-lt"/>
              </a:endParaRPr>
            </a:p>
          </p:txBody>
        </p:sp>
        <p:sp>
          <p:nvSpPr>
            <p:cNvPr id="26" name="Rectangle: Rounded Corners 19"/>
            <p:cNvSpPr/>
            <p:nvPr/>
          </p:nvSpPr>
          <p:spPr>
            <a:xfrm rot="10800000" flipV="1">
              <a:off x="6822112" y="3368151"/>
              <a:ext cx="1259462" cy="500845"/>
            </a:xfrm>
            <a:prstGeom prst="roundRect">
              <a:avLst>
                <a:gd name="adj" fmla="val 50000"/>
              </a:avLst>
            </a:prstGeom>
            <a:solidFill>
              <a:srgbClr val="FF9216"/>
            </a:solidFill>
            <a:ln>
              <a:solidFill>
                <a:srgbClr val="FF9216"/>
              </a:solidFill>
            </a:ln>
            <a:effectLst>
              <a:outerShdw blurRad="190500" dist="38100" dir="2700000" algn="tl" rotWithShape="0">
                <a:prstClr val="black">
                  <a:alpha val="30000"/>
                </a:prstClr>
              </a:outerShdw>
            </a:effectLst>
          </p:spPr>
          <p:style>
            <a:lnRef idx="2">
              <a:scrgbClr r="0" g="0" b="0"/>
            </a:lnRef>
            <a:fillRef idx="1">
              <a:scrgbClr r="0" g="0" b="0"/>
            </a:fillRef>
            <a:effectRef idx="0">
              <a:schemeClr val="accent5">
                <a:hueOff val="0"/>
                <a:satOff val="0"/>
                <a:lumOff val="0"/>
                <a:alphaOff val="0"/>
              </a:schemeClr>
            </a:effectRef>
            <a:fontRef idx="minor">
              <a:schemeClr val="lt1"/>
            </a:fontRef>
          </p:style>
          <p:txBody>
            <a:bodyPr wrap="none" anchor="ctr">
              <a:normAutofit/>
            </a:bodyPr>
            <a:lstStyle/>
            <a:p>
              <a:pPr lvl="0" algn="ctr"/>
              <a:endParaRPr lang="zh-CN" altLang="en-US" sz="825" b="1" dirty="0">
                <a:solidFill>
                  <a:srgbClr val="FFFFFF"/>
                </a:solidFill>
                <a:ea typeface="思源黑体" panose="020B0500000000000000" pitchFamily="34" charset="-122"/>
                <a:cs typeface="+mn-ea"/>
                <a:sym typeface="+mn-lt"/>
              </a:endParaRPr>
            </a:p>
          </p:txBody>
        </p:sp>
        <p:sp>
          <p:nvSpPr>
            <p:cNvPr id="27" name="Freeform: Shape 21"/>
            <p:cNvSpPr/>
            <p:nvPr/>
          </p:nvSpPr>
          <p:spPr bwMode="auto">
            <a:xfrm>
              <a:off x="7179785" y="2555325"/>
              <a:ext cx="544118" cy="548470"/>
            </a:xfrm>
            <a:custGeom>
              <a:avLst/>
              <a:gdLst/>
              <a:ahLst/>
              <a:cxnLst>
                <a:cxn ang="0">
                  <a:pos x="58" y="47"/>
                </a:cxn>
                <a:cxn ang="0">
                  <a:pos x="47" y="58"/>
                </a:cxn>
                <a:cxn ang="0">
                  <a:pos x="11" y="58"/>
                </a:cxn>
                <a:cxn ang="0">
                  <a:pos x="0" y="47"/>
                </a:cxn>
                <a:cxn ang="0">
                  <a:pos x="0" y="10"/>
                </a:cxn>
                <a:cxn ang="0">
                  <a:pos x="11" y="0"/>
                </a:cxn>
                <a:cxn ang="0">
                  <a:pos x="47" y="0"/>
                </a:cxn>
                <a:cxn ang="0">
                  <a:pos x="58" y="10"/>
                </a:cxn>
                <a:cxn ang="0">
                  <a:pos x="58" y="47"/>
                </a:cxn>
                <a:cxn ang="0">
                  <a:pos x="41" y="27"/>
                </a:cxn>
                <a:cxn ang="0">
                  <a:pos x="30" y="17"/>
                </a:cxn>
                <a:cxn ang="0">
                  <a:pos x="9" y="37"/>
                </a:cxn>
                <a:cxn ang="0">
                  <a:pos x="9" y="48"/>
                </a:cxn>
                <a:cxn ang="0">
                  <a:pos x="20" y="48"/>
                </a:cxn>
                <a:cxn ang="0">
                  <a:pos x="41" y="27"/>
                </a:cxn>
                <a:cxn ang="0">
                  <a:pos x="21" y="43"/>
                </a:cxn>
                <a:cxn ang="0">
                  <a:pos x="19" y="44"/>
                </a:cxn>
                <a:cxn ang="0">
                  <a:pos x="17" y="44"/>
                </a:cxn>
                <a:cxn ang="0">
                  <a:pos x="17" y="41"/>
                </a:cxn>
                <a:cxn ang="0">
                  <a:pos x="13" y="41"/>
                </a:cxn>
                <a:cxn ang="0">
                  <a:pos x="13" y="39"/>
                </a:cxn>
                <a:cxn ang="0">
                  <a:pos x="15" y="37"/>
                </a:cxn>
                <a:cxn ang="0">
                  <a:pos x="21" y="43"/>
                </a:cxn>
                <a:cxn ang="0">
                  <a:pos x="31" y="23"/>
                </a:cxn>
                <a:cxn ang="0">
                  <a:pos x="20" y="34"/>
                </a:cxn>
                <a:cxn ang="0">
                  <a:pos x="19" y="34"/>
                </a:cxn>
                <a:cxn ang="0">
                  <a:pos x="19" y="33"/>
                </a:cxn>
                <a:cxn ang="0">
                  <a:pos x="30" y="22"/>
                </a:cxn>
                <a:cxn ang="0">
                  <a:pos x="31" y="22"/>
                </a:cxn>
                <a:cxn ang="0">
                  <a:pos x="31" y="23"/>
                </a:cxn>
                <a:cxn ang="0">
                  <a:pos x="47" y="22"/>
                </a:cxn>
                <a:cxn ang="0">
                  <a:pos x="47" y="16"/>
                </a:cxn>
                <a:cxn ang="0">
                  <a:pos x="41" y="11"/>
                </a:cxn>
                <a:cxn ang="0">
                  <a:pos x="36" y="11"/>
                </a:cxn>
                <a:cxn ang="0">
                  <a:pos x="33" y="14"/>
                </a:cxn>
                <a:cxn ang="0">
                  <a:pos x="43" y="25"/>
                </a:cxn>
                <a:cxn ang="0">
                  <a:pos x="47" y="22"/>
                </a:cxn>
              </a:cxnLst>
              <a:rect l="0" t="0" r="r" b="b"/>
              <a:pathLst>
                <a:path w="58" h="58">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41" y="27"/>
                  </a:moveTo>
                  <a:cubicBezTo>
                    <a:pt x="30" y="17"/>
                    <a:pt x="30" y="17"/>
                    <a:pt x="30" y="17"/>
                  </a:cubicBezTo>
                  <a:cubicBezTo>
                    <a:pt x="9" y="37"/>
                    <a:pt x="9" y="37"/>
                    <a:pt x="9" y="37"/>
                  </a:cubicBezTo>
                  <a:cubicBezTo>
                    <a:pt x="9" y="48"/>
                    <a:pt x="9" y="48"/>
                    <a:pt x="9" y="48"/>
                  </a:cubicBezTo>
                  <a:cubicBezTo>
                    <a:pt x="20" y="48"/>
                    <a:pt x="20" y="48"/>
                    <a:pt x="20" y="48"/>
                  </a:cubicBezTo>
                  <a:lnTo>
                    <a:pt x="41" y="27"/>
                  </a:lnTo>
                  <a:close/>
                  <a:moveTo>
                    <a:pt x="21" y="43"/>
                  </a:moveTo>
                  <a:cubicBezTo>
                    <a:pt x="19" y="44"/>
                    <a:pt x="19" y="44"/>
                    <a:pt x="19" y="44"/>
                  </a:cubicBezTo>
                  <a:cubicBezTo>
                    <a:pt x="17" y="44"/>
                    <a:pt x="17" y="44"/>
                    <a:pt x="17" y="44"/>
                  </a:cubicBezTo>
                  <a:cubicBezTo>
                    <a:pt x="17" y="41"/>
                    <a:pt x="17" y="41"/>
                    <a:pt x="17" y="41"/>
                  </a:cubicBezTo>
                  <a:cubicBezTo>
                    <a:pt x="13" y="41"/>
                    <a:pt x="13" y="41"/>
                    <a:pt x="13" y="41"/>
                  </a:cubicBezTo>
                  <a:cubicBezTo>
                    <a:pt x="13" y="39"/>
                    <a:pt x="13" y="39"/>
                    <a:pt x="13" y="39"/>
                  </a:cubicBezTo>
                  <a:cubicBezTo>
                    <a:pt x="15" y="37"/>
                    <a:pt x="15" y="37"/>
                    <a:pt x="15" y="37"/>
                  </a:cubicBezTo>
                  <a:lnTo>
                    <a:pt x="21" y="43"/>
                  </a:lnTo>
                  <a:close/>
                  <a:moveTo>
                    <a:pt x="31" y="23"/>
                  </a:moveTo>
                  <a:cubicBezTo>
                    <a:pt x="20" y="34"/>
                    <a:pt x="20" y="34"/>
                    <a:pt x="20" y="34"/>
                  </a:cubicBezTo>
                  <a:cubicBezTo>
                    <a:pt x="19" y="34"/>
                    <a:pt x="19" y="35"/>
                    <a:pt x="19" y="34"/>
                  </a:cubicBezTo>
                  <a:cubicBezTo>
                    <a:pt x="18" y="34"/>
                    <a:pt x="18" y="33"/>
                    <a:pt x="19" y="33"/>
                  </a:cubicBezTo>
                  <a:cubicBezTo>
                    <a:pt x="30" y="22"/>
                    <a:pt x="30" y="22"/>
                    <a:pt x="30" y="22"/>
                  </a:cubicBezTo>
                  <a:cubicBezTo>
                    <a:pt x="30" y="22"/>
                    <a:pt x="31" y="22"/>
                    <a:pt x="31" y="22"/>
                  </a:cubicBezTo>
                  <a:cubicBezTo>
                    <a:pt x="31" y="22"/>
                    <a:pt x="31" y="23"/>
                    <a:pt x="31" y="23"/>
                  </a:cubicBezTo>
                  <a:close/>
                  <a:moveTo>
                    <a:pt x="47" y="22"/>
                  </a:moveTo>
                  <a:cubicBezTo>
                    <a:pt x="48" y="20"/>
                    <a:pt x="48" y="18"/>
                    <a:pt x="47" y="16"/>
                  </a:cubicBezTo>
                  <a:cubicBezTo>
                    <a:pt x="41" y="11"/>
                    <a:pt x="41" y="11"/>
                    <a:pt x="41" y="11"/>
                  </a:cubicBezTo>
                  <a:cubicBezTo>
                    <a:pt x="40" y="9"/>
                    <a:pt x="37" y="9"/>
                    <a:pt x="36" y="11"/>
                  </a:cubicBezTo>
                  <a:cubicBezTo>
                    <a:pt x="33" y="14"/>
                    <a:pt x="33" y="14"/>
                    <a:pt x="33" y="14"/>
                  </a:cubicBezTo>
                  <a:cubicBezTo>
                    <a:pt x="43" y="25"/>
                    <a:pt x="43" y="25"/>
                    <a:pt x="43" y="25"/>
                  </a:cubicBezTo>
                  <a:lnTo>
                    <a:pt x="47" y="22"/>
                  </a:lnTo>
                  <a:close/>
                </a:path>
              </a:pathLst>
            </a:custGeom>
            <a:solidFill>
              <a:srgbClr val="FF9216"/>
            </a:solidFill>
            <a:ln w="9525">
              <a:noFill/>
              <a:round/>
            </a:ln>
            <a:effectLst>
              <a:outerShdw blurRad="190500" dist="38100" dir="2700000" algn="tl" rotWithShape="0">
                <a:prstClr val="black">
                  <a:alpha val="30000"/>
                </a:prstClr>
              </a:outerShdw>
            </a:effectLst>
          </p:spPr>
          <p:txBody>
            <a:bodyPr anchor="ctr"/>
            <a:lstStyle/>
            <a:p>
              <a:pPr algn="ctr"/>
              <a:endParaRPr sz="1015" dirty="0">
                <a:latin typeface="+mn-lt"/>
                <a:ea typeface="思源黑体" panose="020B0500000000000000" pitchFamily="34" charset="-122"/>
                <a:cs typeface="+mn-ea"/>
                <a:sym typeface="+mn-lt"/>
              </a:endParaRPr>
            </a:p>
          </p:txBody>
        </p:sp>
        <p:sp>
          <p:nvSpPr>
            <p:cNvPr id="28" name="矩形 27"/>
            <p:cNvSpPr/>
            <p:nvPr/>
          </p:nvSpPr>
          <p:spPr>
            <a:xfrm>
              <a:off x="6822111" y="3391327"/>
              <a:ext cx="1259464" cy="438068"/>
            </a:xfrm>
            <a:prstGeom prst="rect">
              <a:avLst/>
            </a:prstGeom>
            <a:noFill/>
          </p:spPr>
          <p:txBody>
            <a:bodyPr wrap="square">
              <a:spAutoFit/>
              <a:scene3d>
                <a:camera prst="orthographicFront"/>
                <a:lightRig rig="threePt" dir="t"/>
              </a:scene3d>
              <a:sp3d contourW="12700"/>
            </a:bodyPr>
            <a:lstStyle/>
            <a:p>
              <a:pPr algn="ctr">
                <a:lnSpc>
                  <a:spcPct val="120000"/>
                </a:lnSpc>
              </a:pPr>
              <a:r>
                <a:rPr lang="zh-CN" altLang="en-US" sz="1400" b="1" dirty="0">
                  <a:solidFill>
                    <a:schemeClr val="bg1"/>
                  </a:solidFill>
                  <a:latin typeface="+mn-lt"/>
                  <a:ea typeface="思源黑体" panose="020B0500000000000000" pitchFamily="34" charset="-122"/>
                  <a:cs typeface="+mn-ea"/>
                  <a:sym typeface="+mn-lt"/>
                </a:rPr>
                <a:t>换环境</a:t>
              </a:r>
            </a:p>
          </p:txBody>
        </p:sp>
      </p:grpSp>
      <p:sp>
        <p:nvSpPr>
          <p:cNvPr id="30" name="文本框 29"/>
          <p:cNvSpPr txBox="1"/>
          <p:nvPr/>
        </p:nvSpPr>
        <p:spPr>
          <a:xfrm>
            <a:off x="2004193" y="2987437"/>
            <a:ext cx="1377242" cy="1591269"/>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r>
              <a:rPr lang="zh-CN" altLang="en-US" dirty="0"/>
              <a:t>“你越是留意自己内心的声音，就越能够听到别人的声音。”一旦我们能够敏锐地察觉并照顾自己的感受和需要，我们就有能力迅速调整好状态，来倾听他人。</a:t>
            </a:r>
          </a:p>
        </p:txBody>
      </p:sp>
      <p:sp>
        <p:nvSpPr>
          <p:cNvPr id="31" name="文本框 30"/>
          <p:cNvSpPr txBox="1"/>
          <p:nvPr/>
        </p:nvSpPr>
        <p:spPr>
          <a:xfrm>
            <a:off x="3849667" y="2987437"/>
            <a:ext cx="1377242" cy="1822102"/>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r>
              <a:rPr lang="zh-CN" altLang="en-US" dirty="0"/>
              <a:t>我相信，如果我们能够直接地表达我们的痛苦，那么，即使对方也处于痛苦之中，有时他也能够意识到我们的需要。大声提出请求，是为了提醒他们注意我此时此刻的痛苦和需要。</a:t>
            </a:r>
          </a:p>
        </p:txBody>
      </p:sp>
      <p:sp>
        <p:nvSpPr>
          <p:cNvPr id="32" name="文本框 31"/>
          <p:cNvSpPr txBox="1"/>
          <p:nvPr/>
        </p:nvSpPr>
        <p:spPr>
          <a:xfrm>
            <a:off x="5764153" y="2984636"/>
            <a:ext cx="1377242" cy="1822102"/>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r>
              <a:rPr lang="zh-CN" altLang="en-US" dirty="0"/>
              <a:t>不过，如果对方正处于激烈的情绪中，他也可能无法留意我们的感受和需要。这时，我们的另一种选择是，换一个环境。我们需要时间和空间来调整状态，等平静下来了，再回来。</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1000"/>
                                        <p:tgtEl>
                                          <p:spTgt spid="16"/>
                                        </p:tgtEl>
                                      </p:cBhvr>
                                    </p:animEffect>
                                    <p:anim calcmode="lin" valueType="num">
                                      <p:cBhvr>
                                        <p:cTn id="14" dur="1000" fill="hold"/>
                                        <p:tgtEl>
                                          <p:spTgt spid="16"/>
                                        </p:tgtEl>
                                        <p:attrNameLst>
                                          <p:attrName>ppt_x</p:attrName>
                                        </p:attrNameLst>
                                      </p:cBhvr>
                                      <p:tavLst>
                                        <p:tav tm="0">
                                          <p:val>
                                            <p:strVal val="#ppt_x"/>
                                          </p:val>
                                        </p:tav>
                                        <p:tav tm="100000">
                                          <p:val>
                                            <p:strVal val="#ppt_x"/>
                                          </p:val>
                                        </p:tav>
                                      </p:tavLst>
                                    </p:anim>
                                    <p:anim calcmode="lin" valueType="num">
                                      <p:cBhvr>
                                        <p:cTn id="15" dur="1000" fill="hold"/>
                                        <p:tgtEl>
                                          <p:spTgt spid="1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1000"/>
                                        <p:tgtEl>
                                          <p:spTgt spid="23"/>
                                        </p:tgtEl>
                                      </p:cBhvr>
                                    </p:animEffect>
                                    <p:anim calcmode="lin" valueType="num">
                                      <p:cBhvr>
                                        <p:cTn id="20" dur="1000" fill="hold"/>
                                        <p:tgtEl>
                                          <p:spTgt spid="23"/>
                                        </p:tgtEl>
                                        <p:attrNameLst>
                                          <p:attrName>ppt_x</p:attrName>
                                        </p:attrNameLst>
                                      </p:cBhvr>
                                      <p:tavLst>
                                        <p:tav tm="0">
                                          <p:val>
                                            <p:strVal val="#ppt_x"/>
                                          </p:val>
                                        </p:tav>
                                        <p:tav tm="100000">
                                          <p:val>
                                            <p:strVal val="#ppt_x"/>
                                          </p:val>
                                        </p:tav>
                                      </p:tavLst>
                                    </p:anim>
                                    <p:anim calcmode="lin" valueType="num">
                                      <p:cBhvr>
                                        <p:cTn id="2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5400600" cy="4603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练习五：倾听他人并给予反馈</a:t>
            </a:r>
          </a:p>
        </p:txBody>
      </p:sp>
      <p:sp>
        <p:nvSpPr>
          <p:cNvPr id="3" name="文本框 2"/>
          <p:cNvSpPr txBox="1"/>
          <p:nvPr/>
        </p:nvSpPr>
        <p:spPr>
          <a:xfrm>
            <a:off x="1044402" y="659595"/>
            <a:ext cx="7344816" cy="184666"/>
          </a:xfrm>
          <a:prstGeom prst="rect">
            <a:avLst/>
          </a:prstGeom>
          <a:noFill/>
        </p:spPr>
        <p:txBody>
          <a:bodyPr wrap="square" lIns="0" tIns="0" rIns="0" bIns="0" rtlCol="0">
            <a:spAutoFit/>
          </a:bodyPr>
          <a:lstStyle/>
          <a:p>
            <a:pPr lvl="0" algn="just">
              <a:buClrTx/>
              <a:buSzTx/>
              <a:buFontTx/>
            </a:pPr>
            <a:r>
              <a:rPr lang="zh-CN" altLang="en-US" sz="1200" dirty="0">
                <a:solidFill>
                  <a:schemeClr val="tx1">
                    <a:lumMod val="65000"/>
                    <a:lumOff val="35000"/>
                  </a:schemeClr>
                </a:solidFill>
                <a:ea typeface="思源黑体" panose="020B0500000000000000" pitchFamily="34" charset="-122"/>
                <a:sym typeface="+mn-ea"/>
              </a:rPr>
              <a:t>以下是甲和乙的十组对话。请问在哪些对话中，乙用心体会甲的感受和需要并给予反馈？</a:t>
            </a:r>
          </a:p>
        </p:txBody>
      </p:sp>
      <p:graphicFrame>
        <p:nvGraphicFramePr>
          <p:cNvPr id="5" name="表格 2"/>
          <p:cNvGraphicFramePr>
            <a:graphicFrameLocks noGrp="1"/>
          </p:cNvGraphicFramePr>
          <p:nvPr>
            <p:custDataLst>
              <p:tags r:id="rId1"/>
            </p:custDataLst>
          </p:nvPr>
        </p:nvGraphicFramePr>
        <p:xfrm>
          <a:off x="468338" y="916360"/>
          <a:ext cx="8207375" cy="4030798"/>
        </p:xfrm>
        <a:graphic>
          <a:graphicData uri="http://schemas.openxmlformats.org/drawingml/2006/table">
            <a:tbl>
              <a:tblPr firstRow="1" bandRow="1">
                <a:tableStyleId>{5C22544A-7EE6-4342-B048-85BDC9FD1C3A}</a:tableStyleId>
              </a:tblPr>
              <a:tblGrid>
                <a:gridCol w="3528392">
                  <a:extLst>
                    <a:ext uri="{9D8B030D-6E8A-4147-A177-3AD203B41FA5}">
                      <a16:colId xmlns:a16="http://schemas.microsoft.com/office/drawing/2014/main" val="20000"/>
                    </a:ext>
                  </a:extLst>
                </a:gridCol>
                <a:gridCol w="4678983">
                  <a:extLst>
                    <a:ext uri="{9D8B030D-6E8A-4147-A177-3AD203B41FA5}">
                      <a16:colId xmlns:a16="http://schemas.microsoft.com/office/drawing/2014/main" val="20001"/>
                    </a:ext>
                  </a:extLst>
                </a:gridCol>
              </a:tblGrid>
              <a:tr h="771631">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甲：“我又误机了，我真是个混蛋！”</a:t>
                      </a:r>
                      <a:endParaRPr lang="en-US" altLang="zh-CN" sz="1000" b="0" kern="1200" dirty="0">
                        <a:solidFill>
                          <a:schemeClr val="bg1"/>
                        </a:solidFill>
                        <a:latin typeface="Calibri" panose="020F0502020204030204" pitchFamily="34" charset="0"/>
                        <a:ea typeface="思源黑体" panose="020B0500000000000000" pitchFamily="34" charset="-122"/>
                        <a:cs typeface="+mn-cs"/>
                      </a:endParaRPr>
                    </a:p>
                    <a:p>
                      <a:r>
                        <a:rPr lang="zh-CN" altLang="en-US" sz="1000" b="0" kern="1200" dirty="0">
                          <a:solidFill>
                            <a:schemeClr val="bg1"/>
                          </a:solidFill>
                          <a:latin typeface="Calibri" panose="020F0502020204030204" pitchFamily="34" charset="0"/>
                          <a:ea typeface="思源黑体" panose="020B0500000000000000" pitchFamily="34" charset="-122"/>
                          <a:cs typeface="+mn-cs"/>
                        </a:rPr>
                        <a:t>乙：“没有人是十全十美的，不要太严格要求自己。”</a:t>
                      </a:r>
                    </a:p>
                  </a:txBody>
                  <a:tcPr anchor="ctr">
                    <a:solidFill>
                      <a:srgbClr val="1E74AE"/>
                    </a:solidFill>
                  </a:tcPr>
                </a:tc>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如果你选择这个对话，我们意见不一致。因为我认为乙是在安慰。如果乙用心倾听并给予反馈，他也许会说：“你很失望，是因为你希望能够信赖自己，是吗？”</a:t>
                      </a:r>
                    </a:p>
                  </a:txBody>
                  <a:tcPr anchor="ctr">
                    <a:solidFill>
                      <a:srgbClr val="1E74AE"/>
                    </a:solidFill>
                  </a:tcPr>
                </a:tc>
                <a:extLst>
                  <a:ext uri="{0D108BD9-81ED-4DB2-BD59-A6C34878D82A}">
                    <a16:rowId xmlns:a16="http://schemas.microsoft.com/office/drawing/2014/main" val="10000"/>
                  </a:ext>
                </a:extLst>
              </a:tr>
              <a:tr h="771631">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甲：“我认为我们应该把这些非法移民遣送回国。”</a:t>
                      </a:r>
                      <a:endParaRPr lang="en-US" altLang="zh-CN" sz="1000" b="0" kern="1200" dirty="0">
                        <a:solidFill>
                          <a:schemeClr val="bg1"/>
                        </a:solidFill>
                        <a:latin typeface="Calibri" panose="020F0502020204030204" pitchFamily="34" charset="0"/>
                        <a:ea typeface="思源黑体" panose="020B0500000000000000" pitchFamily="34" charset="-122"/>
                        <a:cs typeface="+mn-cs"/>
                      </a:endParaRPr>
                    </a:p>
                    <a:p>
                      <a:r>
                        <a:rPr lang="zh-CN" altLang="en-US" sz="1000" b="0" kern="1200" dirty="0">
                          <a:solidFill>
                            <a:schemeClr val="bg1"/>
                          </a:solidFill>
                          <a:latin typeface="Calibri" panose="020F0502020204030204" pitchFamily="34" charset="0"/>
                          <a:ea typeface="思源黑体" panose="020B0500000000000000" pitchFamily="34" charset="-122"/>
                          <a:cs typeface="+mn-cs"/>
                        </a:rPr>
                        <a:t>乙：“这对改善社会治安有帮助吗？”</a:t>
                      </a:r>
                    </a:p>
                  </a:txBody>
                  <a:tcPr anchor="ctr">
                    <a:solidFill>
                      <a:srgbClr val="FF9216"/>
                    </a:solidFill>
                  </a:tcPr>
                </a:tc>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如果你选择这个对话，我们意见不一致。因为我认为乙是在询问。如果乙用心倾听并给予反馈，他也许会说：“你有些担心，因为你很看重社会秩序和安全？”</a:t>
                      </a:r>
                    </a:p>
                  </a:txBody>
                  <a:tcPr anchor="ctr">
                    <a:solidFill>
                      <a:srgbClr val="FF9216"/>
                    </a:solidFill>
                  </a:tcPr>
                </a:tc>
                <a:extLst>
                  <a:ext uri="{0D108BD9-81ED-4DB2-BD59-A6C34878D82A}">
                    <a16:rowId xmlns:a16="http://schemas.microsoft.com/office/drawing/2014/main" val="10001"/>
                  </a:ext>
                </a:extLst>
              </a:tr>
              <a:tr h="909421">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甲：“你以为你什么都知道？！”</a:t>
                      </a:r>
                      <a:endParaRPr lang="en-US" altLang="zh-CN" sz="1000" b="0" kern="1200" dirty="0">
                        <a:solidFill>
                          <a:schemeClr val="bg1"/>
                        </a:solidFill>
                        <a:latin typeface="Calibri" panose="020F0502020204030204" pitchFamily="34" charset="0"/>
                        <a:ea typeface="思源黑体" panose="020B0500000000000000" pitchFamily="34" charset="-122"/>
                        <a:cs typeface="+mn-cs"/>
                      </a:endParaRPr>
                    </a:p>
                    <a:p>
                      <a:r>
                        <a:rPr lang="zh-CN" altLang="en-US" sz="1000" b="0" kern="1200" dirty="0">
                          <a:solidFill>
                            <a:schemeClr val="bg1"/>
                          </a:solidFill>
                          <a:latin typeface="Calibri" panose="020F0502020204030204" pitchFamily="34" charset="0"/>
                          <a:ea typeface="思源黑体" panose="020B0500000000000000" pitchFamily="34" charset="-122"/>
                          <a:cs typeface="+mn-cs"/>
                        </a:rPr>
                        <a:t>乙：“听起来，你有些不耐烦，因为你希望每个人的意见都能得到倾听？”</a:t>
                      </a:r>
                    </a:p>
                  </a:txBody>
                  <a:tcPr anchor="ctr">
                    <a:solidFill>
                      <a:srgbClr val="1E74AE"/>
                    </a:solidFill>
                  </a:tcPr>
                </a:tc>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如果你选择这个对话，我们意见一致。</a:t>
                      </a:r>
                    </a:p>
                  </a:txBody>
                  <a:tcPr anchor="ctr">
                    <a:solidFill>
                      <a:srgbClr val="1E74AE"/>
                    </a:solidFill>
                  </a:tcPr>
                </a:tc>
                <a:extLst>
                  <a:ext uri="{0D108BD9-81ED-4DB2-BD59-A6C34878D82A}">
                    <a16:rowId xmlns:a16="http://schemas.microsoft.com/office/drawing/2014/main" val="10002"/>
                  </a:ext>
                </a:extLst>
              </a:tr>
              <a:tr h="944275">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甲：“你从不把我当回事。要不是我帮你，你自己一个人能处理这么多事情吗？”</a:t>
                      </a:r>
                      <a:endParaRPr lang="en-US" altLang="zh-CN" sz="1000" b="0" kern="1200" dirty="0">
                        <a:solidFill>
                          <a:schemeClr val="bg1"/>
                        </a:solidFill>
                        <a:latin typeface="Calibri" panose="020F0502020204030204" pitchFamily="34" charset="0"/>
                        <a:ea typeface="思源黑体" panose="020B0500000000000000" pitchFamily="34" charset="-122"/>
                        <a:cs typeface="+mn-cs"/>
                      </a:endParaRPr>
                    </a:p>
                    <a:p>
                      <a:r>
                        <a:rPr lang="zh-CN" altLang="en-US" sz="1000" b="0" kern="1200" dirty="0">
                          <a:solidFill>
                            <a:schemeClr val="bg1"/>
                          </a:solidFill>
                          <a:latin typeface="Calibri" panose="020F0502020204030204" pitchFamily="34" charset="0"/>
                          <a:ea typeface="思源黑体" panose="020B0500000000000000" pitchFamily="34" charset="-122"/>
                          <a:cs typeface="+mn-cs"/>
                        </a:rPr>
                        <a:t>乙：“你怎么能这样想！我一直都很尊重你。”</a:t>
                      </a:r>
                    </a:p>
                  </a:txBody>
                  <a:tcPr anchor="ctr">
                    <a:solidFill>
                      <a:srgbClr val="FF9216"/>
                    </a:solidFill>
                  </a:tcPr>
                </a:tc>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如果你选择这个对话，我们意见不一致。我认为乙是在辩解。如果乙用心倾听并给予反馈，他也许会说：“你好像有些失落，你希望得到欣赏和肯定？”</a:t>
                      </a:r>
                    </a:p>
                  </a:txBody>
                  <a:tcPr anchor="ctr">
                    <a:solidFill>
                      <a:srgbClr val="FF9216"/>
                    </a:solidFill>
                  </a:tcPr>
                </a:tc>
                <a:extLst>
                  <a:ext uri="{0D108BD9-81ED-4DB2-BD59-A6C34878D82A}">
                    <a16:rowId xmlns:a16="http://schemas.microsoft.com/office/drawing/2014/main" val="10003"/>
                  </a:ext>
                </a:extLst>
              </a:tr>
              <a:tr h="633840">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甲：“你怎么可以那样和我说话？”</a:t>
                      </a:r>
                      <a:endParaRPr lang="en-US" altLang="zh-CN" sz="1000" b="0" kern="1200" dirty="0">
                        <a:solidFill>
                          <a:schemeClr val="bg1"/>
                        </a:solidFill>
                        <a:latin typeface="Calibri" panose="020F0502020204030204" pitchFamily="34" charset="0"/>
                        <a:ea typeface="思源黑体" panose="020B0500000000000000" pitchFamily="34" charset="-122"/>
                        <a:cs typeface="+mn-cs"/>
                      </a:endParaRPr>
                    </a:p>
                    <a:p>
                      <a:r>
                        <a:rPr lang="zh-CN" altLang="en-US" sz="1000" b="0" kern="1200" dirty="0">
                          <a:solidFill>
                            <a:schemeClr val="bg1"/>
                          </a:solidFill>
                          <a:latin typeface="Calibri" panose="020F0502020204030204" pitchFamily="34" charset="0"/>
                          <a:ea typeface="思源黑体" panose="020B0500000000000000" pitchFamily="34" charset="-122"/>
                          <a:cs typeface="+mn-cs"/>
                        </a:rPr>
                        <a:t>乙：“我那样说话，你是不是很伤心？”</a:t>
                      </a:r>
                    </a:p>
                  </a:txBody>
                  <a:tcPr anchor="ctr">
                    <a:solidFill>
                      <a:srgbClr val="1E74AE"/>
                    </a:solidFill>
                  </a:tcPr>
                </a:tc>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如果你选择这个对话，我们意见不一致。我认为乙是在为甲的感受负责。如果乙用心倾听并给予反馈，他也许会说：“听起来，你很伤心，因为你需要体贴？”</a:t>
                      </a:r>
                    </a:p>
                  </a:txBody>
                  <a:tcPr anchor="ctr">
                    <a:solidFill>
                      <a:srgbClr val="1E74AE"/>
                    </a:solidFill>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972394" y="197930"/>
            <a:ext cx="5400600" cy="4603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练习五：倾听他人并给予反馈</a:t>
            </a:r>
          </a:p>
        </p:txBody>
      </p:sp>
      <p:sp>
        <p:nvSpPr>
          <p:cNvPr id="4" name="文本框 3"/>
          <p:cNvSpPr txBox="1"/>
          <p:nvPr/>
        </p:nvSpPr>
        <p:spPr>
          <a:xfrm>
            <a:off x="1044402" y="659595"/>
            <a:ext cx="7344816" cy="184666"/>
          </a:xfrm>
          <a:prstGeom prst="rect">
            <a:avLst/>
          </a:prstGeom>
          <a:noFill/>
        </p:spPr>
        <p:txBody>
          <a:bodyPr wrap="square" lIns="0" tIns="0" rIns="0" bIns="0" rtlCol="0">
            <a:spAutoFit/>
          </a:bodyPr>
          <a:lstStyle/>
          <a:p>
            <a:pPr lvl="0" algn="just">
              <a:buClrTx/>
              <a:buSzTx/>
              <a:buFontTx/>
            </a:pPr>
            <a:r>
              <a:rPr lang="zh-CN" altLang="en-US" sz="1200" dirty="0">
                <a:solidFill>
                  <a:schemeClr val="tx1">
                    <a:lumMod val="65000"/>
                    <a:lumOff val="35000"/>
                  </a:schemeClr>
                </a:solidFill>
                <a:ea typeface="思源黑体" panose="020B0500000000000000" pitchFamily="34" charset="-122"/>
                <a:sym typeface="+mn-ea"/>
              </a:rPr>
              <a:t>以下是甲和乙的十组对话。请问在哪些对话中，乙用心体会甲的感受和需要并给予反馈？</a:t>
            </a:r>
          </a:p>
        </p:txBody>
      </p:sp>
      <p:graphicFrame>
        <p:nvGraphicFramePr>
          <p:cNvPr id="5" name="表格 2"/>
          <p:cNvGraphicFramePr>
            <a:graphicFrameLocks noGrp="1"/>
          </p:cNvGraphicFramePr>
          <p:nvPr>
            <p:custDataLst>
              <p:tags r:id="rId1"/>
            </p:custDataLst>
          </p:nvPr>
        </p:nvGraphicFramePr>
        <p:xfrm>
          <a:off x="468338" y="916360"/>
          <a:ext cx="8207375" cy="4032448"/>
        </p:xfrm>
        <a:graphic>
          <a:graphicData uri="http://schemas.openxmlformats.org/drawingml/2006/table">
            <a:tbl>
              <a:tblPr firstRow="1" bandRow="1">
                <a:tableStyleId>{5C22544A-7EE6-4342-B048-85BDC9FD1C3A}</a:tableStyleId>
              </a:tblPr>
              <a:tblGrid>
                <a:gridCol w="3528392">
                  <a:extLst>
                    <a:ext uri="{9D8B030D-6E8A-4147-A177-3AD203B41FA5}">
                      <a16:colId xmlns:a16="http://schemas.microsoft.com/office/drawing/2014/main" val="20000"/>
                    </a:ext>
                  </a:extLst>
                </a:gridCol>
                <a:gridCol w="4678983">
                  <a:extLst>
                    <a:ext uri="{9D8B030D-6E8A-4147-A177-3AD203B41FA5}">
                      <a16:colId xmlns:a16="http://schemas.microsoft.com/office/drawing/2014/main" val="20001"/>
                    </a:ext>
                  </a:extLst>
                </a:gridCol>
              </a:tblGrid>
              <a:tr h="771631">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甲：“想到我先生，我就有些气恼。我需要他的时候，他总是不在我身边。”</a:t>
                      </a:r>
                      <a:endParaRPr lang="en-US" altLang="zh-CN" sz="1000" b="0" kern="1200" dirty="0">
                        <a:solidFill>
                          <a:schemeClr val="bg1"/>
                        </a:solidFill>
                        <a:latin typeface="Calibri" panose="020F0502020204030204" pitchFamily="34" charset="0"/>
                        <a:ea typeface="思源黑体" panose="020B0500000000000000" pitchFamily="34" charset="-122"/>
                        <a:cs typeface="+mn-cs"/>
                      </a:endParaRPr>
                    </a:p>
                    <a:p>
                      <a:r>
                        <a:rPr lang="zh-CN" altLang="en-US" sz="1000" b="0" kern="1200" dirty="0">
                          <a:solidFill>
                            <a:schemeClr val="bg1"/>
                          </a:solidFill>
                          <a:latin typeface="Calibri" panose="020F0502020204030204" pitchFamily="34" charset="0"/>
                          <a:ea typeface="思源黑体" panose="020B0500000000000000" pitchFamily="34" charset="-122"/>
                          <a:cs typeface="+mn-cs"/>
                        </a:rPr>
                        <a:t>乙：“你是希望他多陪陪你？”</a:t>
                      </a:r>
                    </a:p>
                  </a:txBody>
                  <a:tcPr anchor="ctr">
                    <a:solidFill>
                      <a:srgbClr val="1E74AE"/>
                    </a:solidFill>
                  </a:tcPr>
                </a:tc>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如果你选择这个对话，我们意见不完全一致。我认为乙将甲的想法反馈给了甲。然而，我相信，反馈感受和需要更能促进人与人的联系。如果乙用心倾听并给予反馈，他也许会说：“听起来，你有些失落，因为你需要支持与关心？”</a:t>
                      </a:r>
                    </a:p>
                  </a:txBody>
                  <a:tcPr anchor="ctr">
                    <a:solidFill>
                      <a:srgbClr val="1E74AE"/>
                    </a:solidFill>
                  </a:tcPr>
                </a:tc>
                <a:extLst>
                  <a:ext uri="{0D108BD9-81ED-4DB2-BD59-A6C34878D82A}">
                    <a16:rowId xmlns:a16="http://schemas.microsoft.com/office/drawing/2014/main" val="10000"/>
                  </a:ext>
                </a:extLst>
              </a:tr>
              <a:tr h="771631">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甲：“我真受不了我自己，我现在变得这么胖！”</a:t>
                      </a:r>
                      <a:endParaRPr lang="en-US" altLang="zh-CN" sz="1000" b="0" kern="1200" dirty="0">
                        <a:solidFill>
                          <a:schemeClr val="bg1"/>
                        </a:solidFill>
                        <a:latin typeface="Calibri" panose="020F0502020204030204" pitchFamily="34" charset="0"/>
                        <a:ea typeface="思源黑体" panose="020B0500000000000000" pitchFamily="34" charset="-122"/>
                        <a:cs typeface="+mn-cs"/>
                      </a:endParaRPr>
                    </a:p>
                    <a:p>
                      <a:r>
                        <a:rPr lang="zh-CN" altLang="en-US" sz="1000" b="0" kern="1200" dirty="0">
                          <a:solidFill>
                            <a:schemeClr val="bg1"/>
                          </a:solidFill>
                          <a:latin typeface="Calibri" panose="020F0502020204030204" pitchFamily="34" charset="0"/>
                          <a:ea typeface="思源黑体" panose="020B0500000000000000" pitchFamily="34" charset="-122"/>
                          <a:cs typeface="+mn-cs"/>
                        </a:rPr>
                        <a:t>乙：“慢跑也许会有帮助。”</a:t>
                      </a:r>
                    </a:p>
                  </a:txBody>
                  <a:tcPr anchor="ctr">
                    <a:solidFill>
                      <a:srgbClr val="FF9216"/>
                    </a:solidFill>
                  </a:tcPr>
                </a:tc>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如果你选择这个对话，我们意见不一致。我认为乙是在提建议。如果乙用心倾听并给予反馈，他也许会说：“你对自己好像有些不耐烦，你很看重健康，是吗？”</a:t>
                      </a:r>
                    </a:p>
                  </a:txBody>
                  <a:tcPr anchor="ctr">
                    <a:solidFill>
                      <a:srgbClr val="FF9216"/>
                    </a:solidFill>
                  </a:tcPr>
                </a:tc>
                <a:extLst>
                  <a:ext uri="{0D108BD9-81ED-4DB2-BD59-A6C34878D82A}">
                    <a16:rowId xmlns:a16="http://schemas.microsoft.com/office/drawing/2014/main" val="10001"/>
                  </a:ext>
                </a:extLst>
              </a:tr>
              <a:tr h="909421">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甲：“我紧张地筹备女儿的婚礼。可是，我亲家老是有新主意，真烦！”</a:t>
                      </a:r>
                      <a:endParaRPr lang="en-US" altLang="zh-CN" sz="1000" b="0" kern="1200" dirty="0">
                        <a:solidFill>
                          <a:schemeClr val="bg1"/>
                        </a:solidFill>
                        <a:latin typeface="Calibri" panose="020F0502020204030204" pitchFamily="34" charset="0"/>
                        <a:ea typeface="思源黑体" panose="020B0500000000000000" pitchFamily="34" charset="-122"/>
                        <a:cs typeface="+mn-cs"/>
                      </a:endParaRPr>
                    </a:p>
                    <a:p>
                      <a:r>
                        <a:rPr lang="zh-CN" altLang="en-US" sz="1000" b="0" kern="1200" dirty="0">
                          <a:solidFill>
                            <a:schemeClr val="bg1"/>
                          </a:solidFill>
                          <a:latin typeface="Calibri" panose="020F0502020204030204" pitchFamily="34" charset="0"/>
                          <a:ea typeface="思源黑体" panose="020B0500000000000000" pitchFamily="34" charset="-122"/>
                          <a:cs typeface="+mn-cs"/>
                        </a:rPr>
                        <a:t>乙：“听起来，你有些着急，你希望能得到理解与配合，是吗？”</a:t>
                      </a:r>
                    </a:p>
                  </a:txBody>
                  <a:tcPr anchor="ctr">
                    <a:solidFill>
                      <a:srgbClr val="1E74AE"/>
                    </a:solidFill>
                  </a:tcPr>
                </a:tc>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如果你选择这个对话，我们意见一致。</a:t>
                      </a:r>
                    </a:p>
                  </a:txBody>
                  <a:tcPr anchor="ctr">
                    <a:solidFill>
                      <a:srgbClr val="1E74AE"/>
                    </a:solidFill>
                  </a:tcPr>
                </a:tc>
                <a:extLst>
                  <a:ext uri="{0D108BD9-81ED-4DB2-BD59-A6C34878D82A}">
                    <a16:rowId xmlns:a16="http://schemas.microsoft.com/office/drawing/2014/main" val="10002"/>
                  </a:ext>
                </a:extLst>
              </a:tr>
              <a:tr h="787677">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甲：“如果亲戚来之前不和我打招呼，我真的不想接待他们。”</a:t>
                      </a:r>
                      <a:endParaRPr lang="en-US" altLang="zh-CN" sz="1000" b="0" kern="1200" dirty="0">
                        <a:solidFill>
                          <a:schemeClr val="bg1"/>
                        </a:solidFill>
                        <a:latin typeface="Calibri" panose="020F0502020204030204" pitchFamily="34" charset="0"/>
                        <a:ea typeface="思源黑体" panose="020B0500000000000000" pitchFamily="34" charset="-122"/>
                        <a:cs typeface="+mn-cs"/>
                      </a:endParaRPr>
                    </a:p>
                    <a:p>
                      <a:r>
                        <a:rPr lang="zh-CN" altLang="en-US" sz="1000" b="0" kern="1200" dirty="0">
                          <a:solidFill>
                            <a:schemeClr val="bg1"/>
                          </a:solidFill>
                          <a:latin typeface="Calibri" panose="020F0502020204030204" pitchFamily="34" charset="0"/>
                          <a:ea typeface="思源黑体" panose="020B0500000000000000" pitchFamily="34" charset="-122"/>
                          <a:cs typeface="+mn-cs"/>
                        </a:rPr>
                        <a:t>乙：“我知道这是什么感觉。我也这样。”</a:t>
                      </a:r>
                    </a:p>
                  </a:txBody>
                  <a:tcPr anchor="ctr">
                    <a:solidFill>
                      <a:srgbClr val="FF9216"/>
                    </a:solidFill>
                  </a:tcPr>
                </a:tc>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如果你选择这个对话，我们意见不一致。我认为乙是在表示同情。如果乙用心倾听并给予反馈，他也许会说：“你是不是有些厌烦，你希望你的需要也能得到尊重，是吗？”</a:t>
                      </a:r>
                    </a:p>
                  </a:txBody>
                  <a:tcPr anchor="ctr">
                    <a:solidFill>
                      <a:srgbClr val="FF9216"/>
                    </a:solidFill>
                  </a:tcPr>
                </a:tc>
                <a:extLst>
                  <a:ext uri="{0D108BD9-81ED-4DB2-BD59-A6C34878D82A}">
                    <a16:rowId xmlns:a16="http://schemas.microsoft.com/office/drawing/2014/main" val="10003"/>
                  </a:ext>
                </a:extLst>
              </a:tr>
              <a:tr h="792088">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甲：“你的表现让我很失望。我本来指望你们部门上个月的产出能够翻番。”</a:t>
                      </a:r>
                      <a:endParaRPr lang="en-US" altLang="zh-CN" sz="1000" b="0" kern="1200" dirty="0">
                        <a:solidFill>
                          <a:schemeClr val="bg1"/>
                        </a:solidFill>
                        <a:latin typeface="Calibri" panose="020F0502020204030204" pitchFamily="34" charset="0"/>
                        <a:ea typeface="思源黑体" panose="020B0500000000000000" pitchFamily="34" charset="-122"/>
                        <a:cs typeface="+mn-cs"/>
                      </a:endParaRPr>
                    </a:p>
                    <a:p>
                      <a:r>
                        <a:rPr lang="zh-CN" altLang="en-US" sz="1000" b="0" kern="1200" dirty="0">
                          <a:solidFill>
                            <a:schemeClr val="bg1"/>
                          </a:solidFill>
                          <a:latin typeface="Calibri" panose="020F0502020204030204" pitchFamily="34" charset="0"/>
                          <a:ea typeface="思源黑体" panose="020B0500000000000000" pitchFamily="34" charset="-122"/>
                          <a:cs typeface="+mn-cs"/>
                        </a:rPr>
                        <a:t>乙：“我知道你很失望。但上个月我们部门请病假的人很多。”</a:t>
                      </a:r>
                    </a:p>
                  </a:txBody>
                  <a:tcPr anchor="ctr">
                    <a:solidFill>
                      <a:srgbClr val="1E74AE"/>
                    </a:solidFill>
                  </a:tcPr>
                </a:tc>
                <a:tc>
                  <a:txBody>
                    <a:bodyPr/>
                    <a:lstStyle/>
                    <a:p>
                      <a:r>
                        <a:rPr lang="zh-CN" altLang="en-US" sz="1000" b="0" kern="1200" dirty="0">
                          <a:solidFill>
                            <a:schemeClr val="bg1"/>
                          </a:solidFill>
                          <a:latin typeface="Calibri" panose="020F0502020204030204" pitchFamily="34" charset="0"/>
                          <a:ea typeface="思源黑体" panose="020B0500000000000000" pitchFamily="34" charset="-122"/>
                          <a:cs typeface="+mn-cs"/>
                        </a:rPr>
                        <a:t>如果你选择这个对话，我们意见不一致。我认为，虽然乙提到了甲的感受，但乙主要是在辩解。如果乙用心倾听并给予反馈，他也许会说：“你看来很失望，你看重工作效率，是吗？”</a:t>
                      </a:r>
                    </a:p>
                  </a:txBody>
                  <a:tcPr anchor="ctr">
                    <a:solidFill>
                      <a:srgbClr val="1E74AE"/>
                    </a:solidFill>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68131"/>
            <a:ext cx="9145588" cy="6097059"/>
          </a:xfrm>
          <a:prstGeom prst="rect">
            <a:avLst/>
          </a:prstGeom>
        </p:spPr>
      </p:pic>
      <p:sp>
        <p:nvSpPr>
          <p:cNvPr id="4" name="文本框 3"/>
          <p:cNvSpPr txBox="1"/>
          <p:nvPr/>
        </p:nvSpPr>
        <p:spPr>
          <a:xfrm>
            <a:off x="3852714" y="484312"/>
            <a:ext cx="4572000" cy="4616648"/>
          </a:xfrm>
          <a:prstGeom prst="rect">
            <a:avLst/>
          </a:prstGeom>
          <a:noFill/>
        </p:spPr>
        <p:txBody>
          <a:bodyPr wrap="square">
            <a:spAutoFit/>
          </a:bodyPr>
          <a:lstStyle/>
          <a:p>
            <a:pPr algn="ctr"/>
            <a:r>
              <a:rPr lang="zh-CN" altLang="en-US" sz="1400" b="1" dirty="0">
                <a:solidFill>
                  <a:schemeClr val="bg1"/>
                </a:solidFill>
                <a:ea typeface="思源黑体" panose="020B0500000000000000" pitchFamily="34" charset="-122"/>
              </a:rPr>
              <a:t>语言是窗户（否则，它们是墙）</a:t>
            </a:r>
            <a:endParaRPr lang="en-US" altLang="zh-CN" sz="1400" b="1" dirty="0">
              <a:solidFill>
                <a:schemeClr val="bg1"/>
              </a:solidFill>
              <a:ea typeface="思源黑体" panose="020B0500000000000000" pitchFamily="34" charset="-122"/>
            </a:endParaRPr>
          </a:p>
          <a:p>
            <a:pPr algn="ctr"/>
            <a:endParaRPr lang="en-US" altLang="zh-CN" sz="1200" dirty="0">
              <a:solidFill>
                <a:schemeClr val="bg1"/>
              </a:solidFill>
              <a:ea typeface="思源黑体" panose="020B0500000000000000" pitchFamily="34" charset="-122"/>
            </a:endParaRPr>
          </a:p>
          <a:p>
            <a:pPr algn="ctr"/>
            <a:r>
              <a:rPr lang="zh-CN" altLang="en-US" sz="1200" dirty="0">
                <a:solidFill>
                  <a:schemeClr val="bg1"/>
                </a:solidFill>
                <a:ea typeface="思源黑体" panose="020B0500000000000000" pitchFamily="34" charset="-122"/>
              </a:rPr>
              <a:t>听了你的话，我仿佛受了审判，</a:t>
            </a:r>
            <a:endParaRPr lang="en-US" altLang="zh-CN" sz="1200" dirty="0">
              <a:solidFill>
                <a:schemeClr val="bg1"/>
              </a:solidFill>
              <a:ea typeface="思源黑体" panose="020B0500000000000000" pitchFamily="34" charset="-122"/>
            </a:endParaRPr>
          </a:p>
          <a:p>
            <a:pPr algn="ctr"/>
            <a:r>
              <a:rPr lang="zh-CN" altLang="en-US" sz="1200" dirty="0">
                <a:solidFill>
                  <a:schemeClr val="bg1"/>
                </a:solidFill>
                <a:ea typeface="思源黑体" panose="020B0500000000000000" pitchFamily="34" charset="-122"/>
              </a:rPr>
              <a:t>无比委屈，又无从分辩，</a:t>
            </a:r>
            <a:endParaRPr lang="en-US" altLang="zh-CN" sz="1200" dirty="0">
              <a:solidFill>
                <a:schemeClr val="bg1"/>
              </a:solidFill>
              <a:ea typeface="思源黑体" panose="020B0500000000000000" pitchFamily="34" charset="-122"/>
            </a:endParaRPr>
          </a:p>
          <a:p>
            <a:pPr algn="ctr"/>
            <a:r>
              <a:rPr lang="zh-CN" altLang="en-US" sz="1200" dirty="0">
                <a:solidFill>
                  <a:schemeClr val="bg1"/>
                </a:solidFill>
                <a:ea typeface="思源黑体" panose="020B0500000000000000" pitchFamily="34" charset="-122"/>
              </a:rPr>
              <a:t>在离开前，我想问，</a:t>
            </a:r>
            <a:endParaRPr lang="en-US" altLang="zh-CN" sz="1200" dirty="0">
              <a:solidFill>
                <a:schemeClr val="bg1"/>
              </a:solidFill>
              <a:ea typeface="思源黑体" panose="020B0500000000000000" pitchFamily="34" charset="-122"/>
            </a:endParaRPr>
          </a:p>
          <a:p>
            <a:pPr algn="ctr"/>
            <a:r>
              <a:rPr lang="zh-CN" altLang="en-US" sz="1200" dirty="0">
                <a:solidFill>
                  <a:schemeClr val="bg1"/>
                </a:solidFill>
                <a:ea typeface="思源黑体" panose="020B0500000000000000" pitchFamily="34" charset="-122"/>
              </a:rPr>
              <a:t>那真的是你的意思吗？</a:t>
            </a:r>
            <a:endParaRPr lang="en-US" altLang="zh-CN" sz="1200" dirty="0">
              <a:solidFill>
                <a:schemeClr val="bg1"/>
              </a:solidFill>
              <a:ea typeface="思源黑体" panose="020B0500000000000000" pitchFamily="34" charset="-122"/>
            </a:endParaRPr>
          </a:p>
          <a:p>
            <a:pPr algn="ctr"/>
            <a:r>
              <a:rPr lang="zh-CN" altLang="en-US" sz="1200" dirty="0">
                <a:solidFill>
                  <a:schemeClr val="bg1"/>
                </a:solidFill>
                <a:ea typeface="思源黑体" panose="020B0500000000000000" pitchFamily="34" charset="-122"/>
              </a:rPr>
              <a:t>在自我辩护前，</a:t>
            </a:r>
            <a:endParaRPr lang="en-US" altLang="zh-CN" sz="1200" dirty="0">
              <a:solidFill>
                <a:schemeClr val="bg1"/>
              </a:solidFill>
              <a:ea typeface="思源黑体" panose="020B0500000000000000" pitchFamily="34" charset="-122"/>
            </a:endParaRPr>
          </a:p>
          <a:p>
            <a:pPr algn="ctr"/>
            <a:r>
              <a:rPr lang="zh-CN" altLang="en-US" sz="1200" dirty="0">
                <a:solidFill>
                  <a:schemeClr val="bg1"/>
                </a:solidFill>
                <a:ea typeface="思源黑体" panose="020B0500000000000000" pitchFamily="34" charset="-122"/>
              </a:rPr>
              <a:t>在带着痛苦或恐惧质问前，</a:t>
            </a:r>
            <a:endParaRPr lang="en-US" altLang="zh-CN" sz="1200" dirty="0">
              <a:solidFill>
                <a:schemeClr val="bg1"/>
              </a:solidFill>
              <a:ea typeface="思源黑体" panose="020B0500000000000000" pitchFamily="34" charset="-122"/>
            </a:endParaRPr>
          </a:p>
          <a:p>
            <a:pPr algn="ctr"/>
            <a:r>
              <a:rPr lang="zh-CN" altLang="en-US" sz="1200" dirty="0">
                <a:solidFill>
                  <a:schemeClr val="bg1"/>
                </a:solidFill>
                <a:ea typeface="思源黑体" panose="020B0500000000000000" pitchFamily="34" charset="-122"/>
              </a:rPr>
              <a:t>在我用言语筑起心灵之墙前，</a:t>
            </a:r>
            <a:endParaRPr lang="en-US" altLang="zh-CN" sz="1200" dirty="0">
              <a:solidFill>
                <a:schemeClr val="bg1"/>
              </a:solidFill>
              <a:ea typeface="思源黑体" panose="020B0500000000000000" pitchFamily="34" charset="-122"/>
            </a:endParaRPr>
          </a:p>
          <a:p>
            <a:pPr algn="ctr"/>
            <a:r>
              <a:rPr lang="zh-CN" altLang="en-US" sz="1200" dirty="0">
                <a:solidFill>
                  <a:schemeClr val="bg1"/>
                </a:solidFill>
                <a:ea typeface="思源黑体" panose="020B0500000000000000" pitchFamily="34" charset="-122"/>
              </a:rPr>
              <a:t>告诉我，我听明白了吗？</a:t>
            </a:r>
            <a:endParaRPr lang="en-US" altLang="zh-CN" sz="1200" dirty="0">
              <a:solidFill>
                <a:schemeClr val="bg1"/>
              </a:solidFill>
              <a:ea typeface="思源黑体" panose="020B0500000000000000" pitchFamily="34" charset="-122"/>
            </a:endParaRPr>
          </a:p>
          <a:p>
            <a:pPr algn="ctr"/>
            <a:r>
              <a:rPr lang="zh-CN" altLang="en-US" sz="1200" dirty="0">
                <a:solidFill>
                  <a:schemeClr val="bg1"/>
                </a:solidFill>
                <a:ea typeface="思源黑体" panose="020B0500000000000000" pitchFamily="34" charset="-122"/>
              </a:rPr>
              <a:t>语言是窗户，或者是墙，</a:t>
            </a:r>
            <a:endParaRPr lang="en-US" altLang="zh-CN" sz="1200" dirty="0">
              <a:solidFill>
                <a:schemeClr val="bg1"/>
              </a:solidFill>
              <a:ea typeface="思源黑体" panose="020B0500000000000000" pitchFamily="34" charset="-122"/>
            </a:endParaRPr>
          </a:p>
          <a:p>
            <a:pPr algn="ctr"/>
            <a:r>
              <a:rPr lang="zh-CN" altLang="en-US" sz="1200" dirty="0">
                <a:solidFill>
                  <a:schemeClr val="bg1"/>
                </a:solidFill>
                <a:ea typeface="思源黑体" panose="020B0500000000000000" pitchFamily="34" charset="-122"/>
              </a:rPr>
              <a:t>它们审判我们，或者让我们自由。</a:t>
            </a:r>
            <a:endParaRPr lang="en-US" altLang="zh-CN" sz="1200" dirty="0">
              <a:solidFill>
                <a:schemeClr val="bg1"/>
              </a:solidFill>
              <a:ea typeface="思源黑体" panose="020B0500000000000000" pitchFamily="34" charset="-122"/>
            </a:endParaRPr>
          </a:p>
          <a:p>
            <a:pPr algn="ctr"/>
            <a:r>
              <a:rPr lang="zh-CN" altLang="en-US" sz="1200" dirty="0">
                <a:solidFill>
                  <a:schemeClr val="bg1"/>
                </a:solidFill>
                <a:ea typeface="思源黑体" panose="020B0500000000000000" pitchFamily="34" charset="-122"/>
              </a:rPr>
              <a:t>在我说与听的时候，</a:t>
            </a:r>
            <a:endParaRPr lang="en-US" altLang="zh-CN" sz="1200" dirty="0">
              <a:solidFill>
                <a:schemeClr val="bg1"/>
              </a:solidFill>
              <a:ea typeface="思源黑体" panose="020B0500000000000000" pitchFamily="34" charset="-122"/>
            </a:endParaRPr>
          </a:p>
          <a:p>
            <a:pPr algn="ctr"/>
            <a:r>
              <a:rPr lang="zh-CN" altLang="en-US" sz="1200" dirty="0">
                <a:solidFill>
                  <a:schemeClr val="bg1"/>
                </a:solidFill>
                <a:ea typeface="思源黑体" panose="020B0500000000000000" pitchFamily="34" charset="-122"/>
              </a:rPr>
              <a:t>请让爱的光芒照耀我。</a:t>
            </a:r>
            <a:endParaRPr lang="en-US" altLang="zh-CN" sz="1200" dirty="0">
              <a:solidFill>
                <a:schemeClr val="bg1"/>
              </a:solidFill>
              <a:ea typeface="思源黑体" panose="020B0500000000000000" pitchFamily="34" charset="-122"/>
            </a:endParaRPr>
          </a:p>
          <a:p>
            <a:pPr algn="ctr"/>
            <a:r>
              <a:rPr lang="zh-CN" altLang="en-US" sz="1200" dirty="0">
                <a:solidFill>
                  <a:schemeClr val="bg1"/>
                </a:solidFill>
                <a:ea typeface="思源黑体" panose="020B0500000000000000" pitchFamily="34" charset="-122"/>
              </a:rPr>
              <a:t>我心里有话要说，</a:t>
            </a:r>
            <a:endParaRPr lang="en-US" altLang="zh-CN" sz="1200" dirty="0">
              <a:solidFill>
                <a:schemeClr val="bg1"/>
              </a:solidFill>
              <a:ea typeface="思源黑体" panose="020B0500000000000000" pitchFamily="34" charset="-122"/>
            </a:endParaRPr>
          </a:p>
          <a:p>
            <a:pPr algn="ctr"/>
            <a:r>
              <a:rPr lang="zh-CN" altLang="en-US" sz="1200" dirty="0">
                <a:solidFill>
                  <a:schemeClr val="bg1"/>
                </a:solidFill>
                <a:ea typeface="思源黑体" panose="020B0500000000000000" pitchFamily="34" charset="-122"/>
              </a:rPr>
              <a:t>那些话对我如此重要，</a:t>
            </a:r>
            <a:endParaRPr lang="en-US" altLang="zh-CN" sz="1200" dirty="0">
              <a:solidFill>
                <a:schemeClr val="bg1"/>
              </a:solidFill>
              <a:ea typeface="思源黑体" panose="020B0500000000000000" pitchFamily="34" charset="-122"/>
            </a:endParaRPr>
          </a:p>
          <a:p>
            <a:pPr algn="ctr"/>
            <a:r>
              <a:rPr lang="zh-CN" altLang="en-US" sz="1200" dirty="0">
                <a:solidFill>
                  <a:schemeClr val="bg1"/>
                </a:solidFill>
                <a:ea typeface="思源黑体" panose="020B0500000000000000" pitchFamily="34" charset="-122"/>
              </a:rPr>
              <a:t>如果言语无法传达我的心声，</a:t>
            </a:r>
            <a:endParaRPr lang="en-US" altLang="zh-CN" sz="1200" dirty="0">
              <a:solidFill>
                <a:schemeClr val="bg1"/>
              </a:solidFill>
              <a:ea typeface="思源黑体" panose="020B0500000000000000" pitchFamily="34" charset="-122"/>
            </a:endParaRPr>
          </a:p>
          <a:p>
            <a:pPr algn="ctr"/>
            <a:r>
              <a:rPr lang="zh-CN" altLang="en-US" sz="1200" dirty="0">
                <a:solidFill>
                  <a:schemeClr val="bg1"/>
                </a:solidFill>
                <a:ea typeface="思源黑体" panose="020B0500000000000000" pitchFamily="34" charset="-122"/>
              </a:rPr>
              <a:t>请你帮我获得自由好吗？</a:t>
            </a:r>
            <a:endParaRPr lang="en-US" altLang="zh-CN" sz="1200" dirty="0">
              <a:solidFill>
                <a:schemeClr val="bg1"/>
              </a:solidFill>
              <a:ea typeface="思源黑体" panose="020B0500000000000000" pitchFamily="34" charset="-122"/>
            </a:endParaRPr>
          </a:p>
          <a:p>
            <a:pPr algn="ctr"/>
            <a:r>
              <a:rPr lang="zh-CN" altLang="en-US" sz="1200" dirty="0">
                <a:solidFill>
                  <a:schemeClr val="bg1"/>
                </a:solidFill>
                <a:ea typeface="思源黑体" panose="020B0500000000000000" pitchFamily="34" charset="-122"/>
              </a:rPr>
              <a:t>如果你以为我想羞辱你，</a:t>
            </a:r>
            <a:endParaRPr lang="en-US" altLang="zh-CN" sz="1200" dirty="0">
              <a:solidFill>
                <a:schemeClr val="bg1"/>
              </a:solidFill>
              <a:ea typeface="思源黑体" panose="020B0500000000000000" pitchFamily="34" charset="-122"/>
            </a:endParaRPr>
          </a:p>
          <a:p>
            <a:pPr algn="ctr"/>
            <a:r>
              <a:rPr lang="zh-CN" altLang="en-US" sz="1200" dirty="0">
                <a:solidFill>
                  <a:schemeClr val="bg1"/>
                </a:solidFill>
                <a:ea typeface="思源黑体" panose="020B0500000000000000" pitchFamily="34" charset="-122"/>
              </a:rPr>
              <a:t>如果你认定我不在乎你，</a:t>
            </a:r>
            <a:endParaRPr lang="en-US" altLang="zh-CN" sz="1200" dirty="0">
              <a:solidFill>
                <a:schemeClr val="bg1"/>
              </a:solidFill>
              <a:ea typeface="思源黑体" panose="020B0500000000000000" pitchFamily="34" charset="-122"/>
            </a:endParaRPr>
          </a:p>
          <a:p>
            <a:pPr algn="ctr"/>
            <a:r>
              <a:rPr lang="zh-CN" altLang="en-US" sz="1200" dirty="0">
                <a:solidFill>
                  <a:schemeClr val="bg1"/>
                </a:solidFill>
                <a:ea typeface="思源黑体" panose="020B0500000000000000" pitchFamily="34" charset="-122"/>
              </a:rPr>
              <a:t>请透过我的言语，</a:t>
            </a:r>
            <a:endParaRPr lang="en-US" altLang="zh-CN" sz="1200" dirty="0">
              <a:solidFill>
                <a:schemeClr val="bg1"/>
              </a:solidFill>
              <a:ea typeface="思源黑体" panose="020B0500000000000000" pitchFamily="34" charset="-122"/>
            </a:endParaRPr>
          </a:p>
          <a:p>
            <a:pPr algn="ctr"/>
            <a:r>
              <a:rPr lang="zh-CN" altLang="en-US" sz="1200" dirty="0">
                <a:solidFill>
                  <a:schemeClr val="bg1"/>
                </a:solidFill>
                <a:ea typeface="思源黑体" panose="020B0500000000000000" pitchFamily="34" charset="-122"/>
              </a:rPr>
              <a:t>倾听我们共有的情感。</a:t>
            </a:r>
            <a:endParaRPr lang="en-US" altLang="zh-CN" sz="1200" dirty="0">
              <a:solidFill>
                <a:schemeClr val="bg1"/>
              </a:solidFill>
              <a:ea typeface="思源黑体" panose="020B0500000000000000" pitchFamily="34" charset="-122"/>
            </a:endParaRPr>
          </a:p>
          <a:p>
            <a:pPr algn="ctr"/>
            <a:endParaRPr lang="en-US" altLang="zh-CN" sz="1200" dirty="0">
              <a:solidFill>
                <a:schemeClr val="bg1"/>
              </a:solidFill>
              <a:ea typeface="思源黑体" panose="020B0500000000000000" pitchFamily="34" charset="-122"/>
            </a:endParaRPr>
          </a:p>
          <a:p>
            <a:pPr algn="ctr"/>
            <a:r>
              <a:rPr lang="en-US" altLang="zh-CN" sz="1200" b="1" dirty="0">
                <a:solidFill>
                  <a:schemeClr val="bg1"/>
                </a:solidFill>
                <a:ea typeface="思源黑体" panose="020B0500000000000000" pitchFamily="34" charset="-122"/>
              </a:rPr>
              <a:t>——</a:t>
            </a:r>
            <a:r>
              <a:rPr lang="zh-CN" altLang="en-US" sz="1200" b="1" dirty="0">
                <a:solidFill>
                  <a:schemeClr val="bg1"/>
                </a:solidFill>
                <a:ea typeface="思源黑体" panose="020B0500000000000000" pitchFamily="34" charset="-122"/>
              </a:rPr>
              <a:t>鲁思</a:t>
            </a:r>
            <a:r>
              <a:rPr lang="en-US" altLang="zh-CN" sz="1200" b="1" dirty="0">
                <a:solidFill>
                  <a:schemeClr val="bg1"/>
                </a:solidFill>
                <a:ea typeface="思源黑体" panose="020B0500000000000000" pitchFamily="34" charset="-122"/>
              </a:rPr>
              <a:t>·</a:t>
            </a:r>
            <a:r>
              <a:rPr lang="zh-CN" altLang="en-US" sz="1200" b="1" dirty="0">
                <a:solidFill>
                  <a:schemeClr val="bg1"/>
                </a:solidFill>
                <a:ea typeface="思源黑体" panose="020B0500000000000000" pitchFamily="34" charset="-122"/>
              </a:rPr>
              <a:t>贝本梅尔（</a:t>
            </a:r>
            <a:r>
              <a:rPr lang="en-US" altLang="zh-CN" sz="1200" b="1" dirty="0">
                <a:solidFill>
                  <a:schemeClr val="bg1"/>
                </a:solidFill>
                <a:ea typeface="思源黑体" panose="020B0500000000000000" pitchFamily="34" charset="-122"/>
              </a:rPr>
              <a:t>Ruth </a:t>
            </a:r>
            <a:r>
              <a:rPr lang="en-US" altLang="zh-CN" sz="1200" b="1" dirty="0" err="1">
                <a:solidFill>
                  <a:schemeClr val="bg1"/>
                </a:solidFill>
                <a:ea typeface="思源黑体" panose="020B0500000000000000" pitchFamily="34" charset="-122"/>
              </a:rPr>
              <a:t>Bebermeyer</a:t>
            </a:r>
            <a:r>
              <a:rPr lang="zh-CN" altLang="en-US" sz="1200" b="1" dirty="0">
                <a:solidFill>
                  <a:schemeClr val="bg1"/>
                </a:solidFill>
                <a:ea typeface="思源黑体" panose="020B0500000000000000" pitchFamily="34" charset="-122"/>
              </a:rPr>
              <a:t>）</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5400600" cy="4603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小结</a:t>
            </a:r>
          </a:p>
        </p:txBody>
      </p:sp>
      <p:sp>
        <p:nvSpPr>
          <p:cNvPr id="3" name="文本框 2"/>
          <p:cNvSpPr txBox="1"/>
          <p:nvPr/>
        </p:nvSpPr>
        <p:spPr>
          <a:xfrm>
            <a:off x="1801459" y="1294247"/>
            <a:ext cx="5542670" cy="2555828"/>
          </a:xfrm>
          <a:prstGeom prst="rect">
            <a:avLst/>
          </a:prstGeom>
          <a:noFill/>
        </p:spPr>
        <p:txBody>
          <a:bodyPr wrap="square">
            <a:spAutoFit/>
          </a:bodyPr>
          <a:lstStyle/>
          <a:p>
            <a:pPr algn="just">
              <a:lnSpc>
                <a:spcPct val="150000"/>
              </a:lnSpc>
            </a:pPr>
            <a:r>
              <a:rPr lang="zh-CN" altLang="en-US" sz="1200" dirty="0">
                <a:solidFill>
                  <a:schemeClr val="tx1">
                    <a:lumMod val="65000"/>
                    <a:lumOff val="35000"/>
                  </a:schemeClr>
                </a:solidFill>
                <a:ea typeface="思源黑体" panose="020B0500000000000000" pitchFamily="34" charset="-122"/>
              </a:rPr>
              <a:t>当他人遭遇不幸时，我们常常急于提建议，安慰，或表达我们的态度和感受。为了倾听他人，我们需要先放下已有的想法和判断，全心全意地体会对方。倾听他人有助于对他人的理解和接纳。</a:t>
            </a:r>
            <a:endParaRPr lang="en-US" altLang="zh-CN" sz="1200" dirty="0">
              <a:solidFill>
                <a:schemeClr val="tx1">
                  <a:lumMod val="65000"/>
                  <a:lumOff val="35000"/>
                </a:schemeClr>
              </a:solidFill>
              <a:ea typeface="思源黑体" panose="020B0500000000000000" pitchFamily="34" charset="-122"/>
            </a:endParaRPr>
          </a:p>
          <a:p>
            <a:pPr algn="just">
              <a:lnSpc>
                <a:spcPct val="150000"/>
              </a:lnSpc>
            </a:pPr>
            <a:r>
              <a:rPr lang="zh-CN" altLang="en-US" sz="1200" dirty="0">
                <a:solidFill>
                  <a:schemeClr val="tx1">
                    <a:lumMod val="65000"/>
                    <a:lumOff val="35000"/>
                  </a:schemeClr>
                </a:solidFill>
                <a:ea typeface="思源黑体" panose="020B0500000000000000" pitchFamily="34" charset="-122"/>
              </a:rPr>
              <a:t>与此同时，不论别人用怎样的词语表达自己，我们都可以用心体会他们的观察、感受、需要和请求。有时，我们可以主动表达我们的理解，来帮助对方了解我们在何种程度上明白了他的意思。在交流的过程中，我们保持持续的关注，为对方的充分表达创造条件。</a:t>
            </a:r>
            <a:endParaRPr lang="en-US" altLang="zh-CN" sz="1200" dirty="0">
              <a:solidFill>
                <a:schemeClr val="tx1">
                  <a:lumMod val="65000"/>
                  <a:lumOff val="35000"/>
                </a:schemeClr>
              </a:solidFill>
              <a:ea typeface="思源黑体" panose="020B0500000000000000" pitchFamily="34" charset="-122"/>
            </a:endParaRPr>
          </a:p>
          <a:p>
            <a:pPr algn="just">
              <a:lnSpc>
                <a:spcPct val="150000"/>
              </a:lnSpc>
            </a:pPr>
            <a:r>
              <a:rPr lang="zh-CN" altLang="en-US" sz="1200" dirty="0">
                <a:solidFill>
                  <a:schemeClr val="tx1">
                    <a:lumMod val="65000"/>
                    <a:lumOff val="35000"/>
                  </a:schemeClr>
                </a:solidFill>
                <a:ea typeface="思源黑体" panose="020B0500000000000000" pitchFamily="34" charset="-122"/>
              </a:rPr>
              <a:t>当我们痛苦得无法倾听他人时，我们需要（</a:t>
            </a:r>
            <a:r>
              <a:rPr lang="en-US" altLang="zh-CN" sz="1200" dirty="0">
                <a:solidFill>
                  <a:schemeClr val="tx1">
                    <a:lumMod val="65000"/>
                    <a:lumOff val="35000"/>
                  </a:schemeClr>
                </a:solidFill>
                <a:ea typeface="思源黑体" panose="020B0500000000000000" pitchFamily="34" charset="-122"/>
              </a:rPr>
              <a:t>1</a:t>
            </a:r>
            <a:r>
              <a:rPr lang="zh-CN" altLang="en-US" sz="1200" dirty="0">
                <a:solidFill>
                  <a:schemeClr val="tx1">
                    <a:lumMod val="65000"/>
                    <a:lumOff val="35000"/>
                  </a:schemeClr>
                </a:solidFill>
                <a:ea typeface="思源黑体" panose="020B0500000000000000" pitchFamily="34" charset="-122"/>
              </a:rPr>
              <a:t>）体会自己的感受和需要；（</a:t>
            </a:r>
            <a:r>
              <a:rPr lang="en-US" altLang="zh-CN" sz="1200" dirty="0">
                <a:solidFill>
                  <a:schemeClr val="tx1">
                    <a:lumMod val="65000"/>
                    <a:lumOff val="35000"/>
                  </a:schemeClr>
                </a:solidFill>
                <a:ea typeface="思源黑体" panose="020B0500000000000000" pitchFamily="34" charset="-122"/>
              </a:rPr>
              <a:t>2</a:t>
            </a:r>
            <a:r>
              <a:rPr lang="zh-CN" altLang="en-US" sz="1200" dirty="0">
                <a:solidFill>
                  <a:schemeClr val="tx1">
                    <a:lumMod val="65000"/>
                    <a:lumOff val="35000"/>
                  </a:schemeClr>
                </a:solidFill>
                <a:ea typeface="思源黑体" panose="020B0500000000000000" pitchFamily="34" charset="-122"/>
              </a:rPr>
              <a:t>）大声地提出请求；（</a:t>
            </a:r>
            <a:r>
              <a:rPr lang="en-US" altLang="zh-CN" sz="1200" dirty="0">
                <a:solidFill>
                  <a:schemeClr val="tx1">
                    <a:lumMod val="65000"/>
                    <a:lumOff val="35000"/>
                  </a:schemeClr>
                </a:solidFill>
                <a:ea typeface="思源黑体" panose="020B0500000000000000" pitchFamily="34" charset="-122"/>
              </a:rPr>
              <a:t>3</a:t>
            </a:r>
            <a:r>
              <a:rPr lang="zh-CN" altLang="en-US" sz="1200" dirty="0">
                <a:solidFill>
                  <a:schemeClr val="tx1">
                    <a:lumMod val="65000"/>
                    <a:lumOff val="35000"/>
                  </a:schemeClr>
                </a:solidFill>
                <a:ea typeface="思源黑体" panose="020B0500000000000000" pitchFamily="34" charset="-122"/>
              </a:rPr>
              <a:t>）换一个环境。</a:t>
            </a:r>
            <a:endParaRPr sz="1200" dirty="0">
              <a:solidFill>
                <a:schemeClr val="tx1">
                  <a:lumMod val="65000"/>
                  <a:lumOff val="35000"/>
                </a:schemeClr>
              </a:solidFill>
              <a:ea typeface="思源黑体" panose="020B0500000000000000"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rot="2662275" flipH="1">
            <a:off x="244310" y="4147384"/>
            <a:ext cx="323797" cy="2374511"/>
          </a:xfrm>
          <a:prstGeom prst="roundRect">
            <a:avLst>
              <a:gd name="adj" fmla="val 50000"/>
            </a:avLst>
          </a:prstGeom>
          <a:solidFill>
            <a:srgbClr val="1E74AE"/>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6" name="椭圆 5"/>
          <p:cNvSpPr/>
          <p:nvPr/>
        </p:nvSpPr>
        <p:spPr>
          <a:xfrm>
            <a:off x="289153" y="4319175"/>
            <a:ext cx="316898" cy="316898"/>
          </a:xfrm>
          <a:prstGeom prst="ellipse">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7" name="圆角矩形 6"/>
          <p:cNvSpPr/>
          <p:nvPr/>
        </p:nvSpPr>
        <p:spPr>
          <a:xfrm rot="2662275" flipH="1">
            <a:off x="-376609" y="4467442"/>
            <a:ext cx="323797" cy="1355291"/>
          </a:xfrm>
          <a:prstGeom prst="roundRect">
            <a:avLst>
              <a:gd name="adj" fmla="val 50000"/>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16" name="矩形 15"/>
          <p:cNvSpPr/>
          <p:nvPr/>
        </p:nvSpPr>
        <p:spPr>
          <a:xfrm>
            <a:off x="884631" y="2622847"/>
            <a:ext cx="4248472" cy="64516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3600" b="1" kern="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倾听的力量</a:t>
            </a:r>
          </a:p>
        </p:txBody>
      </p:sp>
      <p:sp>
        <p:nvSpPr>
          <p:cNvPr id="17" name="文本框 9"/>
          <p:cNvSpPr txBox="1"/>
          <p:nvPr/>
        </p:nvSpPr>
        <p:spPr>
          <a:xfrm>
            <a:off x="989501" y="3375100"/>
            <a:ext cx="2333664" cy="215265"/>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倾听使身心痊愈 </a:t>
            </a:r>
          </a:p>
        </p:txBody>
      </p:sp>
      <p:sp>
        <p:nvSpPr>
          <p:cNvPr id="18" name="文本框 9"/>
          <p:cNvSpPr txBox="1"/>
          <p:nvPr/>
        </p:nvSpPr>
        <p:spPr>
          <a:xfrm>
            <a:off x="989500" y="3940696"/>
            <a:ext cx="1976719" cy="215265"/>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倾听预防潜在的暴力</a:t>
            </a:r>
          </a:p>
        </p:txBody>
      </p:sp>
      <p:sp>
        <p:nvSpPr>
          <p:cNvPr id="19" name="文本框 9"/>
          <p:cNvSpPr txBox="1"/>
          <p:nvPr/>
        </p:nvSpPr>
        <p:spPr>
          <a:xfrm>
            <a:off x="989500" y="3653129"/>
            <a:ext cx="3367270" cy="215265"/>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倾听和示弱的能力 </a:t>
            </a:r>
          </a:p>
        </p:txBody>
      </p:sp>
      <p:grpSp>
        <p:nvGrpSpPr>
          <p:cNvPr id="4" name="组合 3"/>
          <p:cNvGrpSpPr/>
          <p:nvPr/>
        </p:nvGrpSpPr>
        <p:grpSpPr>
          <a:xfrm>
            <a:off x="5761276" y="-1422211"/>
            <a:ext cx="2576315" cy="4979765"/>
            <a:chOff x="5761276" y="-1422211"/>
            <a:chExt cx="2576315" cy="4979765"/>
          </a:xfrm>
          <a:effectLst>
            <a:outerShdw blurRad="190500" dist="38100" dir="2700000" algn="tl" rotWithShape="0">
              <a:prstClr val="black">
                <a:alpha val="30000"/>
              </a:prstClr>
            </a:outerShdw>
          </a:effectLst>
        </p:grpSpPr>
        <p:sp>
          <p:nvSpPr>
            <p:cNvPr id="3" name="任意多边形 2"/>
            <p:cNvSpPr/>
            <p:nvPr/>
          </p:nvSpPr>
          <p:spPr>
            <a:xfrm rot="2662275" flipH="1">
              <a:off x="7420057" y="152549"/>
              <a:ext cx="917534" cy="3405005"/>
            </a:xfrm>
            <a:custGeom>
              <a:avLst/>
              <a:gdLst>
                <a:gd name="connsiteX0" fmla="*/ 868039 w 1113249"/>
                <a:gd name="connsiteY0" fmla="*/ 50346 h 3405005"/>
                <a:gd name="connsiteX1" fmla="*/ 918385 w 1113249"/>
                <a:gd name="connsiteY1" fmla="*/ 171893 h 3405005"/>
                <a:gd name="connsiteX2" fmla="*/ 918385 w 1113249"/>
                <a:gd name="connsiteY2" fmla="*/ 375080 h 3405005"/>
                <a:gd name="connsiteX3" fmla="*/ 941356 w 1113249"/>
                <a:gd name="connsiteY3" fmla="*/ 370442 h 3405005"/>
                <a:gd name="connsiteX4" fmla="*/ 1113249 w 1113249"/>
                <a:gd name="connsiteY4" fmla="*/ 542335 h 3405005"/>
                <a:gd name="connsiteX5" fmla="*/ 1113249 w 1113249"/>
                <a:gd name="connsiteY5" fmla="*/ 2719647 h 3405005"/>
                <a:gd name="connsiteX6" fmla="*/ 941356 w 1113249"/>
                <a:gd name="connsiteY6" fmla="*/ 2891540 h 3405005"/>
                <a:gd name="connsiteX7" fmla="*/ 918385 w 1113249"/>
                <a:gd name="connsiteY7" fmla="*/ 2886903 h 3405005"/>
                <a:gd name="connsiteX8" fmla="*/ 918385 w 1113249"/>
                <a:gd name="connsiteY8" fmla="*/ 3233112 h 3405005"/>
                <a:gd name="connsiteX9" fmla="*/ 746492 w 1113249"/>
                <a:gd name="connsiteY9" fmla="*/ 3405005 h 3405005"/>
                <a:gd name="connsiteX10" fmla="*/ 574599 w 1113249"/>
                <a:gd name="connsiteY10" fmla="*/ 3233112 h 3405005"/>
                <a:gd name="connsiteX11" fmla="*/ 574599 w 1113249"/>
                <a:gd name="connsiteY11" fmla="*/ 3165303 h 3405005"/>
                <a:gd name="connsiteX12" fmla="*/ 531296 w 1113249"/>
                <a:gd name="connsiteY12" fmla="*/ 3136108 h 3405005"/>
                <a:gd name="connsiteX13" fmla="*/ 480950 w 1113249"/>
                <a:gd name="connsiteY13" fmla="*/ 3014561 h 3405005"/>
                <a:gd name="connsiteX14" fmla="*/ 480950 w 1113249"/>
                <a:gd name="connsiteY14" fmla="*/ 2751638 h 3405005"/>
                <a:gd name="connsiteX15" fmla="*/ 418640 w 1113249"/>
                <a:gd name="connsiteY15" fmla="*/ 2764218 h 3405005"/>
                <a:gd name="connsiteX16" fmla="*/ 246747 w 1113249"/>
                <a:gd name="connsiteY16" fmla="*/ 2592326 h 3405005"/>
                <a:gd name="connsiteX17" fmla="*/ 246747 w 1113249"/>
                <a:gd name="connsiteY17" fmla="*/ 2416989 h 3405005"/>
                <a:gd name="connsiteX18" fmla="*/ 217777 w 1113249"/>
                <a:gd name="connsiteY18" fmla="*/ 2436521 h 3405005"/>
                <a:gd name="connsiteX19" fmla="*/ 156759 w 1113249"/>
                <a:gd name="connsiteY19" fmla="*/ 2448840 h 3405005"/>
                <a:gd name="connsiteX20" fmla="*/ 0 w 1113249"/>
                <a:gd name="connsiteY20" fmla="*/ 2292081 h 3405005"/>
                <a:gd name="connsiteX21" fmla="*/ 0 w 1113249"/>
                <a:gd name="connsiteY21" fmla="*/ 306468 h 3405005"/>
                <a:gd name="connsiteX22" fmla="*/ 156759 w 1113249"/>
                <a:gd name="connsiteY22" fmla="*/ 149709 h 3405005"/>
                <a:gd name="connsiteX23" fmla="*/ 267605 w 1113249"/>
                <a:gd name="connsiteY23" fmla="*/ 195623 h 3405005"/>
                <a:gd name="connsiteX24" fmla="*/ 301199 w 1113249"/>
                <a:gd name="connsiteY24" fmla="*/ 245450 h 3405005"/>
                <a:gd name="connsiteX25" fmla="*/ 313499 w 1113249"/>
                <a:gd name="connsiteY25" fmla="*/ 306375 h 3405005"/>
                <a:gd name="connsiteX26" fmla="*/ 313499 w 1113249"/>
                <a:gd name="connsiteY26" fmla="*/ 702135 h 3405005"/>
                <a:gd name="connsiteX27" fmla="*/ 454732 w 1113249"/>
                <a:gd name="connsiteY27" fmla="*/ 843368 h 3405005"/>
                <a:gd name="connsiteX28" fmla="*/ 595965 w 1113249"/>
                <a:gd name="connsiteY28" fmla="*/ 702135 h 3405005"/>
                <a:gd name="connsiteX29" fmla="*/ 595965 w 1113249"/>
                <a:gd name="connsiteY29" fmla="*/ 93330 h 3405005"/>
                <a:gd name="connsiteX30" fmla="*/ 624945 w 1113249"/>
                <a:gd name="connsiteY30" fmla="*/ 50346 h 3405005"/>
                <a:gd name="connsiteX31" fmla="*/ 746492 w 1113249"/>
                <a:gd name="connsiteY31" fmla="*/ 0 h 3405005"/>
                <a:gd name="connsiteX32" fmla="*/ 868039 w 1113249"/>
                <a:gd name="connsiteY32" fmla="*/ 50346 h 3405005"/>
                <a:gd name="connsiteX0-1" fmla="*/ 868039 w 1113249"/>
                <a:gd name="connsiteY0-2" fmla="*/ 50346 h 3405005"/>
                <a:gd name="connsiteX1-3" fmla="*/ 918385 w 1113249"/>
                <a:gd name="connsiteY1-4" fmla="*/ 171893 h 3405005"/>
                <a:gd name="connsiteX2-5" fmla="*/ 918385 w 1113249"/>
                <a:gd name="connsiteY2-6" fmla="*/ 375080 h 3405005"/>
                <a:gd name="connsiteX3-7" fmla="*/ 941356 w 1113249"/>
                <a:gd name="connsiteY3-8" fmla="*/ 370442 h 3405005"/>
                <a:gd name="connsiteX4-9" fmla="*/ 1113249 w 1113249"/>
                <a:gd name="connsiteY4-10" fmla="*/ 542335 h 3405005"/>
                <a:gd name="connsiteX5-11" fmla="*/ 1113249 w 1113249"/>
                <a:gd name="connsiteY5-12" fmla="*/ 2719647 h 3405005"/>
                <a:gd name="connsiteX6-13" fmla="*/ 941356 w 1113249"/>
                <a:gd name="connsiteY6-14" fmla="*/ 2891540 h 3405005"/>
                <a:gd name="connsiteX7-15" fmla="*/ 918385 w 1113249"/>
                <a:gd name="connsiteY7-16" fmla="*/ 2886903 h 3405005"/>
                <a:gd name="connsiteX8-17" fmla="*/ 918385 w 1113249"/>
                <a:gd name="connsiteY8-18" fmla="*/ 3233112 h 3405005"/>
                <a:gd name="connsiteX9-19" fmla="*/ 746492 w 1113249"/>
                <a:gd name="connsiteY9-20" fmla="*/ 3405005 h 3405005"/>
                <a:gd name="connsiteX10-21" fmla="*/ 574599 w 1113249"/>
                <a:gd name="connsiteY10-22" fmla="*/ 3233112 h 3405005"/>
                <a:gd name="connsiteX11-23" fmla="*/ 574599 w 1113249"/>
                <a:gd name="connsiteY11-24" fmla="*/ 3165303 h 3405005"/>
                <a:gd name="connsiteX12-25" fmla="*/ 531296 w 1113249"/>
                <a:gd name="connsiteY12-26" fmla="*/ 3136108 h 3405005"/>
                <a:gd name="connsiteX13-27" fmla="*/ 480950 w 1113249"/>
                <a:gd name="connsiteY13-28" fmla="*/ 3014561 h 3405005"/>
                <a:gd name="connsiteX14-29" fmla="*/ 480950 w 1113249"/>
                <a:gd name="connsiteY14-30" fmla="*/ 2751638 h 3405005"/>
                <a:gd name="connsiteX15-31" fmla="*/ 418640 w 1113249"/>
                <a:gd name="connsiteY15-32" fmla="*/ 2764218 h 3405005"/>
                <a:gd name="connsiteX16-33" fmla="*/ 246747 w 1113249"/>
                <a:gd name="connsiteY16-34" fmla="*/ 2592326 h 3405005"/>
                <a:gd name="connsiteX17-35" fmla="*/ 246747 w 1113249"/>
                <a:gd name="connsiteY17-36" fmla="*/ 2416989 h 3405005"/>
                <a:gd name="connsiteX18-37" fmla="*/ 156759 w 1113249"/>
                <a:gd name="connsiteY18-38" fmla="*/ 2448840 h 3405005"/>
                <a:gd name="connsiteX19-39" fmla="*/ 0 w 1113249"/>
                <a:gd name="connsiteY19-40" fmla="*/ 2292081 h 3405005"/>
                <a:gd name="connsiteX20-41" fmla="*/ 0 w 1113249"/>
                <a:gd name="connsiteY20-42" fmla="*/ 306468 h 3405005"/>
                <a:gd name="connsiteX21-43" fmla="*/ 156759 w 1113249"/>
                <a:gd name="connsiteY21-44" fmla="*/ 149709 h 3405005"/>
                <a:gd name="connsiteX22-45" fmla="*/ 267605 w 1113249"/>
                <a:gd name="connsiteY22-46" fmla="*/ 195623 h 3405005"/>
                <a:gd name="connsiteX23-47" fmla="*/ 301199 w 1113249"/>
                <a:gd name="connsiteY23-48" fmla="*/ 245450 h 3405005"/>
                <a:gd name="connsiteX24-49" fmla="*/ 313499 w 1113249"/>
                <a:gd name="connsiteY24-50" fmla="*/ 306375 h 3405005"/>
                <a:gd name="connsiteX25-51" fmla="*/ 313499 w 1113249"/>
                <a:gd name="connsiteY25-52" fmla="*/ 702135 h 3405005"/>
                <a:gd name="connsiteX26-53" fmla="*/ 454732 w 1113249"/>
                <a:gd name="connsiteY26-54" fmla="*/ 843368 h 3405005"/>
                <a:gd name="connsiteX27-55" fmla="*/ 595965 w 1113249"/>
                <a:gd name="connsiteY27-56" fmla="*/ 702135 h 3405005"/>
                <a:gd name="connsiteX28-57" fmla="*/ 595965 w 1113249"/>
                <a:gd name="connsiteY28-58" fmla="*/ 93330 h 3405005"/>
                <a:gd name="connsiteX29-59" fmla="*/ 624945 w 1113249"/>
                <a:gd name="connsiteY29-60" fmla="*/ 50346 h 3405005"/>
                <a:gd name="connsiteX30-61" fmla="*/ 746492 w 1113249"/>
                <a:gd name="connsiteY30-62" fmla="*/ 0 h 3405005"/>
                <a:gd name="connsiteX31-63" fmla="*/ 868039 w 1113249"/>
                <a:gd name="connsiteY31-64" fmla="*/ 50346 h 3405005"/>
                <a:gd name="connsiteX0-65" fmla="*/ 868039 w 1113249"/>
                <a:gd name="connsiteY0-66" fmla="*/ 50346 h 3405005"/>
                <a:gd name="connsiteX1-67" fmla="*/ 918385 w 1113249"/>
                <a:gd name="connsiteY1-68" fmla="*/ 171893 h 3405005"/>
                <a:gd name="connsiteX2-69" fmla="*/ 918385 w 1113249"/>
                <a:gd name="connsiteY2-70" fmla="*/ 375080 h 3405005"/>
                <a:gd name="connsiteX3-71" fmla="*/ 941356 w 1113249"/>
                <a:gd name="connsiteY3-72" fmla="*/ 370442 h 3405005"/>
                <a:gd name="connsiteX4-73" fmla="*/ 1113249 w 1113249"/>
                <a:gd name="connsiteY4-74" fmla="*/ 542335 h 3405005"/>
                <a:gd name="connsiteX5-75" fmla="*/ 1113249 w 1113249"/>
                <a:gd name="connsiteY5-76" fmla="*/ 2719647 h 3405005"/>
                <a:gd name="connsiteX6-77" fmla="*/ 941356 w 1113249"/>
                <a:gd name="connsiteY6-78" fmla="*/ 2891540 h 3405005"/>
                <a:gd name="connsiteX7-79" fmla="*/ 918385 w 1113249"/>
                <a:gd name="connsiteY7-80" fmla="*/ 2886903 h 3405005"/>
                <a:gd name="connsiteX8-81" fmla="*/ 918385 w 1113249"/>
                <a:gd name="connsiteY8-82" fmla="*/ 3233112 h 3405005"/>
                <a:gd name="connsiteX9-83" fmla="*/ 746492 w 1113249"/>
                <a:gd name="connsiteY9-84" fmla="*/ 3405005 h 3405005"/>
                <a:gd name="connsiteX10-85" fmla="*/ 574599 w 1113249"/>
                <a:gd name="connsiteY10-86" fmla="*/ 3233112 h 3405005"/>
                <a:gd name="connsiteX11-87" fmla="*/ 574599 w 1113249"/>
                <a:gd name="connsiteY11-88" fmla="*/ 3165303 h 3405005"/>
                <a:gd name="connsiteX12-89" fmla="*/ 531296 w 1113249"/>
                <a:gd name="connsiteY12-90" fmla="*/ 3136108 h 3405005"/>
                <a:gd name="connsiteX13-91" fmla="*/ 480950 w 1113249"/>
                <a:gd name="connsiteY13-92" fmla="*/ 3014561 h 3405005"/>
                <a:gd name="connsiteX14-93" fmla="*/ 480950 w 1113249"/>
                <a:gd name="connsiteY14-94" fmla="*/ 2751638 h 3405005"/>
                <a:gd name="connsiteX15-95" fmla="*/ 418640 w 1113249"/>
                <a:gd name="connsiteY15-96" fmla="*/ 2764218 h 3405005"/>
                <a:gd name="connsiteX16-97" fmla="*/ 246747 w 1113249"/>
                <a:gd name="connsiteY16-98" fmla="*/ 2592326 h 3405005"/>
                <a:gd name="connsiteX17-99" fmla="*/ 156759 w 1113249"/>
                <a:gd name="connsiteY17-100" fmla="*/ 2448840 h 3405005"/>
                <a:gd name="connsiteX18-101" fmla="*/ 0 w 1113249"/>
                <a:gd name="connsiteY18-102" fmla="*/ 2292081 h 3405005"/>
                <a:gd name="connsiteX19-103" fmla="*/ 0 w 1113249"/>
                <a:gd name="connsiteY19-104" fmla="*/ 306468 h 3405005"/>
                <a:gd name="connsiteX20-105" fmla="*/ 156759 w 1113249"/>
                <a:gd name="connsiteY20-106" fmla="*/ 149709 h 3405005"/>
                <a:gd name="connsiteX21-107" fmla="*/ 267605 w 1113249"/>
                <a:gd name="connsiteY21-108" fmla="*/ 195623 h 3405005"/>
                <a:gd name="connsiteX22-109" fmla="*/ 301199 w 1113249"/>
                <a:gd name="connsiteY22-110" fmla="*/ 245450 h 3405005"/>
                <a:gd name="connsiteX23-111" fmla="*/ 313499 w 1113249"/>
                <a:gd name="connsiteY23-112" fmla="*/ 306375 h 3405005"/>
                <a:gd name="connsiteX24-113" fmla="*/ 313499 w 1113249"/>
                <a:gd name="connsiteY24-114" fmla="*/ 702135 h 3405005"/>
                <a:gd name="connsiteX25-115" fmla="*/ 454732 w 1113249"/>
                <a:gd name="connsiteY25-116" fmla="*/ 843368 h 3405005"/>
                <a:gd name="connsiteX26-117" fmla="*/ 595965 w 1113249"/>
                <a:gd name="connsiteY26-118" fmla="*/ 702135 h 3405005"/>
                <a:gd name="connsiteX27-119" fmla="*/ 595965 w 1113249"/>
                <a:gd name="connsiteY27-120" fmla="*/ 93330 h 3405005"/>
                <a:gd name="connsiteX28-121" fmla="*/ 624945 w 1113249"/>
                <a:gd name="connsiteY28-122" fmla="*/ 50346 h 3405005"/>
                <a:gd name="connsiteX29-123" fmla="*/ 746492 w 1113249"/>
                <a:gd name="connsiteY29-124" fmla="*/ 0 h 3405005"/>
                <a:gd name="connsiteX30-125" fmla="*/ 868039 w 1113249"/>
                <a:gd name="connsiteY30-126" fmla="*/ 50346 h 3405005"/>
                <a:gd name="connsiteX0-127" fmla="*/ 868039 w 1113249"/>
                <a:gd name="connsiteY0-128" fmla="*/ 50346 h 3405005"/>
                <a:gd name="connsiteX1-129" fmla="*/ 918385 w 1113249"/>
                <a:gd name="connsiteY1-130" fmla="*/ 171893 h 3405005"/>
                <a:gd name="connsiteX2-131" fmla="*/ 918385 w 1113249"/>
                <a:gd name="connsiteY2-132" fmla="*/ 375080 h 3405005"/>
                <a:gd name="connsiteX3-133" fmla="*/ 941356 w 1113249"/>
                <a:gd name="connsiteY3-134" fmla="*/ 370442 h 3405005"/>
                <a:gd name="connsiteX4-135" fmla="*/ 1113249 w 1113249"/>
                <a:gd name="connsiteY4-136" fmla="*/ 542335 h 3405005"/>
                <a:gd name="connsiteX5-137" fmla="*/ 1113249 w 1113249"/>
                <a:gd name="connsiteY5-138" fmla="*/ 2719647 h 3405005"/>
                <a:gd name="connsiteX6-139" fmla="*/ 941356 w 1113249"/>
                <a:gd name="connsiteY6-140" fmla="*/ 2891540 h 3405005"/>
                <a:gd name="connsiteX7-141" fmla="*/ 918385 w 1113249"/>
                <a:gd name="connsiteY7-142" fmla="*/ 2886903 h 3405005"/>
                <a:gd name="connsiteX8-143" fmla="*/ 918385 w 1113249"/>
                <a:gd name="connsiteY8-144" fmla="*/ 3233112 h 3405005"/>
                <a:gd name="connsiteX9-145" fmla="*/ 746492 w 1113249"/>
                <a:gd name="connsiteY9-146" fmla="*/ 3405005 h 3405005"/>
                <a:gd name="connsiteX10-147" fmla="*/ 574599 w 1113249"/>
                <a:gd name="connsiteY10-148" fmla="*/ 3233112 h 3405005"/>
                <a:gd name="connsiteX11-149" fmla="*/ 574599 w 1113249"/>
                <a:gd name="connsiteY11-150" fmla="*/ 3165303 h 3405005"/>
                <a:gd name="connsiteX12-151" fmla="*/ 531296 w 1113249"/>
                <a:gd name="connsiteY12-152" fmla="*/ 3136108 h 3405005"/>
                <a:gd name="connsiteX13-153" fmla="*/ 480950 w 1113249"/>
                <a:gd name="connsiteY13-154" fmla="*/ 3014561 h 3405005"/>
                <a:gd name="connsiteX14-155" fmla="*/ 480950 w 1113249"/>
                <a:gd name="connsiteY14-156" fmla="*/ 2751638 h 3405005"/>
                <a:gd name="connsiteX15-157" fmla="*/ 418640 w 1113249"/>
                <a:gd name="connsiteY15-158" fmla="*/ 2764218 h 3405005"/>
                <a:gd name="connsiteX16-159" fmla="*/ 246747 w 1113249"/>
                <a:gd name="connsiteY16-160" fmla="*/ 2592326 h 3405005"/>
                <a:gd name="connsiteX17-161" fmla="*/ 156759 w 1113249"/>
                <a:gd name="connsiteY17-162" fmla="*/ 2448840 h 3405005"/>
                <a:gd name="connsiteX18-163" fmla="*/ 0 w 1113249"/>
                <a:gd name="connsiteY18-164" fmla="*/ 2292081 h 3405005"/>
                <a:gd name="connsiteX19-165" fmla="*/ 0 w 1113249"/>
                <a:gd name="connsiteY19-166" fmla="*/ 306468 h 3405005"/>
                <a:gd name="connsiteX20-167" fmla="*/ 156759 w 1113249"/>
                <a:gd name="connsiteY20-168" fmla="*/ 149709 h 3405005"/>
                <a:gd name="connsiteX21-169" fmla="*/ 267605 w 1113249"/>
                <a:gd name="connsiteY21-170" fmla="*/ 195623 h 3405005"/>
                <a:gd name="connsiteX22-171" fmla="*/ 301199 w 1113249"/>
                <a:gd name="connsiteY22-172" fmla="*/ 245450 h 3405005"/>
                <a:gd name="connsiteX23-173" fmla="*/ 313499 w 1113249"/>
                <a:gd name="connsiteY23-174" fmla="*/ 306375 h 3405005"/>
                <a:gd name="connsiteX24-175" fmla="*/ 313499 w 1113249"/>
                <a:gd name="connsiteY24-176" fmla="*/ 702135 h 3405005"/>
                <a:gd name="connsiteX25-177" fmla="*/ 454732 w 1113249"/>
                <a:gd name="connsiteY25-178" fmla="*/ 843368 h 3405005"/>
                <a:gd name="connsiteX26-179" fmla="*/ 595965 w 1113249"/>
                <a:gd name="connsiteY26-180" fmla="*/ 702135 h 3405005"/>
                <a:gd name="connsiteX27-181" fmla="*/ 595965 w 1113249"/>
                <a:gd name="connsiteY27-182" fmla="*/ 93330 h 3405005"/>
                <a:gd name="connsiteX28-183" fmla="*/ 624945 w 1113249"/>
                <a:gd name="connsiteY28-184" fmla="*/ 50346 h 3405005"/>
                <a:gd name="connsiteX29-185" fmla="*/ 746492 w 1113249"/>
                <a:gd name="connsiteY29-186" fmla="*/ 0 h 3405005"/>
                <a:gd name="connsiteX30-187" fmla="*/ 868039 w 1113249"/>
                <a:gd name="connsiteY30-188" fmla="*/ 50346 h 3405005"/>
                <a:gd name="connsiteX0-189" fmla="*/ 868039 w 1113249"/>
                <a:gd name="connsiteY0-190" fmla="*/ 50346 h 3405005"/>
                <a:gd name="connsiteX1-191" fmla="*/ 918385 w 1113249"/>
                <a:gd name="connsiteY1-192" fmla="*/ 171893 h 3405005"/>
                <a:gd name="connsiteX2-193" fmla="*/ 918385 w 1113249"/>
                <a:gd name="connsiteY2-194" fmla="*/ 375080 h 3405005"/>
                <a:gd name="connsiteX3-195" fmla="*/ 941356 w 1113249"/>
                <a:gd name="connsiteY3-196" fmla="*/ 370442 h 3405005"/>
                <a:gd name="connsiteX4-197" fmla="*/ 1113249 w 1113249"/>
                <a:gd name="connsiteY4-198" fmla="*/ 542335 h 3405005"/>
                <a:gd name="connsiteX5-199" fmla="*/ 1113249 w 1113249"/>
                <a:gd name="connsiteY5-200" fmla="*/ 2719647 h 3405005"/>
                <a:gd name="connsiteX6-201" fmla="*/ 941356 w 1113249"/>
                <a:gd name="connsiteY6-202" fmla="*/ 2891540 h 3405005"/>
                <a:gd name="connsiteX7-203" fmla="*/ 918385 w 1113249"/>
                <a:gd name="connsiteY7-204" fmla="*/ 2886903 h 3405005"/>
                <a:gd name="connsiteX8-205" fmla="*/ 918385 w 1113249"/>
                <a:gd name="connsiteY8-206" fmla="*/ 3233112 h 3405005"/>
                <a:gd name="connsiteX9-207" fmla="*/ 746492 w 1113249"/>
                <a:gd name="connsiteY9-208" fmla="*/ 3405005 h 3405005"/>
                <a:gd name="connsiteX10-209" fmla="*/ 574599 w 1113249"/>
                <a:gd name="connsiteY10-210" fmla="*/ 3233112 h 3405005"/>
                <a:gd name="connsiteX11-211" fmla="*/ 574599 w 1113249"/>
                <a:gd name="connsiteY11-212" fmla="*/ 3165303 h 3405005"/>
                <a:gd name="connsiteX12-213" fmla="*/ 531296 w 1113249"/>
                <a:gd name="connsiteY12-214" fmla="*/ 3136108 h 3405005"/>
                <a:gd name="connsiteX13-215" fmla="*/ 480950 w 1113249"/>
                <a:gd name="connsiteY13-216" fmla="*/ 3014561 h 3405005"/>
                <a:gd name="connsiteX14-217" fmla="*/ 418640 w 1113249"/>
                <a:gd name="connsiteY14-218" fmla="*/ 2764218 h 3405005"/>
                <a:gd name="connsiteX15-219" fmla="*/ 246747 w 1113249"/>
                <a:gd name="connsiteY15-220" fmla="*/ 2592326 h 3405005"/>
                <a:gd name="connsiteX16-221" fmla="*/ 156759 w 1113249"/>
                <a:gd name="connsiteY16-222" fmla="*/ 2448840 h 3405005"/>
                <a:gd name="connsiteX17-223" fmla="*/ 0 w 1113249"/>
                <a:gd name="connsiteY17-224" fmla="*/ 2292081 h 3405005"/>
                <a:gd name="connsiteX18-225" fmla="*/ 0 w 1113249"/>
                <a:gd name="connsiteY18-226" fmla="*/ 306468 h 3405005"/>
                <a:gd name="connsiteX19-227" fmla="*/ 156759 w 1113249"/>
                <a:gd name="connsiteY19-228" fmla="*/ 149709 h 3405005"/>
                <a:gd name="connsiteX20-229" fmla="*/ 267605 w 1113249"/>
                <a:gd name="connsiteY20-230" fmla="*/ 195623 h 3405005"/>
                <a:gd name="connsiteX21-231" fmla="*/ 301199 w 1113249"/>
                <a:gd name="connsiteY21-232" fmla="*/ 245450 h 3405005"/>
                <a:gd name="connsiteX22-233" fmla="*/ 313499 w 1113249"/>
                <a:gd name="connsiteY22-234" fmla="*/ 306375 h 3405005"/>
                <a:gd name="connsiteX23-235" fmla="*/ 313499 w 1113249"/>
                <a:gd name="connsiteY23-236" fmla="*/ 702135 h 3405005"/>
                <a:gd name="connsiteX24-237" fmla="*/ 454732 w 1113249"/>
                <a:gd name="connsiteY24-238" fmla="*/ 843368 h 3405005"/>
                <a:gd name="connsiteX25-239" fmla="*/ 595965 w 1113249"/>
                <a:gd name="connsiteY25-240" fmla="*/ 702135 h 3405005"/>
                <a:gd name="connsiteX26-241" fmla="*/ 595965 w 1113249"/>
                <a:gd name="connsiteY26-242" fmla="*/ 93330 h 3405005"/>
                <a:gd name="connsiteX27-243" fmla="*/ 624945 w 1113249"/>
                <a:gd name="connsiteY27-244" fmla="*/ 50346 h 3405005"/>
                <a:gd name="connsiteX28-245" fmla="*/ 746492 w 1113249"/>
                <a:gd name="connsiteY28-246" fmla="*/ 0 h 3405005"/>
                <a:gd name="connsiteX29-247" fmla="*/ 868039 w 1113249"/>
                <a:gd name="connsiteY29-248" fmla="*/ 50346 h 3405005"/>
                <a:gd name="connsiteX0-249" fmla="*/ 868039 w 1113249"/>
                <a:gd name="connsiteY0-250" fmla="*/ 50346 h 3405005"/>
                <a:gd name="connsiteX1-251" fmla="*/ 918385 w 1113249"/>
                <a:gd name="connsiteY1-252" fmla="*/ 171893 h 3405005"/>
                <a:gd name="connsiteX2-253" fmla="*/ 918385 w 1113249"/>
                <a:gd name="connsiteY2-254" fmla="*/ 375080 h 3405005"/>
                <a:gd name="connsiteX3-255" fmla="*/ 941356 w 1113249"/>
                <a:gd name="connsiteY3-256" fmla="*/ 370442 h 3405005"/>
                <a:gd name="connsiteX4-257" fmla="*/ 1113249 w 1113249"/>
                <a:gd name="connsiteY4-258" fmla="*/ 542335 h 3405005"/>
                <a:gd name="connsiteX5-259" fmla="*/ 1113249 w 1113249"/>
                <a:gd name="connsiteY5-260" fmla="*/ 2719647 h 3405005"/>
                <a:gd name="connsiteX6-261" fmla="*/ 941356 w 1113249"/>
                <a:gd name="connsiteY6-262" fmla="*/ 2891540 h 3405005"/>
                <a:gd name="connsiteX7-263" fmla="*/ 918385 w 1113249"/>
                <a:gd name="connsiteY7-264" fmla="*/ 2886903 h 3405005"/>
                <a:gd name="connsiteX8-265" fmla="*/ 918385 w 1113249"/>
                <a:gd name="connsiteY8-266" fmla="*/ 3233112 h 3405005"/>
                <a:gd name="connsiteX9-267" fmla="*/ 746492 w 1113249"/>
                <a:gd name="connsiteY9-268" fmla="*/ 3405005 h 3405005"/>
                <a:gd name="connsiteX10-269" fmla="*/ 574599 w 1113249"/>
                <a:gd name="connsiteY10-270" fmla="*/ 3233112 h 3405005"/>
                <a:gd name="connsiteX11-271" fmla="*/ 574599 w 1113249"/>
                <a:gd name="connsiteY11-272" fmla="*/ 3165303 h 3405005"/>
                <a:gd name="connsiteX12-273" fmla="*/ 531296 w 1113249"/>
                <a:gd name="connsiteY12-274" fmla="*/ 3136108 h 3405005"/>
                <a:gd name="connsiteX13-275" fmla="*/ 480950 w 1113249"/>
                <a:gd name="connsiteY13-276" fmla="*/ 3014561 h 3405005"/>
                <a:gd name="connsiteX14-277" fmla="*/ 418640 w 1113249"/>
                <a:gd name="connsiteY14-278" fmla="*/ 2764218 h 3405005"/>
                <a:gd name="connsiteX15-279" fmla="*/ 246747 w 1113249"/>
                <a:gd name="connsiteY15-280" fmla="*/ 2592326 h 3405005"/>
                <a:gd name="connsiteX16-281" fmla="*/ 156759 w 1113249"/>
                <a:gd name="connsiteY16-282" fmla="*/ 2448840 h 3405005"/>
                <a:gd name="connsiteX17-283" fmla="*/ 0 w 1113249"/>
                <a:gd name="connsiteY17-284" fmla="*/ 2292081 h 3405005"/>
                <a:gd name="connsiteX18-285" fmla="*/ 0 w 1113249"/>
                <a:gd name="connsiteY18-286" fmla="*/ 306468 h 3405005"/>
                <a:gd name="connsiteX19-287" fmla="*/ 156759 w 1113249"/>
                <a:gd name="connsiteY19-288" fmla="*/ 149709 h 3405005"/>
                <a:gd name="connsiteX20-289" fmla="*/ 267605 w 1113249"/>
                <a:gd name="connsiteY20-290" fmla="*/ 195623 h 3405005"/>
                <a:gd name="connsiteX21-291" fmla="*/ 301199 w 1113249"/>
                <a:gd name="connsiteY21-292" fmla="*/ 245450 h 3405005"/>
                <a:gd name="connsiteX22-293" fmla="*/ 313499 w 1113249"/>
                <a:gd name="connsiteY22-294" fmla="*/ 306375 h 3405005"/>
                <a:gd name="connsiteX23-295" fmla="*/ 313499 w 1113249"/>
                <a:gd name="connsiteY23-296" fmla="*/ 702135 h 3405005"/>
                <a:gd name="connsiteX24-297" fmla="*/ 454732 w 1113249"/>
                <a:gd name="connsiteY24-298" fmla="*/ 843368 h 3405005"/>
                <a:gd name="connsiteX25-299" fmla="*/ 595965 w 1113249"/>
                <a:gd name="connsiteY25-300" fmla="*/ 702135 h 3405005"/>
                <a:gd name="connsiteX26-301" fmla="*/ 595965 w 1113249"/>
                <a:gd name="connsiteY26-302" fmla="*/ 93330 h 3405005"/>
                <a:gd name="connsiteX27-303" fmla="*/ 624945 w 1113249"/>
                <a:gd name="connsiteY27-304" fmla="*/ 50346 h 3405005"/>
                <a:gd name="connsiteX28-305" fmla="*/ 746492 w 1113249"/>
                <a:gd name="connsiteY28-306" fmla="*/ 0 h 3405005"/>
                <a:gd name="connsiteX29-307" fmla="*/ 868039 w 1113249"/>
                <a:gd name="connsiteY29-308" fmla="*/ 50346 h 3405005"/>
                <a:gd name="connsiteX0-309" fmla="*/ 868039 w 1113249"/>
                <a:gd name="connsiteY0-310" fmla="*/ 50346 h 3405005"/>
                <a:gd name="connsiteX1-311" fmla="*/ 918385 w 1113249"/>
                <a:gd name="connsiteY1-312" fmla="*/ 171893 h 3405005"/>
                <a:gd name="connsiteX2-313" fmla="*/ 918385 w 1113249"/>
                <a:gd name="connsiteY2-314" fmla="*/ 375080 h 3405005"/>
                <a:gd name="connsiteX3-315" fmla="*/ 941356 w 1113249"/>
                <a:gd name="connsiteY3-316" fmla="*/ 370442 h 3405005"/>
                <a:gd name="connsiteX4-317" fmla="*/ 1113249 w 1113249"/>
                <a:gd name="connsiteY4-318" fmla="*/ 542335 h 3405005"/>
                <a:gd name="connsiteX5-319" fmla="*/ 1113249 w 1113249"/>
                <a:gd name="connsiteY5-320" fmla="*/ 2719647 h 3405005"/>
                <a:gd name="connsiteX6-321" fmla="*/ 941356 w 1113249"/>
                <a:gd name="connsiteY6-322" fmla="*/ 2891540 h 3405005"/>
                <a:gd name="connsiteX7-323" fmla="*/ 918385 w 1113249"/>
                <a:gd name="connsiteY7-324" fmla="*/ 2886903 h 3405005"/>
                <a:gd name="connsiteX8-325" fmla="*/ 918385 w 1113249"/>
                <a:gd name="connsiteY8-326" fmla="*/ 3233112 h 3405005"/>
                <a:gd name="connsiteX9-327" fmla="*/ 746492 w 1113249"/>
                <a:gd name="connsiteY9-328" fmla="*/ 3405005 h 3405005"/>
                <a:gd name="connsiteX10-329" fmla="*/ 574599 w 1113249"/>
                <a:gd name="connsiteY10-330" fmla="*/ 3233112 h 3405005"/>
                <a:gd name="connsiteX11-331" fmla="*/ 574599 w 1113249"/>
                <a:gd name="connsiteY11-332" fmla="*/ 3165303 h 3405005"/>
                <a:gd name="connsiteX12-333" fmla="*/ 531296 w 1113249"/>
                <a:gd name="connsiteY12-334" fmla="*/ 3136108 h 3405005"/>
                <a:gd name="connsiteX13-335" fmla="*/ 480950 w 1113249"/>
                <a:gd name="connsiteY13-336" fmla="*/ 3014561 h 3405005"/>
                <a:gd name="connsiteX14-337" fmla="*/ 246747 w 1113249"/>
                <a:gd name="connsiteY14-338" fmla="*/ 2592326 h 3405005"/>
                <a:gd name="connsiteX15-339" fmla="*/ 156759 w 1113249"/>
                <a:gd name="connsiteY15-340" fmla="*/ 2448840 h 3405005"/>
                <a:gd name="connsiteX16-341" fmla="*/ 0 w 1113249"/>
                <a:gd name="connsiteY16-342" fmla="*/ 2292081 h 3405005"/>
                <a:gd name="connsiteX17-343" fmla="*/ 0 w 1113249"/>
                <a:gd name="connsiteY17-344" fmla="*/ 306468 h 3405005"/>
                <a:gd name="connsiteX18-345" fmla="*/ 156759 w 1113249"/>
                <a:gd name="connsiteY18-346" fmla="*/ 149709 h 3405005"/>
                <a:gd name="connsiteX19-347" fmla="*/ 267605 w 1113249"/>
                <a:gd name="connsiteY19-348" fmla="*/ 195623 h 3405005"/>
                <a:gd name="connsiteX20-349" fmla="*/ 301199 w 1113249"/>
                <a:gd name="connsiteY20-350" fmla="*/ 245450 h 3405005"/>
                <a:gd name="connsiteX21-351" fmla="*/ 313499 w 1113249"/>
                <a:gd name="connsiteY21-352" fmla="*/ 306375 h 3405005"/>
                <a:gd name="connsiteX22-353" fmla="*/ 313499 w 1113249"/>
                <a:gd name="connsiteY22-354" fmla="*/ 702135 h 3405005"/>
                <a:gd name="connsiteX23-355" fmla="*/ 454732 w 1113249"/>
                <a:gd name="connsiteY23-356" fmla="*/ 843368 h 3405005"/>
                <a:gd name="connsiteX24-357" fmla="*/ 595965 w 1113249"/>
                <a:gd name="connsiteY24-358" fmla="*/ 702135 h 3405005"/>
                <a:gd name="connsiteX25-359" fmla="*/ 595965 w 1113249"/>
                <a:gd name="connsiteY25-360" fmla="*/ 93330 h 3405005"/>
                <a:gd name="connsiteX26-361" fmla="*/ 624945 w 1113249"/>
                <a:gd name="connsiteY26-362" fmla="*/ 50346 h 3405005"/>
                <a:gd name="connsiteX27-363" fmla="*/ 746492 w 1113249"/>
                <a:gd name="connsiteY27-364" fmla="*/ 0 h 3405005"/>
                <a:gd name="connsiteX28-365" fmla="*/ 868039 w 1113249"/>
                <a:gd name="connsiteY28-366" fmla="*/ 50346 h 3405005"/>
                <a:gd name="connsiteX0-367" fmla="*/ 868039 w 1113249"/>
                <a:gd name="connsiteY0-368" fmla="*/ 50346 h 3405005"/>
                <a:gd name="connsiteX1-369" fmla="*/ 918385 w 1113249"/>
                <a:gd name="connsiteY1-370" fmla="*/ 171893 h 3405005"/>
                <a:gd name="connsiteX2-371" fmla="*/ 918385 w 1113249"/>
                <a:gd name="connsiteY2-372" fmla="*/ 375080 h 3405005"/>
                <a:gd name="connsiteX3-373" fmla="*/ 941356 w 1113249"/>
                <a:gd name="connsiteY3-374" fmla="*/ 370442 h 3405005"/>
                <a:gd name="connsiteX4-375" fmla="*/ 1113249 w 1113249"/>
                <a:gd name="connsiteY4-376" fmla="*/ 542335 h 3405005"/>
                <a:gd name="connsiteX5-377" fmla="*/ 1113249 w 1113249"/>
                <a:gd name="connsiteY5-378" fmla="*/ 2719647 h 3405005"/>
                <a:gd name="connsiteX6-379" fmla="*/ 941356 w 1113249"/>
                <a:gd name="connsiteY6-380" fmla="*/ 2891540 h 3405005"/>
                <a:gd name="connsiteX7-381" fmla="*/ 918385 w 1113249"/>
                <a:gd name="connsiteY7-382" fmla="*/ 2886903 h 3405005"/>
                <a:gd name="connsiteX8-383" fmla="*/ 918385 w 1113249"/>
                <a:gd name="connsiteY8-384" fmla="*/ 3233112 h 3405005"/>
                <a:gd name="connsiteX9-385" fmla="*/ 746492 w 1113249"/>
                <a:gd name="connsiteY9-386" fmla="*/ 3405005 h 3405005"/>
                <a:gd name="connsiteX10-387" fmla="*/ 574599 w 1113249"/>
                <a:gd name="connsiteY10-388" fmla="*/ 3233112 h 3405005"/>
                <a:gd name="connsiteX11-389" fmla="*/ 574599 w 1113249"/>
                <a:gd name="connsiteY11-390" fmla="*/ 3165303 h 3405005"/>
                <a:gd name="connsiteX12-391" fmla="*/ 531296 w 1113249"/>
                <a:gd name="connsiteY12-392" fmla="*/ 3136108 h 3405005"/>
                <a:gd name="connsiteX13-393" fmla="*/ 480950 w 1113249"/>
                <a:gd name="connsiteY13-394" fmla="*/ 3014561 h 3405005"/>
                <a:gd name="connsiteX14-395" fmla="*/ 246747 w 1113249"/>
                <a:gd name="connsiteY14-396" fmla="*/ 2592326 h 3405005"/>
                <a:gd name="connsiteX15-397" fmla="*/ 156759 w 1113249"/>
                <a:gd name="connsiteY15-398" fmla="*/ 2448840 h 3405005"/>
                <a:gd name="connsiteX16-399" fmla="*/ 0 w 1113249"/>
                <a:gd name="connsiteY16-400" fmla="*/ 2292081 h 3405005"/>
                <a:gd name="connsiteX17-401" fmla="*/ 0 w 1113249"/>
                <a:gd name="connsiteY17-402" fmla="*/ 306468 h 3405005"/>
                <a:gd name="connsiteX18-403" fmla="*/ 156759 w 1113249"/>
                <a:gd name="connsiteY18-404" fmla="*/ 149709 h 3405005"/>
                <a:gd name="connsiteX19-405" fmla="*/ 267605 w 1113249"/>
                <a:gd name="connsiteY19-406" fmla="*/ 195623 h 3405005"/>
                <a:gd name="connsiteX20-407" fmla="*/ 301199 w 1113249"/>
                <a:gd name="connsiteY20-408" fmla="*/ 245450 h 3405005"/>
                <a:gd name="connsiteX21-409" fmla="*/ 313499 w 1113249"/>
                <a:gd name="connsiteY21-410" fmla="*/ 306375 h 3405005"/>
                <a:gd name="connsiteX22-411" fmla="*/ 313499 w 1113249"/>
                <a:gd name="connsiteY22-412" fmla="*/ 702135 h 3405005"/>
                <a:gd name="connsiteX23-413" fmla="*/ 454732 w 1113249"/>
                <a:gd name="connsiteY23-414" fmla="*/ 843368 h 3405005"/>
                <a:gd name="connsiteX24-415" fmla="*/ 595965 w 1113249"/>
                <a:gd name="connsiteY24-416" fmla="*/ 702135 h 3405005"/>
                <a:gd name="connsiteX25-417" fmla="*/ 595965 w 1113249"/>
                <a:gd name="connsiteY25-418" fmla="*/ 93330 h 3405005"/>
                <a:gd name="connsiteX26-419" fmla="*/ 624945 w 1113249"/>
                <a:gd name="connsiteY26-420" fmla="*/ 50346 h 3405005"/>
                <a:gd name="connsiteX27-421" fmla="*/ 746492 w 1113249"/>
                <a:gd name="connsiteY27-422" fmla="*/ 0 h 3405005"/>
                <a:gd name="connsiteX28-423" fmla="*/ 868039 w 1113249"/>
                <a:gd name="connsiteY28-424" fmla="*/ 50346 h 3405005"/>
                <a:gd name="connsiteX0-425" fmla="*/ 868039 w 1113249"/>
                <a:gd name="connsiteY0-426" fmla="*/ 50346 h 3405005"/>
                <a:gd name="connsiteX1-427" fmla="*/ 918385 w 1113249"/>
                <a:gd name="connsiteY1-428" fmla="*/ 171893 h 3405005"/>
                <a:gd name="connsiteX2-429" fmla="*/ 918385 w 1113249"/>
                <a:gd name="connsiteY2-430" fmla="*/ 375080 h 3405005"/>
                <a:gd name="connsiteX3-431" fmla="*/ 941356 w 1113249"/>
                <a:gd name="connsiteY3-432" fmla="*/ 370442 h 3405005"/>
                <a:gd name="connsiteX4-433" fmla="*/ 1113249 w 1113249"/>
                <a:gd name="connsiteY4-434" fmla="*/ 542335 h 3405005"/>
                <a:gd name="connsiteX5-435" fmla="*/ 1113249 w 1113249"/>
                <a:gd name="connsiteY5-436" fmla="*/ 2719647 h 3405005"/>
                <a:gd name="connsiteX6-437" fmla="*/ 941356 w 1113249"/>
                <a:gd name="connsiteY6-438" fmla="*/ 2891540 h 3405005"/>
                <a:gd name="connsiteX7-439" fmla="*/ 918385 w 1113249"/>
                <a:gd name="connsiteY7-440" fmla="*/ 2886903 h 3405005"/>
                <a:gd name="connsiteX8-441" fmla="*/ 918385 w 1113249"/>
                <a:gd name="connsiteY8-442" fmla="*/ 3233112 h 3405005"/>
                <a:gd name="connsiteX9-443" fmla="*/ 746492 w 1113249"/>
                <a:gd name="connsiteY9-444" fmla="*/ 3405005 h 3405005"/>
                <a:gd name="connsiteX10-445" fmla="*/ 574599 w 1113249"/>
                <a:gd name="connsiteY10-446" fmla="*/ 3233112 h 3405005"/>
                <a:gd name="connsiteX11-447" fmla="*/ 574599 w 1113249"/>
                <a:gd name="connsiteY11-448" fmla="*/ 3165303 h 3405005"/>
                <a:gd name="connsiteX12-449" fmla="*/ 531296 w 1113249"/>
                <a:gd name="connsiteY12-450" fmla="*/ 3136108 h 3405005"/>
                <a:gd name="connsiteX13-451" fmla="*/ 480950 w 1113249"/>
                <a:gd name="connsiteY13-452" fmla="*/ 3014561 h 3405005"/>
                <a:gd name="connsiteX14-453" fmla="*/ 246747 w 1113249"/>
                <a:gd name="connsiteY14-454" fmla="*/ 2592326 h 3405005"/>
                <a:gd name="connsiteX15-455" fmla="*/ 156759 w 1113249"/>
                <a:gd name="connsiteY15-456" fmla="*/ 2448840 h 3405005"/>
                <a:gd name="connsiteX16-457" fmla="*/ 0 w 1113249"/>
                <a:gd name="connsiteY16-458" fmla="*/ 2292081 h 3405005"/>
                <a:gd name="connsiteX17-459" fmla="*/ 0 w 1113249"/>
                <a:gd name="connsiteY17-460" fmla="*/ 306468 h 3405005"/>
                <a:gd name="connsiteX18-461" fmla="*/ 156759 w 1113249"/>
                <a:gd name="connsiteY18-462" fmla="*/ 149709 h 3405005"/>
                <a:gd name="connsiteX19-463" fmla="*/ 267605 w 1113249"/>
                <a:gd name="connsiteY19-464" fmla="*/ 195623 h 3405005"/>
                <a:gd name="connsiteX20-465" fmla="*/ 301199 w 1113249"/>
                <a:gd name="connsiteY20-466" fmla="*/ 245450 h 3405005"/>
                <a:gd name="connsiteX21-467" fmla="*/ 313499 w 1113249"/>
                <a:gd name="connsiteY21-468" fmla="*/ 306375 h 3405005"/>
                <a:gd name="connsiteX22-469" fmla="*/ 313499 w 1113249"/>
                <a:gd name="connsiteY22-470" fmla="*/ 702135 h 3405005"/>
                <a:gd name="connsiteX23-471" fmla="*/ 454732 w 1113249"/>
                <a:gd name="connsiteY23-472" fmla="*/ 843368 h 3405005"/>
                <a:gd name="connsiteX24-473" fmla="*/ 595965 w 1113249"/>
                <a:gd name="connsiteY24-474" fmla="*/ 702135 h 3405005"/>
                <a:gd name="connsiteX25-475" fmla="*/ 595965 w 1113249"/>
                <a:gd name="connsiteY25-476" fmla="*/ 93330 h 3405005"/>
                <a:gd name="connsiteX26-477" fmla="*/ 624945 w 1113249"/>
                <a:gd name="connsiteY26-478" fmla="*/ 50346 h 3405005"/>
                <a:gd name="connsiteX27-479" fmla="*/ 746492 w 1113249"/>
                <a:gd name="connsiteY27-480" fmla="*/ 0 h 3405005"/>
                <a:gd name="connsiteX28-481" fmla="*/ 868039 w 1113249"/>
                <a:gd name="connsiteY28-482" fmla="*/ 50346 h 340500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Lst>
              <a:rect l="l" t="t" r="r" b="b"/>
              <a:pathLst>
                <a:path w="1113249" h="3405005">
                  <a:moveTo>
                    <a:pt x="868039" y="50346"/>
                  </a:moveTo>
                  <a:cubicBezTo>
                    <a:pt x="899145" y="81453"/>
                    <a:pt x="918385" y="124426"/>
                    <a:pt x="918385" y="171893"/>
                  </a:cubicBezTo>
                  <a:lnTo>
                    <a:pt x="918385" y="375080"/>
                  </a:lnTo>
                  <a:lnTo>
                    <a:pt x="941356" y="370442"/>
                  </a:lnTo>
                  <a:cubicBezTo>
                    <a:pt x="1036290" y="370442"/>
                    <a:pt x="1113249" y="447401"/>
                    <a:pt x="1113249" y="542335"/>
                  </a:cubicBezTo>
                  <a:lnTo>
                    <a:pt x="1113249" y="2719647"/>
                  </a:lnTo>
                  <a:cubicBezTo>
                    <a:pt x="1113249" y="2814581"/>
                    <a:pt x="1036290" y="2891540"/>
                    <a:pt x="941356" y="2891540"/>
                  </a:cubicBezTo>
                  <a:lnTo>
                    <a:pt x="918385" y="2886903"/>
                  </a:lnTo>
                  <a:lnTo>
                    <a:pt x="918385" y="3233112"/>
                  </a:lnTo>
                  <a:cubicBezTo>
                    <a:pt x="918384" y="3328046"/>
                    <a:pt x="841426" y="3405005"/>
                    <a:pt x="746492" y="3405005"/>
                  </a:cubicBezTo>
                  <a:cubicBezTo>
                    <a:pt x="651558" y="3405005"/>
                    <a:pt x="574599" y="3328046"/>
                    <a:pt x="574599" y="3233112"/>
                  </a:cubicBezTo>
                  <a:lnTo>
                    <a:pt x="574599" y="3165303"/>
                  </a:lnTo>
                  <a:lnTo>
                    <a:pt x="531296" y="3136108"/>
                  </a:lnTo>
                  <a:cubicBezTo>
                    <a:pt x="500190" y="3105002"/>
                    <a:pt x="480950" y="3062028"/>
                    <a:pt x="480950" y="3014561"/>
                  </a:cubicBezTo>
                  <a:cubicBezTo>
                    <a:pt x="432395" y="2596947"/>
                    <a:pt x="271114" y="2895922"/>
                    <a:pt x="246747" y="2592326"/>
                  </a:cubicBezTo>
                  <a:cubicBezTo>
                    <a:pt x="235070" y="2421366"/>
                    <a:pt x="186755" y="2496669"/>
                    <a:pt x="156759" y="2448840"/>
                  </a:cubicBezTo>
                  <a:cubicBezTo>
                    <a:pt x="70183" y="2448840"/>
                    <a:pt x="0" y="2378657"/>
                    <a:pt x="0" y="2292081"/>
                  </a:cubicBezTo>
                  <a:lnTo>
                    <a:pt x="0" y="306468"/>
                  </a:lnTo>
                  <a:cubicBezTo>
                    <a:pt x="0" y="219892"/>
                    <a:pt x="70183" y="149709"/>
                    <a:pt x="156759" y="149709"/>
                  </a:cubicBezTo>
                  <a:cubicBezTo>
                    <a:pt x="200047" y="149709"/>
                    <a:pt x="239237" y="167255"/>
                    <a:pt x="267605" y="195623"/>
                  </a:cubicBezTo>
                  <a:cubicBezTo>
                    <a:pt x="281789" y="209807"/>
                    <a:pt x="293267" y="226696"/>
                    <a:pt x="301199" y="245450"/>
                  </a:cubicBezTo>
                  <a:lnTo>
                    <a:pt x="313499" y="306375"/>
                  </a:lnTo>
                  <a:lnTo>
                    <a:pt x="313499" y="702135"/>
                  </a:lnTo>
                  <a:cubicBezTo>
                    <a:pt x="313499" y="780136"/>
                    <a:pt x="376731" y="843368"/>
                    <a:pt x="454732" y="843368"/>
                  </a:cubicBezTo>
                  <a:cubicBezTo>
                    <a:pt x="532733" y="843368"/>
                    <a:pt x="595965" y="780136"/>
                    <a:pt x="595965" y="702135"/>
                  </a:cubicBezTo>
                  <a:lnTo>
                    <a:pt x="595965" y="93330"/>
                  </a:lnTo>
                  <a:lnTo>
                    <a:pt x="624945" y="50346"/>
                  </a:lnTo>
                  <a:cubicBezTo>
                    <a:pt x="656052" y="19240"/>
                    <a:pt x="699025" y="0"/>
                    <a:pt x="746492" y="0"/>
                  </a:cubicBezTo>
                  <a:cubicBezTo>
                    <a:pt x="793959" y="0"/>
                    <a:pt x="836932" y="19240"/>
                    <a:pt x="868039" y="50346"/>
                  </a:cubicBezTo>
                  <a:close/>
                </a:path>
              </a:pathLst>
            </a:cu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14" name="任意多边形 13"/>
            <p:cNvSpPr/>
            <p:nvPr/>
          </p:nvSpPr>
          <p:spPr>
            <a:xfrm rot="2662275" flipH="1">
              <a:off x="6966124" y="-1422211"/>
              <a:ext cx="744277" cy="4590800"/>
            </a:xfrm>
            <a:custGeom>
              <a:avLst/>
              <a:gdLst>
                <a:gd name="connsiteX0" fmla="*/ 319140 w 744277"/>
                <a:gd name="connsiteY0" fmla="*/ 54756 h 4590800"/>
                <a:gd name="connsiteX1" fmla="*/ 373896 w 744277"/>
                <a:gd name="connsiteY1" fmla="*/ 186948 h 4590800"/>
                <a:gd name="connsiteX2" fmla="*/ 373896 w 744277"/>
                <a:gd name="connsiteY2" fmla="*/ 1076399 h 4590800"/>
                <a:gd name="connsiteX3" fmla="*/ 385072 w 744277"/>
                <a:gd name="connsiteY3" fmla="*/ 1021041 h 4590800"/>
                <a:gd name="connsiteX4" fmla="*/ 557329 w 744277"/>
                <a:gd name="connsiteY4" fmla="*/ 906862 h 4590800"/>
                <a:gd name="connsiteX5" fmla="*/ 744277 w 744277"/>
                <a:gd name="connsiteY5" fmla="*/ 1093810 h 4590800"/>
                <a:gd name="connsiteX6" fmla="*/ 744277 w 744277"/>
                <a:gd name="connsiteY6" fmla="*/ 3897602 h 4590800"/>
                <a:gd name="connsiteX7" fmla="*/ 689521 w 744277"/>
                <a:gd name="connsiteY7" fmla="*/ 4029794 h 4590800"/>
                <a:gd name="connsiteX8" fmla="*/ 683361 w 744277"/>
                <a:gd name="connsiteY8" fmla="*/ 4033948 h 4590800"/>
                <a:gd name="connsiteX9" fmla="*/ 683362 w 744277"/>
                <a:gd name="connsiteY9" fmla="*/ 4009469 h 4590800"/>
                <a:gd name="connsiteX10" fmla="*/ 521462 w 744277"/>
                <a:gd name="connsiteY10" fmla="*/ 3847570 h 4590800"/>
                <a:gd name="connsiteX11" fmla="*/ 406983 w 744277"/>
                <a:gd name="connsiteY11" fmla="*/ 3894989 h 4590800"/>
                <a:gd name="connsiteX12" fmla="*/ 378409 w 744277"/>
                <a:gd name="connsiteY12" fmla="*/ 3937369 h 4590800"/>
                <a:gd name="connsiteX13" fmla="*/ 373896 w 744277"/>
                <a:gd name="connsiteY13" fmla="*/ 3915013 h 4590800"/>
                <a:gd name="connsiteX14" fmla="*/ 373896 w 744277"/>
                <a:gd name="connsiteY14" fmla="*/ 3944063 h 4590800"/>
                <a:gd name="connsiteX15" fmla="*/ 372286 w 744277"/>
                <a:gd name="connsiteY15" fmla="*/ 3946451 h 4590800"/>
                <a:gd name="connsiteX16" fmla="*/ 359563 w 744277"/>
                <a:gd name="connsiteY16" fmla="*/ 4009469 h 4590800"/>
                <a:gd name="connsiteX17" fmla="*/ 359564 w 744277"/>
                <a:gd name="connsiteY17" fmla="*/ 4474848 h 4590800"/>
                <a:gd name="connsiteX18" fmla="*/ 359206 w 744277"/>
                <a:gd name="connsiteY18" fmla="*/ 4476621 h 4590800"/>
                <a:gd name="connsiteX19" fmla="*/ 186948 w 744277"/>
                <a:gd name="connsiteY19" fmla="*/ 4590800 h 4590800"/>
                <a:gd name="connsiteX20" fmla="*/ 0 w 744277"/>
                <a:gd name="connsiteY20" fmla="*/ 4403852 h 4590800"/>
                <a:gd name="connsiteX21" fmla="*/ 0 w 744277"/>
                <a:gd name="connsiteY21" fmla="*/ 186948 h 4590800"/>
                <a:gd name="connsiteX22" fmla="*/ 186948 w 744277"/>
                <a:gd name="connsiteY22" fmla="*/ 0 h 4590800"/>
                <a:gd name="connsiteX23" fmla="*/ 319140 w 744277"/>
                <a:gd name="connsiteY23" fmla="*/ 54756 h 4590800"/>
                <a:gd name="connsiteX0-1" fmla="*/ 319140 w 744277"/>
                <a:gd name="connsiteY0-2" fmla="*/ 54756 h 4590800"/>
                <a:gd name="connsiteX1-3" fmla="*/ 373896 w 744277"/>
                <a:gd name="connsiteY1-4" fmla="*/ 186948 h 4590800"/>
                <a:gd name="connsiteX2-5" fmla="*/ 385072 w 744277"/>
                <a:gd name="connsiteY2-6" fmla="*/ 1021041 h 4590800"/>
                <a:gd name="connsiteX3-7" fmla="*/ 557329 w 744277"/>
                <a:gd name="connsiteY3-8" fmla="*/ 906862 h 4590800"/>
                <a:gd name="connsiteX4-9" fmla="*/ 744277 w 744277"/>
                <a:gd name="connsiteY4-10" fmla="*/ 1093810 h 4590800"/>
                <a:gd name="connsiteX5-11" fmla="*/ 744277 w 744277"/>
                <a:gd name="connsiteY5-12" fmla="*/ 3897602 h 4590800"/>
                <a:gd name="connsiteX6-13" fmla="*/ 689521 w 744277"/>
                <a:gd name="connsiteY6-14" fmla="*/ 4029794 h 4590800"/>
                <a:gd name="connsiteX7-15" fmla="*/ 683361 w 744277"/>
                <a:gd name="connsiteY7-16" fmla="*/ 4033948 h 4590800"/>
                <a:gd name="connsiteX8-17" fmla="*/ 683362 w 744277"/>
                <a:gd name="connsiteY8-18" fmla="*/ 4009469 h 4590800"/>
                <a:gd name="connsiteX9-19" fmla="*/ 521462 w 744277"/>
                <a:gd name="connsiteY9-20" fmla="*/ 3847570 h 4590800"/>
                <a:gd name="connsiteX10-21" fmla="*/ 406983 w 744277"/>
                <a:gd name="connsiteY10-22" fmla="*/ 3894989 h 4590800"/>
                <a:gd name="connsiteX11-23" fmla="*/ 378409 w 744277"/>
                <a:gd name="connsiteY11-24" fmla="*/ 3937369 h 4590800"/>
                <a:gd name="connsiteX12-25" fmla="*/ 373896 w 744277"/>
                <a:gd name="connsiteY12-26" fmla="*/ 3915013 h 4590800"/>
                <a:gd name="connsiteX13-27" fmla="*/ 373896 w 744277"/>
                <a:gd name="connsiteY13-28" fmla="*/ 3944063 h 4590800"/>
                <a:gd name="connsiteX14-29" fmla="*/ 372286 w 744277"/>
                <a:gd name="connsiteY14-30" fmla="*/ 3946451 h 4590800"/>
                <a:gd name="connsiteX15-31" fmla="*/ 359563 w 744277"/>
                <a:gd name="connsiteY15-32" fmla="*/ 4009469 h 4590800"/>
                <a:gd name="connsiteX16-33" fmla="*/ 359564 w 744277"/>
                <a:gd name="connsiteY16-34" fmla="*/ 4474848 h 4590800"/>
                <a:gd name="connsiteX17-35" fmla="*/ 359206 w 744277"/>
                <a:gd name="connsiteY17-36" fmla="*/ 4476621 h 4590800"/>
                <a:gd name="connsiteX18-37" fmla="*/ 186948 w 744277"/>
                <a:gd name="connsiteY18-38" fmla="*/ 4590800 h 4590800"/>
                <a:gd name="connsiteX19-39" fmla="*/ 0 w 744277"/>
                <a:gd name="connsiteY19-40" fmla="*/ 4403852 h 4590800"/>
                <a:gd name="connsiteX20-41" fmla="*/ 0 w 744277"/>
                <a:gd name="connsiteY20-42" fmla="*/ 186948 h 4590800"/>
                <a:gd name="connsiteX21-43" fmla="*/ 186948 w 744277"/>
                <a:gd name="connsiteY21-44" fmla="*/ 0 h 4590800"/>
                <a:gd name="connsiteX22-45" fmla="*/ 319140 w 744277"/>
                <a:gd name="connsiteY22-46" fmla="*/ 54756 h 4590800"/>
                <a:gd name="connsiteX0-47" fmla="*/ 319140 w 744277"/>
                <a:gd name="connsiteY0-48" fmla="*/ 54756 h 4590800"/>
                <a:gd name="connsiteX1-49" fmla="*/ 373896 w 744277"/>
                <a:gd name="connsiteY1-50" fmla="*/ 186948 h 4590800"/>
                <a:gd name="connsiteX2-51" fmla="*/ 385060 w 744277"/>
                <a:gd name="connsiteY2-52" fmla="*/ 847283 h 4590800"/>
                <a:gd name="connsiteX3-53" fmla="*/ 385072 w 744277"/>
                <a:gd name="connsiteY3-54" fmla="*/ 1021041 h 4590800"/>
                <a:gd name="connsiteX4-55" fmla="*/ 557329 w 744277"/>
                <a:gd name="connsiteY4-56" fmla="*/ 906862 h 4590800"/>
                <a:gd name="connsiteX5-57" fmla="*/ 744277 w 744277"/>
                <a:gd name="connsiteY5-58" fmla="*/ 1093810 h 4590800"/>
                <a:gd name="connsiteX6-59" fmla="*/ 744277 w 744277"/>
                <a:gd name="connsiteY6-60" fmla="*/ 3897602 h 4590800"/>
                <a:gd name="connsiteX7-61" fmla="*/ 689521 w 744277"/>
                <a:gd name="connsiteY7-62" fmla="*/ 4029794 h 4590800"/>
                <a:gd name="connsiteX8-63" fmla="*/ 683361 w 744277"/>
                <a:gd name="connsiteY8-64" fmla="*/ 4033948 h 4590800"/>
                <a:gd name="connsiteX9-65" fmla="*/ 683362 w 744277"/>
                <a:gd name="connsiteY9-66" fmla="*/ 4009469 h 4590800"/>
                <a:gd name="connsiteX10-67" fmla="*/ 521462 w 744277"/>
                <a:gd name="connsiteY10-68" fmla="*/ 3847570 h 4590800"/>
                <a:gd name="connsiteX11-69" fmla="*/ 406983 w 744277"/>
                <a:gd name="connsiteY11-70" fmla="*/ 3894989 h 4590800"/>
                <a:gd name="connsiteX12-71" fmla="*/ 378409 w 744277"/>
                <a:gd name="connsiteY12-72" fmla="*/ 3937369 h 4590800"/>
                <a:gd name="connsiteX13-73" fmla="*/ 373896 w 744277"/>
                <a:gd name="connsiteY13-74" fmla="*/ 3915013 h 4590800"/>
                <a:gd name="connsiteX14-75" fmla="*/ 373896 w 744277"/>
                <a:gd name="connsiteY14-76" fmla="*/ 3944063 h 4590800"/>
                <a:gd name="connsiteX15-77" fmla="*/ 372286 w 744277"/>
                <a:gd name="connsiteY15-78" fmla="*/ 3946451 h 4590800"/>
                <a:gd name="connsiteX16-79" fmla="*/ 359563 w 744277"/>
                <a:gd name="connsiteY16-80" fmla="*/ 4009469 h 4590800"/>
                <a:gd name="connsiteX17-81" fmla="*/ 359564 w 744277"/>
                <a:gd name="connsiteY17-82" fmla="*/ 4474848 h 4590800"/>
                <a:gd name="connsiteX18-83" fmla="*/ 359206 w 744277"/>
                <a:gd name="connsiteY18-84" fmla="*/ 4476621 h 4590800"/>
                <a:gd name="connsiteX19-85" fmla="*/ 186948 w 744277"/>
                <a:gd name="connsiteY19-86" fmla="*/ 4590800 h 4590800"/>
                <a:gd name="connsiteX20-87" fmla="*/ 0 w 744277"/>
                <a:gd name="connsiteY20-88" fmla="*/ 4403852 h 4590800"/>
                <a:gd name="connsiteX21-89" fmla="*/ 0 w 744277"/>
                <a:gd name="connsiteY21-90" fmla="*/ 186948 h 4590800"/>
                <a:gd name="connsiteX22-91" fmla="*/ 186948 w 744277"/>
                <a:gd name="connsiteY22-92" fmla="*/ 0 h 4590800"/>
                <a:gd name="connsiteX23-93" fmla="*/ 319140 w 744277"/>
                <a:gd name="connsiteY23-94" fmla="*/ 54756 h 4590800"/>
                <a:gd name="connsiteX0-95" fmla="*/ 319140 w 744277"/>
                <a:gd name="connsiteY0-96" fmla="*/ 54756 h 4590800"/>
                <a:gd name="connsiteX1-97" fmla="*/ 373896 w 744277"/>
                <a:gd name="connsiteY1-98" fmla="*/ 186948 h 4590800"/>
                <a:gd name="connsiteX2-99" fmla="*/ 385060 w 744277"/>
                <a:gd name="connsiteY2-100" fmla="*/ 847283 h 4590800"/>
                <a:gd name="connsiteX3-101" fmla="*/ 557329 w 744277"/>
                <a:gd name="connsiteY3-102" fmla="*/ 906862 h 4590800"/>
                <a:gd name="connsiteX4-103" fmla="*/ 744277 w 744277"/>
                <a:gd name="connsiteY4-104" fmla="*/ 1093810 h 4590800"/>
                <a:gd name="connsiteX5-105" fmla="*/ 744277 w 744277"/>
                <a:gd name="connsiteY5-106" fmla="*/ 3897602 h 4590800"/>
                <a:gd name="connsiteX6-107" fmla="*/ 689521 w 744277"/>
                <a:gd name="connsiteY6-108" fmla="*/ 4029794 h 4590800"/>
                <a:gd name="connsiteX7-109" fmla="*/ 683361 w 744277"/>
                <a:gd name="connsiteY7-110" fmla="*/ 4033948 h 4590800"/>
                <a:gd name="connsiteX8-111" fmla="*/ 683362 w 744277"/>
                <a:gd name="connsiteY8-112" fmla="*/ 4009469 h 4590800"/>
                <a:gd name="connsiteX9-113" fmla="*/ 521462 w 744277"/>
                <a:gd name="connsiteY9-114" fmla="*/ 3847570 h 4590800"/>
                <a:gd name="connsiteX10-115" fmla="*/ 406983 w 744277"/>
                <a:gd name="connsiteY10-116" fmla="*/ 3894989 h 4590800"/>
                <a:gd name="connsiteX11-117" fmla="*/ 378409 w 744277"/>
                <a:gd name="connsiteY11-118" fmla="*/ 3937369 h 4590800"/>
                <a:gd name="connsiteX12-119" fmla="*/ 373896 w 744277"/>
                <a:gd name="connsiteY12-120" fmla="*/ 3915013 h 4590800"/>
                <a:gd name="connsiteX13-121" fmla="*/ 373896 w 744277"/>
                <a:gd name="connsiteY13-122" fmla="*/ 3944063 h 4590800"/>
                <a:gd name="connsiteX14-123" fmla="*/ 372286 w 744277"/>
                <a:gd name="connsiteY14-124" fmla="*/ 3946451 h 4590800"/>
                <a:gd name="connsiteX15-125" fmla="*/ 359563 w 744277"/>
                <a:gd name="connsiteY15-126" fmla="*/ 4009469 h 4590800"/>
                <a:gd name="connsiteX16-127" fmla="*/ 359564 w 744277"/>
                <a:gd name="connsiteY16-128" fmla="*/ 4474848 h 4590800"/>
                <a:gd name="connsiteX17-129" fmla="*/ 359206 w 744277"/>
                <a:gd name="connsiteY17-130" fmla="*/ 4476621 h 4590800"/>
                <a:gd name="connsiteX18-131" fmla="*/ 186948 w 744277"/>
                <a:gd name="connsiteY18-132" fmla="*/ 4590800 h 4590800"/>
                <a:gd name="connsiteX19-133" fmla="*/ 0 w 744277"/>
                <a:gd name="connsiteY19-134" fmla="*/ 4403852 h 4590800"/>
                <a:gd name="connsiteX20-135" fmla="*/ 0 w 744277"/>
                <a:gd name="connsiteY20-136" fmla="*/ 186948 h 4590800"/>
                <a:gd name="connsiteX21-137" fmla="*/ 186948 w 744277"/>
                <a:gd name="connsiteY21-138" fmla="*/ 0 h 4590800"/>
                <a:gd name="connsiteX22-139" fmla="*/ 319140 w 744277"/>
                <a:gd name="connsiteY22-140" fmla="*/ 54756 h 4590800"/>
                <a:gd name="connsiteX0-141" fmla="*/ 319140 w 744277"/>
                <a:gd name="connsiteY0-142" fmla="*/ 54756 h 4590800"/>
                <a:gd name="connsiteX1-143" fmla="*/ 373896 w 744277"/>
                <a:gd name="connsiteY1-144" fmla="*/ 186948 h 4590800"/>
                <a:gd name="connsiteX2-145" fmla="*/ 385060 w 744277"/>
                <a:gd name="connsiteY2-146" fmla="*/ 847283 h 4590800"/>
                <a:gd name="connsiteX3-147" fmla="*/ 557329 w 744277"/>
                <a:gd name="connsiteY3-148" fmla="*/ 906862 h 4590800"/>
                <a:gd name="connsiteX4-149" fmla="*/ 744277 w 744277"/>
                <a:gd name="connsiteY4-150" fmla="*/ 1093810 h 4590800"/>
                <a:gd name="connsiteX5-151" fmla="*/ 744277 w 744277"/>
                <a:gd name="connsiteY5-152" fmla="*/ 3897602 h 4590800"/>
                <a:gd name="connsiteX6-153" fmla="*/ 689521 w 744277"/>
                <a:gd name="connsiteY6-154" fmla="*/ 4029794 h 4590800"/>
                <a:gd name="connsiteX7-155" fmla="*/ 683361 w 744277"/>
                <a:gd name="connsiteY7-156" fmla="*/ 4033948 h 4590800"/>
                <a:gd name="connsiteX8-157" fmla="*/ 683362 w 744277"/>
                <a:gd name="connsiteY8-158" fmla="*/ 4009469 h 4590800"/>
                <a:gd name="connsiteX9-159" fmla="*/ 521462 w 744277"/>
                <a:gd name="connsiteY9-160" fmla="*/ 3847570 h 4590800"/>
                <a:gd name="connsiteX10-161" fmla="*/ 406983 w 744277"/>
                <a:gd name="connsiteY10-162" fmla="*/ 3894989 h 4590800"/>
                <a:gd name="connsiteX11-163" fmla="*/ 378409 w 744277"/>
                <a:gd name="connsiteY11-164" fmla="*/ 3937369 h 4590800"/>
                <a:gd name="connsiteX12-165" fmla="*/ 373896 w 744277"/>
                <a:gd name="connsiteY12-166" fmla="*/ 3915013 h 4590800"/>
                <a:gd name="connsiteX13-167" fmla="*/ 373896 w 744277"/>
                <a:gd name="connsiteY13-168" fmla="*/ 3944063 h 4590800"/>
                <a:gd name="connsiteX14-169" fmla="*/ 372286 w 744277"/>
                <a:gd name="connsiteY14-170" fmla="*/ 3946451 h 4590800"/>
                <a:gd name="connsiteX15-171" fmla="*/ 359563 w 744277"/>
                <a:gd name="connsiteY15-172" fmla="*/ 4009469 h 4590800"/>
                <a:gd name="connsiteX16-173" fmla="*/ 359564 w 744277"/>
                <a:gd name="connsiteY16-174" fmla="*/ 4474848 h 4590800"/>
                <a:gd name="connsiteX17-175" fmla="*/ 359206 w 744277"/>
                <a:gd name="connsiteY17-176" fmla="*/ 4476621 h 4590800"/>
                <a:gd name="connsiteX18-177" fmla="*/ 186948 w 744277"/>
                <a:gd name="connsiteY18-178" fmla="*/ 4590800 h 4590800"/>
                <a:gd name="connsiteX19-179" fmla="*/ 0 w 744277"/>
                <a:gd name="connsiteY19-180" fmla="*/ 4403852 h 4590800"/>
                <a:gd name="connsiteX20-181" fmla="*/ 0 w 744277"/>
                <a:gd name="connsiteY20-182" fmla="*/ 186948 h 4590800"/>
                <a:gd name="connsiteX21-183" fmla="*/ 186948 w 744277"/>
                <a:gd name="connsiteY21-184" fmla="*/ 0 h 4590800"/>
                <a:gd name="connsiteX22-185" fmla="*/ 319140 w 744277"/>
                <a:gd name="connsiteY22-186" fmla="*/ 54756 h 4590800"/>
                <a:gd name="connsiteX0-187" fmla="*/ 319140 w 744277"/>
                <a:gd name="connsiteY0-188" fmla="*/ 54756 h 4590800"/>
                <a:gd name="connsiteX1-189" fmla="*/ 373896 w 744277"/>
                <a:gd name="connsiteY1-190" fmla="*/ 186948 h 4590800"/>
                <a:gd name="connsiteX2-191" fmla="*/ 385060 w 744277"/>
                <a:gd name="connsiteY2-192" fmla="*/ 847283 h 4590800"/>
                <a:gd name="connsiteX3-193" fmla="*/ 557329 w 744277"/>
                <a:gd name="connsiteY3-194" fmla="*/ 906862 h 4590800"/>
                <a:gd name="connsiteX4-195" fmla="*/ 744277 w 744277"/>
                <a:gd name="connsiteY4-196" fmla="*/ 1093810 h 4590800"/>
                <a:gd name="connsiteX5-197" fmla="*/ 744277 w 744277"/>
                <a:gd name="connsiteY5-198" fmla="*/ 3897602 h 4590800"/>
                <a:gd name="connsiteX6-199" fmla="*/ 689521 w 744277"/>
                <a:gd name="connsiteY6-200" fmla="*/ 4029794 h 4590800"/>
                <a:gd name="connsiteX7-201" fmla="*/ 683361 w 744277"/>
                <a:gd name="connsiteY7-202" fmla="*/ 4033948 h 4590800"/>
                <a:gd name="connsiteX8-203" fmla="*/ 683362 w 744277"/>
                <a:gd name="connsiteY8-204" fmla="*/ 4009469 h 4590800"/>
                <a:gd name="connsiteX9-205" fmla="*/ 521462 w 744277"/>
                <a:gd name="connsiteY9-206" fmla="*/ 3847570 h 4590800"/>
                <a:gd name="connsiteX10-207" fmla="*/ 406983 w 744277"/>
                <a:gd name="connsiteY10-208" fmla="*/ 3894989 h 4590800"/>
                <a:gd name="connsiteX11-209" fmla="*/ 378409 w 744277"/>
                <a:gd name="connsiteY11-210" fmla="*/ 3937369 h 4590800"/>
                <a:gd name="connsiteX12-211" fmla="*/ 373896 w 744277"/>
                <a:gd name="connsiteY12-212" fmla="*/ 3915013 h 4590800"/>
                <a:gd name="connsiteX13-213" fmla="*/ 373896 w 744277"/>
                <a:gd name="connsiteY13-214" fmla="*/ 3944063 h 4590800"/>
                <a:gd name="connsiteX14-215" fmla="*/ 372286 w 744277"/>
                <a:gd name="connsiteY14-216" fmla="*/ 3946451 h 4590800"/>
                <a:gd name="connsiteX15-217" fmla="*/ 359563 w 744277"/>
                <a:gd name="connsiteY15-218" fmla="*/ 4009469 h 4590800"/>
                <a:gd name="connsiteX16-219" fmla="*/ 359564 w 744277"/>
                <a:gd name="connsiteY16-220" fmla="*/ 4474848 h 4590800"/>
                <a:gd name="connsiteX17-221" fmla="*/ 359206 w 744277"/>
                <a:gd name="connsiteY17-222" fmla="*/ 4476621 h 4590800"/>
                <a:gd name="connsiteX18-223" fmla="*/ 186948 w 744277"/>
                <a:gd name="connsiteY18-224" fmla="*/ 4590800 h 4590800"/>
                <a:gd name="connsiteX19-225" fmla="*/ 0 w 744277"/>
                <a:gd name="connsiteY19-226" fmla="*/ 4403852 h 4590800"/>
                <a:gd name="connsiteX20-227" fmla="*/ 0 w 744277"/>
                <a:gd name="connsiteY20-228" fmla="*/ 186948 h 4590800"/>
                <a:gd name="connsiteX21-229" fmla="*/ 186948 w 744277"/>
                <a:gd name="connsiteY21-230" fmla="*/ 0 h 4590800"/>
                <a:gd name="connsiteX22-231" fmla="*/ 319140 w 744277"/>
                <a:gd name="connsiteY22-232" fmla="*/ 54756 h 45908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Lst>
              <a:rect l="l" t="t" r="r" b="b"/>
              <a:pathLst>
                <a:path w="744277" h="4590800">
                  <a:moveTo>
                    <a:pt x="319140" y="54756"/>
                  </a:moveTo>
                  <a:cubicBezTo>
                    <a:pt x="352971" y="88587"/>
                    <a:pt x="373896" y="135324"/>
                    <a:pt x="373896" y="186948"/>
                  </a:cubicBezTo>
                  <a:lnTo>
                    <a:pt x="385060" y="847283"/>
                  </a:lnTo>
                  <a:cubicBezTo>
                    <a:pt x="415632" y="967269"/>
                    <a:pt x="485242" y="898139"/>
                    <a:pt x="557329" y="906862"/>
                  </a:cubicBezTo>
                  <a:cubicBezTo>
                    <a:pt x="646802" y="917689"/>
                    <a:pt x="744277" y="990561"/>
                    <a:pt x="744277" y="1093810"/>
                  </a:cubicBezTo>
                  <a:lnTo>
                    <a:pt x="744277" y="3897602"/>
                  </a:lnTo>
                  <a:cubicBezTo>
                    <a:pt x="744277" y="3949226"/>
                    <a:pt x="723352" y="3995964"/>
                    <a:pt x="689521" y="4029794"/>
                  </a:cubicBezTo>
                  <a:lnTo>
                    <a:pt x="683361" y="4033948"/>
                  </a:lnTo>
                  <a:cubicBezTo>
                    <a:pt x="683361" y="4025788"/>
                    <a:pt x="683362" y="4017629"/>
                    <a:pt x="683362" y="4009469"/>
                  </a:cubicBezTo>
                  <a:cubicBezTo>
                    <a:pt x="683362" y="3920055"/>
                    <a:pt x="610876" y="3847570"/>
                    <a:pt x="521462" y="3847570"/>
                  </a:cubicBezTo>
                  <a:cubicBezTo>
                    <a:pt x="476755" y="3847570"/>
                    <a:pt x="436281" y="3865691"/>
                    <a:pt x="406983" y="3894989"/>
                  </a:cubicBezTo>
                  <a:lnTo>
                    <a:pt x="378409" y="3937369"/>
                  </a:lnTo>
                  <a:lnTo>
                    <a:pt x="373896" y="3915013"/>
                  </a:lnTo>
                  <a:lnTo>
                    <a:pt x="373896" y="3944063"/>
                  </a:lnTo>
                  <a:lnTo>
                    <a:pt x="372286" y="3946451"/>
                  </a:lnTo>
                  <a:cubicBezTo>
                    <a:pt x="364094" y="3965820"/>
                    <a:pt x="359563" y="3987115"/>
                    <a:pt x="359563" y="4009469"/>
                  </a:cubicBezTo>
                  <a:cubicBezTo>
                    <a:pt x="359563" y="4164595"/>
                    <a:pt x="359564" y="4319722"/>
                    <a:pt x="359564" y="4474848"/>
                  </a:cubicBezTo>
                  <a:cubicBezTo>
                    <a:pt x="359445" y="4475439"/>
                    <a:pt x="359325" y="4476030"/>
                    <a:pt x="359206" y="4476621"/>
                  </a:cubicBezTo>
                  <a:cubicBezTo>
                    <a:pt x="330825" y="4543720"/>
                    <a:pt x="264385" y="4590801"/>
                    <a:pt x="186948" y="4590800"/>
                  </a:cubicBezTo>
                  <a:cubicBezTo>
                    <a:pt x="83699" y="4590800"/>
                    <a:pt x="0" y="4507101"/>
                    <a:pt x="0" y="4403852"/>
                  </a:cubicBezTo>
                  <a:lnTo>
                    <a:pt x="0" y="186948"/>
                  </a:lnTo>
                  <a:cubicBezTo>
                    <a:pt x="0" y="83699"/>
                    <a:pt x="83699" y="0"/>
                    <a:pt x="186948" y="0"/>
                  </a:cubicBezTo>
                  <a:cubicBezTo>
                    <a:pt x="238573" y="0"/>
                    <a:pt x="285310" y="20925"/>
                    <a:pt x="319140" y="54756"/>
                  </a:cubicBezTo>
                  <a:close/>
                </a:path>
              </a:pathLst>
            </a:cu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10" name="圆角矩形 9"/>
            <p:cNvSpPr/>
            <p:nvPr/>
          </p:nvSpPr>
          <p:spPr>
            <a:xfrm rot="2662275" flipH="1">
              <a:off x="6412660" y="441189"/>
              <a:ext cx="260300" cy="1356513"/>
            </a:xfrm>
            <a:prstGeom prst="roundRect">
              <a:avLst>
                <a:gd name="adj" fmla="val 50000"/>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11" name="椭圆 10"/>
            <p:cNvSpPr/>
            <p:nvPr/>
          </p:nvSpPr>
          <p:spPr>
            <a:xfrm flipH="1">
              <a:off x="5761276" y="1666522"/>
              <a:ext cx="246866" cy="246866"/>
            </a:xfrm>
            <a:prstGeom prst="ellipse">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22" name="圆角矩形 21"/>
            <p:cNvSpPr/>
            <p:nvPr/>
          </p:nvSpPr>
          <p:spPr>
            <a:xfrm rot="2662275" flipH="1">
              <a:off x="7682219" y="371941"/>
              <a:ext cx="260300" cy="1668842"/>
            </a:xfrm>
            <a:prstGeom prst="roundRect">
              <a:avLst>
                <a:gd name="adj" fmla="val 50000"/>
              </a:avLst>
            </a:prstGeom>
            <a:solidFill>
              <a:srgbClr val="1E74AE"/>
            </a:solidFill>
            <a:ln>
              <a:solidFill>
                <a:srgbClr val="EBA4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24" name="圆角矩形 23"/>
            <p:cNvSpPr/>
            <p:nvPr/>
          </p:nvSpPr>
          <p:spPr>
            <a:xfrm rot="2662275" flipH="1">
              <a:off x="7720535" y="748876"/>
              <a:ext cx="272289" cy="2057032"/>
            </a:xfrm>
            <a:prstGeom prst="roundRect">
              <a:avLst>
                <a:gd name="adj" fmla="val 50000"/>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grpSp>
      <p:sp>
        <p:nvSpPr>
          <p:cNvPr id="15" name="矩形 14"/>
          <p:cNvSpPr/>
          <p:nvPr/>
        </p:nvSpPr>
        <p:spPr>
          <a:xfrm>
            <a:off x="6178310" y="579891"/>
            <a:ext cx="2471908" cy="164528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sz="10100" kern="0" dirty="0">
                <a:solidFill>
                  <a:schemeClr val="bg1"/>
                </a:solidFill>
                <a:effectLst>
                  <a:outerShdw blurRad="38100" dist="38100" dir="2700000" algn="tl">
                    <a:srgbClr val="000000">
                      <a:alpha val="43137"/>
                    </a:srgbClr>
                  </a:outerShdw>
                </a:effectLst>
                <a:latin typeface="Impact" panose="020B0806030902050204" pitchFamily="34" charset="0"/>
                <a:ea typeface="思源黑体" panose="020B0500000000000000" pitchFamily="34" charset="-122"/>
                <a:cs typeface="+mn-ea"/>
                <a:sym typeface="+mn-lt"/>
              </a:rPr>
              <a:t>08</a:t>
            </a:r>
            <a:endParaRPr lang="zh-CN" altLang="en-US" sz="10100" kern="0" dirty="0">
              <a:solidFill>
                <a:schemeClr val="bg1"/>
              </a:solidFill>
              <a:effectLst>
                <a:outerShdw blurRad="38100" dist="38100" dir="2700000" algn="tl">
                  <a:srgbClr val="000000">
                    <a:alpha val="43137"/>
                  </a:srgbClr>
                </a:outerShdw>
              </a:effectLst>
              <a:latin typeface="Impact" panose="020B0806030902050204" pitchFamily="34" charset="0"/>
              <a:ea typeface="思源黑体" panose="020B0500000000000000" pitchFamily="34" charset="-122"/>
              <a:cs typeface="+mn-ea"/>
              <a:sym typeface="+mn-lt"/>
            </a:endParaRPr>
          </a:p>
        </p:txBody>
      </p:sp>
      <p:sp>
        <p:nvSpPr>
          <p:cNvPr id="25" name="矩形 24"/>
          <p:cNvSpPr/>
          <p:nvPr/>
        </p:nvSpPr>
        <p:spPr>
          <a:xfrm>
            <a:off x="896354" y="1874711"/>
            <a:ext cx="4248472" cy="70675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en-US" altLang="zh-CN" sz="4000" kern="0" spc="60" dirty="0">
                <a:solidFill>
                  <a:srgbClr val="1E74AE"/>
                </a:solidFill>
                <a:latin typeface="Impact" panose="020B0806030902050204" pitchFamily="34" charset="0"/>
                <a:ea typeface="思源黑体" panose="020B0500000000000000" pitchFamily="34" charset="-122"/>
                <a:cs typeface="+mn-ea"/>
                <a:sym typeface="+mn-lt"/>
              </a:rPr>
              <a:t>PART</a:t>
            </a:r>
            <a:r>
              <a:rPr lang="en-US" altLang="zh-CN" sz="4000" kern="0" spc="60" dirty="0">
                <a:solidFill>
                  <a:schemeClr val="tx1">
                    <a:lumMod val="85000"/>
                    <a:lumOff val="15000"/>
                  </a:schemeClr>
                </a:solidFill>
                <a:latin typeface="Impact" panose="020B0806030902050204" pitchFamily="34" charset="0"/>
                <a:ea typeface="思源黑体" panose="020B0500000000000000" pitchFamily="34" charset="-122"/>
                <a:cs typeface="+mn-ea"/>
                <a:sym typeface="+mn-lt"/>
              </a:rPr>
              <a:t> </a:t>
            </a:r>
            <a:r>
              <a:rPr lang="en-US" altLang="zh-CN" sz="4000" kern="0" spc="60" dirty="0">
                <a:solidFill>
                  <a:srgbClr val="FF9216"/>
                </a:solidFill>
                <a:latin typeface="Impact" panose="020B0806030902050204" pitchFamily="34" charset="0"/>
                <a:ea typeface="思源黑体" panose="020B0500000000000000" pitchFamily="34" charset="-122"/>
                <a:cs typeface="+mn-ea"/>
                <a:sym typeface="+mn-lt"/>
              </a:rPr>
              <a:t>EIGHT</a:t>
            </a:r>
            <a:endParaRPr lang="zh-CN" altLang="en-US" sz="4000" kern="0" spc="60" dirty="0">
              <a:solidFill>
                <a:srgbClr val="FF9216"/>
              </a:solidFill>
              <a:latin typeface="Impact" panose="020B0806030902050204" pitchFamily="34" charset="0"/>
              <a:ea typeface="思源黑体" panose="020B0500000000000000" pitchFamily="34" charset="-122"/>
              <a:cs typeface="+mn-ea"/>
              <a:sym typeface="+mn-lt"/>
            </a:endParaRPr>
          </a:p>
        </p:txBody>
      </p:sp>
      <p:sp>
        <p:nvSpPr>
          <p:cNvPr id="20" name="文本框 9"/>
          <p:cNvSpPr txBox="1"/>
          <p:nvPr/>
        </p:nvSpPr>
        <p:spPr>
          <a:xfrm>
            <a:off x="3263974" y="3375100"/>
            <a:ext cx="3037012" cy="215265"/>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如果别人说“不！”</a:t>
            </a:r>
          </a:p>
        </p:txBody>
      </p:sp>
      <p:sp>
        <p:nvSpPr>
          <p:cNvPr id="21" name="文本框 9"/>
          <p:cNvSpPr txBox="1"/>
          <p:nvPr/>
        </p:nvSpPr>
        <p:spPr>
          <a:xfrm>
            <a:off x="3263974" y="3654653"/>
            <a:ext cx="3037012" cy="215265"/>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使谈话生动有趣</a:t>
            </a:r>
          </a:p>
        </p:txBody>
      </p:sp>
      <p:sp>
        <p:nvSpPr>
          <p:cNvPr id="23" name="文本框 9"/>
          <p:cNvSpPr txBox="1"/>
          <p:nvPr/>
        </p:nvSpPr>
        <p:spPr>
          <a:xfrm>
            <a:off x="3263974" y="3940696"/>
            <a:ext cx="3037012" cy="215265"/>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如果别人保持沉默</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53" presetClass="entr" presetSubtype="16"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ppt_w</p:attrName>
                                        </p:attrNameLst>
                                      </p:cBhvr>
                                      <p:tavLst>
                                        <p:tav tm="0">
                                          <p:val>
                                            <p:fltVal val="0"/>
                                          </p:val>
                                        </p:tav>
                                        <p:tav tm="100000">
                                          <p:val>
                                            <p:strVal val="#ppt_w"/>
                                          </p:val>
                                        </p:tav>
                                      </p:tavLst>
                                    </p:anim>
                                    <p:anim calcmode="lin" valueType="num">
                                      <p:cBhvr>
                                        <p:cTn id="21" dur="500" fill="hold"/>
                                        <p:tgtEl>
                                          <p:spTgt spid="4"/>
                                        </p:tgtEl>
                                        <p:attrNameLst>
                                          <p:attrName>ppt_h</p:attrName>
                                        </p:attrNameLst>
                                      </p:cBhvr>
                                      <p:tavLst>
                                        <p:tav tm="0">
                                          <p:val>
                                            <p:fltVal val="0"/>
                                          </p:val>
                                        </p:tav>
                                        <p:tav tm="100000">
                                          <p:val>
                                            <p:strVal val="#ppt_h"/>
                                          </p:val>
                                        </p:tav>
                                      </p:tavLst>
                                    </p:anim>
                                    <p:animEffect transition="in" filter="fade">
                                      <p:cBhvr>
                                        <p:cTn id="22" dur="500"/>
                                        <p:tgtEl>
                                          <p:spTgt spid="4"/>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p:cTn id="25" dur="500" fill="hold"/>
                                        <p:tgtEl>
                                          <p:spTgt spid="15"/>
                                        </p:tgtEl>
                                        <p:attrNameLst>
                                          <p:attrName>ppt_w</p:attrName>
                                        </p:attrNameLst>
                                      </p:cBhvr>
                                      <p:tavLst>
                                        <p:tav tm="0">
                                          <p:val>
                                            <p:fltVal val="0"/>
                                          </p:val>
                                        </p:tav>
                                        <p:tav tm="100000">
                                          <p:val>
                                            <p:strVal val="#ppt_w"/>
                                          </p:val>
                                        </p:tav>
                                      </p:tavLst>
                                    </p:anim>
                                    <p:anim calcmode="lin" valueType="num">
                                      <p:cBhvr>
                                        <p:cTn id="26" dur="500" fill="hold"/>
                                        <p:tgtEl>
                                          <p:spTgt spid="15"/>
                                        </p:tgtEl>
                                        <p:attrNameLst>
                                          <p:attrName>ppt_h</p:attrName>
                                        </p:attrNameLst>
                                      </p:cBhvr>
                                      <p:tavLst>
                                        <p:tav tm="0">
                                          <p:val>
                                            <p:fltVal val="0"/>
                                          </p:val>
                                        </p:tav>
                                        <p:tav tm="100000">
                                          <p:val>
                                            <p:strVal val="#ppt_h"/>
                                          </p:val>
                                        </p:tav>
                                      </p:tavLst>
                                    </p:anim>
                                    <p:animEffect transition="in" filter="fade">
                                      <p:cBhvr>
                                        <p:cTn id="27" dur="500"/>
                                        <p:tgtEl>
                                          <p:spTgt spid="15"/>
                                        </p:tgtEl>
                                      </p:cBhvr>
                                    </p:animEffect>
                                  </p:childTnLst>
                                </p:cTn>
                              </p:par>
                            </p:childTnLst>
                          </p:cTn>
                        </p:par>
                        <p:par>
                          <p:cTn id="28" fill="hold">
                            <p:stCondLst>
                              <p:cond delay="500"/>
                            </p:stCondLst>
                            <p:childTnLst>
                              <p:par>
                                <p:cTn id="29" presetID="53" presetClass="entr" presetSubtype="16" fill="hold" grpId="0" nodeType="afterEffect">
                                  <p:stCondLst>
                                    <p:cond delay="0"/>
                                  </p:stCondLst>
                                  <p:iterate type="lt">
                                    <p:tmPct val="10000"/>
                                  </p:iterate>
                                  <p:childTnLst>
                                    <p:set>
                                      <p:cBhvr>
                                        <p:cTn id="30" dur="1" fill="hold">
                                          <p:stCondLst>
                                            <p:cond delay="0"/>
                                          </p:stCondLst>
                                        </p:cTn>
                                        <p:tgtEl>
                                          <p:spTgt spid="25"/>
                                        </p:tgtEl>
                                        <p:attrNameLst>
                                          <p:attrName>style.visibility</p:attrName>
                                        </p:attrNameLst>
                                      </p:cBhvr>
                                      <p:to>
                                        <p:strVal val="visible"/>
                                      </p:to>
                                    </p:set>
                                    <p:anim calcmode="lin" valueType="num">
                                      <p:cBhvr>
                                        <p:cTn id="31" dur="500" fill="hold"/>
                                        <p:tgtEl>
                                          <p:spTgt spid="25"/>
                                        </p:tgtEl>
                                        <p:attrNameLst>
                                          <p:attrName>ppt_w</p:attrName>
                                        </p:attrNameLst>
                                      </p:cBhvr>
                                      <p:tavLst>
                                        <p:tav tm="0">
                                          <p:val>
                                            <p:fltVal val="0"/>
                                          </p:val>
                                        </p:tav>
                                        <p:tav tm="100000">
                                          <p:val>
                                            <p:strVal val="#ppt_w"/>
                                          </p:val>
                                        </p:tav>
                                      </p:tavLst>
                                    </p:anim>
                                    <p:anim calcmode="lin" valueType="num">
                                      <p:cBhvr>
                                        <p:cTn id="32" dur="500" fill="hold"/>
                                        <p:tgtEl>
                                          <p:spTgt spid="25"/>
                                        </p:tgtEl>
                                        <p:attrNameLst>
                                          <p:attrName>ppt_h</p:attrName>
                                        </p:attrNameLst>
                                      </p:cBhvr>
                                      <p:tavLst>
                                        <p:tav tm="0">
                                          <p:val>
                                            <p:fltVal val="0"/>
                                          </p:val>
                                        </p:tav>
                                        <p:tav tm="100000">
                                          <p:val>
                                            <p:strVal val="#ppt_h"/>
                                          </p:val>
                                        </p:tav>
                                      </p:tavLst>
                                    </p:anim>
                                    <p:animEffect transition="in" filter="fade">
                                      <p:cBhvr>
                                        <p:cTn id="33" dur="500"/>
                                        <p:tgtEl>
                                          <p:spTgt spid="25"/>
                                        </p:tgtEl>
                                      </p:cBhvr>
                                    </p:animEffect>
                                  </p:childTnLst>
                                </p:cTn>
                              </p:par>
                            </p:childTnLst>
                          </p:cTn>
                        </p:par>
                        <p:par>
                          <p:cTn id="34" fill="hold">
                            <p:stCondLst>
                              <p:cond delay="949"/>
                            </p:stCondLst>
                            <p:childTnLst>
                              <p:par>
                                <p:cTn id="35" presetID="53" presetClass="entr" presetSubtype="16" fill="hold" grpId="0" nodeType="afterEffect">
                                  <p:stCondLst>
                                    <p:cond delay="0"/>
                                  </p:stCondLst>
                                  <p:iterate type="lt">
                                    <p:tmPct val="10000"/>
                                  </p:iterate>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fltVal val="0"/>
                                          </p:val>
                                        </p:tav>
                                        <p:tav tm="100000">
                                          <p:val>
                                            <p:strVal val="#ppt_h"/>
                                          </p:val>
                                        </p:tav>
                                      </p:tavLst>
                                    </p:anim>
                                    <p:animEffect transition="in" filter="fade">
                                      <p:cBhvr>
                                        <p:cTn id="39" dur="500"/>
                                        <p:tgtEl>
                                          <p:spTgt spid="16"/>
                                        </p:tgtEl>
                                      </p:cBhvr>
                                    </p:animEffect>
                                  </p:childTnLst>
                                </p:cTn>
                              </p:par>
                            </p:childTnLst>
                          </p:cTn>
                        </p:par>
                        <p:par>
                          <p:cTn id="40" fill="hold">
                            <p:stCondLst>
                              <p:cond delay="1649"/>
                            </p:stCondLst>
                            <p:childTnLst>
                              <p:par>
                                <p:cTn id="41" presetID="22" presetClass="entr" presetSubtype="8"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left)">
                                      <p:cBhvr>
                                        <p:cTn id="43" dur="500"/>
                                        <p:tgtEl>
                                          <p:spTgt spid="17"/>
                                        </p:tgtEl>
                                      </p:cBhvr>
                                    </p:animEffect>
                                  </p:childTnLst>
                                </p:cTn>
                              </p:par>
                              <p:par>
                                <p:cTn id="44" presetID="22" presetClass="entr" presetSubtype="8" fill="hold" grpId="0" nodeType="withEffect">
                                  <p:stCondLst>
                                    <p:cond delay="200"/>
                                  </p:stCondLst>
                                  <p:childTnLst>
                                    <p:set>
                                      <p:cBhvr>
                                        <p:cTn id="45" dur="1" fill="hold">
                                          <p:stCondLst>
                                            <p:cond delay="0"/>
                                          </p:stCondLst>
                                        </p:cTn>
                                        <p:tgtEl>
                                          <p:spTgt spid="18"/>
                                        </p:tgtEl>
                                        <p:attrNameLst>
                                          <p:attrName>style.visibility</p:attrName>
                                        </p:attrNameLst>
                                      </p:cBhvr>
                                      <p:to>
                                        <p:strVal val="visible"/>
                                      </p:to>
                                    </p:set>
                                    <p:animEffect transition="in" filter="wipe(left)">
                                      <p:cBhvr>
                                        <p:cTn id="46" dur="500"/>
                                        <p:tgtEl>
                                          <p:spTgt spid="18"/>
                                        </p:tgtEl>
                                      </p:cBhvr>
                                    </p:animEffect>
                                  </p:childTnLst>
                                </p:cTn>
                              </p:par>
                              <p:par>
                                <p:cTn id="47" presetID="22" presetClass="entr" presetSubtype="8" fill="hold" grpId="0" nodeType="withEffect">
                                  <p:stCondLst>
                                    <p:cond delay="600"/>
                                  </p:stCondLst>
                                  <p:childTnLst>
                                    <p:set>
                                      <p:cBhvr>
                                        <p:cTn id="48" dur="1" fill="hold">
                                          <p:stCondLst>
                                            <p:cond delay="0"/>
                                          </p:stCondLst>
                                        </p:cTn>
                                        <p:tgtEl>
                                          <p:spTgt spid="19"/>
                                        </p:tgtEl>
                                        <p:attrNameLst>
                                          <p:attrName>style.visibility</p:attrName>
                                        </p:attrNameLst>
                                      </p:cBhvr>
                                      <p:to>
                                        <p:strVal val="visible"/>
                                      </p:to>
                                    </p:set>
                                    <p:animEffect transition="in" filter="wipe(left)">
                                      <p:cBhvr>
                                        <p:cTn id="49" dur="500"/>
                                        <p:tgtEl>
                                          <p:spTgt spid="19"/>
                                        </p:tgtEl>
                                      </p:cBhvr>
                                    </p:animEffect>
                                  </p:childTnLst>
                                </p:cTn>
                              </p:par>
                              <p:par>
                                <p:cTn id="50" presetID="22" presetClass="entr" presetSubtype="8" fill="hold" grpId="0" nodeType="withEffect">
                                  <p:stCondLst>
                                    <p:cond delay="200"/>
                                  </p:stCondLst>
                                  <p:childTnLst>
                                    <p:set>
                                      <p:cBhvr>
                                        <p:cTn id="51" dur="1" fill="hold">
                                          <p:stCondLst>
                                            <p:cond delay="0"/>
                                          </p:stCondLst>
                                        </p:cTn>
                                        <p:tgtEl>
                                          <p:spTgt spid="20"/>
                                        </p:tgtEl>
                                        <p:attrNameLst>
                                          <p:attrName>style.visibility</p:attrName>
                                        </p:attrNameLst>
                                      </p:cBhvr>
                                      <p:to>
                                        <p:strVal val="visible"/>
                                      </p:to>
                                    </p:set>
                                    <p:animEffect transition="in" filter="wipe(left)">
                                      <p:cBhvr>
                                        <p:cTn id="52" dur="500"/>
                                        <p:tgtEl>
                                          <p:spTgt spid="20"/>
                                        </p:tgtEl>
                                      </p:cBhvr>
                                    </p:animEffect>
                                  </p:childTnLst>
                                </p:cTn>
                              </p:par>
                              <p:par>
                                <p:cTn id="53" presetID="22" presetClass="entr" presetSubtype="8" fill="hold" grpId="0" nodeType="withEffect">
                                  <p:stCondLst>
                                    <p:cond delay="200"/>
                                  </p:stCondLst>
                                  <p:childTnLst>
                                    <p:set>
                                      <p:cBhvr>
                                        <p:cTn id="54" dur="1" fill="hold">
                                          <p:stCondLst>
                                            <p:cond delay="0"/>
                                          </p:stCondLst>
                                        </p:cTn>
                                        <p:tgtEl>
                                          <p:spTgt spid="21"/>
                                        </p:tgtEl>
                                        <p:attrNameLst>
                                          <p:attrName>style.visibility</p:attrName>
                                        </p:attrNameLst>
                                      </p:cBhvr>
                                      <p:to>
                                        <p:strVal val="visible"/>
                                      </p:to>
                                    </p:set>
                                    <p:animEffect transition="in" filter="wipe(left)">
                                      <p:cBhvr>
                                        <p:cTn id="55" dur="500"/>
                                        <p:tgtEl>
                                          <p:spTgt spid="21"/>
                                        </p:tgtEl>
                                      </p:cBhvr>
                                    </p:animEffect>
                                  </p:childTnLst>
                                </p:cTn>
                              </p:par>
                              <p:par>
                                <p:cTn id="56" presetID="22" presetClass="entr" presetSubtype="8" fill="hold" grpId="0" nodeType="withEffect">
                                  <p:stCondLst>
                                    <p:cond delay="200"/>
                                  </p:stCondLst>
                                  <p:childTnLst>
                                    <p:set>
                                      <p:cBhvr>
                                        <p:cTn id="57" dur="1" fill="hold">
                                          <p:stCondLst>
                                            <p:cond delay="0"/>
                                          </p:stCondLst>
                                        </p:cTn>
                                        <p:tgtEl>
                                          <p:spTgt spid="23"/>
                                        </p:tgtEl>
                                        <p:attrNameLst>
                                          <p:attrName>style.visibility</p:attrName>
                                        </p:attrNameLst>
                                      </p:cBhvr>
                                      <p:to>
                                        <p:strVal val="visible"/>
                                      </p:to>
                                    </p:set>
                                    <p:animEffect transition="in" filter="wipe(left)">
                                      <p:cBhvr>
                                        <p:cTn id="5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16" grpId="0"/>
      <p:bldP spid="17" grpId="0"/>
      <p:bldP spid="18" grpId="0"/>
      <p:bldP spid="19" grpId="0"/>
      <p:bldP spid="15" grpId="0"/>
      <p:bldP spid="25" grpId="0"/>
      <p:bldP spid="20" grpId="0"/>
      <p:bldP spid="21" grpId="0"/>
      <p:bldP spid="2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972394" y="197930"/>
            <a:ext cx="5400600" cy="4603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倾听使身心痊愈</a:t>
            </a:r>
          </a:p>
        </p:txBody>
      </p:sp>
      <p:sp>
        <p:nvSpPr>
          <p:cNvPr id="47" name="文本框 46"/>
          <p:cNvSpPr txBox="1"/>
          <p:nvPr/>
        </p:nvSpPr>
        <p:spPr>
          <a:xfrm>
            <a:off x="1044402" y="659595"/>
            <a:ext cx="7344816" cy="369332"/>
          </a:xfrm>
          <a:prstGeom prst="rect">
            <a:avLst/>
          </a:prstGeom>
          <a:noFill/>
        </p:spPr>
        <p:txBody>
          <a:bodyPr wrap="square" lIns="0" tIns="0" rIns="0" bIns="0" rtlCol="0">
            <a:spAutoFit/>
          </a:bodyPr>
          <a:lstStyle/>
          <a:p>
            <a:pPr lvl="0" algn="just">
              <a:buClrTx/>
              <a:buSzTx/>
              <a:buFontTx/>
            </a:pPr>
            <a:r>
              <a:rPr lang="zh-CN" altLang="en-US" sz="1200" dirty="0">
                <a:solidFill>
                  <a:schemeClr val="tx1">
                    <a:lumMod val="65000"/>
                    <a:lumOff val="35000"/>
                  </a:schemeClr>
                </a:solidFill>
                <a:ea typeface="思源黑体" panose="020B0500000000000000" pitchFamily="34" charset="-122"/>
                <a:sym typeface="+mn-ea"/>
              </a:rPr>
              <a:t>如果有人倾听你，不评论你、不担心你、不改变你，这多美好。一旦有人倾听，看起来无法解决的问题就有了解决办法，千头万绪的思路也会变得清晰起来。</a:t>
            </a:r>
          </a:p>
        </p:txBody>
      </p:sp>
      <p:sp>
        <p:nvSpPr>
          <p:cNvPr id="48" name="文本框 47"/>
          <p:cNvSpPr txBox="1"/>
          <p:nvPr/>
        </p:nvSpPr>
        <p:spPr>
          <a:xfrm>
            <a:off x="2988618" y="1253626"/>
            <a:ext cx="3096344" cy="246221"/>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案例：倾听的力量</a:t>
            </a:r>
          </a:p>
        </p:txBody>
      </p:sp>
      <p:grpSp>
        <p:nvGrpSpPr>
          <p:cNvPr id="3" name="组合 2"/>
          <p:cNvGrpSpPr/>
          <p:nvPr/>
        </p:nvGrpSpPr>
        <p:grpSpPr>
          <a:xfrm>
            <a:off x="288317" y="1780456"/>
            <a:ext cx="8568954" cy="460375"/>
            <a:chOff x="468338" y="1852464"/>
            <a:chExt cx="8568954" cy="576064"/>
          </a:xfrm>
        </p:grpSpPr>
        <p:sp>
          <p:nvSpPr>
            <p:cNvPr id="2" name="矩形: 折角 1"/>
            <p:cNvSpPr/>
            <p:nvPr/>
          </p:nvSpPr>
          <p:spPr>
            <a:xfrm>
              <a:off x="468338" y="1852464"/>
              <a:ext cx="2808312" cy="576064"/>
            </a:xfrm>
            <a:prstGeom prst="foldedCorner">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bg1"/>
                </a:solidFill>
                <a:latin typeface="Calibri" panose="020F0502020204030204" pitchFamily="34" charset="0"/>
                <a:ea typeface="思源黑体" panose="020B0500000000000000" pitchFamily="34" charset="-122"/>
              </a:endParaRPr>
            </a:p>
          </p:txBody>
        </p:sp>
        <p:sp>
          <p:nvSpPr>
            <p:cNvPr id="49" name="矩形: 折角 48"/>
            <p:cNvSpPr/>
            <p:nvPr/>
          </p:nvSpPr>
          <p:spPr>
            <a:xfrm>
              <a:off x="3348659" y="1852464"/>
              <a:ext cx="2808312" cy="576064"/>
            </a:xfrm>
            <a:prstGeom prst="foldedCorner">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折角 49"/>
            <p:cNvSpPr/>
            <p:nvPr/>
          </p:nvSpPr>
          <p:spPr>
            <a:xfrm>
              <a:off x="6228980" y="1852464"/>
              <a:ext cx="2808312" cy="576064"/>
            </a:xfrm>
            <a:prstGeom prst="foldedCorner">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文本框 54"/>
          <p:cNvSpPr txBox="1"/>
          <p:nvPr/>
        </p:nvSpPr>
        <p:spPr>
          <a:xfrm>
            <a:off x="3367146" y="1856754"/>
            <a:ext cx="2411295" cy="307777"/>
          </a:xfrm>
          <a:prstGeom prst="rect">
            <a:avLst/>
          </a:prstGeom>
          <a:noFill/>
        </p:spPr>
        <p:txBody>
          <a:bodyPr wrap="square">
            <a:spAutoFit/>
          </a:bodyPr>
          <a:lstStyle/>
          <a:p>
            <a:pPr algn="ctr"/>
            <a:r>
              <a:rPr lang="zh-CN" altLang="en-US" sz="1400" b="1" dirty="0">
                <a:solidFill>
                  <a:schemeClr val="bg1"/>
                </a:solidFill>
                <a:ea typeface="思源黑体" panose="020B0500000000000000" pitchFamily="34" charset="-122"/>
              </a:rPr>
              <a:t>朋友和儿子的谈话</a:t>
            </a:r>
            <a:endParaRPr lang="zh-CN" altLang="en-US" sz="1400" b="1" dirty="0">
              <a:solidFill>
                <a:schemeClr val="bg1"/>
              </a:solidFill>
              <a:latin typeface="Calibri" panose="020F0502020204030204" pitchFamily="34" charset="0"/>
              <a:ea typeface="思源黑体" panose="020B0500000000000000" pitchFamily="34" charset="-122"/>
            </a:endParaRPr>
          </a:p>
        </p:txBody>
      </p:sp>
      <p:sp>
        <p:nvSpPr>
          <p:cNvPr id="56" name="文本框 55"/>
          <p:cNvSpPr txBox="1"/>
          <p:nvPr/>
        </p:nvSpPr>
        <p:spPr>
          <a:xfrm>
            <a:off x="486825" y="1856753"/>
            <a:ext cx="2411295" cy="307777"/>
          </a:xfrm>
          <a:prstGeom prst="rect">
            <a:avLst/>
          </a:prstGeom>
          <a:noFill/>
        </p:spPr>
        <p:txBody>
          <a:bodyPr wrap="square">
            <a:spAutoFit/>
          </a:bodyPr>
          <a:lstStyle/>
          <a:p>
            <a:pPr algn="ctr"/>
            <a:r>
              <a:rPr lang="zh-CN" altLang="en-US" sz="1400" b="1" dirty="0">
                <a:solidFill>
                  <a:schemeClr val="bg1"/>
                </a:solidFill>
                <a:latin typeface="Calibri" panose="020F0502020204030204" pitchFamily="34" charset="0"/>
                <a:ea typeface="思源黑体" panose="020B0500000000000000" pitchFamily="34" charset="-122"/>
              </a:rPr>
              <a:t>学生与校长的谈话</a:t>
            </a:r>
          </a:p>
        </p:txBody>
      </p:sp>
      <p:sp>
        <p:nvSpPr>
          <p:cNvPr id="57" name="文本框 56"/>
          <p:cNvSpPr txBox="1"/>
          <p:nvPr/>
        </p:nvSpPr>
        <p:spPr>
          <a:xfrm>
            <a:off x="6247468" y="1856753"/>
            <a:ext cx="2411295" cy="307777"/>
          </a:xfrm>
          <a:prstGeom prst="rect">
            <a:avLst/>
          </a:prstGeom>
          <a:noFill/>
        </p:spPr>
        <p:txBody>
          <a:bodyPr wrap="square">
            <a:spAutoFit/>
          </a:bodyPr>
          <a:lstStyle/>
          <a:p>
            <a:pPr algn="ctr"/>
            <a:r>
              <a:rPr lang="zh-CN" altLang="en-US" sz="1400" b="1" dirty="0">
                <a:solidFill>
                  <a:schemeClr val="bg1"/>
                </a:solidFill>
                <a:ea typeface="思源黑体" panose="020B0500000000000000" pitchFamily="34" charset="-122"/>
              </a:rPr>
              <a:t>主任和教师的谈话</a:t>
            </a:r>
            <a:endParaRPr lang="zh-CN" altLang="en-US" sz="1400" b="1" dirty="0">
              <a:solidFill>
                <a:schemeClr val="bg1"/>
              </a:solidFill>
              <a:latin typeface="Calibri" panose="020F0502020204030204" pitchFamily="34" charset="0"/>
              <a:ea typeface="思源黑体" panose="020B0500000000000000" pitchFamily="34" charset="-122"/>
            </a:endParaRPr>
          </a:p>
        </p:txBody>
      </p:sp>
      <p:sp>
        <p:nvSpPr>
          <p:cNvPr id="58" name="文本框 57"/>
          <p:cNvSpPr txBox="1"/>
          <p:nvPr/>
        </p:nvSpPr>
        <p:spPr>
          <a:xfrm>
            <a:off x="288316" y="2317128"/>
            <a:ext cx="2808311" cy="2514599"/>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r>
              <a:rPr lang="zh-CN" altLang="en-US" dirty="0"/>
              <a:t>安德森女士是一所实验小学的校长。有一天，她在午饭后回到办公室时，发现有位叫米丽的女生满脸沮丧地坐在那里等她。米丽一见到她就问道：“阿姨，你有时候会不会连续几天都做了别人不喜欢的事，而你并不是有意的？”“是的，”安德森回答说，“我想我明白你的意思。”这时，她需要赶去参加一个十分重要的会议，她并不希望满屋子的人等她一个人。于是，她就直接问：“米丽，我能为你做什么吗？”米丽轻轻抱住了她，望着她的眼睛，恳求她：“阿姨，我不要你做任何事情，我只想你听我说。”</a:t>
            </a:r>
          </a:p>
        </p:txBody>
      </p:sp>
      <p:sp>
        <p:nvSpPr>
          <p:cNvPr id="59" name="文本框 58"/>
          <p:cNvSpPr txBox="1"/>
          <p:nvPr/>
        </p:nvSpPr>
        <p:spPr>
          <a:xfrm>
            <a:off x="3168639" y="2317127"/>
            <a:ext cx="2808311" cy="1360437"/>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r>
              <a:rPr lang="zh-CN" altLang="en-US" dirty="0"/>
              <a:t>作者的朋友劳伦斯和六岁的儿子谈话，话还没说完，儿子一不高兴就跑开了。这时，年仅十岁的女儿和她说：“妈妈，看起来你有一点生气，你希望他耐心地与你谈话，是吗？”听到女儿的话，劳伦斯大为惊讶，气也消了。儿子回来后，她也就能静下心来和他谈话。</a:t>
            </a:r>
          </a:p>
        </p:txBody>
      </p:sp>
      <p:sp>
        <p:nvSpPr>
          <p:cNvPr id="60" name="文本框 59"/>
          <p:cNvSpPr txBox="1"/>
          <p:nvPr/>
        </p:nvSpPr>
        <p:spPr>
          <a:xfrm>
            <a:off x="6048960" y="2317127"/>
            <a:ext cx="2808311" cy="2514599"/>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r>
              <a:rPr lang="zh-CN" altLang="en-US" dirty="0"/>
              <a:t>一些教师通过倾听以及表达自己的需要，使师生关系得到了明显的改善。“虽然倾听他们占用了我们许多时间，但我们认为这是值得的。不幸的是，系主任对此感到了不安。他说，‘我们并不是心理医生，我们应该多花时间在教学上，而不是与学生谈心’。”当我问他教师们怎么和系主任沟通时，他回答说：“我们用心倾听他的感受和需要。我们注意到，他有些担心，他希望我们不要介入到我们不擅长的领域中。我们还注意到，他希望我们能够告诉他，我们与学生谈心并不会影响教学。得到我们的反馈后，他看起来很欣慰。”</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972394" y="197930"/>
            <a:ext cx="5400600" cy="4603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倾听和示弱的能力</a:t>
            </a:r>
          </a:p>
        </p:txBody>
      </p:sp>
      <p:sp>
        <p:nvSpPr>
          <p:cNvPr id="36" name="文本框 35"/>
          <p:cNvSpPr txBox="1"/>
          <p:nvPr/>
        </p:nvSpPr>
        <p:spPr>
          <a:xfrm>
            <a:off x="1044402" y="659595"/>
            <a:ext cx="7344816" cy="553998"/>
          </a:xfrm>
          <a:prstGeom prst="rect">
            <a:avLst/>
          </a:prstGeom>
          <a:noFill/>
        </p:spPr>
        <p:txBody>
          <a:bodyPr wrap="square" lIns="0" tIns="0" rIns="0" bIns="0" rtlCol="0">
            <a:spAutoFit/>
          </a:bodyPr>
          <a:lstStyle/>
          <a:p>
            <a:pPr lvl="0" algn="just">
              <a:buClrTx/>
              <a:buSzTx/>
              <a:buFontTx/>
            </a:pPr>
            <a:r>
              <a:rPr lang="zh-CN" altLang="en-US" sz="1200" dirty="0">
                <a:solidFill>
                  <a:schemeClr val="tx1">
                    <a:lumMod val="65000"/>
                    <a:lumOff val="35000"/>
                  </a:schemeClr>
                </a:solidFill>
                <a:ea typeface="思源黑体" panose="020B0500000000000000" pitchFamily="34" charset="-122"/>
                <a:sym typeface="+mn-ea"/>
              </a:rPr>
              <a:t>通过倾听，我们将意识到他人的人性以及彼此的共通之处，这会使自我表达变得容易些。我们越是倾听他人语言背后的感受和需要，就越不怕与他们坦诚地沟通。我们最不愿意示弱的时候往往是因为担心失去控制想显得强硬的时候。</a:t>
            </a:r>
          </a:p>
        </p:txBody>
      </p:sp>
      <p:sp>
        <p:nvSpPr>
          <p:cNvPr id="37" name="文本框 36"/>
          <p:cNvSpPr txBox="1"/>
          <p:nvPr/>
        </p:nvSpPr>
        <p:spPr>
          <a:xfrm>
            <a:off x="3060626" y="1253626"/>
            <a:ext cx="3096344" cy="246221"/>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案例：运用非暴力沟通来沟通</a:t>
            </a:r>
          </a:p>
        </p:txBody>
      </p:sp>
      <p:sp>
        <p:nvSpPr>
          <p:cNvPr id="38" name="文本框 37"/>
          <p:cNvSpPr txBox="1"/>
          <p:nvPr/>
        </p:nvSpPr>
        <p:spPr>
          <a:xfrm>
            <a:off x="396329" y="1986101"/>
            <a:ext cx="2016225" cy="667940"/>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r>
              <a:rPr lang="zh-CN" altLang="en-US" dirty="0"/>
              <a:t>有一次，在克里夫兰和一群社会青年谈话，我毫不掩饰自己的情绪。以下是我们的对话：</a:t>
            </a:r>
          </a:p>
        </p:txBody>
      </p:sp>
      <p:grpSp>
        <p:nvGrpSpPr>
          <p:cNvPr id="2" name="组合 1"/>
          <p:cNvGrpSpPr/>
          <p:nvPr/>
        </p:nvGrpSpPr>
        <p:grpSpPr>
          <a:xfrm>
            <a:off x="396330" y="2860576"/>
            <a:ext cx="1872208" cy="1368152"/>
            <a:chOff x="324322" y="2112169"/>
            <a:chExt cx="1872208" cy="1368152"/>
          </a:xfrm>
        </p:grpSpPr>
        <p:sp>
          <p:nvSpPr>
            <p:cNvPr id="39" name="圆角矩形标注 5"/>
            <p:cNvSpPr/>
            <p:nvPr/>
          </p:nvSpPr>
          <p:spPr>
            <a:xfrm>
              <a:off x="468338" y="2112169"/>
              <a:ext cx="1152128" cy="460375"/>
            </a:xfrm>
            <a:prstGeom prst="wedgeRoundRectCallout">
              <a:avLst>
                <a:gd name="adj1" fmla="val -62214"/>
                <a:gd name="adj2" fmla="val -15784"/>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“我感到很伤心，我需要尊重。”</a:t>
              </a:r>
              <a:endParaRPr lang="en-US" altLang="zh-CN" sz="1000" dirty="0"/>
            </a:p>
          </p:txBody>
        </p:sp>
        <p:sp>
          <p:nvSpPr>
            <p:cNvPr id="40" name="圆角矩形标注 5"/>
            <p:cNvSpPr/>
            <p:nvPr/>
          </p:nvSpPr>
          <p:spPr>
            <a:xfrm>
              <a:off x="324322" y="2667457"/>
              <a:ext cx="1872208" cy="460375"/>
            </a:xfrm>
            <a:prstGeom prst="wedgeRoundRectCallout">
              <a:avLst>
                <a:gd name="adj1" fmla="val 62330"/>
                <a:gd name="adj2" fmla="val -2033"/>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“你们看，有一个人说他感到伤心，这简直糟糕透了！”</a:t>
              </a:r>
              <a:endParaRPr lang="en-US" altLang="zh-CN" sz="1000" dirty="0"/>
            </a:p>
          </p:txBody>
        </p:sp>
        <p:sp>
          <p:nvSpPr>
            <p:cNvPr id="41" name="文本框 40"/>
            <p:cNvSpPr txBox="1"/>
            <p:nvPr/>
          </p:nvSpPr>
          <p:spPr>
            <a:xfrm>
              <a:off x="324322" y="3172544"/>
              <a:ext cx="1872208" cy="307777"/>
            </a:xfrm>
            <a:prstGeom prst="rect">
              <a:avLst/>
            </a:prstGeom>
            <a:noFill/>
          </p:spPr>
          <p:txBody>
            <a:bodyPr wrap="square" lIns="0" tIns="0" rIns="0" bIns="0" rtlCol="0">
              <a:spAutoFit/>
            </a:bodyPr>
            <a:lstStyle>
              <a:defPPr>
                <a:defRPr lang="zh-CN"/>
              </a:defPPr>
              <a:lvl1pPr algn="just">
                <a:lnSpc>
                  <a:spcPct val="150000"/>
                </a:lnSpc>
                <a:defRPr sz="1000">
                  <a:ea typeface="思源黑体" panose="020B0500000000000000" pitchFamily="34" charset="-122"/>
                </a:defRPr>
              </a:lvl1pPr>
            </a:lstStyle>
            <a:p>
              <a:pPr>
                <a:lnSpc>
                  <a:spcPct val="100000"/>
                </a:lnSpc>
              </a:pPr>
              <a:r>
                <a:rPr lang="zh-CN" altLang="en-US" dirty="0"/>
                <a:t>（这时，其他人哈哈大笑，听到这样的话，我有两种选择）</a:t>
              </a:r>
            </a:p>
          </p:txBody>
        </p:sp>
      </p:grpSp>
      <p:sp>
        <p:nvSpPr>
          <p:cNvPr id="3" name="左大括号 2"/>
          <p:cNvSpPr/>
          <p:nvPr/>
        </p:nvSpPr>
        <p:spPr>
          <a:xfrm>
            <a:off x="2484562" y="1852464"/>
            <a:ext cx="360040" cy="2520280"/>
          </a:xfrm>
          <a:prstGeom prst="leftBrace">
            <a:avLst>
              <a:gd name="adj1" fmla="val 27869"/>
              <a:gd name="adj2" fmla="val 50000"/>
            </a:avLst>
          </a:prstGeom>
          <a:ln w="190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矩形: 圆角 3"/>
          <p:cNvSpPr/>
          <p:nvPr/>
        </p:nvSpPr>
        <p:spPr>
          <a:xfrm>
            <a:off x="2916610" y="1636440"/>
            <a:ext cx="936104" cy="359151"/>
          </a:xfrm>
          <a:prstGeom prst="roundRect">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bg1"/>
                </a:solidFill>
                <a:latin typeface="Calibri" panose="020F0502020204030204" pitchFamily="34" charset="0"/>
                <a:ea typeface="思源黑体" panose="020B0500000000000000" pitchFamily="34" charset="-122"/>
              </a:rPr>
              <a:t>把它看作是羞辱或攻击</a:t>
            </a:r>
          </a:p>
        </p:txBody>
      </p:sp>
      <p:sp>
        <p:nvSpPr>
          <p:cNvPr id="5" name="文本框 4"/>
          <p:cNvSpPr txBox="1"/>
          <p:nvPr/>
        </p:nvSpPr>
        <p:spPr>
          <a:xfrm>
            <a:off x="3924722" y="1564432"/>
            <a:ext cx="4464496" cy="437107"/>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r>
              <a:rPr lang="zh-CN" altLang="en-US" dirty="0"/>
              <a:t>我会觉得自己受了伤害，可能会因为过于恼怒而无法倾听。这个时候我需要离开现场，来倾听自己心底的声音。然后平静下来后，再与对方交流。</a:t>
            </a:r>
          </a:p>
        </p:txBody>
      </p:sp>
      <p:sp>
        <p:nvSpPr>
          <p:cNvPr id="45" name="矩形: 圆角 44"/>
          <p:cNvSpPr/>
          <p:nvPr/>
        </p:nvSpPr>
        <p:spPr>
          <a:xfrm>
            <a:off x="2916610" y="2133073"/>
            <a:ext cx="936104" cy="359151"/>
          </a:xfrm>
          <a:prstGeom prst="roundRect">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bg1"/>
                </a:solidFill>
                <a:latin typeface="Calibri" panose="020F0502020204030204" pitchFamily="34" charset="0"/>
                <a:ea typeface="思源黑体" panose="020B0500000000000000" pitchFamily="34" charset="-122"/>
              </a:rPr>
              <a:t>倾听和示弱</a:t>
            </a:r>
          </a:p>
        </p:txBody>
      </p:sp>
      <p:sp>
        <p:nvSpPr>
          <p:cNvPr id="46" name="文本框 45"/>
          <p:cNvSpPr txBox="1"/>
          <p:nvPr/>
        </p:nvSpPr>
        <p:spPr>
          <a:xfrm>
            <a:off x="3924722" y="2068488"/>
            <a:ext cx="4464496" cy="437107"/>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r>
              <a:rPr lang="zh-CN" altLang="en-US" dirty="0"/>
              <a:t>我用心体会他们的笑声，他们不高兴是因为把我的话当成了指责。通过倾听他们的感受和需要，我既没有生气，也没有气馁。</a:t>
            </a:r>
          </a:p>
        </p:txBody>
      </p:sp>
      <p:sp>
        <p:nvSpPr>
          <p:cNvPr id="47" name="圆角矩形标注 5"/>
          <p:cNvSpPr/>
          <p:nvPr/>
        </p:nvSpPr>
        <p:spPr>
          <a:xfrm>
            <a:off x="2988617" y="2911807"/>
            <a:ext cx="2736305" cy="596841"/>
          </a:xfrm>
          <a:prstGeom prst="wedgeRoundRectCallout">
            <a:avLst>
              <a:gd name="adj1" fmla="val -62214"/>
              <a:gd name="adj2" fmla="val -15784"/>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“你说的都是一些废话！你想一想，如果这里有另一伙人，他们带了枪，而你没带。你还准备站在这里和他们说话？真是胡扯！”</a:t>
            </a:r>
            <a:endParaRPr lang="en-US" altLang="zh-CN" sz="1000" dirty="0"/>
          </a:p>
        </p:txBody>
      </p:sp>
      <p:sp>
        <p:nvSpPr>
          <p:cNvPr id="6" name="箭头: 下 5"/>
          <p:cNvSpPr/>
          <p:nvPr/>
        </p:nvSpPr>
        <p:spPr>
          <a:xfrm>
            <a:off x="5185068" y="2586707"/>
            <a:ext cx="936104" cy="230188"/>
          </a:xfrm>
          <a:prstGeom prst="down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标注 5"/>
          <p:cNvSpPr/>
          <p:nvPr/>
        </p:nvSpPr>
        <p:spPr>
          <a:xfrm>
            <a:off x="2844602" y="3592366"/>
            <a:ext cx="2520280" cy="389072"/>
          </a:xfrm>
          <a:prstGeom prst="wedgeRoundRectCallout">
            <a:avLst>
              <a:gd name="adj1" fmla="val 62330"/>
              <a:gd name="adj2" fmla="val -2033"/>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“听起来，对学一些没用的东西，你觉得很烦？”</a:t>
            </a:r>
            <a:endParaRPr lang="en-US" altLang="zh-CN" sz="1000" dirty="0"/>
          </a:p>
        </p:txBody>
      </p:sp>
      <p:sp>
        <p:nvSpPr>
          <p:cNvPr id="50" name="圆角矩形标注 5"/>
          <p:cNvSpPr/>
          <p:nvPr/>
        </p:nvSpPr>
        <p:spPr>
          <a:xfrm>
            <a:off x="3060626" y="4063617"/>
            <a:ext cx="2736305" cy="389072"/>
          </a:xfrm>
          <a:prstGeom prst="wedgeRoundRectCallout">
            <a:avLst>
              <a:gd name="adj1" fmla="val -62214"/>
              <a:gd name="adj2" fmla="val -15784"/>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“是的。如果你生活在这个地方，你就知道你讲的东西全是垃圾。”</a:t>
            </a:r>
            <a:endParaRPr lang="en-US" altLang="zh-CN" sz="1000" dirty="0"/>
          </a:p>
        </p:txBody>
      </p:sp>
      <p:sp>
        <p:nvSpPr>
          <p:cNvPr id="51" name="圆角矩形标注 5"/>
          <p:cNvSpPr/>
          <p:nvPr/>
        </p:nvSpPr>
        <p:spPr>
          <a:xfrm>
            <a:off x="6079763" y="2909947"/>
            <a:ext cx="2520280" cy="398345"/>
          </a:xfrm>
          <a:prstGeom prst="wedgeRoundRectCallout">
            <a:avLst>
              <a:gd name="adj1" fmla="val 62330"/>
              <a:gd name="adj2" fmla="val -2033"/>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“你认为来帮助你们的人应该对你们的生活有所了解？”</a:t>
            </a:r>
            <a:endParaRPr lang="en-US" altLang="zh-CN" sz="1000" dirty="0"/>
          </a:p>
        </p:txBody>
      </p:sp>
      <p:sp>
        <p:nvSpPr>
          <p:cNvPr id="52" name="圆角矩形标注 5"/>
          <p:cNvSpPr/>
          <p:nvPr/>
        </p:nvSpPr>
        <p:spPr>
          <a:xfrm>
            <a:off x="6156970" y="3401344"/>
            <a:ext cx="2736305" cy="389072"/>
          </a:xfrm>
          <a:prstGeom prst="wedgeRoundRectCallout">
            <a:avLst>
              <a:gd name="adj1" fmla="val -62214"/>
              <a:gd name="adj2" fmla="val -15784"/>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“就是这个意思。在你张嘴说话前，你的脑袋可能就开花了。”</a:t>
            </a:r>
            <a:endParaRPr lang="en-US" altLang="zh-CN" sz="1000" dirty="0"/>
          </a:p>
        </p:txBody>
      </p:sp>
      <p:sp>
        <p:nvSpPr>
          <p:cNvPr id="53" name="圆角矩形标注 5"/>
          <p:cNvSpPr/>
          <p:nvPr/>
        </p:nvSpPr>
        <p:spPr>
          <a:xfrm>
            <a:off x="6156970" y="3864444"/>
            <a:ext cx="2520280" cy="398345"/>
          </a:xfrm>
          <a:prstGeom prst="wedgeRoundRectCallout">
            <a:avLst>
              <a:gd name="adj1" fmla="val 62330"/>
              <a:gd name="adj2" fmla="val -2033"/>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“所以，你很希望他对你们所面临的危险有所了解？”</a:t>
            </a:r>
            <a:endParaRPr lang="en-US" altLang="zh-CN" sz="1000" dirty="0"/>
          </a:p>
        </p:txBody>
      </p:sp>
      <p:sp>
        <p:nvSpPr>
          <p:cNvPr id="54" name="文本框 53"/>
          <p:cNvSpPr txBox="1"/>
          <p:nvPr/>
        </p:nvSpPr>
        <p:spPr>
          <a:xfrm>
            <a:off x="6079763" y="4333255"/>
            <a:ext cx="2885518" cy="615553"/>
          </a:xfrm>
          <a:prstGeom prst="rect">
            <a:avLst/>
          </a:prstGeom>
          <a:noFill/>
        </p:spPr>
        <p:txBody>
          <a:bodyPr wrap="square" lIns="0" tIns="0" rIns="0" bIns="0" rtlCol="0">
            <a:spAutoFit/>
          </a:bodyPr>
          <a:lstStyle>
            <a:defPPr>
              <a:defRPr lang="zh-CN"/>
            </a:defPPr>
            <a:lvl1pPr algn="just">
              <a:lnSpc>
                <a:spcPct val="150000"/>
              </a:lnSpc>
              <a:defRPr sz="1000">
                <a:ea typeface="思源黑体" panose="020B0500000000000000" pitchFamily="34" charset="-122"/>
              </a:defRPr>
            </a:lvl1pPr>
          </a:lstStyle>
          <a:p>
            <a:pPr>
              <a:lnSpc>
                <a:spcPct val="100000"/>
              </a:lnSpc>
            </a:pPr>
            <a:r>
              <a:rPr lang="zh-CN" altLang="en-US" dirty="0"/>
              <a:t>（我一直以这样的方式倾听着他们，有时说出我的理解，有时则没有。我们的对话持续了</a:t>
            </a:r>
            <a:r>
              <a:rPr lang="en-US" altLang="zh-CN" dirty="0"/>
              <a:t>45</a:t>
            </a:r>
            <a:r>
              <a:rPr lang="zh-CN" altLang="en-US" dirty="0"/>
              <a:t>分钟，这时，我感到气氛发生了明显的变化：他们开始认为我真的能够理解他们）</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5400600" cy="4603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倾听预防潜在的暴力</a:t>
            </a:r>
          </a:p>
        </p:txBody>
      </p:sp>
      <p:sp>
        <p:nvSpPr>
          <p:cNvPr id="3" name="文本框 2"/>
          <p:cNvSpPr txBox="1"/>
          <p:nvPr/>
        </p:nvSpPr>
        <p:spPr>
          <a:xfrm>
            <a:off x="1044402" y="659595"/>
            <a:ext cx="7344816" cy="184666"/>
          </a:xfrm>
          <a:prstGeom prst="rect">
            <a:avLst/>
          </a:prstGeom>
          <a:noFill/>
        </p:spPr>
        <p:txBody>
          <a:bodyPr wrap="square" lIns="0" tIns="0" rIns="0" bIns="0" rtlCol="0">
            <a:spAutoFit/>
          </a:bodyPr>
          <a:lstStyle/>
          <a:p>
            <a:pPr lvl="0" algn="just">
              <a:buClrTx/>
              <a:buSzTx/>
              <a:buFontTx/>
            </a:pPr>
            <a:r>
              <a:rPr lang="zh-CN" altLang="en-US" sz="1200" dirty="0">
                <a:solidFill>
                  <a:schemeClr val="tx1">
                    <a:lumMod val="65000"/>
                    <a:lumOff val="35000"/>
                  </a:schemeClr>
                </a:solidFill>
                <a:ea typeface="思源黑体" panose="020B0500000000000000" pitchFamily="34" charset="-122"/>
                <a:sym typeface="+mn-ea"/>
              </a:rPr>
              <a:t>通过案例来阐述倾听如何预防潜在的暴力。</a:t>
            </a:r>
          </a:p>
        </p:txBody>
      </p:sp>
      <p:sp>
        <p:nvSpPr>
          <p:cNvPr id="4" name="文本框 3"/>
          <p:cNvSpPr txBox="1"/>
          <p:nvPr/>
        </p:nvSpPr>
        <p:spPr>
          <a:xfrm>
            <a:off x="2700586" y="1253626"/>
            <a:ext cx="3672408" cy="246221"/>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案例：倾听如何在危机时刻预防潜在暴力</a:t>
            </a:r>
          </a:p>
        </p:txBody>
      </p:sp>
      <p:sp>
        <p:nvSpPr>
          <p:cNvPr id="5" name="文本框 4"/>
          <p:cNvSpPr txBox="1"/>
          <p:nvPr/>
        </p:nvSpPr>
        <p:spPr>
          <a:xfrm>
            <a:off x="218880" y="1585918"/>
            <a:ext cx="3993872" cy="369332"/>
          </a:xfrm>
          <a:prstGeom prst="rect">
            <a:avLst/>
          </a:prstGeom>
          <a:noFill/>
        </p:spPr>
        <p:txBody>
          <a:bodyPr wrap="square" lIns="0" tIns="0" rIns="0" bIns="0" rtlCol="0">
            <a:spAutoFit/>
          </a:bodyPr>
          <a:lstStyle/>
          <a:p>
            <a:pPr algn="just"/>
            <a:r>
              <a:rPr lang="zh-CN" altLang="en-US" sz="1200" b="1" dirty="0">
                <a:solidFill>
                  <a:schemeClr val="tx1">
                    <a:lumMod val="75000"/>
                    <a:lumOff val="25000"/>
                  </a:schemeClr>
                </a:solidFill>
                <a:ea typeface="思源黑体" panose="020B0500000000000000" pitchFamily="34" charset="-122"/>
              </a:rPr>
              <a:t>案例一：遇到危险也要全身心地体会对方的感受，或许能帮你脱离危险。</a:t>
            </a:r>
          </a:p>
        </p:txBody>
      </p:sp>
      <p:sp>
        <p:nvSpPr>
          <p:cNvPr id="6" name="文本框 5"/>
          <p:cNvSpPr txBox="1"/>
          <p:nvPr/>
        </p:nvSpPr>
        <p:spPr>
          <a:xfrm>
            <a:off x="218880" y="1970391"/>
            <a:ext cx="3994345" cy="530145"/>
          </a:xfrm>
          <a:prstGeom prst="rect">
            <a:avLst/>
          </a:prstGeom>
          <a:noFill/>
        </p:spPr>
        <p:txBody>
          <a:bodyPr wrap="square" lIns="91440" tIns="45720" rIns="91440" bIns="45720" rtlCol="0" anchor="t">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pPr marL="0" lvl="0" indent="0" algn="just">
              <a:buClrTx/>
              <a:buSzTx/>
              <a:buFont typeface="Arial" panose="020B0604020202020204" pitchFamily="34" charset="0"/>
              <a:buNone/>
            </a:pPr>
            <a:r>
              <a:rPr lang="zh-CN" altLang="en-US" dirty="0">
                <a:sym typeface="+mn-ea"/>
              </a:rPr>
              <a:t>一位女士在一个治安不好的地方当老师。当她下课准备离开时，一个男人走了进来，她差点遭遇强奸。</a:t>
            </a:r>
          </a:p>
        </p:txBody>
      </p:sp>
      <p:sp>
        <p:nvSpPr>
          <p:cNvPr id="7" name="文本框 6"/>
          <p:cNvSpPr txBox="1"/>
          <p:nvPr/>
        </p:nvSpPr>
        <p:spPr>
          <a:xfrm>
            <a:off x="4828345" y="1585918"/>
            <a:ext cx="3993872" cy="184666"/>
          </a:xfrm>
          <a:prstGeom prst="rect">
            <a:avLst/>
          </a:prstGeom>
          <a:noFill/>
        </p:spPr>
        <p:txBody>
          <a:bodyPr wrap="square" lIns="0" tIns="0" rIns="0" bIns="0" rtlCol="0">
            <a:spAutoFit/>
          </a:bodyPr>
          <a:lstStyle/>
          <a:p>
            <a:pPr algn="just"/>
            <a:r>
              <a:rPr lang="zh-CN" altLang="en-US" sz="1200" b="1" dirty="0">
                <a:solidFill>
                  <a:schemeClr val="tx1">
                    <a:lumMod val="75000"/>
                    <a:lumOff val="25000"/>
                  </a:schemeClr>
                </a:solidFill>
                <a:ea typeface="思源黑体" panose="020B0500000000000000" pitchFamily="34" charset="-122"/>
              </a:rPr>
              <a:t>案例二：别人生气时，要倾听，不要说“但是”。</a:t>
            </a:r>
          </a:p>
        </p:txBody>
      </p:sp>
      <p:sp>
        <p:nvSpPr>
          <p:cNvPr id="8" name="文本框 7"/>
          <p:cNvSpPr txBox="1"/>
          <p:nvPr/>
        </p:nvSpPr>
        <p:spPr>
          <a:xfrm>
            <a:off x="4828540" y="1852464"/>
            <a:ext cx="3994150" cy="530145"/>
          </a:xfrm>
          <a:prstGeom prst="rect">
            <a:avLst/>
          </a:prstGeom>
          <a:noFill/>
        </p:spPr>
        <p:txBody>
          <a:bodyPr wrap="square" lIns="91440" tIns="45720" rIns="91440" bIns="45720" rtlCol="0" anchor="t">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pPr marL="0" lvl="0" indent="0" algn="just">
              <a:buClrTx/>
              <a:buSzTx/>
              <a:buFont typeface="Arial" panose="020B0604020202020204" pitchFamily="34" charset="0"/>
              <a:buNone/>
            </a:pPr>
            <a:r>
              <a:rPr lang="zh-CN" altLang="en-US" dirty="0">
                <a:sym typeface="+mn-ea"/>
              </a:rPr>
              <a:t>一位在戒毒所工作的妇女，遇到瘾君子的暴力威胁，一个关键点救了她的命。</a:t>
            </a:r>
          </a:p>
        </p:txBody>
      </p:sp>
      <p:sp>
        <p:nvSpPr>
          <p:cNvPr id="9" name="对话气泡: 圆角矩形 8"/>
          <p:cNvSpPr/>
          <p:nvPr/>
        </p:nvSpPr>
        <p:spPr>
          <a:xfrm>
            <a:off x="218880" y="2536605"/>
            <a:ext cx="1113554" cy="179956"/>
          </a:xfrm>
          <a:prstGeom prst="wedgeRoundRectCallout">
            <a:avLst>
              <a:gd name="adj1" fmla="val -56892"/>
              <a:gd name="adj2" fmla="val -30297"/>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“快脱了衣服！”</a:t>
            </a:r>
          </a:p>
        </p:txBody>
      </p:sp>
      <p:sp>
        <p:nvSpPr>
          <p:cNvPr id="10" name="对话气泡: 圆角矩形 9"/>
          <p:cNvSpPr/>
          <p:nvPr/>
        </p:nvSpPr>
        <p:spPr>
          <a:xfrm>
            <a:off x="252314" y="2716560"/>
            <a:ext cx="2952328" cy="216023"/>
          </a:xfrm>
          <a:prstGeom prst="wedgeRoundRectCallout">
            <a:avLst>
              <a:gd name="adj1" fmla="val 67545"/>
              <a:gd name="adj2" fmla="val 1449"/>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“你似乎有些不安，安全对你特别重要，是吗？”</a:t>
            </a:r>
          </a:p>
        </p:txBody>
      </p:sp>
      <p:sp>
        <p:nvSpPr>
          <p:cNvPr id="11" name="对话气泡: 圆角矩形 10"/>
          <p:cNvSpPr/>
          <p:nvPr/>
        </p:nvSpPr>
        <p:spPr>
          <a:xfrm>
            <a:off x="252314" y="2932584"/>
            <a:ext cx="2088232" cy="342783"/>
          </a:xfrm>
          <a:prstGeom prst="wedgeRoundRectCallout">
            <a:avLst>
              <a:gd name="adj1" fmla="val -56892"/>
              <a:gd name="adj2" fmla="val -30297"/>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“对极了，”这个男人嚷道，“快脱衣服，要不有你好看的！”</a:t>
            </a:r>
          </a:p>
        </p:txBody>
      </p:sp>
      <p:sp>
        <p:nvSpPr>
          <p:cNvPr id="12" name="对话气泡: 圆角矩形 11"/>
          <p:cNvSpPr/>
          <p:nvPr/>
        </p:nvSpPr>
        <p:spPr>
          <a:xfrm>
            <a:off x="246002" y="3292625"/>
            <a:ext cx="2166552" cy="305290"/>
          </a:xfrm>
          <a:prstGeom prst="wedgeRoundRectCallout">
            <a:avLst>
              <a:gd name="adj1" fmla="val 67545"/>
              <a:gd name="adj2" fmla="val 1449"/>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“请告诉我，是不是有别的方式可以满足你的需要，而不用伤害我？”</a:t>
            </a:r>
          </a:p>
        </p:txBody>
      </p:sp>
      <p:sp>
        <p:nvSpPr>
          <p:cNvPr id="13" name="对话气泡: 圆角矩形 12"/>
          <p:cNvSpPr/>
          <p:nvPr/>
        </p:nvSpPr>
        <p:spPr>
          <a:xfrm>
            <a:off x="252314" y="3580656"/>
            <a:ext cx="1800200" cy="229509"/>
          </a:xfrm>
          <a:prstGeom prst="wedgeRoundRectCallout">
            <a:avLst>
              <a:gd name="adj1" fmla="val -56892"/>
              <a:gd name="adj2" fmla="val -30297"/>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“我和你说了，快脱衣服。”</a:t>
            </a:r>
          </a:p>
        </p:txBody>
      </p:sp>
      <p:sp>
        <p:nvSpPr>
          <p:cNvPr id="14" name="对话气泡: 圆角矩形 13"/>
          <p:cNvSpPr/>
          <p:nvPr/>
        </p:nvSpPr>
        <p:spPr>
          <a:xfrm>
            <a:off x="246002" y="3796680"/>
            <a:ext cx="2670608" cy="473311"/>
          </a:xfrm>
          <a:prstGeom prst="wedgeRoundRectCallout">
            <a:avLst>
              <a:gd name="adj1" fmla="val 67545"/>
              <a:gd name="adj2" fmla="val 1449"/>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“听起来，这对你很重要。同时，我希望你知道，我真的很害怕。你知道吗？如果你愿意离开这里而不伤害我，我会极为感激！”</a:t>
            </a:r>
          </a:p>
        </p:txBody>
      </p:sp>
      <p:sp>
        <p:nvSpPr>
          <p:cNvPr id="15" name="对话气泡: 圆角矩形 14"/>
          <p:cNvSpPr/>
          <p:nvPr/>
        </p:nvSpPr>
        <p:spPr>
          <a:xfrm>
            <a:off x="235930" y="4269991"/>
            <a:ext cx="1113554" cy="229509"/>
          </a:xfrm>
          <a:prstGeom prst="wedgeRoundRectCallout">
            <a:avLst>
              <a:gd name="adj1" fmla="val -56892"/>
              <a:gd name="adj2" fmla="val -30297"/>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“拿钱包来。”</a:t>
            </a:r>
          </a:p>
        </p:txBody>
      </p:sp>
      <p:sp>
        <p:nvSpPr>
          <p:cNvPr id="16" name="文本框 15"/>
          <p:cNvSpPr txBox="1"/>
          <p:nvPr/>
        </p:nvSpPr>
        <p:spPr>
          <a:xfrm>
            <a:off x="180306" y="4516760"/>
            <a:ext cx="3024336" cy="553998"/>
          </a:xfrm>
          <a:prstGeom prst="rect">
            <a:avLst/>
          </a:prstGeom>
          <a:noFill/>
        </p:spPr>
        <p:txBody>
          <a:bodyPr wrap="square" lIns="91440" tIns="45720" rIns="91440" bIns="45720" rtlCol="0" anchor="t">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pPr marL="0" lvl="0" indent="0" algn="just">
              <a:lnSpc>
                <a:spcPct val="100000"/>
              </a:lnSpc>
              <a:buClrTx/>
              <a:buSzTx/>
              <a:buFont typeface="Arial" panose="020B0604020202020204" pitchFamily="34" charset="0"/>
              <a:buNone/>
            </a:pPr>
            <a:r>
              <a:rPr lang="zh-CN" altLang="en-US" dirty="0">
                <a:solidFill>
                  <a:schemeClr val="tx1"/>
                </a:solidFill>
                <a:sym typeface="+mn-ea"/>
              </a:rPr>
              <a:t>教师把钱包给了他，她很庆幸自己没有被强奸。她回忆，每次给男人反馈一次，他想强奸的冲动就减弱一些。</a:t>
            </a:r>
          </a:p>
        </p:txBody>
      </p:sp>
      <p:sp>
        <p:nvSpPr>
          <p:cNvPr id="17" name="对话气泡: 圆角矩形 16"/>
          <p:cNvSpPr/>
          <p:nvPr/>
        </p:nvSpPr>
        <p:spPr>
          <a:xfrm>
            <a:off x="4873585" y="2410558"/>
            <a:ext cx="1355394" cy="306002"/>
          </a:xfrm>
          <a:prstGeom prst="wedgeRoundRectCallout">
            <a:avLst>
              <a:gd name="adj1" fmla="val -56892"/>
              <a:gd name="adj2" fmla="val -30297"/>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“快点给我以恶搞房间，我要休息！”</a:t>
            </a:r>
          </a:p>
        </p:txBody>
      </p:sp>
      <p:sp>
        <p:nvSpPr>
          <p:cNvPr id="18" name="对话气泡: 圆角矩形 17"/>
          <p:cNvSpPr/>
          <p:nvPr/>
        </p:nvSpPr>
        <p:spPr>
          <a:xfrm>
            <a:off x="4828344" y="2716560"/>
            <a:ext cx="3056817" cy="246221"/>
          </a:xfrm>
          <a:prstGeom prst="wedgeRoundRectCallout">
            <a:avLst>
              <a:gd name="adj1" fmla="val 67545"/>
              <a:gd name="adj2" fmla="val 1449"/>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“房间已经满了，没有了，你可以去别的戒毒所。”</a:t>
            </a:r>
          </a:p>
        </p:txBody>
      </p:sp>
      <p:sp>
        <p:nvSpPr>
          <p:cNvPr id="19" name="对话气泡: 圆角矩形 18"/>
          <p:cNvSpPr/>
          <p:nvPr/>
        </p:nvSpPr>
        <p:spPr>
          <a:xfrm>
            <a:off x="4897041" y="2932584"/>
            <a:ext cx="3348161" cy="473845"/>
          </a:xfrm>
          <a:prstGeom prst="wedgeRoundRectCallout">
            <a:avLst>
              <a:gd name="adj1" fmla="val -56892"/>
              <a:gd name="adj2" fmla="val -30297"/>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男人坐在她的胸部上，拿着一把刀对着她的喉咙，大声嚷道，“狗娘养的，不要对我撒谎！你一定有房间！”</a:t>
            </a:r>
          </a:p>
        </p:txBody>
      </p:sp>
      <p:sp>
        <p:nvSpPr>
          <p:cNvPr id="20" name="对话气泡: 圆角矩形 19"/>
          <p:cNvSpPr/>
          <p:nvPr/>
        </p:nvSpPr>
        <p:spPr>
          <a:xfrm>
            <a:off x="4897041" y="3364632"/>
            <a:ext cx="3276153" cy="246221"/>
          </a:xfrm>
          <a:prstGeom prst="wedgeRoundRectCallout">
            <a:avLst>
              <a:gd name="adj1" fmla="val 67545"/>
              <a:gd name="adj2" fmla="val 1449"/>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“看起来，你真的很生气，你想有一个房间可以休息。”</a:t>
            </a:r>
          </a:p>
        </p:txBody>
      </p:sp>
      <p:sp>
        <p:nvSpPr>
          <p:cNvPr id="21" name="对话气泡: 圆角矩形 20"/>
          <p:cNvSpPr/>
          <p:nvPr/>
        </p:nvSpPr>
        <p:spPr>
          <a:xfrm>
            <a:off x="4897040" y="3580656"/>
            <a:ext cx="3348161" cy="473845"/>
          </a:xfrm>
          <a:prstGeom prst="wedgeRoundRectCallout">
            <a:avLst>
              <a:gd name="adj1" fmla="val -56892"/>
              <a:gd name="adj2" fmla="val -30297"/>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“就算我是个瘾君子，我也需要尊重。没有人尊重我，气死我了。连我的父母都看不起我！我需要尊重！！！”</a:t>
            </a:r>
          </a:p>
        </p:txBody>
      </p:sp>
      <p:sp>
        <p:nvSpPr>
          <p:cNvPr id="22" name="对话气泡: 圆角矩形 21"/>
          <p:cNvSpPr/>
          <p:nvPr/>
        </p:nvSpPr>
        <p:spPr>
          <a:xfrm>
            <a:off x="4897040" y="4012704"/>
            <a:ext cx="2593849" cy="246221"/>
          </a:xfrm>
          <a:prstGeom prst="wedgeRoundRectCallout">
            <a:avLst>
              <a:gd name="adj1" fmla="val 67545"/>
              <a:gd name="adj2" fmla="val 1449"/>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“得不到别人的尊重，你是不是很气愤？”</a:t>
            </a:r>
          </a:p>
        </p:txBody>
      </p:sp>
      <p:sp>
        <p:nvSpPr>
          <p:cNvPr id="23" name="文本框 22"/>
          <p:cNvSpPr txBox="1"/>
          <p:nvPr/>
        </p:nvSpPr>
        <p:spPr>
          <a:xfrm>
            <a:off x="4828344" y="4269991"/>
            <a:ext cx="3488866" cy="861774"/>
          </a:xfrm>
          <a:prstGeom prst="rect">
            <a:avLst/>
          </a:prstGeom>
          <a:noFill/>
        </p:spPr>
        <p:txBody>
          <a:bodyPr wrap="square" lIns="91440" tIns="45720" rIns="91440" bIns="45720" rtlCol="0" anchor="t">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pPr marL="0" lvl="0" indent="0" algn="just">
              <a:lnSpc>
                <a:spcPct val="100000"/>
              </a:lnSpc>
              <a:buClrTx/>
              <a:buSzTx/>
              <a:buFont typeface="Arial" panose="020B0604020202020204" pitchFamily="34" charset="0"/>
              <a:buNone/>
            </a:pPr>
            <a:r>
              <a:rPr lang="zh-CN" altLang="en-US" dirty="0">
                <a:solidFill>
                  <a:schemeClr val="tx1"/>
                </a:solidFill>
                <a:sym typeface="+mn-ea"/>
              </a:rPr>
              <a:t>对话持续了</a:t>
            </a:r>
            <a:r>
              <a:rPr lang="en-US" altLang="zh-CN" dirty="0">
                <a:solidFill>
                  <a:schemeClr val="tx1"/>
                </a:solidFill>
                <a:sym typeface="+mn-ea"/>
              </a:rPr>
              <a:t>35</a:t>
            </a:r>
            <a:r>
              <a:rPr lang="zh-CN" altLang="en-US" dirty="0">
                <a:solidFill>
                  <a:schemeClr val="tx1"/>
                </a:solidFill>
                <a:sym typeface="+mn-ea"/>
              </a:rPr>
              <a:t>分钟，最终瘾君子放下了刀没有伤害她。妇女说开始的时候想用“但是”之类的词，“但是没有房间”。但她记得在别人生气时，不要说但是。后来，她没有把他当成恶魔，而是专注于他的感受和需要，把他当作因需要没有得到满足而感到绝望的人。</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5400600" cy="4603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如果别人说“不！”</a:t>
            </a:r>
          </a:p>
        </p:txBody>
      </p:sp>
      <p:sp>
        <p:nvSpPr>
          <p:cNvPr id="3" name="文本框 2"/>
          <p:cNvSpPr txBox="1"/>
          <p:nvPr/>
        </p:nvSpPr>
        <p:spPr>
          <a:xfrm>
            <a:off x="1044402" y="659595"/>
            <a:ext cx="7344816" cy="369332"/>
          </a:xfrm>
          <a:prstGeom prst="rect">
            <a:avLst/>
          </a:prstGeom>
          <a:noFill/>
        </p:spPr>
        <p:txBody>
          <a:bodyPr wrap="square" lIns="0" tIns="0" rIns="0" bIns="0" rtlCol="0">
            <a:spAutoFit/>
          </a:bodyPr>
          <a:lstStyle/>
          <a:p>
            <a:pPr lvl="0" algn="just">
              <a:buClrTx/>
              <a:buSzTx/>
              <a:buFontTx/>
            </a:pPr>
            <a:r>
              <a:rPr lang="zh-CN" altLang="en-US" sz="1200" dirty="0">
                <a:solidFill>
                  <a:schemeClr val="tx1">
                    <a:lumMod val="65000"/>
                    <a:lumOff val="35000"/>
                  </a:schemeClr>
                </a:solidFill>
                <a:ea typeface="思源黑体" panose="020B0500000000000000" pitchFamily="34" charset="-122"/>
                <a:sym typeface="+mn-ea"/>
              </a:rPr>
              <a:t>当别人说“不”的时候，我们常常会认为他们是在拒绝我们。有时，我们甚至还会觉得自己受到了伤害。然而，如果我们能够体会他人的感受和需要，我们也许就会发现是什么使他们无法答应我们的请求。</a:t>
            </a:r>
          </a:p>
        </p:txBody>
      </p:sp>
      <p:sp>
        <p:nvSpPr>
          <p:cNvPr id="4" name="文本框 3"/>
          <p:cNvSpPr txBox="1"/>
          <p:nvPr/>
        </p:nvSpPr>
        <p:spPr>
          <a:xfrm>
            <a:off x="2772594" y="1253626"/>
            <a:ext cx="3672408" cy="246221"/>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案例：被拒绝也要体会他人的感受和需要</a:t>
            </a:r>
          </a:p>
        </p:txBody>
      </p:sp>
      <p:sp>
        <p:nvSpPr>
          <p:cNvPr id="5" name="文本框 4"/>
          <p:cNvSpPr txBox="1"/>
          <p:nvPr/>
        </p:nvSpPr>
        <p:spPr>
          <a:xfrm>
            <a:off x="632522" y="2476345"/>
            <a:ext cx="2232248" cy="1221938"/>
          </a:xfrm>
          <a:prstGeom prst="rect">
            <a:avLst/>
          </a:prstGeom>
          <a:noFill/>
        </p:spPr>
        <p:txBody>
          <a:bodyPr wrap="square" lIns="91440" tIns="45720" rIns="91440" bIns="45720" rtlCol="0" anchor="t">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pPr marL="0" lvl="0" indent="0" algn="just">
              <a:buClrTx/>
              <a:buSzTx/>
              <a:buFont typeface="Arial" panose="020B0604020202020204" pitchFamily="34" charset="0"/>
              <a:buNone/>
            </a:pPr>
            <a:r>
              <a:rPr lang="zh-CN" altLang="en-US" dirty="0">
                <a:sym typeface="+mn-ea"/>
              </a:rPr>
              <a:t>有一次，在研讨班的休息时间，我请大家一起去附近的咖啡店喝咖啡。有位女士很唐突地说：“不！”我愣了一下，不过，很快我就提醒自己倾听她的感受和需要。</a:t>
            </a:r>
          </a:p>
        </p:txBody>
      </p:sp>
      <p:sp>
        <p:nvSpPr>
          <p:cNvPr id="11" name="文本框 10"/>
          <p:cNvSpPr txBox="1"/>
          <p:nvPr/>
        </p:nvSpPr>
        <p:spPr>
          <a:xfrm>
            <a:off x="5508898" y="2473187"/>
            <a:ext cx="3166066" cy="1683602"/>
          </a:xfrm>
          <a:prstGeom prst="rect">
            <a:avLst/>
          </a:prstGeom>
          <a:noFill/>
        </p:spPr>
        <p:txBody>
          <a:bodyPr wrap="square" lIns="91440" tIns="45720" rIns="91440" bIns="45720" rtlCol="0" anchor="t">
            <a:spAutoFit/>
          </a:bodyPr>
          <a:lstStyle>
            <a:defPPr>
              <a:defRPr lang="zh-CN"/>
            </a:defPPr>
            <a:lvl1pPr marL="0" lvl="0" indent="0" algn="just">
              <a:lnSpc>
                <a:spcPct val="150000"/>
              </a:lnSpc>
              <a:buClrTx/>
              <a:buSzTx/>
              <a:buFont typeface="Arial" panose="020B0604020202020204" pitchFamily="34" charset="0"/>
              <a:buNone/>
              <a:defRPr sz="1000">
                <a:solidFill>
                  <a:schemeClr val="tx1">
                    <a:lumMod val="65000"/>
                    <a:lumOff val="35000"/>
                  </a:schemeClr>
                </a:solidFill>
                <a:ea typeface="思源黑体" panose="020B0500000000000000" pitchFamily="34" charset="-122"/>
              </a:defRPr>
            </a:lvl1pPr>
          </a:lstStyle>
          <a:p>
            <a:r>
              <a:rPr lang="zh-CN" altLang="en-US" dirty="0"/>
              <a:t>在研讨班中，我认真听她的每一句话，并提示她如何用非暴力沟通来表达。通过倾听她说“不”时的感受和需要，我发现，她担心我在公共场合也会评价她的表达方式。于是，我就告诉她，在公共场合，我不会那样做。同时，我们还讨论了，在研讨班中怎样给她建议，她才不会感到不安。顺便说一句，她后来和我们一起去喝了咖啡。</a:t>
            </a:r>
          </a:p>
        </p:txBody>
      </p:sp>
      <p:grpSp>
        <p:nvGrpSpPr>
          <p:cNvPr id="13" name="组合 12"/>
          <p:cNvGrpSpPr/>
          <p:nvPr/>
        </p:nvGrpSpPr>
        <p:grpSpPr>
          <a:xfrm>
            <a:off x="2988618" y="1996480"/>
            <a:ext cx="2218786" cy="2701192"/>
            <a:chOff x="3425461" y="2040040"/>
            <a:chExt cx="2218786" cy="2701192"/>
          </a:xfrm>
        </p:grpSpPr>
        <p:sp>
          <p:nvSpPr>
            <p:cNvPr id="6" name="对话气泡: 圆角矩形 5"/>
            <p:cNvSpPr/>
            <p:nvPr/>
          </p:nvSpPr>
          <p:spPr>
            <a:xfrm>
              <a:off x="3636692" y="2040040"/>
              <a:ext cx="1636898" cy="432048"/>
            </a:xfrm>
            <a:prstGeom prst="wedgeRoundRectCallout">
              <a:avLst>
                <a:gd name="adj1" fmla="val -56892"/>
                <a:gd name="adj2" fmla="val -30297"/>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“你好像有些不高兴？”</a:t>
              </a:r>
            </a:p>
          </p:txBody>
        </p:sp>
        <p:sp>
          <p:nvSpPr>
            <p:cNvPr id="7" name="对话气泡: 圆角矩形 6"/>
            <p:cNvSpPr/>
            <p:nvPr/>
          </p:nvSpPr>
          <p:spPr>
            <a:xfrm>
              <a:off x="3564682" y="2617872"/>
              <a:ext cx="1800200" cy="432048"/>
            </a:xfrm>
            <a:prstGeom prst="wedgeRoundRectCallout">
              <a:avLst>
                <a:gd name="adj1" fmla="val 64715"/>
                <a:gd name="adj2" fmla="val -36809"/>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“不是这样的，只是我不想每次一张嘴就被你纠正。”</a:t>
              </a:r>
            </a:p>
          </p:txBody>
        </p:sp>
        <p:sp>
          <p:nvSpPr>
            <p:cNvPr id="8" name="对话气泡: 圆角矩形 7"/>
            <p:cNvSpPr/>
            <p:nvPr/>
          </p:nvSpPr>
          <p:spPr>
            <a:xfrm>
              <a:off x="3564682" y="3647789"/>
              <a:ext cx="1636898" cy="432048"/>
            </a:xfrm>
            <a:prstGeom prst="wedgeRoundRectCallout">
              <a:avLst>
                <a:gd name="adj1" fmla="val -56892"/>
                <a:gd name="adj2" fmla="val -30297"/>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“你担心，在喝咖啡时不能自由自在地谈话吗？”</a:t>
              </a:r>
            </a:p>
          </p:txBody>
        </p:sp>
        <p:sp>
          <p:nvSpPr>
            <p:cNvPr id="9" name="对话气泡: 圆角矩形 8"/>
            <p:cNvSpPr/>
            <p:nvPr/>
          </p:nvSpPr>
          <p:spPr>
            <a:xfrm>
              <a:off x="3425461" y="4229753"/>
              <a:ext cx="2218786" cy="511479"/>
            </a:xfrm>
            <a:prstGeom prst="wedgeRoundRectCallout">
              <a:avLst>
                <a:gd name="adj1" fmla="val 64715"/>
                <a:gd name="adj2" fmla="val -36809"/>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“是的，和你去喝咖啡，我担心你会一直留意我说话的方式。想到这一点，我就不想去了。”</a:t>
              </a:r>
            </a:p>
          </p:txBody>
        </p:sp>
        <p:sp>
          <p:nvSpPr>
            <p:cNvPr id="12" name="文本框 11"/>
            <p:cNvSpPr txBox="1"/>
            <p:nvPr/>
          </p:nvSpPr>
          <p:spPr>
            <a:xfrm>
              <a:off x="3425461" y="3097606"/>
              <a:ext cx="2083437" cy="400110"/>
            </a:xfrm>
            <a:prstGeom prst="rect">
              <a:avLst/>
            </a:prstGeom>
            <a:noFill/>
          </p:spPr>
          <p:txBody>
            <a:bodyPr wrap="square" lIns="91440" tIns="45720" rIns="91440" bIns="45720" rtlCol="0" anchor="t">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pPr marL="0" lvl="0" indent="0" algn="just">
                <a:lnSpc>
                  <a:spcPct val="100000"/>
                </a:lnSpc>
                <a:buClrTx/>
                <a:buSzTx/>
                <a:buFont typeface="Arial" panose="020B0604020202020204" pitchFamily="34" charset="0"/>
                <a:buNone/>
              </a:pPr>
              <a:r>
                <a:rPr lang="zh-CN" altLang="en-US" dirty="0">
                  <a:solidFill>
                    <a:schemeClr val="tx1"/>
                  </a:solidFill>
                  <a:sym typeface="+mn-ea"/>
                </a:rPr>
                <a:t>（从她的回答来看，她并没有生气，而是有些不安）</a:t>
              </a:r>
            </a:p>
          </p:txBody>
        </p:sp>
      </p:gr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5400600" cy="4603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使谈话生动有趣</a:t>
            </a:r>
          </a:p>
        </p:txBody>
      </p:sp>
      <p:sp>
        <p:nvSpPr>
          <p:cNvPr id="3" name="文本框 2"/>
          <p:cNvSpPr txBox="1"/>
          <p:nvPr/>
        </p:nvSpPr>
        <p:spPr>
          <a:xfrm>
            <a:off x="1044402" y="659595"/>
            <a:ext cx="7344816" cy="553998"/>
          </a:xfrm>
          <a:prstGeom prst="rect">
            <a:avLst/>
          </a:prstGeom>
          <a:noFill/>
        </p:spPr>
        <p:txBody>
          <a:bodyPr wrap="square" lIns="0" tIns="0" rIns="0" bIns="0" rtlCol="0">
            <a:spAutoFit/>
          </a:bodyPr>
          <a:lstStyle/>
          <a:p>
            <a:pPr lvl="0" algn="just">
              <a:buClrTx/>
              <a:buSzTx/>
              <a:buFontTx/>
            </a:pPr>
            <a:r>
              <a:rPr lang="zh-CN" altLang="en-US" sz="1200" dirty="0">
                <a:solidFill>
                  <a:schemeClr val="tx1">
                    <a:lumMod val="65000"/>
                    <a:lumOff val="35000"/>
                  </a:schemeClr>
                </a:solidFill>
                <a:ea typeface="思源黑体" panose="020B0500000000000000" pitchFamily="34" charset="-122"/>
                <a:sym typeface="+mn-ea"/>
              </a:rPr>
              <a:t>有的时候，谈话的气氛很沉闷。我们体会不到说话的人有怎样的感受和需要，也不知道他对我们有什么期待。这样的谈话是很累人的。它只是在浪费我们的时间，而无法帮助我们与他人加深联系。这种局面的出现往往是因为说话的人并不清楚自己的感受、需要和请求。</a:t>
            </a:r>
          </a:p>
        </p:txBody>
      </p:sp>
      <p:sp>
        <p:nvSpPr>
          <p:cNvPr id="4" name="文本框 3"/>
          <p:cNvSpPr txBox="1"/>
          <p:nvPr/>
        </p:nvSpPr>
        <p:spPr>
          <a:xfrm>
            <a:off x="2772594" y="1253626"/>
            <a:ext cx="3672408" cy="246221"/>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案例：如何使谈话生动有趣？</a:t>
            </a:r>
          </a:p>
        </p:txBody>
      </p:sp>
      <p:sp>
        <p:nvSpPr>
          <p:cNvPr id="5" name="文本框 4"/>
          <p:cNvSpPr txBox="1"/>
          <p:nvPr/>
        </p:nvSpPr>
        <p:spPr>
          <a:xfrm>
            <a:off x="324321" y="1780455"/>
            <a:ext cx="3672407" cy="184666"/>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algn="l"/>
            <a:r>
              <a:rPr lang="zh-CN" altLang="en-US" sz="1200" dirty="0"/>
              <a:t>案例一：尽快提醒说话的人留意自己的感受和需要</a:t>
            </a:r>
          </a:p>
        </p:txBody>
      </p:sp>
      <p:sp>
        <p:nvSpPr>
          <p:cNvPr id="6" name="文本框 5"/>
          <p:cNvSpPr txBox="1"/>
          <p:nvPr/>
        </p:nvSpPr>
        <p:spPr>
          <a:xfrm>
            <a:off x="218880" y="1970391"/>
            <a:ext cx="3994345" cy="760273"/>
          </a:xfrm>
          <a:prstGeom prst="rect">
            <a:avLst/>
          </a:prstGeom>
          <a:noFill/>
        </p:spPr>
        <p:txBody>
          <a:bodyPr wrap="square" lIns="91440" tIns="45720" rIns="91440" bIns="45720" rtlCol="0" anchor="t">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pPr marL="0" lvl="0" indent="0" algn="just">
              <a:buClrTx/>
              <a:buSzTx/>
              <a:buFont typeface="Arial" panose="020B0604020202020204" pitchFamily="34" charset="0"/>
              <a:buNone/>
            </a:pPr>
            <a:r>
              <a:rPr lang="zh-CN" altLang="en-US" dirty="0">
                <a:sym typeface="+mn-ea"/>
              </a:rPr>
              <a:t>等得越久，也就越难做到这一点。我们这样做不是要以自我为中心，而是请求他人体会自身的状态。例如，一位邻居又一次讲到</a:t>
            </a:r>
            <a:r>
              <a:rPr lang="en-US" altLang="zh-CN" dirty="0">
                <a:sym typeface="+mn-ea"/>
              </a:rPr>
              <a:t>20</a:t>
            </a:r>
            <a:r>
              <a:rPr lang="zh-CN" altLang="en-US" dirty="0">
                <a:sym typeface="+mn-ea"/>
              </a:rPr>
              <a:t>年前她的丈夫抛弃了她和孩子，我们就可以插话。</a:t>
            </a:r>
          </a:p>
        </p:txBody>
      </p:sp>
      <p:sp>
        <p:nvSpPr>
          <p:cNvPr id="7" name="对话气泡: 圆角矩形 6"/>
          <p:cNvSpPr/>
          <p:nvPr/>
        </p:nvSpPr>
        <p:spPr>
          <a:xfrm>
            <a:off x="396330" y="2860576"/>
            <a:ext cx="2808312" cy="504056"/>
          </a:xfrm>
          <a:prstGeom prst="wedgeRoundRectCallout">
            <a:avLst>
              <a:gd name="adj1" fmla="val -56892"/>
              <a:gd name="adj2" fmla="val -30297"/>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“听起来，你现在还是愤愤不平。你很需要关心和体贴？”</a:t>
            </a:r>
          </a:p>
        </p:txBody>
      </p:sp>
      <p:sp>
        <p:nvSpPr>
          <p:cNvPr id="8" name="文本框 7"/>
          <p:cNvSpPr txBox="1"/>
          <p:nvPr/>
        </p:nvSpPr>
        <p:spPr>
          <a:xfrm>
            <a:off x="321995" y="3494544"/>
            <a:ext cx="2954655" cy="991105"/>
          </a:xfrm>
          <a:prstGeom prst="rect">
            <a:avLst/>
          </a:prstGeom>
          <a:noFill/>
        </p:spPr>
        <p:txBody>
          <a:bodyPr wrap="square" lIns="91440" tIns="45720" rIns="91440" bIns="45720" rtlCol="0" anchor="t">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pPr marL="0" lvl="0" indent="0" algn="just">
              <a:buClrTx/>
              <a:buSzTx/>
              <a:buFont typeface="Arial" panose="020B0604020202020204" pitchFamily="34" charset="0"/>
              <a:buNone/>
            </a:pPr>
            <a:r>
              <a:rPr lang="zh-CN" altLang="en-US" dirty="0">
                <a:solidFill>
                  <a:schemeClr val="tx1"/>
                </a:solidFill>
                <a:sym typeface="+mn-ea"/>
              </a:rPr>
              <a:t>人们常常没有意识到，他们需要的是别人的理解和接纳。他们也没有意识到，直接表达自己的感受和需要，与讲故事相比，更容易得到他们所期待的联系。</a:t>
            </a:r>
          </a:p>
        </p:txBody>
      </p:sp>
      <p:sp>
        <p:nvSpPr>
          <p:cNvPr id="11" name="文本框 10"/>
          <p:cNvSpPr txBox="1"/>
          <p:nvPr/>
        </p:nvSpPr>
        <p:spPr>
          <a:xfrm>
            <a:off x="4750244" y="1780455"/>
            <a:ext cx="3638974" cy="184666"/>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algn="l"/>
            <a:r>
              <a:rPr lang="zh-CN" altLang="en-US" sz="1200" dirty="0"/>
              <a:t>案例二：直接表达我们的愿望，哪怕是打断别人说话</a:t>
            </a:r>
          </a:p>
        </p:txBody>
      </p:sp>
      <p:sp>
        <p:nvSpPr>
          <p:cNvPr id="12" name="文本框 11"/>
          <p:cNvSpPr txBox="1"/>
          <p:nvPr/>
        </p:nvSpPr>
        <p:spPr>
          <a:xfrm>
            <a:off x="4644802" y="1970391"/>
            <a:ext cx="3994345" cy="530145"/>
          </a:xfrm>
          <a:prstGeom prst="rect">
            <a:avLst/>
          </a:prstGeom>
          <a:noFill/>
        </p:spPr>
        <p:txBody>
          <a:bodyPr wrap="square" lIns="91440" tIns="45720" rIns="91440" bIns="45720" rtlCol="0" anchor="t">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pPr marL="0" lvl="0" indent="0" algn="just">
              <a:buClrTx/>
              <a:buSzTx/>
              <a:buFont typeface="Arial" panose="020B0604020202020204" pitchFamily="34" charset="0"/>
              <a:buNone/>
            </a:pPr>
            <a:r>
              <a:rPr lang="zh-CN" altLang="en-US" dirty="0">
                <a:sym typeface="+mn-ea"/>
              </a:rPr>
              <a:t>有一次，在参加聚会时，我觉得气氛很沉闷。于是，我打断了其他人的说话。</a:t>
            </a:r>
          </a:p>
        </p:txBody>
      </p:sp>
      <p:sp>
        <p:nvSpPr>
          <p:cNvPr id="13" name="对话气泡: 圆角矩形 12"/>
          <p:cNvSpPr/>
          <p:nvPr/>
        </p:nvSpPr>
        <p:spPr>
          <a:xfrm>
            <a:off x="4858256" y="2500536"/>
            <a:ext cx="3746986" cy="576064"/>
          </a:xfrm>
          <a:prstGeom prst="wedgeRoundRectCallout">
            <a:avLst>
              <a:gd name="adj1" fmla="val -56892"/>
              <a:gd name="adj2" fmla="val -30297"/>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“对不起！我有点不耐烦，因为我想与大家加深联系，却又没有做到这一点。我想知道，我们刚才的谈话能否满足你的需要；如果能满足，满足的是什么需要。”</a:t>
            </a:r>
          </a:p>
        </p:txBody>
      </p:sp>
      <p:sp>
        <p:nvSpPr>
          <p:cNvPr id="14" name="对话气泡: 圆角矩形 13"/>
          <p:cNvSpPr/>
          <p:nvPr/>
        </p:nvSpPr>
        <p:spPr>
          <a:xfrm>
            <a:off x="4838086" y="3436640"/>
            <a:ext cx="2615028" cy="288032"/>
          </a:xfrm>
          <a:prstGeom prst="wedgeRoundRectCallout">
            <a:avLst>
              <a:gd name="adj1" fmla="val -55942"/>
              <a:gd name="adj2" fmla="val 228"/>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“你们不高兴是因为你们想继续谈下去？”</a:t>
            </a:r>
          </a:p>
        </p:txBody>
      </p:sp>
      <p:sp>
        <p:nvSpPr>
          <p:cNvPr id="15" name="文本框 14"/>
          <p:cNvSpPr txBox="1"/>
          <p:nvPr/>
        </p:nvSpPr>
        <p:spPr>
          <a:xfrm>
            <a:off x="4798811" y="3036530"/>
            <a:ext cx="3806431" cy="400110"/>
          </a:xfrm>
          <a:prstGeom prst="rect">
            <a:avLst/>
          </a:prstGeom>
          <a:noFill/>
        </p:spPr>
        <p:txBody>
          <a:bodyPr wrap="square" lIns="91440" tIns="45720" rIns="91440" bIns="45720" rtlCol="0" anchor="t">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pPr marL="0" lvl="0" indent="0" algn="just">
              <a:lnSpc>
                <a:spcPct val="100000"/>
              </a:lnSpc>
              <a:buClrTx/>
              <a:buSzTx/>
              <a:buFont typeface="Arial" panose="020B0604020202020204" pitchFamily="34" charset="0"/>
              <a:buNone/>
            </a:pPr>
            <a:r>
              <a:rPr lang="zh-CN" altLang="en-US" dirty="0">
                <a:solidFill>
                  <a:schemeClr val="tx1"/>
                </a:solidFill>
                <a:sym typeface="+mn-ea"/>
              </a:rPr>
              <a:t>（其他的人盯着我，仿佛我往菜汤里扔了一只蟑螂。幸运的是，我当时能够用心体会他们的感受和需要）</a:t>
            </a:r>
          </a:p>
        </p:txBody>
      </p:sp>
      <p:sp>
        <p:nvSpPr>
          <p:cNvPr id="16" name="文本框 15"/>
          <p:cNvSpPr txBox="1"/>
          <p:nvPr/>
        </p:nvSpPr>
        <p:spPr>
          <a:xfrm>
            <a:off x="4798811" y="3724672"/>
            <a:ext cx="3302376" cy="246221"/>
          </a:xfrm>
          <a:prstGeom prst="rect">
            <a:avLst/>
          </a:prstGeom>
          <a:noFill/>
        </p:spPr>
        <p:txBody>
          <a:bodyPr wrap="square" lIns="91440" tIns="45720" rIns="91440" bIns="45720" rtlCol="0" anchor="t">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pPr marL="0" lvl="0" indent="0" algn="just">
              <a:lnSpc>
                <a:spcPct val="100000"/>
              </a:lnSpc>
              <a:buClrTx/>
              <a:buSzTx/>
              <a:buFont typeface="Arial" panose="020B0604020202020204" pitchFamily="34" charset="0"/>
              <a:buNone/>
            </a:pPr>
            <a:r>
              <a:rPr lang="zh-CN" altLang="en-US" dirty="0">
                <a:solidFill>
                  <a:schemeClr val="tx1"/>
                </a:solidFill>
                <a:sym typeface="+mn-ea"/>
              </a:rPr>
              <a:t>（说的人更希望对方打断，而不是假装在听。）</a:t>
            </a:r>
          </a:p>
        </p:txBody>
      </p:sp>
      <p:sp>
        <p:nvSpPr>
          <p:cNvPr id="17" name="对话气泡: 圆角矩形 16"/>
          <p:cNvSpPr/>
          <p:nvPr/>
        </p:nvSpPr>
        <p:spPr>
          <a:xfrm>
            <a:off x="4828532" y="3940696"/>
            <a:ext cx="3776710" cy="441929"/>
          </a:xfrm>
          <a:prstGeom prst="wedgeRoundRectCallout">
            <a:avLst>
              <a:gd name="adj1" fmla="val -56892"/>
              <a:gd name="adj2" fmla="val -30297"/>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“不，我没有不高兴。我是在想你说的话。是的，我也觉得刚才的谈话很无聊；实际上，我已经烦透了！”</a:t>
            </a:r>
          </a:p>
        </p:txBody>
      </p:sp>
      <p:sp>
        <p:nvSpPr>
          <p:cNvPr id="18" name="文本框 17"/>
          <p:cNvSpPr txBox="1"/>
          <p:nvPr/>
        </p:nvSpPr>
        <p:spPr>
          <a:xfrm>
            <a:off x="4750857" y="4384938"/>
            <a:ext cx="3888290" cy="707886"/>
          </a:xfrm>
          <a:prstGeom prst="rect">
            <a:avLst/>
          </a:prstGeom>
          <a:noFill/>
        </p:spPr>
        <p:txBody>
          <a:bodyPr wrap="square" lIns="91440" tIns="45720" rIns="91440" bIns="45720" rtlCol="0" anchor="t">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pPr marL="0" lvl="0" indent="0" algn="just">
              <a:lnSpc>
                <a:spcPct val="100000"/>
              </a:lnSpc>
              <a:buClrTx/>
              <a:buSzTx/>
              <a:buFont typeface="Arial" panose="020B0604020202020204" pitchFamily="34" charset="0"/>
              <a:buNone/>
            </a:pPr>
            <a:r>
              <a:rPr lang="zh-CN" altLang="en-US" dirty="0">
                <a:solidFill>
                  <a:schemeClr val="tx1"/>
                </a:solidFill>
                <a:sym typeface="+mn-ea"/>
              </a:rPr>
              <a:t>我发现，如果听的人很烦，说的人一般也会觉得很无聊。你也许会想，打断另一个人的谈话是不礼貌的。但打断别人比假装在听，更符合对方的愿望。所有的人都希望自己的话对人有益，而不想被人当作负担。</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5400600" cy="4603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如果别人保持沉默</a:t>
            </a:r>
          </a:p>
        </p:txBody>
      </p:sp>
      <p:sp>
        <p:nvSpPr>
          <p:cNvPr id="3" name="文本框 2"/>
          <p:cNvSpPr txBox="1"/>
          <p:nvPr/>
        </p:nvSpPr>
        <p:spPr>
          <a:xfrm>
            <a:off x="1044402" y="659595"/>
            <a:ext cx="7344816" cy="369332"/>
          </a:xfrm>
          <a:prstGeom prst="rect">
            <a:avLst/>
          </a:prstGeom>
          <a:noFill/>
        </p:spPr>
        <p:txBody>
          <a:bodyPr wrap="square" lIns="0" tIns="0" rIns="0" bIns="0" rtlCol="0">
            <a:spAutoFit/>
          </a:bodyPr>
          <a:lstStyle/>
          <a:p>
            <a:pPr lvl="0" algn="just">
              <a:buClrTx/>
              <a:buSzTx/>
              <a:buFontTx/>
            </a:pPr>
            <a:r>
              <a:rPr lang="zh-CN" altLang="en-US" sz="1200" dirty="0">
                <a:solidFill>
                  <a:schemeClr val="tx1">
                    <a:lumMod val="65000"/>
                    <a:lumOff val="35000"/>
                  </a:schemeClr>
                </a:solidFill>
                <a:ea typeface="思源黑体" panose="020B0500000000000000" pitchFamily="34" charset="-122"/>
                <a:sym typeface="+mn-ea"/>
              </a:rPr>
              <a:t>有的时候，我们说了心里话，很想知道对方的反应，却发现对方一句话也不说。这时，我们也许会很不安，容易把事情往坏处想。在别人保持沉默时，我们一般会觉得有些别扭，而很难静下心来体会对方的感受和需要。</a:t>
            </a:r>
          </a:p>
        </p:txBody>
      </p:sp>
      <p:sp>
        <p:nvSpPr>
          <p:cNvPr id="4" name="文本框 3"/>
          <p:cNvSpPr txBox="1"/>
          <p:nvPr/>
        </p:nvSpPr>
        <p:spPr>
          <a:xfrm>
            <a:off x="2772594" y="1253626"/>
            <a:ext cx="3672408" cy="246221"/>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案例：倾听有赖于我们体会他人的能力</a:t>
            </a:r>
          </a:p>
        </p:txBody>
      </p:sp>
      <p:grpSp>
        <p:nvGrpSpPr>
          <p:cNvPr id="17" name="组合 16"/>
          <p:cNvGrpSpPr/>
          <p:nvPr/>
        </p:nvGrpSpPr>
        <p:grpSpPr>
          <a:xfrm>
            <a:off x="0" y="2985402"/>
            <a:ext cx="9109298" cy="460375"/>
            <a:chOff x="0" y="2500536"/>
            <a:chExt cx="9109298" cy="460375"/>
          </a:xfrm>
          <a:effectLst>
            <a:outerShdw blurRad="50800" dist="38100" dir="2700000" algn="tl" rotWithShape="0">
              <a:prstClr val="black">
                <a:alpha val="40000"/>
              </a:prstClr>
            </a:outerShdw>
          </a:effectLst>
        </p:grpSpPr>
        <p:sp>
          <p:nvSpPr>
            <p:cNvPr id="7" name="箭头: 右 6"/>
            <p:cNvSpPr/>
            <p:nvPr/>
          </p:nvSpPr>
          <p:spPr>
            <a:xfrm>
              <a:off x="0" y="2500536"/>
              <a:ext cx="9109298" cy="460375"/>
            </a:xfrm>
            <a:prstGeom prst="rightArrow">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044402" y="2622711"/>
              <a:ext cx="216024" cy="216024"/>
            </a:xfrm>
            <a:prstGeom prst="ellipse">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754592" y="2622711"/>
              <a:ext cx="216024" cy="216024"/>
            </a:xfrm>
            <a:prstGeom prst="ellipse">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464782" y="2622711"/>
              <a:ext cx="216024" cy="216024"/>
            </a:xfrm>
            <a:prstGeom prst="ellipse">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6174972" y="2618131"/>
              <a:ext cx="216024" cy="216024"/>
            </a:xfrm>
            <a:prstGeom prst="ellipse">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885162" y="2618131"/>
              <a:ext cx="216024" cy="216024"/>
            </a:xfrm>
            <a:prstGeom prst="ellipse">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72294" y="1092575"/>
            <a:ext cx="2376264" cy="1892826"/>
          </a:xfrm>
          <a:prstGeom prst="rect">
            <a:avLst/>
          </a:prstGeom>
          <a:noFill/>
        </p:spPr>
        <p:txBody>
          <a:bodyPr wrap="square" lIns="91440" tIns="45720" rIns="91440" bIns="45720" rtlCol="0" anchor="t">
            <a:spAutoFit/>
          </a:bodyPr>
          <a:lstStyle>
            <a:defPPr>
              <a:defRPr lang="zh-CN"/>
            </a:defPPr>
            <a:lvl1pPr marL="0" lvl="0" indent="0" algn="just">
              <a:lnSpc>
                <a:spcPct val="150000"/>
              </a:lnSpc>
              <a:buClrTx/>
              <a:buSzTx/>
              <a:buFont typeface="Arial" panose="020B0604020202020204" pitchFamily="34" charset="0"/>
              <a:buNone/>
              <a:defRPr sz="1000">
                <a:solidFill>
                  <a:schemeClr val="tx1">
                    <a:lumMod val="65000"/>
                    <a:lumOff val="35000"/>
                  </a:schemeClr>
                </a:solidFill>
                <a:ea typeface="思源黑体" panose="020B0500000000000000" pitchFamily="34" charset="-122"/>
              </a:defRPr>
            </a:lvl1pPr>
          </a:lstStyle>
          <a:p>
            <a:pPr>
              <a:lnSpc>
                <a:spcPct val="100000"/>
              </a:lnSpc>
            </a:pPr>
            <a:r>
              <a:rPr lang="zh-CN" altLang="en-US" sz="900" dirty="0">
                <a:sym typeface="+mn-ea"/>
              </a:rPr>
              <a:t>在我当心理医生时，一位</a:t>
            </a:r>
            <a:r>
              <a:rPr lang="en-US" altLang="zh-CN" sz="900" dirty="0">
                <a:sym typeface="+mn-ea"/>
              </a:rPr>
              <a:t>20</a:t>
            </a:r>
            <a:r>
              <a:rPr lang="zh-CN" altLang="en-US" sz="900" dirty="0">
                <a:sym typeface="+mn-ea"/>
              </a:rPr>
              <a:t>岁的女士被她父母带来见我。这位女士刚接受过精神病的治疗，在过去的三个月，她一句话也不说。</a:t>
            </a:r>
            <a:r>
              <a:rPr lang="zh-CN" altLang="en-US" sz="900" dirty="0"/>
              <a:t>我用心体会着她，并问道：“你害怕吗？你要觉得安全，才开始说话吗？”她看上去一点反应也没有。于是，我就说出了我的感受：“我很担心你。请告诉我，我说些什么或做些什么，你会觉得安全些？”仍然没有反应。在接下来的</a:t>
            </a:r>
            <a:r>
              <a:rPr lang="en-US" altLang="zh-CN" sz="900" dirty="0"/>
              <a:t>40</a:t>
            </a:r>
            <a:r>
              <a:rPr lang="zh-CN" altLang="en-US" sz="900" dirty="0"/>
              <a:t>分钟中，我要么将我体会到的她的感受和需要反馈给她，要么就表达我自己的感受和需要。她一直都没有什么明显的反应，仿佛她根本就没有意识到我正在和她交谈。</a:t>
            </a:r>
          </a:p>
        </p:txBody>
      </p:sp>
      <p:sp>
        <p:nvSpPr>
          <p:cNvPr id="16" name="文本框 15"/>
          <p:cNvSpPr txBox="1"/>
          <p:nvPr/>
        </p:nvSpPr>
        <p:spPr>
          <a:xfrm>
            <a:off x="777266" y="2861824"/>
            <a:ext cx="756370" cy="184666"/>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sz="1200" dirty="0"/>
              <a:t>第一天</a:t>
            </a:r>
          </a:p>
        </p:txBody>
      </p:sp>
      <p:sp>
        <p:nvSpPr>
          <p:cNvPr id="18" name="文本框 17"/>
          <p:cNvSpPr txBox="1"/>
          <p:nvPr/>
        </p:nvSpPr>
        <p:spPr>
          <a:xfrm>
            <a:off x="2448558" y="3371855"/>
            <a:ext cx="828092" cy="184666"/>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sz="1200" dirty="0"/>
              <a:t>第二、三天</a:t>
            </a:r>
          </a:p>
        </p:txBody>
      </p:sp>
      <p:sp>
        <p:nvSpPr>
          <p:cNvPr id="19" name="文本框 18"/>
          <p:cNvSpPr txBox="1"/>
          <p:nvPr/>
        </p:nvSpPr>
        <p:spPr>
          <a:xfrm>
            <a:off x="1674472" y="3539080"/>
            <a:ext cx="2376264" cy="923330"/>
          </a:xfrm>
          <a:prstGeom prst="rect">
            <a:avLst/>
          </a:prstGeom>
          <a:noFill/>
        </p:spPr>
        <p:txBody>
          <a:bodyPr wrap="square" lIns="91440" tIns="45720" rIns="91440" bIns="45720" rtlCol="0" anchor="t">
            <a:spAutoFit/>
          </a:bodyPr>
          <a:lstStyle>
            <a:defPPr>
              <a:defRPr lang="zh-CN"/>
            </a:defPPr>
            <a:lvl1pPr marL="0" lvl="0" indent="0" algn="just">
              <a:lnSpc>
                <a:spcPct val="150000"/>
              </a:lnSpc>
              <a:buClrTx/>
              <a:buSzTx/>
              <a:buFont typeface="Arial" panose="020B0604020202020204" pitchFamily="34" charset="0"/>
              <a:buNone/>
              <a:defRPr sz="1000">
                <a:solidFill>
                  <a:schemeClr val="tx1">
                    <a:lumMod val="65000"/>
                    <a:lumOff val="35000"/>
                  </a:schemeClr>
                </a:solidFill>
                <a:ea typeface="思源黑体" panose="020B0500000000000000" pitchFamily="34" charset="-122"/>
              </a:defRPr>
            </a:lvl1pPr>
          </a:lstStyle>
          <a:p>
            <a:pPr>
              <a:lnSpc>
                <a:spcPct val="100000"/>
              </a:lnSpc>
            </a:pPr>
            <a:r>
              <a:rPr lang="zh-CN" altLang="en-US" sz="900" dirty="0">
                <a:sym typeface="+mn-ea"/>
              </a:rPr>
              <a:t>后两天的情况和第一天基本上没什么不同。我仍然用心体会着她的感受和需要，有时我会说出我的理解，有时就静静地坐在她身边。在另外一些时候，我会和她说我的感受和需要。而她坐在她的椅子上，不停地发抖，什么也没说。</a:t>
            </a:r>
            <a:endParaRPr lang="zh-CN" altLang="en-US" sz="900" dirty="0"/>
          </a:p>
        </p:txBody>
      </p:sp>
      <p:sp>
        <p:nvSpPr>
          <p:cNvPr id="20" name="文本框 19"/>
          <p:cNvSpPr txBox="1"/>
          <p:nvPr/>
        </p:nvSpPr>
        <p:spPr>
          <a:xfrm>
            <a:off x="4176464" y="2861824"/>
            <a:ext cx="756370" cy="184666"/>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sz="1200" dirty="0"/>
              <a:t>第四天</a:t>
            </a:r>
          </a:p>
        </p:txBody>
      </p:sp>
      <p:sp>
        <p:nvSpPr>
          <p:cNvPr id="21" name="文本框 20"/>
          <p:cNvSpPr txBox="1"/>
          <p:nvPr/>
        </p:nvSpPr>
        <p:spPr>
          <a:xfrm>
            <a:off x="3420666" y="1525807"/>
            <a:ext cx="2376264" cy="1338828"/>
          </a:xfrm>
          <a:prstGeom prst="rect">
            <a:avLst/>
          </a:prstGeom>
          <a:noFill/>
        </p:spPr>
        <p:txBody>
          <a:bodyPr wrap="square" lIns="91440" tIns="45720" rIns="91440" bIns="45720" rtlCol="0" anchor="t">
            <a:spAutoFit/>
          </a:bodyPr>
          <a:lstStyle>
            <a:defPPr>
              <a:defRPr lang="zh-CN"/>
            </a:defPPr>
            <a:lvl1pPr marL="0" lvl="0" indent="0" algn="just">
              <a:lnSpc>
                <a:spcPct val="150000"/>
              </a:lnSpc>
              <a:buClrTx/>
              <a:buSzTx/>
              <a:buFont typeface="Arial" panose="020B0604020202020204" pitchFamily="34" charset="0"/>
              <a:buNone/>
              <a:defRPr sz="1000">
                <a:solidFill>
                  <a:schemeClr val="tx1">
                    <a:lumMod val="65000"/>
                    <a:lumOff val="35000"/>
                  </a:schemeClr>
                </a:solidFill>
                <a:ea typeface="思源黑体" panose="020B0500000000000000" pitchFamily="34" charset="-122"/>
              </a:defRPr>
            </a:lvl1pPr>
          </a:lstStyle>
          <a:p>
            <a:pPr>
              <a:lnSpc>
                <a:spcPct val="100000"/>
              </a:lnSpc>
            </a:pPr>
            <a:r>
              <a:rPr lang="zh-CN" altLang="en-US" sz="900" dirty="0">
                <a:sym typeface="+mn-ea"/>
              </a:rPr>
              <a:t>她仍然没有任何反应，我把手伸了过去，握住她的手。由于不知道语言是否可以传达我对她的关心，我寄希望于身体的接触。我的手刚一碰到她的手，她就变得更加紧张，并把身体往后缩。正当我要把手放开的时候，我发现她有些放松了，于是，我继续握着她的手。在接下来的几分钟，我一边握着她的手，一边像第一天那样和她谈话。我发现她越来越放松，但仍然什么也没说。</a:t>
            </a:r>
            <a:endParaRPr lang="zh-CN" altLang="en-US" sz="900" dirty="0"/>
          </a:p>
        </p:txBody>
      </p:sp>
      <p:sp>
        <p:nvSpPr>
          <p:cNvPr id="22" name="文本框 21"/>
          <p:cNvSpPr txBox="1"/>
          <p:nvPr/>
        </p:nvSpPr>
        <p:spPr>
          <a:xfrm>
            <a:off x="5868940" y="3389296"/>
            <a:ext cx="828092" cy="184666"/>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sz="1200" dirty="0"/>
              <a:t>第五天</a:t>
            </a:r>
          </a:p>
        </p:txBody>
      </p:sp>
      <p:sp>
        <p:nvSpPr>
          <p:cNvPr id="23" name="文本框 22"/>
          <p:cNvSpPr txBox="1"/>
          <p:nvPr/>
        </p:nvSpPr>
        <p:spPr>
          <a:xfrm>
            <a:off x="5094854" y="3556521"/>
            <a:ext cx="2376264" cy="1615827"/>
          </a:xfrm>
          <a:prstGeom prst="rect">
            <a:avLst/>
          </a:prstGeom>
          <a:noFill/>
        </p:spPr>
        <p:txBody>
          <a:bodyPr wrap="square" lIns="91440" tIns="45720" rIns="91440" bIns="45720" rtlCol="0" anchor="t">
            <a:spAutoFit/>
          </a:bodyPr>
          <a:lstStyle>
            <a:defPPr>
              <a:defRPr lang="zh-CN"/>
            </a:defPPr>
            <a:lvl1pPr marL="0" lvl="0" indent="0" algn="just">
              <a:lnSpc>
                <a:spcPct val="150000"/>
              </a:lnSpc>
              <a:buClrTx/>
              <a:buSzTx/>
              <a:buFont typeface="Arial" panose="020B0604020202020204" pitchFamily="34" charset="0"/>
              <a:buNone/>
              <a:defRPr sz="1000">
                <a:solidFill>
                  <a:schemeClr val="tx1">
                    <a:lumMod val="65000"/>
                    <a:lumOff val="35000"/>
                  </a:schemeClr>
                </a:solidFill>
                <a:ea typeface="思源黑体" panose="020B0500000000000000" pitchFamily="34" charset="-122"/>
              </a:defRPr>
            </a:lvl1pPr>
          </a:lstStyle>
          <a:p>
            <a:pPr>
              <a:lnSpc>
                <a:spcPct val="100000"/>
              </a:lnSpc>
            </a:pPr>
            <a:r>
              <a:rPr lang="zh-CN" altLang="en-US" sz="900" dirty="0">
                <a:sym typeface="+mn-ea"/>
              </a:rPr>
              <a:t>她再来的时候，看起来比以前紧张得多。她坐下来后，就转过身去，把攥得紧紧的拳头伸到了我面前。一开始，我有点困惑，不知道她是什么意思。但很快，我就猜出，她有东西要交给我。我把她的拳头放到了手里，然后从她的手掌中找到了一张皱巴巴的纸条，上面写着：“请帮我说出心里话。”读了这句话，我喜出望外。一个小时以后，她终于说出了一句话，她的语速很慢，声音有些颤抖。当我告诉她我的理解时，她放松了一些，然后继续表达她自己。</a:t>
            </a:r>
            <a:endParaRPr lang="zh-CN" altLang="en-US" sz="900" dirty="0"/>
          </a:p>
        </p:txBody>
      </p:sp>
      <p:sp>
        <p:nvSpPr>
          <p:cNvPr id="24" name="文本框 23"/>
          <p:cNvSpPr txBox="1"/>
          <p:nvPr/>
        </p:nvSpPr>
        <p:spPr>
          <a:xfrm>
            <a:off x="7471118" y="2857948"/>
            <a:ext cx="993004" cy="184666"/>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sz="1200" dirty="0"/>
              <a:t>出院后的日记</a:t>
            </a:r>
          </a:p>
        </p:txBody>
      </p:sp>
      <p:sp>
        <p:nvSpPr>
          <p:cNvPr id="25" name="文本框 24"/>
          <p:cNvSpPr txBox="1"/>
          <p:nvPr/>
        </p:nvSpPr>
        <p:spPr>
          <a:xfrm>
            <a:off x="6779488" y="1469559"/>
            <a:ext cx="2376264" cy="1477328"/>
          </a:xfrm>
          <a:prstGeom prst="rect">
            <a:avLst/>
          </a:prstGeom>
          <a:noFill/>
        </p:spPr>
        <p:txBody>
          <a:bodyPr wrap="square" lIns="91440" tIns="45720" rIns="91440" bIns="45720" rtlCol="0" anchor="t">
            <a:spAutoFit/>
          </a:bodyPr>
          <a:lstStyle>
            <a:defPPr>
              <a:defRPr lang="zh-CN"/>
            </a:defPPr>
            <a:lvl1pPr marL="0" lvl="0" indent="0" algn="just">
              <a:lnSpc>
                <a:spcPct val="150000"/>
              </a:lnSpc>
              <a:buClrTx/>
              <a:buSzTx/>
              <a:buFont typeface="Arial" panose="020B0604020202020204" pitchFamily="34" charset="0"/>
              <a:buNone/>
              <a:defRPr sz="1000">
                <a:solidFill>
                  <a:schemeClr val="tx1">
                    <a:lumMod val="65000"/>
                    <a:lumOff val="35000"/>
                  </a:schemeClr>
                </a:solidFill>
                <a:ea typeface="思源黑体" panose="020B0500000000000000" pitchFamily="34" charset="-122"/>
              </a:defRPr>
            </a:lvl1pPr>
          </a:lstStyle>
          <a:p>
            <a:pPr>
              <a:lnSpc>
                <a:spcPct val="100000"/>
              </a:lnSpc>
            </a:pPr>
            <a:r>
              <a:rPr lang="zh-CN" altLang="en-US" sz="900" dirty="0">
                <a:sym typeface="+mn-ea"/>
              </a:rPr>
              <a:t>“我出院了，出院后我在家里什么话也不说。卢森堡博士在他办公室中和我的谈话，仿佛就是我生活的全部。在和他谈话后，我开始‘醒’了过来。我开始和他说我的烦心事</a:t>
            </a:r>
            <a:r>
              <a:rPr lang="en-US" altLang="zh-CN" sz="900" dirty="0">
                <a:sym typeface="+mn-ea"/>
              </a:rPr>
              <a:t>——</a:t>
            </a:r>
            <a:r>
              <a:rPr lang="zh-CN" altLang="en-US" sz="900" dirty="0">
                <a:sym typeface="+mn-ea"/>
              </a:rPr>
              <a:t>我以前做梦也没有想到，我会和任何人提到这些事情。这对我的生活产生了决定性的影响。一开始，我感到难以启齿。但卢森堡博士关心我，并取得了我的信任，我愿意说给他听。每次说出心中的烦恼，我都会觉得开心些。</a:t>
            </a:r>
            <a:endParaRPr lang="zh-CN" altLang="en-US" sz="900" dirty="0"/>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5400600" cy="4603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小结</a:t>
            </a:r>
          </a:p>
        </p:txBody>
      </p:sp>
      <p:sp>
        <p:nvSpPr>
          <p:cNvPr id="3" name="文本框 2"/>
          <p:cNvSpPr txBox="1"/>
          <p:nvPr/>
        </p:nvSpPr>
        <p:spPr>
          <a:xfrm>
            <a:off x="1801459" y="2182766"/>
            <a:ext cx="5542670" cy="893834"/>
          </a:xfrm>
          <a:prstGeom prst="rect">
            <a:avLst/>
          </a:prstGeom>
          <a:noFill/>
        </p:spPr>
        <p:txBody>
          <a:bodyPr wrap="square">
            <a:spAutoFit/>
          </a:bodyPr>
          <a:lstStyle/>
          <a:p>
            <a:pPr algn="just">
              <a:lnSpc>
                <a:spcPct val="150000"/>
              </a:lnSpc>
            </a:pPr>
            <a:r>
              <a:rPr lang="zh-CN" altLang="en-US" sz="1200" dirty="0">
                <a:solidFill>
                  <a:schemeClr val="tx1">
                    <a:lumMod val="65000"/>
                    <a:lumOff val="35000"/>
                  </a:schemeClr>
                </a:solidFill>
                <a:ea typeface="思源黑体" panose="020B0500000000000000" pitchFamily="34" charset="-122"/>
              </a:rPr>
              <a:t>倾听使我们勇于面对自己的弱点。它还可以帮助我们预防潜在的暴力，使谈话生动有趣，并了解“不！”和沉默所反映的感受和需要。一次又一次，我见证了，倾听帮助人们治愈心灵的创伤。</a:t>
            </a:r>
            <a:endParaRPr sz="1200" dirty="0">
              <a:solidFill>
                <a:schemeClr val="tx1">
                  <a:lumMod val="65000"/>
                  <a:lumOff val="35000"/>
                </a:schemeClr>
              </a:solidFill>
              <a:ea typeface="思源黑体" panose="020B0500000000000000"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rot="2662275" flipH="1">
            <a:off x="244310" y="4147384"/>
            <a:ext cx="323797" cy="2374511"/>
          </a:xfrm>
          <a:prstGeom prst="roundRect">
            <a:avLst>
              <a:gd name="adj" fmla="val 50000"/>
            </a:avLst>
          </a:prstGeom>
          <a:solidFill>
            <a:srgbClr val="1E74AE"/>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6" name="椭圆 5"/>
          <p:cNvSpPr/>
          <p:nvPr/>
        </p:nvSpPr>
        <p:spPr>
          <a:xfrm>
            <a:off x="289153" y="4319175"/>
            <a:ext cx="316898" cy="316898"/>
          </a:xfrm>
          <a:prstGeom prst="ellipse">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7" name="圆角矩形 6"/>
          <p:cNvSpPr/>
          <p:nvPr/>
        </p:nvSpPr>
        <p:spPr>
          <a:xfrm rot="2662275" flipH="1">
            <a:off x="-376609" y="4467442"/>
            <a:ext cx="323797" cy="1355291"/>
          </a:xfrm>
          <a:prstGeom prst="roundRect">
            <a:avLst>
              <a:gd name="adj" fmla="val 50000"/>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16" name="矩形 15"/>
          <p:cNvSpPr/>
          <p:nvPr/>
        </p:nvSpPr>
        <p:spPr>
          <a:xfrm>
            <a:off x="884631" y="2622847"/>
            <a:ext cx="4248472" cy="64516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3600" b="1" kern="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爱自己</a:t>
            </a:r>
          </a:p>
        </p:txBody>
      </p:sp>
      <p:sp>
        <p:nvSpPr>
          <p:cNvPr id="17" name="文本框 9"/>
          <p:cNvSpPr txBox="1"/>
          <p:nvPr/>
        </p:nvSpPr>
        <p:spPr>
          <a:xfrm>
            <a:off x="989501" y="3375100"/>
            <a:ext cx="2333664" cy="215265"/>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让生命之花绽放 </a:t>
            </a:r>
          </a:p>
        </p:txBody>
      </p:sp>
      <p:sp>
        <p:nvSpPr>
          <p:cNvPr id="18" name="文本框 9"/>
          <p:cNvSpPr txBox="1"/>
          <p:nvPr/>
        </p:nvSpPr>
        <p:spPr>
          <a:xfrm>
            <a:off x="989500" y="4467732"/>
            <a:ext cx="1976719" cy="215265"/>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自我宽恕</a:t>
            </a:r>
          </a:p>
        </p:txBody>
      </p:sp>
      <p:sp>
        <p:nvSpPr>
          <p:cNvPr id="19" name="文本框 9"/>
          <p:cNvSpPr txBox="1"/>
          <p:nvPr/>
        </p:nvSpPr>
        <p:spPr>
          <a:xfrm>
            <a:off x="989500" y="3653129"/>
            <a:ext cx="3367270" cy="215265"/>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当我们的表现不完美 </a:t>
            </a:r>
          </a:p>
        </p:txBody>
      </p:sp>
      <p:grpSp>
        <p:nvGrpSpPr>
          <p:cNvPr id="4" name="组合 3"/>
          <p:cNvGrpSpPr/>
          <p:nvPr/>
        </p:nvGrpSpPr>
        <p:grpSpPr>
          <a:xfrm>
            <a:off x="5761276" y="-1422211"/>
            <a:ext cx="2576315" cy="4979765"/>
            <a:chOff x="5761276" y="-1422211"/>
            <a:chExt cx="2576315" cy="4979765"/>
          </a:xfrm>
          <a:effectLst>
            <a:outerShdw blurRad="190500" dist="38100" dir="2700000" algn="tl" rotWithShape="0">
              <a:prstClr val="black">
                <a:alpha val="30000"/>
              </a:prstClr>
            </a:outerShdw>
          </a:effectLst>
        </p:grpSpPr>
        <p:sp>
          <p:nvSpPr>
            <p:cNvPr id="3" name="任意多边形 2"/>
            <p:cNvSpPr/>
            <p:nvPr/>
          </p:nvSpPr>
          <p:spPr>
            <a:xfrm rot="2662275" flipH="1">
              <a:off x="7420057" y="152549"/>
              <a:ext cx="917534" cy="3405005"/>
            </a:xfrm>
            <a:custGeom>
              <a:avLst/>
              <a:gdLst>
                <a:gd name="connsiteX0" fmla="*/ 868039 w 1113249"/>
                <a:gd name="connsiteY0" fmla="*/ 50346 h 3405005"/>
                <a:gd name="connsiteX1" fmla="*/ 918385 w 1113249"/>
                <a:gd name="connsiteY1" fmla="*/ 171893 h 3405005"/>
                <a:gd name="connsiteX2" fmla="*/ 918385 w 1113249"/>
                <a:gd name="connsiteY2" fmla="*/ 375080 h 3405005"/>
                <a:gd name="connsiteX3" fmla="*/ 941356 w 1113249"/>
                <a:gd name="connsiteY3" fmla="*/ 370442 h 3405005"/>
                <a:gd name="connsiteX4" fmla="*/ 1113249 w 1113249"/>
                <a:gd name="connsiteY4" fmla="*/ 542335 h 3405005"/>
                <a:gd name="connsiteX5" fmla="*/ 1113249 w 1113249"/>
                <a:gd name="connsiteY5" fmla="*/ 2719647 h 3405005"/>
                <a:gd name="connsiteX6" fmla="*/ 941356 w 1113249"/>
                <a:gd name="connsiteY6" fmla="*/ 2891540 h 3405005"/>
                <a:gd name="connsiteX7" fmla="*/ 918385 w 1113249"/>
                <a:gd name="connsiteY7" fmla="*/ 2886903 h 3405005"/>
                <a:gd name="connsiteX8" fmla="*/ 918385 w 1113249"/>
                <a:gd name="connsiteY8" fmla="*/ 3233112 h 3405005"/>
                <a:gd name="connsiteX9" fmla="*/ 746492 w 1113249"/>
                <a:gd name="connsiteY9" fmla="*/ 3405005 h 3405005"/>
                <a:gd name="connsiteX10" fmla="*/ 574599 w 1113249"/>
                <a:gd name="connsiteY10" fmla="*/ 3233112 h 3405005"/>
                <a:gd name="connsiteX11" fmla="*/ 574599 w 1113249"/>
                <a:gd name="connsiteY11" fmla="*/ 3165303 h 3405005"/>
                <a:gd name="connsiteX12" fmla="*/ 531296 w 1113249"/>
                <a:gd name="connsiteY12" fmla="*/ 3136108 h 3405005"/>
                <a:gd name="connsiteX13" fmla="*/ 480950 w 1113249"/>
                <a:gd name="connsiteY13" fmla="*/ 3014561 h 3405005"/>
                <a:gd name="connsiteX14" fmla="*/ 480950 w 1113249"/>
                <a:gd name="connsiteY14" fmla="*/ 2751638 h 3405005"/>
                <a:gd name="connsiteX15" fmla="*/ 418640 w 1113249"/>
                <a:gd name="connsiteY15" fmla="*/ 2764218 h 3405005"/>
                <a:gd name="connsiteX16" fmla="*/ 246747 w 1113249"/>
                <a:gd name="connsiteY16" fmla="*/ 2592326 h 3405005"/>
                <a:gd name="connsiteX17" fmla="*/ 246747 w 1113249"/>
                <a:gd name="connsiteY17" fmla="*/ 2416989 h 3405005"/>
                <a:gd name="connsiteX18" fmla="*/ 217777 w 1113249"/>
                <a:gd name="connsiteY18" fmla="*/ 2436521 h 3405005"/>
                <a:gd name="connsiteX19" fmla="*/ 156759 w 1113249"/>
                <a:gd name="connsiteY19" fmla="*/ 2448840 h 3405005"/>
                <a:gd name="connsiteX20" fmla="*/ 0 w 1113249"/>
                <a:gd name="connsiteY20" fmla="*/ 2292081 h 3405005"/>
                <a:gd name="connsiteX21" fmla="*/ 0 w 1113249"/>
                <a:gd name="connsiteY21" fmla="*/ 306468 h 3405005"/>
                <a:gd name="connsiteX22" fmla="*/ 156759 w 1113249"/>
                <a:gd name="connsiteY22" fmla="*/ 149709 h 3405005"/>
                <a:gd name="connsiteX23" fmla="*/ 267605 w 1113249"/>
                <a:gd name="connsiteY23" fmla="*/ 195623 h 3405005"/>
                <a:gd name="connsiteX24" fmla="*/ 301199 w 1113249"/>
                <a:gd name="connsiteY24" fmla="*/ 245450 h 3405005"/>
                <a:gd name="connsiteX25" fmla="*/ 313499 w 1113249"/>
                <a:gd name="connsiteY25" fmla="*/ 306375 h 3405005"/>
                <a:gd name="connsiteX26" fmla="*/ 313499 w 1113249"/>
                <a:gd name="connsiteY26" fmla="*/ 702135 h 3405005"/>
                <a:gd name="connsiteX27" fmla="*/ 454732 w 1113249"/>
                <a:gd name="connsiteY27" fmla="*/ 843368 h 3405005"/>
                <a:gd name="connsiteX28" fmla="*/ 595965 w 1113249"/>
                <a:gd name="connsiteY28" fmla="*/ 702135 h 3405005"/>
                <a:gd name="connsiteX29" fmla="*/ 595965 w 1113249"/>
                <a:gd name="connsiteY29" fmla="*/ 93330 h 3405005"/>
                <a:gd name="connsiteX30" fmla="*/ 624945 w 1113249"/>
                <a:gd name="connsiteY30" fmla="*/ 50346 h 3405005"/>
                <a:gd name="connsiteX31" fmla="*/ 746492 w 1113249"/>
                <a:gd name="connsiteY31" fmla="*/ 0 h 3405005"/>
                <a:gd name="connsiteX32" fmla="*/ 868039 w 1113249"/>
                <a:gd name="connsiteY32" fmla="*/ 50346 h 3405005"/>
                <a:gd name="connsiteX0-1" fmla="*/ 868039 w 1113249"/>
                <a:gd name="connsiteY0-2" fmla="*/ 50346 h 3405005"/>
                <a:gd name="connsiteX1-3" fmla="*/ 918385 w 1113249"/>
                <a:gd name="connsiteY1-4" fmla="*/ 171893 h 3405005"/>
                <a:gd name="connsiteX2-5" fmla="*/ 918385 w 1113249"/>
                <a:gd name="connsiteY2-6" fmla="*/ 375080 h 3405005"/>
                <a:gd name="connsiteX3-7" fmla="*/ 941356 w 1113249"/>
                <a:gd name="connsiteY3-8" fmla="*/ 370442 h 3405005"/>
                <a:gd name="connsiteX4-9" fmla="*/ 1113249 w 1113249"/>
                <a:gd name="connsiteY4-10" fmla="*/ 542335 h 3405005"/>
                <a:gd name="connsiteX5-11" fmla="*/ 1113249 w 1113249"/>
                <a:gd name="connsiteY5-12" fmla="*/ 2719647 h 3405005"/>
                <a:gd name="connsiteX6-13" fmla="*/ 941356 w 1113249"/>
                <a:gd name="connsiteY6-14" fmla="*/ 2891540 h 3405005"/>
                <a:gd name="connsiteX7-15" fmla="*/ 918385 w 1113249"/>
                <a:gd name="connsiteY7-16" fmla="*/ 2886903 h 3405005"/>
                <a:gd name="connsiteX8-17" fmla="*/ 918385 w 1113249"/>
                <a:gd name="connsiteY8-18" fmla="*/ 3233112 h 3405005"/>
                <a:gd name="connsiteX9-19" fmla="*/ 746492 w 1113249"/>
                <a:gd name="connsiteY9-20" fmla="*/ 3405005 h 3405005"/>
                <a:gd name="connsiteX10-21" fmla="*/ 574599 w 1113249"/>
                <a:gd name="connsiteY10-22" fmla="*/ 3233112 h 3405005"/>
                <a:gd name="connsiteX11-23" fmla="*/ 574599 w 1113249"/>
                <a:gd name="connsiteY11-24" fmla="*/ 3165303 h 3405005"/>
                <a:gd name="connsiteX12-25" fmla="*/ 531296 w 1113249"/>
                <a:gd name="connsiteY12-26" fmla="*/ 3136108 h 3405005"/>
                <a:gd name="connsiteX13-27" fmla="*/ 480950 w 1113249"/>
                <a:gd name="connsiteY13-28" fmla="*/ 3014561 h 3405005"/>
                <a:gd name="connsiteX14-29" fmla="*/ 480950 w 1113249"/>
                <a:gd name="connsiteY14-30" fmla="*/ 2751638 h 3405005"/>
                <a:gd name="connsiteX15-31" fmla="*/ 418640 w 1113249"/>
                <a:gd name="connsiteY15-32" fmla="*/ 2764218 h 3405005"/>
                <a:gd name="connsiteX16-33" fmla="*/ 246747 w 1113249"/>
                <a:gd name="connsiteY16-34" fmla="*/ 2592326 h 3405005"/>
                <a:gd name="connsiteX17-35" fmla="*/ 246747 w 1113249"/>
                <a:gd name="connsiteY17-36" fmla="*/ 2416989 h 3405005"/>
                <a:gd name="connsiteX18-37" fmla="*/ 156759 w 1113249"/>
                <a:gd name="connsiteY18-38" fmla="*/ 2448840 h 3405005"/>
                <a:gd name="connsiteX19-39" fmla="*/ 0 w 1113249"/>
                <a:gd name="connsiteY19-40" fmla="*/ 2292081 h 3405005"/>
                <a:gd name="connsiteX20-41" fmla="*/ 0 w 1113249"/>
                <a:gd name="connsiteY20-42" fmla="*/ 306468 h 3405005"/>
                <a:gd name="connsiteX21-43" fmla="*/ 156759 w 1113249"/>
                <a:gd name="connsiteY21-44" fmla="*/ 149709 h 3405005"/>
                <a:gd name="connsiteX22-45" fmla="*/ 267605 w 1113249"/>
                <a:gd name="connsiteY22-46" fmla="*/ 195623 h 3405005"/>
                <a:gd name="connsiteX23-47" fmla="*/ 301199 w 1113249"/>
                <a:gd name="connsiteY23-48" fmla="*/ 245450 h 3405005"/>
                <a:gd name="connsiteX24-49" fmla="*/ 313499 w 1113249"/>
                <a:gd name="connsiteY24-50" fmla="*/ 306375 h 3405005"/>
                <a:gd name="connsiteX25-51" fmla="*/ 313499 w 1113249"/>
                <a:gd name="connsiteY25-52" fmla="*/ 702135 h 3405005"/>
                <a:gd name="connsiteX26-53" fmla="*/ 454732 w 1113249"/>
                <a:gd name="connsiteY26-54" fmla="*/ 843368 h 3405005"/>
                <a:gd name="connsiteX27-55" fmla="*/ 595965 w 1113249"/>
                <a:gd name="connsiteY27-56" fmla="*/ 702135 h 3405005"/>
                <a:gd name="connsiteX28-57" fmla="*/ 595965 w 1113249"/>
                <a:gd name="connsiteY28-58" fmla="*/ 93330 h 3405005"/>
                <a:gd name="connsiteX29-59" fmla="*/ 624945 w 1113249"/>
                <a:gd name="connsiteY29-60" fmla="*/ 50346 h 3405005"/>
                <a:gd name="connsiteX30-61" fmla="*/ 746492 w 1113249"/>
                <a:gd name="connsiteY30-62" fmla="*/ 0 h 3405005"/>
                <a:gd name="connsiteX31-63" fmla="*/ 868039 w 1113249"/>
                <a:gd name="connsiteY31-64" fmla="*/ 50346 h 3405005"/>
                <a:gd name="connsiteX0-65" fmla="*/ 868039 w 1113249"/>
                <a:gd name="connsiteY0-66" fmla="*/ 50346 h 3405005"/>
                <a:gd name="connsiteX1-67" fmla="*/ 918385 w 1113249"/>
                <a:gd name="connsiteY1-68" fmla="*/ 171893 h 3405005"/>
                <a:gd name="connsiteX2-69" fmla="*/ 918385 w 1113249"/>
                <a:gd name="connsiteY2-70" fmla="*/ 375080 h 3405005"/>
                <a:gd name="connsiteX3-71" fmla="*/ 941356 w 1113249"/>
                <a:gd name="connsiteY3-72" fmla="*/ 370442 h 3405005"/>
                <a:gd name="connsiteX4-73" fmla="*/ 1113249 w 1113249"/>
                <a:gd name="connsiteY4-74" fmla="*/ 542335 h 3405005"/>
                <a:gd name="connsiteX5-75" fmla="*/ 1113249 w 1113249"/>
                <a:gd name="connsiteY5-76" fmla="*/ 2719647 h 3405005"/>
                <a:gd name="connsiteX6-77" fmla="*/ 941356 w 1113249"/>
                <a:gd name="connsiteY6-78" fmla="*/ 2891540 h 3405005"/>
                <a:gd name="connsiteX7-79" fmla="*/ 918385 w 1113249"/>
                <a:gd name="connsiteY7-80" fmla="*/ 2886903 h 3405005"/>
                <a:gd name="connsiteX8-81" fmla="*/ 918385 w 1113249"/>
                <a:gd name="connsiteY8-82" fmla="*/ 3233112 h 3405005"/>
                <a:gd name="connsiteX9-83" fmla="*/ 746492 w 1113249"/>
                <a:gd name="connsiteY9-84" fmla="*/ 3405005 h 3405005"/>
                <a:gd name="connsiteX10-85" fmla="*/ 574599 w 1113249"/>
                <a:gd name="connsiteY10-86" fmla="*/ 3233112 h 3405005"/>
                <a:gd name="connsiteX11-87" fmla="*/ 574599 w 1113249"/>
                <a:gd name="connsiteY11-88" fmla="*/ 3165303 h 3405005"/>
                <a:gd name="connsiteX12-89" fmla="*/ 531296 w 1113249"/>
                <a:gd name="connsiteY12-90" fmla="*/ 3136108 h 3405005"/>
                <a:gd name="connsiteX13-91" fmla="*/ 480950 w 1113249"/>
                <a:gd name="connsiteY13-92" fmla="*/ 3014561 h 3405005"/>
                <a:gd name="connsiteX14-93" fmla="*/ 480950 w 1113249"/>
                <a:gd name="connsiteY14-94" fmla="*/ 2751638 h 3405005"/>
                <a:gd name="connsiteX15-95" fmla="*/ 418640 w 1113249"/>
                <a:gd name="connsiteY15-96" fmla="*/ 2764218 h 3405005"/>
                <a:gd name="connsiteX16-97" fmla="*/ 246747 w 1113249"/>
                <a:gd name="connsiteY16-98" fmla="*/ 2592326 h 3405005"/>
                <a:gd name="connsiteX17-99" fmla="*/ 156759 w 1113249"/>
                <a:gd name="connsiteY17-100" fmla="*/ 2448840 h 3405005"/>
                <a:gd name="connsiteX18-101" fmla="*/ 0 w 1113249"/>
                <a:gd name="connsiteY18-102" fmla="*/ 2292081 h 3405005"/>
                <a:gd name="connsiteX19-103" fmla="*/ 0 w 1113249"/>
                <a:gd name="connsiteY19-104" fmla="*/ 306468 h 3405005"/>
                <a:gd name="connsiteX20-105" fmla="*/ 156759 w 1113249"/>
                <a:gd name="connsiteY20-106" fmla="*/ 149709 h 3405005"/>
                <a:gd name="connsiteX21-107" fmla="*/ 267605 w 1113249"/>
                <a:gd name="connsiteY21-108" fmla="*/ 195623 h 3405005"/>
                <a:gd name="connsiteX22-109" fmla="*/ 301199 w 1113249"/>
                <a:gd name="connsiteY22-110" fmla="*/ 245450 h 3405005"/>
                <a:gd name="connsiteX23-111" fmla="*/ 313499 w 1113249"/>
                <a:gd name="connsiteY23-112" fmla="*/ 306375 h 3405005"/>
                <a:gd name="connsiteX24-113" fmla="*/ 313499 w 1113249"/>
                <a:gd name="connsiteY24-114" fmla="*/ 702135 h 3405005"/>
                <a:gd name="connsiteX25-115" fmla="*/ 454732 w 1113249"/>
                <a:gd name="connsiteY25-116" fmla="*/ 843368 h 3405005"/>
                <a:gd name="connsiteX26-117" fmla="*/ 595965 w 1113249"/>
                <a:gd name="connsiteY26-118" fmla="*/ 702135 h 3405005"/>
                <a:gd name="connsiteX27-119" fmla="*/ 595965 w 1113249"/>
                <a:gd name="connsiteY27-120" fmla="*/ 93330 h 3405005"/>
                <a:gd name="connsiteX28-121" fmla="*/ 624945 w 1113249"/>
                <a:gd name="connsiteY28-122" fmla="*/ 50346 h 3405005"/>
                <a:gd name="connsiteX29-123" fmla="*/ 746492 w 1113249"/>
                <a:gd name="connsiteY29-124" fmla="*/ 0 h 3405005"/>
                <a:gd name="connsiteX30-125" fmla="*/ 868039 w 1113249"/>
                <a:gd name="connsiteY30-126" fmla="*/ 50346 h 3405005"/>
                <a:gd name="connsiteX0-127" fmla="*/ 868039 w 1113249"/>
                <a:gd name="connsiteY0-128" fmla="*/ 50346 h 3405005"/>
                <a:gd name="connsiteX1-129" fmla="*/ 918385 w 1113249"/>
                <a:gd name="connsiteY1-130" fmla="*/ 171893 h 3405005"/>
                <a:gd name="connsiteX2-131" fmla="*/ 918385 w 1113249"/>
                <a:gd name="connsiteY2-132" fmla="*/ 375080 h 3405005"/>
                <a:gd name="connsiteX3-133" fmla="*/ 941356 w 1113249"/>
                <a:gd name="connsiteY3-134" fmla="*/ 370442 h 3405005"/>
                <a:gd name="connsiteX4-135" fmla="*/ 1113249 w 1113249"/>
                <a:gd name="connsiteY4-136" fmla="*/ 542335 h 3405005"/>
                <a:gd name="connsiteX5-137" fmla="*/ 1113249 w 1113249"/>
                <a:gd name="connsiteY5-138" fmla="*/ 2719647 h 3405005"/>
                <a:gd name="connsiteX6-139" fmla="*/ 941356 w 1113249"/>
                <a:gd name="connsiteY6-140" fmla="*/ 2891540 h 3405005"/>
                <a:gd name="connsiteX7-141" fmla="*/ 918385 w 1113249"/>
                <a:gd name="connsiteY7-142" fmla="*/ 2886903 h 3405005"/>
                <a:gd name="connsiteX8-143" fmla="*/ 918385 w 1113249"/>
                <a:gd name="connsiteY8-144" fmla="*/ 3233112 h 3405005"/>
                <a:gd name="connsiteX9-145" fmla="*/ 746492 w 1113249"/>
                <a:gd name="connsiteY9-146" fmla="*/ 3405005 h 3405005"/>
                <a:gd name="connsiteX10-147" fmla="*/ 574599 w 1113249"/>
                <a:gd name="connsiteY10-148" fmla="*/ 3233112 h 3405005"/>
                <a:gd name="connsiteX11-149" fmla="*/ 574599 w 1113249"/>
                <a:gd name="connsiteY11-150" fmla="*/ 3165303 h 3405005"/>
                <a:gd name="connsiteX12-151" fmla="*/ 531296 w 1113249"/>
                <a:gd name="connsiteY12-152" fmla="*/ 3136108 h 3405005"/>
                <a:gd name="connsiteX13-153" fmla="*/ 480950 w 1113249"/>
                <a:gd name="connsiteY13-154" fmla="*/ 3014561 h 3405005"/>
                <a:gd name="connsiteX14-155" fmla="*/ 480950 w 1113249"/>
                <a:gd name="connsiteY14-156" fmla="*/ 2751638 h 3405005"/>
                <a:gd name="connsiteX15-157" fmla="*/ 418640 w 1113249"/>
                <a:gd name="connsiteY15-158" fmla="*/ 2764218 h 3405005"/>
                <a:gd name="connsiteX16-159" fmla="*/ 246747 w 1113249"/>
                <a:gd name="connsiteY16-160" fmla="*/ 2592326 h 3405005"/>
                <a:gd name="connsiteX17-161" fmla="*/ 156759 w 1113249"/>
                <a:gd name="connsiteY17-162" fmla="*/ 2448840 h 3405005"/>
                <a:gd name="connsiteX18-163" fmla="*/ 0 w 1113249"/>
                <a:gd name="connsiteY18-164" fmla="*/ 2292081 h 3405005"/>
                <a:gd name="connsiteX19-165" fmla="*/ 0 w 1113249"/>
                <a:gd name="connsiteY19-166" fmla="*/ 306468 h 3405005"/>
                <a:gd name="connsiteX20-167" fmla="*/ 156759 w 1113249"/>
                <a:gd name="connsiteY20-168" fmla="*/ 149709 h 3405005"/>
                <a:gd name="connsiteX21-169" fmla="*/ 267605 w 1113249"/>
                <a:gd name="connsiteY21-170" fmla="*/ 195623 h 3405005"/>
                <a:gd name="connsiteX22-171" fmla="*/ 301199 w 1113249"/>
                <a:gd name="connsiteY22-172" fmla="*/ 245450 h 3405005"/>
                <a:gd name="connsiteX23-173" fmla="*/ 313499 w 1113249"/>
                <a:gd name="connsiteY23-174" fmla="*/ 306375 h 3405005"/>
                <a:gd name="connsiteX24-175" fmla="*/ 313499 w 1113249"/>
                <a:gd name="connsiteY24-176" fmla="*/ 702135 h 3405005"/>
                <a:gd name="connsiteX25-177" fmla="*/ 454732 w 1113249"/>
                <a:gd name="connsiteY25-178" fmla="*/ 843368 h 3405005"/>
                <a:gd name="connsiteX26-179" fmla="*/ 595965 w 1113249"/>
                <a:gd name="connsiteY26-180" fmla="*/ 702135 h 3405005"/>
                <a:gd name="connsiteX27-181" fmla="*/ 595965 w 1113249"/>
                <a:gd name="connsiteY27-182" fmla="*/ 93330 h 3405005"/>
                <a:gd name="connsiteX28-183" fmla="*/ 624945 w 1113249"/>
                <a:gd name="connsiteY28-184" fmla="*/ 50346 h 3405005"/>
                <a:gd name="connsiteX29-185" fmla="*/ 746492 w 1113249"/>
                <a:gd name="connsiteY29-186" fmla="*/ 0 h 3405005"/>
                <a:gd name="connsiteX30-187" fmla="*/ 868039 w 1113249"/>
                <a:gd name="connsiteY30-188" fmla="*/ 50346 h 3405005"/>
                <a:gd name="connsiteX0-189" fmla="*/ 868039 w 1113249"/>
                <a:gd name="connsiteY0-190" fmla="*/ 50346 h 3405005"/>
                <a:gd name="connsiteX1-191" fmla="*/ 918385 w 1113249"/>
                <a:gd name="connsiteY1-192" fmla="*/ 171893 h 3405005"/>
                <a:gd name="connsiteX2-193" fmla="*/ 918385 w 1113249"/>
                <a:gd name="connsiteY2-194" fmla="*/ 375080 h 3405005"/>
                <a:gd name="connsiteX3-195" fmla="*/ 941356 w 1113249"/>
                <a:gd name="connsiteY3-196" fmla="*/ 370442 h 3405005"/>
                <a:gd name="connsiteX4-197" fmla="*/ 1113249 w 1113249"/>
                <a:gd name="connsiteY4-198" fmla="*/ 542335 h 3405005"/>
                <a:gd name="connsiteX5-199" fmla="*/ 1113249 w 1113249"/>
                <a:gd name="connsiteY5-200" fmla="*/ 2719647 h 3405005"/>
                <a:gd name="connsiteX6-201" fmla="*/ 941356 w 1113249"/>
                <a:gd name="connsiteY6-202" fmla="*/ 2891540 h 3405005"/>
                <a:gd name="connsiteX7-203" fmla="*/ 918385 w 1113249"/>
                <a:gd name="connsiteY7-204" fmla="*/ 2886903 h 3405005"/>
                <a:gd name="connsiteX8-205" fmla="*/ 918385 w 1113249"/>
                <a:gd name="connsiteY8-206" fmla="*/ 3233112 h 3405005"/>
                <a:gd name="connsiteX9-207" fmla="*/ 746492 w 1113249"/>
                <a:gd name="connsiteY9-208" fmla="*/ 3405005 h 3405005"/>
                <a:gd name="connsiteX10-209" fmla="*/ 574599 w 1113249"/>
                <a:gd name="connsiteY10-210" fmla="*/ 3233112 h 3405005"/>
                <a:gd name="connsiteX11-211" fmla="*/ 574599 w 1113249"/>
                <a:gd name="connsiteY11-212" fmla="*/ 3165303 h 3405005"/>
                <a:gd name="connsiteX12-213" fmla="*/ 531296 w 1113249"/>
                <a:gd name="connsiteY12-214" fmla="*/ 3136108 h 3405005"/>
                <a:gd name="connsiteX13-215" fmla="*/ 480950 w 1113249"/>
                <a:gd name="connsiteY13-216" fmla="*/ 3014561 h 3405005"/>
                <a:gd name="connsiteX14-217" fmla="*/ 418640 w 1113249"/>
                <a:gd name="connsiteY14-218" fmla="*/ 2764218 h 3405005"/>
                <a:gd name="connsiteX15-219" fmla="*/ 246747 w 1113249"/>
                <a:gd name="connsiteY15-220" fmla="*/ 2592326 h 3405005"/>
                <a:gd name="connsiteX16-221" fmla="*/ 156759 w 1113249"/>
                <a:gd name="connsiteY16-222" fmla="*/ 2448840 h 3405005"/>
                <a:gd name="connsiteX17-223" fmla="*/ 0 w 1113249"/>
                <a:gd name="connsiteY17-224" fmla="*/ 2292081 h 3405005"/>
                <a:gd name="connsiteX18-225" fmla="*/ 0 w 1113249"/>
                <a:gd name="connsiteY18-226" fmla="*/ 306468 h 3405005"/>
                <a:gd name="connsiteX19-227" fmla="*/ 156759 w 1113249"/>
                <a:gd name="connsiteY19-228" fmla="*/ 149709 h 3405005"/>
                <a:gd name="connsiteX20-229" fmla="*/ 267605 w 1113249"/>
                <a:gd name="connsiteY20-230" fmla="*/ 195623 h 3405005"/>
                <a:gd name="connsiteX21-231" fmla="*/ 301199 w 1113249"/>
                <a:gd name="connsiteY21-232" fmla="*/ 245450 h 3405005"/>
                <a:gd name="connsiteX22-233" fmla="*/ 313499 w 1113249"/>
                <a:gd name="connsiteY22-234" fmla="*/ 306375 h 3405005"/>
                <a:gd name="connsiteX23-235" fmla="*/ 313499 w 1113249"/>
                <a:gd name="connsiteY23-236" fmla="*/ 702135 h 3405005"/>
                <a:gd name="connsiteX24-237" fmla="*/ 454732 w 1113249"/>
                <a:gd name="connsiteY24-238" fmla="*/ 843368 h 3405005"/>
                <a:gd name="connsiteX25-239" fmla="*/ 595965 w 1113249"/>
                <a:gd name="connsiteY25-240" fmla="*/ 702135 h 3405005"/>
                <a:gd name="connsiteX26-241" fmla="*/ 595965 w 1113249"/>
                <a:gd name="connsiteY26-242" fmla="*/ 93330 h 3405005"/>
                <a:gd name="connsiteX27-243" fmla="*/ 624945 w 1113249"/>
                <a:gd name="connsiteY27-244" fmla="*/ 50346 h 3405005"/>
                <a:gd name="connsiteX28-245" fmla="*/ 746492 w 1113249"/>
                <a:gd name="connsiteY28-246" fmla="*/ 0 h 3405005"/>
                <a:gd name="connsiteX29-247" fmla="*/ 868039 w 1113249"/>
                <a:gd name="connsiteY29-248" fmla="*/ 50346 h 3405005"/>
                <a:gd name="connsiteX0-249" fmla="*/ 868039 w 1113249"/>
                <a:gd name="connsiteY0-250" fmla="*/ 50346 h 3405005"/>
                <a:gd name="connsiteX1-251" fmla="*/ 918385 w 1113249"/>
                <a:gd name="connsiteY1-252" fmla="*/ 171893 h 3405005"/>
                <a:gd name="connsiteX2-253" fmla="*/ 918385 w 1113249"/>
                <a:gd name="connsiteY2-254" fmla="*/ 375080 h 3405005"/>
                <a:gd name="connsiteX3-255" fmla="*/ 941356 w 1113249"/>
                <a:gd name="connsiteY3-256" fmla="*/ 370442 h 3405005"/>
                <a:gd name="connsiteX4-257" fmla="*/ 1113249 w 1113249"/>
                <a:gd name="connsiteY4-258" fmla="*/ 542335 h 3405005"/>
                <a:gd name="connsiteX5-259" fmla="*/ 1113249 w 1113249"/>
                <a:gd name="connsiteY5-260" fmla="*/ 2719647 h 3405005"/>
                <a:gd name="connsiteX6-261" fmla="*/ 941356 w 1113249"/>
                <a:gd name="connsiteY6-262" fmla="*/ 2891540 h 3405005"/>
                <a:gd name="connsiteX7-263" fmla="*/ 918385 w 1113249"/>
                <a:gd name="connsiteY7-264" fmla="*/ 2886903 h 3405005"/>
                <a:gd name="connsiteX8-265" fmla="*/ 918385 w 1113249"/>
                <a:gd name="connsiteY8-266" fmla="*/ 3233112 h 3405005"/>
                <a:gd name="connsiteX9-267" fmla="*/ 746492 w 1113249"/>
                <a:gd name="connsiteY9-268" fmla="*/ 3405005 h 3405005"/>
                <a:gd name="connsiteX10-269" fmla="*/ 574599 w 1113249"/>
                <a:gd name="connsiteY10-270" fmla="*/ 3233112 h 3405005"/>
                <a:gd name="connsiteX11-271" fmla="*/ 574599 w 1113249"/>
                <a:gd name="connsiteY11-272" fmla="*/ 3165303 h 3405005"/>
                <a:gd name="connsiteX12-273" fmla="*/ 531296 w 1113249"/>
                <a:gd name="connsiteY12-274" fmla="*/ 3136108 h 3405005"/>
                <a:gd name="connsiteX13-275" fmla="*/ 480950 w 1113249"/>
                <a:gd name="connsiteY13-276" fmla="*/ 3014561 h 3405005"/>
                <a:gd name="connsiteX14-277" fmla="*/ 418640 w 1113249"/>
                <a:gd name="connsiteY14-278" fmla="*/ 2764218 h 3405005"/>
                <a:gd name="connsiteX15-279" fmla="*/ 246747 w 1113249"/>
                <a:gd name="connsiteY15-280" fmla="*/ 2592326 h 3405005"/>
                <a:gd name="connsiteX16-281" fmla="*/ 156759 w 1113249"/>
                <a:gd name="connsiteY16-282" fmla="*/ 2448840 h 3405005"/>
                <a:gd name="connsiteX17-283" fmla="*/ 0 w 1113249"/>
                <a:gd name="connsiteY17-284" fmla="*/ 2292081 h 3405005"/>
                <a:gd name="connsiteX18-285" fmla="*/ 0 w 1113249"/>
                <a:gd name="connsiteY18-286" fmla="*/ 306468 h 3405005"/>
                <a:gd name="connsiteX19-287" fmla="*/ 156759 w 1113249"/>
                <a:gd name="connsiteY19-288" fmla="*/ 149709 h 3405005"/>
                <a:gd name="connsiteX20-289" fmla="*/ 267605 w 1113249"/>
                <a:gd name="connsiteY20-290" fmla="*/ 195623 h 3405005"/>
                <a:gd name="connsiteX21-291" fmla="*/ 301199 w 1113249"/>
                <a:gd name="connsiteY21-292" fmla="*/ 245450 h 3405005"/>
                <a:gd name="connsiteX22-293" fmla="*/ 313499 w 1113249"/>
                <a:gd name="connsiteY22-294" fmla="*/ 306375 h 3405005"/>
                <a:gd name="connsiteX23-295" fmla="*/ 313499 w 1113249"/>
                <a:gd name="connsiteY23-296" fmla="*/ 702135 h 3405005"/>
                <a:gd name="connsiteX24-297" fmla="*/ 454732 w 1113249"/>
                <a:gd name="connsiteY24-298" fmla="*/ 843368 h 3405005"/>
                <a:gd name="connsiteX25-299" fmla="*/ 595965 w 1113249"/>
                <a:gd name="connsiteY25-300" fmla="*/ 702135 h 3405005"/>
                <a:gd name="connsiteX26-301" fmla="*/ 595965 w 1113249"/>
                <a:gd name="connsiteY26-302" fmla="*/ 93330 h 3405005"/>
                <a:gd name="connsiteX27-303" fmla="*/ 624945 w 1113249"/>
                <a:gd name="connsiteY27-304" fmla="*/ 50346 h 3405005"/>
                <a:gd name="connsiteX28-305" fmla="*/ 746492 w 1113249"/>
                <a:gd name="connsiteY28-306" fmla="*/ 0 h 3405005"/>
                <a:gd name="connsiteX29-307" fmla="*/ 868039 w 1113249"/>
                <a:gd name="connsiteY29-308" fmla="*/ 50346 h 3405005"/>
                <a:gd name="connsiteX0-309" fmla="*/ 868039 w 1113249"/>
                <a:gd name="connsiteY0-310" fmla="*/ 50346 h 3405005"/>
                <a:gd name="connsiteX1-311" fmla="*/ 918385 w 1113249"/>
                <a:gd name="connsiteY1-312" fmla="*/ 171893 h 3405005"/>
                <a:gd name="connsiteX2-313" fmla="*/ 918385 w 1113249"/>
                <a:gd name="connsiteY2-314" fmla="*/ 375080 h 3405005"/>
                <a:gd name="connsiteX3-315" fmla="*/ 941356 w 1113249"/>
                <a:gd name="connsiteY3-316" fmla="*/ 370442 h 3405005"/>
                <a:gd name="connsiteX4-317" fmla="*/ 1113249 w 1113249"/>
                <a:gd name="connsiteY4-318" fmla="*/ 542335 h 3405005"/>
                <a:gd name="connsiteX5-319" fmla="*/ 1113249 w 1113249"/>
                <a:gd name="connsiteY5-320" fmla="*/ 2719647 h 3405005"/>
                <a:gd name="connsiteX6-321" fmla="*/ 941356 w 1113249"/>
                <a:gd name="connsiteY6-322" fmla="*/ 2891540 h 3405005"/>
                <a:gd name="connsiteX7-323" fmla="*/ 918385 w 1113249"/>
                <a:gd name="connsiteY7-324" fmla="*/ 2886903 h 3405005"/>
                <a:gd name="connsiteX8-325" fmla="*/ 918385 w 1113249"/>
                <a:gd name="connsiteY8-326" fmla="*/ 3233112 h 3405005"/>
                <a:gd name="connsiteX9-327" fmla="*/ 746492 w 1113249"/>
                <a:gd name="connsiteY9-328" fmla="*/ 3405005 h 3405005"/>
                <a:gd name="connsiteX10-329" fmla="*/ 574599 w 1113249"/>
                <a:gd name="connsiteY10-330" fmla="*/ 3233112 h 3405005"/>
                <a:gd name="connsiteX11-331" fmla="*/ 574599 w 1113249"/>
                <a:gd name="connsiteY11-332" fmla="*/ 3165303 h 3405005"/>
                <a:gd name="connsiteX12-333" fmla="*/ 531296 w 1113249"/>
                <a:gd name="connsiteY12-334" fmla="*/ 3136108 h 3405005"/>
                <a:gd name="connsiteX13-335" fmla="*/ 480950 w 1113249"/>
                <a:gd name="connsiteY13-336" fmla="*/ 3014561 h 3405005"/>
                <a:gd name="connsiteX14-337" fmla="*/ 246747 w 1113249"/>
                <a:gd name="connsiteY14-338" fmla="*/ 2592326 h 3405005"/>
                <a:gd name="connsiteX15-339" fmla="*/ 156759 w 1113249"/>
                <a:gd name="connsiteY15-340" fmla="*/ 2448840 h 3405005"/>
                <a:gd name="connsiteX16-341" fmla="*/ 0 w 1113249"/>
                <a:gd name="connsiteY16-342" fmla="*/ 2292081 h 3405005"/>
                <a:gd name="connsiteX17-343" fmla="*/ 0 w 1113249"/>
                <a:gd name="connsiteY17-344" fmla="*/ 306468 h 3405005"/>
                <a:gd name="connsiteX18-345" fmla="*/ 156759 w 1113249"/>
                <a:gd name="connsiteY18-346" fmla="*/ 149709 h 3405005"/>
                <a:gd name="connsiteX19-347" fmla="*/ 267605 w 1113249"/>
                <a:gd name="connsiteY19-348" fmla="*/ 195623 h 3405005"/>
                <a:gd name="connsiteX20-349" fmla="*/ 301199 w 1113249"/>
                <a:gd name="connsiteY20-350" fmla="*/ 245450 h 3405005"/>
                <a:gd name="connsiteX21-351" fmla="*/ 313499 w 1113249"/>
                <a:gd name="connsiteY21-352" fmla="*/ 306375 h 3405005"/>
                <a:gd name="connsiteX22-353" fmla="*/ 313499 w 1113249"/>
                <a:gd name="connsiteY22-354" fmla="*/ 702135 h 3405005"/>
                <a:gd name="connsiteX23-355" fmla="*/ 454732 w 1113249"/>
                <a:gd name="connsiteY23-356" fmla="*/ 843368 h 3405005"/>
                <a:gd name="connsiteX24-357" fmla="*/ 595965 w 1113249"/>
                <a:gd name="connsiteY24-358" fmla="*/ 702135 h 3405005"/>
                <a:gd name="connsiteX25-359" fmla="*/ 595965 w 1113249"/>
                <a:gd name="connsiteY25-360" fmla="*/ 93330 h 3405005"/>
                <a:gd name="connsiteX26-361" fmla="*/ 624945 w 1113249"/>
                <a:gd name="connsiteY26-362" fmla="*/ 50346 h 3405005"/>
                <a:gd name="connsiteX27-363" fmla="*/ 746492 w 1113249"/>
                <a:gd name="connsiteY27-364" fmla="*/ 0 h 3405005"/>
                <a:gd name="connsiteX28-365" fmla="*/ 868039 w 1113249"/>
                <a:gd name="connsiteY28-366" fmla="*/ 50346 h 3405005"/>
                <a:gd name="connsiteX0-367" fmla="*/ 868039 w 1113249"/>
                <a:gd name="connsiteY0-368" fmla="*/ 50346 h 3405005"/>
                <a:gd name="connsiteX1-369" fmla="*/ 918385 w 1113249"/>
                <a:gd name="connsiteY1-370" fmla="*/ 171893 h 3405005"/>
                <a:gd name="connsiteX2-371" fmla="*/ 918385 w 1113249"/>
                <a:gd name="connsiteY2-372" fmla="*/ 375080 h 3405005"/>
                <a:gd name="connsiteX3-373" fmla="*/ 941356 w 1113249"/>
                <a:gd name="connsiteY3-374" fmla="*/ 370442 h 3405005"/>
                <a:gd name="connsiteX4-375" fmla="*/ 1113249 w 1113249"/>
                <a:gd name="connsiteY4-376" fmla="*/ 542335 h 3405005"/>
                <a:gd name="connsiteX5-377" fmla="*/ 1113249 w 1113249"/>
                <a:gd name="connsiteY5-378" fmla="*/ 2719647 h 3405005"/>
                <a:gd name="connsiteX6-379" fmla="*/ 941356 w 1113249"/>
                <a:gd name="connsiteY6-380" fmla="*/ 2891540 h 3405005"/>
                <a:gd name="connsiteX7-381" fmla="*/ 918385 w 1113249"/>
                <a:gd name="connsiteY7-382" fmla="*/ 2886903 h 3405005"/>
                <a:gd name="connsiteX8-383" fmla="*/ 918385 w 1113249"/>
                <a:gd name="connsiteY8-384" fmla="*/ 3233112 h 3405005"/>
                <a:gd name="connsiteX9-385" fmla="*/ 746492 w 1113249"/>
                <a:gd name="connsiteY9-386" fmla="*/ 3405005 h 3405005"/>
                <a:gd name="connsiteX10-387" fmla="*/ 574599 w 1113249"/>
                <a:gd name="connsiteY10-388" fmla="*/ 3233112 h 3405005"/>
                <a:gd name="connsiteX11-389" fmla="*/ 574599 w 1113249"/>
                <a:gd name="connsiteY11-390" fmla="*/ 3165303 h 3405005"/>
                <a:gd name="connsiteX12-391" fmla="*/ 531296 w 1113249"/>
                <a:gd name="connsiteY12-392" fmla="*/ 3136108 h 3405005"/>
                <a:gd name="connsiteX13-393" fmla="*/ 480950 w 1113249"/>
                <a:gd name="connsiteY13-394" fmla="*/ 3014561 h 3405005"/>
                <a:gd name="connsiteX14-395" fmla="*/ 246747 w 1113249"/>
                <a:gd name="connsiteY14-396" fmla="*/ 2592326 h 3405005"/>
                <a:gd name="connsiteX15-397" fmla="*/ 156759 w 1113249"/>
                <a:gd name="connsiteY15-398" fmla="*/ 2448840 h 3405005"/>
                <a:gd name="connsiteX16-399" fmla="*/ 0 w 1113249"/>
                <a:gd name="connsiteY16-400" fmla="*/ 2292081 h 3405005"/>
                <a:gd name="connsiteX17-401" fmla="*/ 0 w 1113249"/>
                <a:gd name="connsiteY17-402" fmla="*/ 306468 h 3405005"/>
                <a:gd name="connsiteX18-403" fmla="*/ 156759 w 1113249"/>
                <a:gd name="connsiteY18-404" fmla="*/ 149709 h 3405005"/>
                <a:gd name="connsiteX19-405" fmla="*/ 267605 w 1113249"/>
                <a:gd name="connsiteY19-406" fmla="*/ 195623 h 3405005"/>
                <a:gd name="connsiteX20-407" fmla="*/ 301199 w 1113249"/>
                <a:gd name="connsiteY20-408" fmla="*/ 245450 h 3405005"/>
                <a:gd name="connsiteX21-409" fmla="*/ 313499 w 1113249"/>
                <a:gd name="connsiteY21-410" fmla="*/ 306375 h 3405005"/>
                <a:gd name="connsiteX22-411" fmla="*/ 313499 w 1113249"/>
                <a:gd name="connsiteY22-412" fmla="*/ 702135 h 3405005"/>
                <a:gd name="connsiteX23-413" fmla="*/ 454732 w 1113249"/>
                <a:gd name="connsiteY23-414" fmla="*/ 843368 h 3405005"/>
                <a:gd name="connsiteX24-415" fmla="*/ 595965 w 1113249"/>
                <a:gd name="connsiteY24-416" fmla="*/ 702135 h 3405005"/>
                <a:gd name="connsiteX25-417" fmla="*/ 595965 w 1113249"/>
                <a:gd name="connsiteY25-418" fmla="*/ 93330 h 3405005"/>
                <a:gd name="connsiteX26-419" fmla="*/ 624945 w 1113249"/>
                <a:gd name="connsiteY26-420" fmla="*/ 50346 h 3405005"/>
                <a:gd name="connsiteX27-421" fmla="*/ 746492 w 1113249"/>
                <a:gd name="connsiteY27-422" fmla="*/ 0 h 3405005"/>
                <a:gd name="connsiteX28-423" fmla="*/ 868039 w 1113249"/>
                <a:gd name="connsiteY28-424" fmla="*/ 50346 h 3405005"/>
                <a:gd name="connsiteX0-425" fmla="*/ 868039 w 1113249"/>
                <a:gd name="connsiteY0-426" fmla="*/ 50346 h 3405005"/>
                <a:gd name="connsiteX1-427" fmla="*/ 918385 w 1113249"/>
                <a:gd name="connsiteY1-428" fmla="*/ 171893 h 3405005"/>
                <a:gd name="connsiteX2-429" fmla="*/ 918385 w 1113249"/>
                <a:gd name="connsiteY2-430" fmla="*/ 375080 h 3405005"/>
                <a:gd name="connsiteX3-431" fmla="*/ 941356 w 1113249"/>
                <a:gd name="connsiteY3-432" fmla="*/ 370442 h 3405005"/>
                <a:gd name="connsiteX4-433" fmla="*/ 1113249 w 1113249"/>
                <a:gd name="connsiteY4-434" fmla="*/ 542335 h 3405005"/>
                <a:gd name="connsiteX5-435" fmla="*/ 1113249 w 1113249"/>
                <a:gd name="connsiteY5-436" fmla="*/ 2719647 h 3405005"/>
                <a:gd name="connsiteX6-437" fmla="*/ 941356 w 1113249"/>
                <a:gd name="connsiteY6-438" fmla="*/ 2891540 h 3405005"/>
                <a:gd name="connsiteX7-439" fmla="*/ 918385 w 1113249"/>
                <a:gd name="connsiteY7-440" fmla="*/ 2886903 h 3405005"/>
                <a:gd name="connsiteX8-441" fmla="*/ 918385 w 1113249"/>
                <a:gd name="connsiteY8-442" fmla="*/ 3233112 h 3405005"/>
                <a:gd name="connsiteX9-443" fmla="*/ 746492 w 1113249"/>
                <a:gd name="connsiteY9-444" fmla="*/ 3405005 h 3405005"/>
                <a:gd name="connsiteX10-445" fmla="*/ 574599 w 1113249"/>
                <a:gd name="connsiteY10-446" fmla="*/ 3233112 h 3405005"/>
                <a:gd name="connsiteX11-447" fmla="*/ 574599 w 1113249"/>
                <a:gd name="connsiteY11-448" fmla="*/ 3165303 h 3405005"/>
                <a:gd name="connsiteX12-449" fmla="*/ 531296 w 1113249"/>
                <a:gd name="connsiteY12-450" fmla="*/ 3136108 h 3405005"/>
                <a:gd name="connsiteX13-451" fmla="*/ 480950 w 1113249"/>
                <a:gd name="connsiteY13-452" fmla="*/ 3014561 h 3405005"/>
                <a:gd name="connsiteX14-453" fmla="*/ 246747 w 1113249"/>
                <a:gd name="connsiteY14-454" fmla="*/ 2592326 h 3405005"/>
                <a:gd name="connsiteX15-455" fmla="*/ 156759 w 1113249"/>
                <a:gd name="connsiteY15-456" fmla="*/ 2448840 h 3405005"/>
                <a:gd name="connsiteX16-457" fmla="*/ 0 w 1113249"/>
                <a:gd name="connsiteY16-458" fmla="*/ 2292081 h 3405005"/>
                <a:gd name="connsiteX17-459" fmla="*/ 0 w 1113249"/>
                <a:gd name="connsiteY17-460" fmla="*/ 306468 h 3405005"/>
                <a:gd name="connsiteX18-461" fmla="*/ 156759 w 1113249"/>
                <a:gd name="connsiteY18-462" fmla="*/ 149709 h 3405005"/>
                <a:gd name="connsiteX19-463" fmla="*/ 267605 w 1113249"/>
                <a:gd name="connsiteY19-464" fmla="*/ 195623 h 3405005"/>
                <a:gd name="connsiteX20-465" fmla="*/ 301199 w 1113249"/>
                <a:gd name="connsiteY20-466" fmla="*/ 245450 h 3405005"/>
                <a:gd name="connsiteX21-467" fmla="*/ 313499 w 1113249"/>
                <a:gd name="connsiteY21-468" fmla="*/ 306375 h 3405005"/>
                <a:gd name="connsiteX22-469" fmla="*/ 313499 w 1113249"/>
                <a:gd name="connsiteY22-470" fmla="*/ 702135 h 3405005"/>
                <a:gd name="connsiteX23-471" fmla="*/ 454732 w 1113249"/>
                <a:gd name="connsiteY23-472" fmla="*/ 843368 h 3405005"/>
                <a:gd name="connsiteX24-473" fmla="*/ 595965 w 1113249"/>
                <a:gd name="connsiteY24-474" fmla="*/ 702135 h 3405005"/>
                <a:gd name="connsiteX25-475" fmla="*/ 595965 w 1113249"/>
                <a:gd name="connsiteY25-476" fmla="*/ 93330 h 3405005"/>
                <a:gd name="connsiteX26-477" fmla="*/ 624945 w 1113249"/>
                <a:gd name="connsiteY26-478" fmla="*/ 50346 h 3405005"/>
                <a:gd name="connsiteX27-479" fmla="*/ 746492 w 1113249"/>
                <a:gd name="connsiteY27-480" fmla="*/ 0 h 3405005"/>
                <a:gd name="connsiteX28-481" fmla="*/ 868039 w 1113249"/>
                <a:gd name="connsiteY28-482" fmla="*/ 50346 h 340500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Lst>
              <a:rect l="l" t="t" r="r" b="b"/>
              <a:pathLst>
                <a:path w="1113249" h="3405005">
                  <a:moveTo>
                    <a:pt x="868039" y="50346"/>
                  </a:moveTo>
                  <a:cubicBezTo>
                    <a:pt x="899145" y="81453"/>
                    <a:pt x="918385" y="124426"/>
                    <a:pt x="918385" y="171893"/>
                  </a:cubicBezTo>
                  <a:lnTo>
                    <a:pt x="918385" y="375080"/>
                  </a:lnTo>
                  <a:lnTo>
                    <a:pt x="941356" y="370442"/>
                  </a:lnTo>
                  <a:cubicBezTo>
                    <a:pt x="1036290" y="370442"/>
                    <a:pt x="1113249" y="447401"/>
                    <a:pt x="1113249" y="542335"/>
                  </a:cubicBezTo>
                  <a:lnTo>
                    <a:pt x="1113249" y="2719647"/>
                  </a:lnTo>
                  <a:cubicBezTo>
                    <a:pt x="1113249" y="2814581"/>
                    <a:pt x="1036290" y="2891540"/>
                    <a:pt x="941356" y="2891540"/>
                  </a:cubicBezTo>
                  <a:lnTo>
                    <a:pt x="918385" y="2886903"/>
                  </a:lnTo>
                  <a:lnTo>
                    <a:pt x="918385" y="3233112"/>
                  </a:lnTo>
                  <a:cubicBezTo>
                    <a:pt x="918384" y="3328046"/>
                    <a:pt x="841426" y="3405005"/>
                    <a:pt x="746492" y="3405005"/>
                  </a:cubicBezTo>
                  <a:cubicBezTo>
                    <a:pt x="651558" y="3405005"/>
                    <a:pt x="574599" y="3328046"/>
                    <a:pt x="574599" y="3233112"/>
                  </a:cubicBezTo>
                  <a:lnTo>
                    <a:pt x="574599" y="3165303"/>
                  </a:lnTo>
                  <a:lnTo>
                    <a:pt x="531296" y="3136108"/>
                  </a:lnTo>
                  <a:cubicBezTo>
                    <a:pt x="500190" y="3105002"/>
                    <a:pt x="480950" y="3062028"/>
                    <a:pt x="480950" y="3014561"/>
                  </a:cubicBezTo>
                  <a:cubicBezTo>
                    <a:pt x="432395" y="2596947"/>
                    <a:pt x="271114" y="2895922"/>
                    <a:pt x="246747" y="2592326"/>
                  </a:cubicBezTo>
                  <a:cubicBezTo>
                    <a:pt x="235070" y="2421366"/>
                    <a:pt x="186755" y="2496669"/>
                    <a:pt x="156759" y="2448840"/>
                  </a:cubicBezTo>
                  <a:cubicBezTo>
                    <a:pt x="70183" y="2448840"/>
                    <a:pt x="0" y="2378657"/>
                    <a:pt x="0" y="2292081"/>
                  </a:cubicBezTo>
                  <a:lnTo>
                    <a:pt x="0" y="306468"/>
                  </a:lnTo>
                  <a:cubicBezTo>
                    <a:pt x="0" y="219892"/>
                    <a:pt x="70183" y="149709"/>
                    <a:pt x="156759" y="149709"/>
                  </a:cubicBezTo>
                  <a:cubicBezTo>
                    <a:pt x="200047" y="149709"/>
                    <a:pt x="239237" y="167255"/>
                    <a:pt x="267605" y="195623"/>
                  </a:cubicBezTo>
                  <a:cubicBezTo>
                    <a:pt x="281789" y="209807"/>
                    <a:pt x="293267" y="226696"/>
                    <a:pt x="301199" y="245450"/>
                  </a:cubicBezTo>
                  <a:lnTo>
                    <a:pt x="313499" y="306375"/>
                  </a:lnTo>
                  <a:lnTo>
                    <a:pt x="313499" y="702135"/>
                  </a:lnTo>
                  <a:cubicBezTo>
                    <a:pt x="313499" y="780136"/>
                    <a:pt x="376731" y="843368"/>
                    <a:pt x="454732" y="843368"/>
                  </a:cubicBezTo>
                  <a:cubicBezTo>
                    <a:pt x="532733" y="843368"/>
                    <a:pt x="595965" y="780136"/>
                    <a:pt x="595965" y="702135"/>
                  </a:cubicBezTo>
                  <a:lnTo>
                    <a:pt x="595965" y="93330"/>
                  </a:lnTo>
                  <a:lnTo>
                    <a:pt x="624945" y="50346"/>
                  </a:lnTo>
                  <a:cubicBezTo>
                    <a:pt x="656052" y="19240"/>
                    <a:pt x="699025" y="0"/>
                    <a:pt x="746492" y="0"/>
                  </a:cubicBezTo>
                  <a:cubicBezTo>
                    <a:pt x="793959" y="0"/>
                    <a:pt x="836932" y="19240"/>
                    <a:pt x="868039" y="50346"/>
                  </a:cubicBezTo>
                  <a:close/>
                </a:path>
              </a:pathLst>
            </a:cu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14" name="任意多边形 13"/>
            <p:cNvSpPr/>
            <p:nvPr/>
          </p:nvSpPr>
          <p:spPr>
            <a:xfrm rot="2662275" flipH="1">
              <a:off x="6966124" y="-1422211"/>
              <a:ext cx="744277" cy="4590800"/>
            </a:xfrm>
            <a:custGeom>
              <a:avLst/>
              <a:gdLst>
                <a:gd name="connsiteX0" fmla="*/ 319140 w 744277"/>
                <a:gd name="connsiteY0" fmla="*/ 54756 h 4590800"/>
                <a:gd name="connsiteX1" fmla="*/ 373896 w 744277"/>
                <a:gd name="connsiteY1" fmla="*/ 186948 h 4590800"/>
                <a:gd name="connsiteX2" fmla="*/ 373896 w 744277"/>
                <a:gd name="connsiteY2" fmla="*/ 1076399 h 4590800"/>
                <a:gd name="connsiteX3" fmla="*/ 385072 w 744277"/>
                <a:gd name="connsiteY3" fmla="*/ 1021041 h 4590800"/>
                <a:gd name="connsiteX4" fmla="*/ 557329 w 744277"/>
                <a:gd name="connsiteY4" fmla="*/ 906862 h 4590800"/>
                <a:gd name="connsiteX5" fmla="*/ 744277 w 744277"/>
                <a:gd name="connsiteY5" fmla="*/ 1093810 h 4590800"/>
                <a:gd name="connsiteX6" fmla="*/ 744277 w 744277"/>
                <a:gd name="connsiteY6" fmla="*/ 3897602 h 4590800"/>
                <a:gd name="connsiteX7" fmla="*/ 689521 w 744277"/>
                <a:gd name="connsiteY7" fmla="*/ 4029794 h 4590800"/>
                <a:gd name="connsiteX8" fmla="*/ 683361 w 744277"/>
                <a:gd name="connsiteY8" fmla="*/ 4033948 h 4590800"/>
                <a:gd name="connsiteX9" fmla="*/ 683362 w 744277"/>
                <a:gd name="connsiteY9" fmla="*/ 4009469 h 4590800"/>
                <a:gd name="connsiteX10" fmla="*/ 521462 w 744277"/>
                <a:gd name="connsiteY10" fmla="*/ 3847570 h 4590800"/>
                <a:gd name="connsiteX11" fmla="*/ 406983 w 744277"/>
                <a:gd name="connsiteY11" fmla="*/ 3894989 h 4590800"/>
                <a:gd name="connsiteX12" fmla="*/ 378409 w 744277"/>
                <a:gd name="connsiteY12" fmla="*/ 3937369 h 4590800"/>
                <a:gd name="connsiteX13" fmla="*/ 373896 w 744277"/>
                <a:gd name="connsiteY13" fmla="*/ 3915013 h 4590800"/>
                <a:gd name="connsiteX14" fmla="*/ 373896 w 744277"/>
                <a:gd name="connsiteY14" fmla="*/ 3944063 h 4590800"/>
                <a:gd name="connsiteX15" fmla="*/ 372286 w 744277"/>
                <a:gd name="connsiteY15" fmla="*/ 3946451 h 4590800"/>
                <a:gd name="connsiteX16" fmla="*/ 359563 w 744277"/>
                <a:gd name="connsiteY16" fmla="*/ 4009469 h 4590800"/>
                <a:gd name="connsiteX17" fmla="*/ 359564 w 744277"/>
                <a:gd name="connsiteY17" fmla="*/ 4474848 h 4590800"/>
                <a:gd name="connsiteX18" fmla="*/ 359206 w 744277"/>
                <a:gd name="connsiteY18" fmla="*/ 4476621 h 4590800"/>
                <a:gd name="connsiteX19" fmla="*/ 186948 w 744277"/>
                <a:gd name="connsiteY19" fmla="*/ 4590800 h 4590800"/>
                <a:gd name="connsiteX20" fmla="*/ 0 w 744277"/>
                <a:gd name="connsiteY20" fmla="*/ 4403852 h 4590800"/>
                <a:gd name="connsiteX21" fmla="*/ 0 w 744277"/>
                <a:gd name="connsiteY21" fmla="*/ 186948 h 4590800"/>
                <a:gd name="connsiteX22" fmla="*/ 186948 w 744277"/>
                <a:gd name="connsiteY22" fmla="*/ 0 h 4590800"/>
                <a:gd name="connsiteX23" fmla="*/ 319140 w 744277"/>
                <a:gd name="connsiteY23" fmla="*/ 54756 h 4590800"/>
                <a:gd name="connsiteX0-1" fmla="*/ 319140 w 744277"/>
                <a:gd name="connsiteY0-2" fmla="*/ 54756 h 4590800"/>
                <a:gd name="connsiteX1-3" fmla="*/ 373896 w 744277"/>
                <a:gd name="connsiteY1-4" fmla="*/ 186948 h 4590800"/>
                <a:gd name="connsiteX2-5" fmla="*/ 385072 w 744277"/>
                <a:gd name="connsiteY2-6" fmla="*/ 1021041 h 4590800"/>
                <a:gd name="connsiteX3-7" fmla="*/ 557329 w 744277"/>
                <a:gd name="connsiteY3-8" fmla="*/ 906862 h 4590800"/>
                <a:gd name="connsiteX4-9" fmla="*/ 744277 w 744277"/>
                <a:gd name="connsiteY4-10" fmla="*/ 1093810 h 4590800"/>
                <a:gd name="connsiteX5-11" fmla="*/ 744277 w 744277"/>
                <a:gd name="connsiteY5-12" fmla="*/ 3897602 h 4590800"/>
                <a:gd name="connsiteX6-13" fmla="*/ 689521 w 744277"/>
                <a:gd name="connsiteY6-14" fmla="*/ 4029794 h 4590800"/>
                <a:gd name="connsiteX7-15" fmla="*/ 683361 w 744277"/>
                <a:gd name="connsiteY7-16" fmla="*/ 4033948 h 4590800"/>
                <a:gd name="connsiteX8-17" fmla="*/ 683362 w 744277"/>
                <a:gd name="connsiteY8-18" fmla="*/ 4009469 h 4590800"/>
                <a:gd name="connsiteX9-19" fmla="*/ 521462 w 744277"/>
                <a:gd name="connsiteY9-20" fmla="*/ 3847570 h 4590800"/>
                <a:gd name="connsiteX10-21" fmla="*/ 406983 w 744277"/>
                <a:gd name="connsiteY10-22" fmla="*/ 3894989 h 4590800"/>
                <a:gd name="connsiteX11-23" fmla="*/ 378409 w 744277"/>
                <a:gd name="connsiteY11-24" fmla="*/ 3937369 h 4590800"/>
                <a:gd name="connsiteX12-25" fmla="*/ 373896 w 744277"/>
                <a:gd name="connsiteY12-26" fmla="*/ 3915013 h 4590800"/>
                <a:gd name="connsiteX13-27" fmla="*/ 373896 w 744277"/>
                <a:gd name="connsiteY13-28" fmla="*/ 3944063 h 4590800"/>
                <a:gd name="connsiteX14-29" fmla="*/ 372286 w 744277"/>
                <a:gd name="connsiteY14-30" fmla="*/ 3946451 h 4590800"/>
                <a:gd name="connsiteX15-31" fmla="*/ 359563 w 744277"/>
                <a:gd name="connsiteY15-32" fmla="*/ 4009469 h 4590800"/>
                <a:gd name="connsiteX16-33" fmla="*/ 359564 w 744277"/>
                <a:gd name="connsiteY16-34" fmla="*/ 4474848 h 4590800"/>
                <a:gd name="connsiteX17-35" fmla="*/ 359206 w 744277"/>
                <a:gd name="connsiteY17-36" fmla="*/ 4476621 h 4590800"/>
                <a:gd name="connsiteX18-37" fmla="*/ 186948 w 744277"/>
                <a:gd name="connsiteY18-38" fmla="*/ 4590800 h 4590800"/>
                <a:gd name="connsiteX19-39" fmla="*/ 0 w 744277"/>
                <a:gd name="connsiteY19-40" fmla="*/ 4403852 h 4590800"/>
                <a:gd name="connsiteX20-41" fmla="*/ 0 w 744277"/>
                <a:gd name="connsiteY20-42" fmla="*/ 186948 h 4590800"/>
                <a:gd name="connsiteX21-43" fmla="*/ 186948 w 744277"/>
                <a:gd name="connsiteY21-44" fmla="*/ 0 h 4590800"/>
                <a:gd name="connsiteX22-45" fmla="*/ 319140 w 744277"/>
                <a:gd name="connsiteY22-46" fmla="*/ 54756 h 4590800"/>
                <a:gd name="connsiteX0-47" fmla="*/ 319140 w 744277"/>
                <a:gd name="connsiteY0-48" fmla="*/ 54756 h 4590800"/>
                <a:gd name="connsiteX1-49" fmla="*/ 373896 w 744277"/>
                <a:gd name="connsiteY1-50" fmla="*/ 186948 h 4590800"/>
                <a:gd name="connsiteX2-51" fmla="*/ 385060 w 744277"/>
                <a:gd name="connsiteY2-52" fmla="*/ 847283 h 4590800"/>
                <a:gd name="connsiteX3-53" fmla="*/ 385072 w 744277"/>
                <a:gd name="connsiteY3-54" fmla="*/ 1021041 h 4590800"/>
                <a:gd name="connsiteX4-55" fmla="*/ 557329 w 744277"/>
                <a:gd name="connsiteY4-56" fmla="*/ 906862 h 4590800"/>
                <a:gd name="connsiteX5-57" fmla="*/ 744277 w 744277"/>
                <a:gd name="connsiteY5-58" fmla="*/ 1093810 h 4590800"/>
                <a:gd name="connsiteX6-59" fmla="*/ 744277 w 744277"/>
                <a:gd name="connsiteY6-60" fmla="*/ 3897602 h 4590800"/>
                <a:gd name="connsiteX7-61" fmla="*/ 689521 w 744277"/>
                <a:gd name="connsiteY7-62" fmla="*/ 4029794 h 4590800"/>
                <a:gd name="connsiteX8-63" fmla="*/ 683361 w 744277"/>
                <a:gd name="connsiteY8-64" fmla="*/ 4033948 h 4590800"/>
                <a:gd name="connsiteX9-65" fmla="*/ 683362 w 744277"/>
                <a:gd name="connsiteY9-66" fmla="*/ 4009469 h 4590800"/>
                <a:gd name="connsiteX10-67" fmla="*/ 521462 w 744277"/>
                <a:gd name="connsiteY10-68" fmla="*/ 3847570 h 4590800"/>
                <a:gd name="connsiteX11-69" fmla="*/ 406983 w 744277"/>
                <a:gd name="connsiteY11-70" fmla="*/ 3894989 h 4590800"/>
                <a:gd name="connsiteX12-71" fmla="*/ 378409 w 744277"/>
                <a:gd name="connsiteY12-72" fmla="*/ 3937369 h 4590800"/>
                <a:gd name="connsiteX13-73" fmla="*/ 373896 w 744277"/>
                <a:gd name="connsiteY13-74" fmla="*/ 3915013 h 4590800"/>
                <a:gd name="connsiteX14-75" fmla="*/ 373896 w 744277"/>
                <a:gd name="connsiteY14-76" fmla="*/ 3944063 h 4590800"/>
                <a:gd name="connsiteX15-77" fmla="*/ 372286 w 744277"/>
                <a:gd name="connsiteY15-78" fmla="*/ 3946451 h 4590800"/>
                <a:gd name="connsiteX16-79" fmla="*/ 359563 w 744277"/>
                <a:gd name="connsiteY16-80" fmla="*/ 4009469 h 4590800"/>
                <a:gd name="connsiteX17-81" fmla="*/ 359564 w 744277"/>
                <a:gd name="connsiteY17-82" fmla="*/ 4474848 h 4590800"/>
                <a:gd name="connsiteX18-83" fmla="*/ 359206 w 744277"/>
                <a:gd name="connsiteY18-84" fmla="*/ 4476621 h 4590800"/>
                <a:gd name="connsiteX19-85" fmla="*/ 186948 w 744277"/>
                <a:gd name="connsiteY19-86" fmla="*/ 4590800 h 4590800"/>
                <a:gd name="connsiteX20-87" fmla="*/ 0 w 744277"/>
                <a:gd name="connsiteY20-88" fmla="*/ 4403852 h 4590800"/>
                <a:gd name="connsiteX21-89" fmla="*/ 0 w 744277"/>
                <a:gd name="connsiteY21-90" fmla="*/ 186948 h 4590800"/>
                <a:gd name="connsiteX22-91" fmla="*/ 186948 w 744277"/>
                <a:gd name="connsiteY22-92" fmla="*/ 0 h 4590800"/>
                <a:gd name="connsiteX23-93" fmla="*/ 319140 w 744277"/>
                <a:gd name="connsiteY23-94" fmla="*/ 54756 h 4590800"/>
                <a:gd name="connsiteX0-95" fmla="*/ 319140 w 744277"/>
                <a:gd name="connsiteY0-96" fmla="*/ 54756 h 4590800"/>
                <a:gd name="connsiteX1-97" fmla="*/ 373896 w 744277"/>
                <a:gd name="connsiteY1-98" fmla="*/ 186948 h 4590800"/>
                <a:gd name="connsiteX2-99" fmla="*/ 385060 w 744277"/>
                <a:gd name="connsiteY2-100" fmla="*/ 847283 h 4590800"/>
                <a:gd name="connsiteX3-101" fmla="*/ 557329 w 744277"/>
                <a:gd name="connsiteY3-102" fmla="*/ 906862 h 4590800"/>
                <a:gd name="connsiteX4-103" fmla="*/ 744277 w 744277"/>
                <a:gd name="connsiteY4-104" fmla="*/ 1093810 h 4590800"/>
                <a:gd name="connsiteX5-105" fmla="*/ 744277 w 744277"/>
                <a:gd name="connsiteY5-106" fmla="*/ 3897602 h 4590800"/>
                <a:gd name="connsiteX6-107" fmla="*/ 689521 w 744277"/>
                <a:gd name="connsiteY6-108" fmla="*/ 4029794 h 4590800"/>
                <a:gd name="connsiteX7-109" fmla="*/ 683361 w 744277"/>
                <a:gd name="connsiteY7-110" fmla="*/ 4033948 h 4590800"/>
                <a:gd name="connsiteX8-111" fmla="*/ 683362 w 744277"/>
                <a:gd name="connsiteY8-112" fmla="*/ 4009469 h 4590800"/>
                <a:gd name="connsiteX9-113" fmla="*/ 521462 w 744277"/>
                <a:gd name="connsiteY9-114" fmla="*/ 3847570 h 4590800"/>
                <a:gd name="connsiteX10-115" fmla="*/ 406983 w 744277"/>
                <a:gd name="connsiteY10-116" fmla="*/ 3894989 h 4590800"/>
                <a:gd name="connsiteX11-117" fmla="*/ 378409 w 744277"/>
                <a:gd name="connsiteY11-118" fmla="*/ 3937369 h 4590800"/>
                <a:gd name="connsiteX12-119" fmla="*/ 373896 w 744277"/>
                <a:gd name="connsiteY12-120" fmla="*/ 3915013 h 4590800"/>
                <a:gd name="connsiteX13-121" fmla="*/ 373896 w 744277"/>
                <a:gd name="connsiteY13-122" fmla="*/ 3944063 h 4590800"/>
                <a:gd name="connsiteX14-123" fmla="*/ 372286 w 744277"/>
                <a:gd name="connsiteY14-124" fmla="*/ 3946451 h 4590800"/>
                <a:gd name="connsiteX15-125" fmla="*/ 359563 w 744277"/>
                <a:gd name="connsiteY15-126" fmla="*/ 4009469 h 4590800"/>
                <a:gd name="connsiteX16-127" fmla="*/ 359564 w 744277"/>
                <a:gd name="connsiteY16-128" fmla="*/ 4474848 h 4590800"/>
                <a:gd name="connsiteX17-129" fmla="*/ 359206 w 744277"/>
                <a:gd name="connsiteY17-130" fmla="*/ 4476621 h 4590800"/>
                <a:gd name="connsiteX18-131" fmla="*/ 186948 w 744277"/>
                <a:gd name="connsiteY18-132" fmla="*/ 4590800 h 4590800"/>
                <a:gd name="connsiteX19-133" fmla="*/ 0 w 744277"/>
                <a:gd name="connsiteY19-134" fmla="*/ 4403852 h 4590800"/>
                <a:gd name="connsiteX20-135" fmla="*/ 0 w 744277"/>
                <a:gd name="connsiteY20-136" fmla="*/ 186948 h 4590800"/>
                <a:gd name="connsiteX21-137" fmla="*/ 186948 w 744277"/>
                <a:gd name="connsiteY21-138" fmla="*/ 0 h 4590800"/>
                <a:gd name="connsiteX22-139" fmla="*/ 319140 w 744277"/>
                <a:gd name="connsiteY22-140" fmla="*/ 54756 h 4590800"/>
                <a:gd name="connsiteX0-141" fmla="*/ 319140 w 744277"/>
                <a:gd name="connsiteY0-142" fmla="*/ 54756 h 4590800"/>
                <a:gd name="connsiteX1-143" fmla="*/ 373896 w 744277"/>
                <a:gd name="connsiteY1-144" fmla="*/ 186948 h 4590800"/>
                <a:gd name="connsiteX2-145" fmla="*/ 385060 w 744277"/>
                <a:gd name="connsiteY2-146" fmla="*/ 847283 h 4590800"/>
                <a:gd name="connsiteX3-147" fmla="*/ 557329 w 744277"/>
                <a:gd name="connsiteY3-148" fmla="*/ 906862 h 4590800"/>
                <a:gd name="connsiteX4-149" fmla="*/ 744277 w 744277"/>
                <a:gd name="connsiteY4-150" fmla="*/ 1093810 h 4590800"/>
                <a:gd name="connsiteX5-151" fmla="*/ 744277 w 744277"/>
                <a:gd name="connsiteY5-152" fmla="*/ 3897602 h 4590800"/>
                <a:gd name="connsiteX6-153" fmla="*/ 689521 w 744277"/>
                <a:gd name="connsiteY6-154" fmla="*/ 4029794 h 4590800"/>
                <a:gd name="connsiteX7-155" fmla="*/ 683361 w 744277"/>
                <a:gd name="connsiteY7-156" fmla="*/ 4033948 h 4590800"/>
                <a:gd name="connsiteX8-157" fmla="*/ 683362 w 744277"/>
                <a:gd name="connsiteY8-158" fmla="*/ 4009469 h 4590800"/>
                <a:gd name="connsiteX9-159" fmla="*/ 521462 w 744277"/>
                <a:gd name="connsiteY9-160" fmla="*/ 3847570 h 4590800"/>
                <a:gd name="connsiteX10-161" fmla="*/ 406983 w 744277"/>
                <a:gd name="connsiteY10-162" fmla="*/ 3894989 h 4590800"/>
                <a:gd name="connsiteX11-163" fmla="*/ 378409 w 744277"/>
                <a:gd name="connsiteY11-164" fmla="*/ 3937369 h 4590800"/>
                <a:gd name="connsiteX12-165" fmla="*/ 373896 w 744277"/>
                <a:gd name="connsiteY12-166" fmla="*/ 3915013 h 4590800"/>
                <a:gd name="connsiteX13-167" fmla="*/ 373896 w 744277"/>
                <a:gd name="connsiteY13-168" fmla="*/ 3944063 h 4590800"/>
                <a:gd name="connsiteX14-169" fmla="*/ 372286 w 744277"/>
                <a:gd name="connsiteY14-170" fmla="*/ 3946451 h 4590800"/>
                <a:gd name="connsiteX15-171" fmla="*/ 359563 w 744277"/>
                <a:gd name="connsiteY15-172" fmla="*/ 4009469 h 4590800"/>
                <a:gd name="connsiteX16-173" fmla="*/ 359564 w 744277"/>
                <a:gd name="connsiteY16-174" fmla="*/ 4474848 h 4590800"/>
                <a:gd name="connsiteX17-175" fmla="*/ 359206 w 744277"/>
                <a:gd name="connsiteY17-176" fmla="*/ 4476621 h 4590800"/>
                <a:gd name="connsiteX18-177" fmla="*/ 186948 w 744277"/>
                <a:gd name="connsiteY18-178" fmla="*/ 4590800 h 4590800"/>
                <a:gd name="connsiteX19-179" fmla="*/ 0 w 744277"/>
                <a:gd name="connsiteY19-180" fmla="*/ 4403852 h 4590800"/>
                <a:gd name="connsiteX20-181" fmla="*/ 0 w 744277"/>
                <a:gd name="connsiteY20-182" fmla="*/ 186948 h 4590800"/>
                <a:gd name="connsiteX21-183" fmla="*/ 186948 w 744277"/>
                <a:gd name="connsiteY21-184" fmla="*/ 0 h 4590800"/>
                <a:gd name="connsiteX22-185" fmla="*/ 319140 w 744277"/>
                <a:gd name="connsiteY22-186" fmla="*/ 54756 h 4590800"/>
                <a:gd name="connsiteX0-187" fmla="*/ 319140 w 744277"/>
                <a:gd name="connsiteY0-188" fmla="*/ 54756 h 4590800"/>
                <a:gd name="connsiteX1-189" fmla="*/ 373896 w 744277"/>
                <a:gd name="connsiteY1-190" fmla="*/ 186948 h 4590800"/>
                <a:gd name="connsiteX2-191" fmla="*/ 385060 w 744277"/>
                <a:gd name="connsiteY2-192" fmla="*/ 847283 h 4590800"/>
                <a:gd name="connsiteX3-193" fmla="*/ 557329 w 744277"/>
                <a:gd name="connsiteY3-194" fmla="*/ 906862 h 4590800"/>
                <a:gd name="connsiteX4-195" fmla="*/ 744277 w 744277"/>
                <a:gd name="connsiteY4-196" fmla="*/ 1093810 h 4590800"/>
                <a:gd name="connsiteX5-197" fmla="*/ 744277 w 744277"/>
                <a:gd name="connsiteY5-198" fmla="*/ 3897602 h 4590800"/>
                <a:gd name="connsiteX6-199" fmla="*/ 689521 w 744277"/>
                <a:gd name="connsiteY6-200" fmla="*/ 4029794 h 4590800"/>
                <a:gd name="connsiteX7-201" fmla="*/ 683361 w 744277"/>
                <a:gd name="connsiteY7-202" fmla="*/ 4033948 h 4590800"/>
                <a:gd name="connsiteX8-203" fmla="*/ 683362 w 744277"/>
                <a:gd name="connsiteY8-204" fmla="*/ 4009469 h 4590800"/>
                <a:gd name="connsiteX9-205" fmla="*/ 521462 w 744277"/>
                <a:gd name="connsiteY9-206" fmla="*/ 3847570 h 4590800"/>
                <a:gd name="connsiteX10-207" fmla="*/ 406983 w 744277"/>
                <a:gd name="connsiteY10-208" fmla="*/ 3894989 h 4590800"/>
                <a:gd name="connsiteX11-209" fmla="*/ 378409 w 744277"/>
                <a:gd name="connsiteY11-210" fmla="*/ 3937369 h 4590800"/>
                <a:gd name="connsiteX12-211" fmla="*/ 373896 w 744277"/>
                <a:gd name="connsiteY12-212" fmla="*/ 3915013 h 4590800"/>
                <a:gd name="connsiteX13-213" fmla="*/ 373896 w 744277"/>
                <a:gd name="connsiteY13-214" fmla="*/ 3944063 h 4590800"/>
                <a:gd name="connsiteX14-215" fmla="*/ 372286 w 744277"/>
                <a:gd name="connsiteY14-216" fmla="*/ 3946451 h 4590800"/>
                <a:gd name="connsiteX15-217" fmla="*/ 359563 w 744277"/>
                <a:gd name="connsiteY15-218" fmla="*/ 4009469 h 4590800"/>
                <a:gd name="connsiteX16-219" fmla="*/ 359564 w 744277"/>
                <a:gd name="connsiteY16-220" fmla="*/ 4474848 h 4590800"/>
                <a:gd name="connsiteX17-221" fmla="*/ 359206 w 744277"/>
                <a:gd name="connsiteY17-222" fmla="*/ 4476621 h 4590800"/>
                <a:gd name="connsiteX18-223" fmla="*/ 186948 w 744277"/>
                <a:gd name="connsiteY18-224" fmla="*/ 4590800 h 4590800"/>
                <a:gd name="connsiteX19-225" fmla="*/ 0 w 744277"/>
                <a:gd name="connsiteY19-226" fmla="*/ 4403852 h 4590800"/>
                <a:gd name="connsiteX20-227" fmla="*/ 0 w 744277"/>
                <a:gd name="connsiteY20-228" fmla="*/ 186948 h 4590800"/>
                <a:gd name="connsiteX21-229" fmla="*/ 186948 w 744277"/>
                <a:gd name="connsiteY21-230" fmla="*/ 0 h 4590800"/>
                <a:gd name="connsiteX22-231" fmla="*/ 319140 w 744277"/>
                <a:gd name="connsiteY22-232" fmla="*/ 54756 h 45908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Lst>
              <a:rect l="l" t="t" r="r" b="b"/>
              <a:pathLst>
                <a:path w="744277" h="4590800">
                  <a:moveTo>
                    <a:pt x="319140" y="54756"/>
                  </a:moveTo>
                  <a:cubicBezTo>
                    <a:pt x="352971" y="88587"/>
                    <a:pt x="373896" y="135324"/>
                    <a:pt x="373896" y="186948"/>
                  </a:cubicBezTo>
                  <a:lnTo>
                    <a:pt x="385060" y="847283"/>
                  </a:lnTo>
                  <a:cubicBezTo>
                    <a:pt x="415632" y="967269"/>
                    <a:pt x="485242" y="898139"/>
                    <a:pt x="557329" y="906862"/>
                  </a:cubicBezTo>
                  <a:cubicBezTo>
                    <a:pt x="646802" y="917689"/>
                    <a:pt x="744277" y="990561"/>
                    <a:pt x="744277" y="1093810"/>
                  </a:cubicBezTo>
                  <a:lnTo>
                    <a:pt x="744277" y="3897602"/>
                  </a:lnTo>
                  <a:cubicBezTo>
                    <a:pt x="744277" y="3949226"/>
                    <a:pt x="723352" y="3995964"/>
                    <a:pt x="689521" y="4029794"/>
                  </a:cubicBezTo>
                  <a:lnTo>
                    <a:pt x="683361" y="4033948"/>
                  </a:lnTo>
                  <a:cubicBezTo>
                    <a:pt x="683361" y="4025788"/>
                    <a:pt x="683362" y="4017629"/>
                    <a:pt x="683362" y="4009469"/>
                  </a:cubicBezTo>
                  <a:cubicBezTo>
                    <a:pt x="683362" y="3920055"/>
                    <a:pt x="610876" y="3847570"/>
                    <a:pt x="521462" y="3847570"/>
                  </a:cubicBezTo>
                  <a:cubicBezTo>
                    <a:pt x="476755" y="3847570"/>
                    <a:pt x="436281" y="3865691"/>
                    <a:pt x="406983" y="3894989"/>
                  </a:cubicBezTo>
                  <a:lnTo>
                    <a:pt x="378409" y="3937369"/>
                  </a:lnTo>
                  <a:lnTo>
                    <a:pt x="373896" y="3915013"/>
                  </a:lnTo>
                  <a:lnTo>
                    <a:pt x="373896" y="3944063"/>
                  </a:lnTo>
                  <a:lnTo>
                    <a:pt x="372286" y="3946451"/>
                  </a:lnTo>
                  <a:cubicBezTo>
                    <a:pt x="364094" y="3965820"/>
                    <a:pt x="359563" y="3987115"/>
                    <a:pt x="359563" y="4009469"/>
                  </a:cubicBezTo>
                  <a:cubicBezTo>
                    <a:pt x="359563" y="4164595"/>
                    <a:pt x="359564" y="4319722"/>
                    <a:pt x="359564" y="4474848"/>
                  </a:cubicBezTo>
                  <a:cubicBezTo>
                    <a:pt x="359445" y="4475439"/>
                    <a:pt x="359325" y="4476030"/>
                    <a:pt x="359206" y="4476621"/>
                  </a:cubicBezTo>
                  <a:cubicBezTo>
                    <a:pt x="330825" y="4543720"/>
                    <a:pt x="264385" y="4590801"/>
                    <a:pt x="186948" y="4590800"/>
                  </a:cubicBezTo>
                  <a:cubicBezTo>
                    <a:pt x="83699" y="4590800"/>
                    <a:pt x="0" y="4507101"/>
                    <a:pt x="0" y="4403852"/>
                  </a:cubicBezTo>
                  <a:lnTo>
                    <a:pt x="0" y="186948"/>
                  </a:lnTo>
                  <a:cubicBezTo>
                    <a:pt x="0" y="83699"/>
                    <a:pt x="83699" y="0"/>
                    <a:pt x="186948" y="0"/>
                  </a:cubicBezTo>
                  <a:cubicBezTo>
                    <a:pt x="238573" y="0"/>
                    <a:pt x="285310" y="20925"/>
                    <a:pt x="319140" y="54756"/>
                  </a:cubicBezTo>
                  <a:close/>
                </a:path>
              </a:pathLst>
            </a:cu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10" name="圆角矩形 9"/>
            <p:cNvSpPr/>
            <p:nvPr/>
          </p:nvSpPr>
          <p:spPr>
            <a:xfrm rot="2662275" flipH="1">
              <a:off x="6412660" y="441189"/>
              <a:ext cx="260300" cy="1356513"/>
            </a:xfrm>
            <a:prstGeom prst="roundRect">
              <a:avLst>
                <a:gd name="adj" fmla="val 50000"/>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11" name="椭圆 10"/>
            <p:cNvSpPr/>
            <p:nvPr/>
          </p:nvSpPr>
          <p:spPr>
            <a:xfrm flipH="1">
              <a:off x="5761276" y="1666522"/>
              <a:ext cx="246866" cy="246866"/>
            </a:xfrm>
            <a:prstGeom prst="ellipse">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22" name="圆角矩形 21"/>
            <p:cNvSpPr/>
            <p:nvPr/>
          </p:nvSpPr>
          <p:spPr>
            <a:xfrm rot="2662275" flipH="1">
              <a:off x="7682219" y="371941"/>
              <a:ext cx="260300" cy="1668842"/>
            </a:xfrm>
            <a:prstGeom prst="roundRect">
              <a:avLst>
                <a:gd name="adj" fmla="val 50000"/>
              </a:avLst>
            </a:prstGeom>
            <a:solidFill>
              <a:srgbClr val="1E74AE"/>
            </a:solidFill>
            <a:ln>
              <a:solidFill>
                <a:srgbClr val="EBA4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24" name="圆角矩形 23"/>
            <p:cNvSpPr/>
            <p:nvPr/>
          </p:nvSpPr>
          <p:spPr>
            <a:xfrm rot="2662275" flipH="1">
              <a:off x="7720535" y="748876"/>
              <a:ext cx="272289" cy="2057032"/>
            </a:xfrm>
            <a:prstGeom prst="roundRect">
              <a:avLst>
                <a:gd name="adj" fmla="val 50000"/>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grpSp>
      <p:sp>
        <p:nvSpPr>
          <p:cNvPr id="15" name="矩形 14"/>
          <p:cNvSpPr/>
          <p:nvPr/>
        </p:nvSpPr>
        <p:spPr>
          <a:xfrm>
            <a:off x="6178310" y="579891"/>
            <a:ext cx="2471908" cy="164528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sz="10100" kern="0" dirty="0">
                <a:solidFill>
                  <a:schemeClr val="bg1"/>
                </a:solidFill>
                <a:effectLst>
                  <a:outerShdw blurRad="38100" dist="38100" dir="2700000" algn="tl">
                    <a:srgbClr val="000000">
                      <a:alpha val="43137"/>
                    </a:srgbClr>
                  </a:outerShdw>
                </a:effectLst>
                <a:latin typeface="Impact" panose="020B0806030902050204" pitchFamily="34" charset="0"/>
                <a:ea typeface="思源黑体" panose="020B0500000000000000" pitchFamily="34" charset="-122"/>
                <a:cs typeface="+mn-ea"/>
                <a:sym typeface="+mn-lt"/>
              </a:rPr>
              <a:t>09</a:t>
            </a:r>
            <a:endParaRPr lang="zh-CN" altLang="en-US" sz="10100" kern="0" dirty="0">
              <a:solidFill>
                <a:schemeClr val="bg1"/>
              </a:solidFill>
              <a:effectLst>
                <a:outerShdw blurRad="38100" dist="38100" dir="2700000" algn="tl">
                  <a:srgbClr val="000000">
                    <a:alpha val="43137"/>
                  </a:srgbClr>
                </a:outerShdw>
              </a:effectLst>
              <a:latin typeface="Impact" panose="020B0806030902050204" pitchFamily="34" charset="0"/>
              <a:ea typeface="思源黑体" panose="020B0500000000000000" pitchFamily="34" charset="-122"/>
              <a:cs typeface="+mn-ea"/>
              <a:sym typeface="+mn-lt"/>
            </a:endParaRPr>
          </a:p>
        </p:txBody>
      </p:sp>
      <p:sp>
        <p:nvSpPr>
          <p:cNvPr id="25" name="矩形 24"/>
          <p:cNvSpPr/>
          <p:nvPr/>
        </p:nvSpPr>
        <p:spPr>
          <a:xfrm>
            <a:off x="896354" y="1874711"/>
            <a:ext cx="4248472" cy="70675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en-US" altLang="zh-CN" sz="4000" kern="0" spc="60" dirty="0">
                <a:solidFill>
                  <a:srgbClr val="1E74AE"/>
                </a:solidFill>
                <a:latin typeface="Impact" panose="020B0806030902050204" pitchFamily="34" charset="0"/>
                <a:ea typeface="思源黑体" panose="020B0500000000000000" pitchFamily="34" charset="-122"/>
                <a:cs typeface="+mn-ea"/>
                <a:sym typeface="+mn-lt"/>
              </a:rPr>
              <a:t>PART</a:t>
            </a:r>
            <a:r>
              <a:rPr lang="en-US" altLang="zh-CN" sz="4000" kern="0" spc="60" dirty="0">
                <a:solidFill>
                  <a:schemeClr val="tx1">
                    <a:lumMod val="85000"/>
                    <a:lumOff val="15000"/>
                  </a:schemeClr>
                </a:solidFill>
                <a:latin typeface="Impact" panose="020B0806030902050204" pitchFamily="34" charset="0"/>
                <a:ea typeface="思源黑体" panose="020B0500000000000000" pitchFamily="34" charset="-122"/>
                <a:cs typeface="+mn-ea"/>
                <a:sym typeface="+mn-lt"/>
              </a:rPr>
              <a:t> </a:t>
            </a:r>
            <a:r>
              <a:rPr lang="en-US" altLang="zh-CN" sz="4000" kern="0" spc="60" dirty="0">
                <a:solidFill>
                  <a:srgbClr val="FF9216"/>
                </a:solidFill>
                <a:latin typeface="Impact" panose="020B0806030902050204" pitchFamily="34" charset="0"/>
                <a:ea typeface="思源黑体" panose="020B0500000000000000" pitchFamily="34" charset="-122"/>
                <a:cs typeface="+mn-ea"/>
                <a:sym typeface="+mn-lt"/>
              </a:rPr>
              <a:t>NINE</a:t>
            </a:r>
            <a:endParaRPr lang="zh-CN" altLang="en-US" sz="4000" kern="0" spc="60" dirty="0">
              <a:solidFill>
                <a:srgbClr val="FF9216"/>
              </a:solidFill>
              <a:latin typeface="Impact" panose="020B0806030902050204" pitchFamily="34" charset="0"/>
              <a:ea typeface="思源黑体" panose="020B0500000000000000" pitchFamily="34" charset="-122"/>
              <a:cs typeface="+mn-ea"/>
              <a:sym typeface="+mn-lt"/>
            </a:endParaRPr>
          </a:p>
        </p:txBody>
      </p:sp>
      <p:sp>
        <p:nvSpPr>
          <p:cNvPr id="20" name="文本框 9"/>
          <p:cNvSpPr txBox="1"/>
          <p:nvPr/>
        </p:nvSpPr>
        <p:spPr>
          <a:xfrm>
            <a:off x="3141298" y="3931989"/>
            <a:ext cx="3037012" cy="215265"/>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用“选择做”代替“不得不”</a:t>
            </a:r>
          </a:p>
        </p:txBody>
      </p:sp>
      <p:sp>
        <p:nvSpPr>
          <p:cNvPr id="21" name="文本框 9"/>
          <p:cNvSpPr txBox="1"/>
          <p:nvPr/>
        </p:nvSpPr>
        <p:spPr>
          <a:xfrm>
            <a:off x="3141298" y="4211542"/>
            <a:ext cx="3037012" cy="215265"/>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深入理解我们行为的动机</a:t>
            </a:r>
          </a:p>
        </p:txBody>
      </p:sp>
      <p:sp>
        <p:nvSpPr>
          <p:cNvPr id="26" name="文本框 9"/>
          <p:cNvSpPr txBox="1"/>
          <p:nvPr/>
        </p:nvSpPr>
        <p:spPr>
          <a:xfrm>
            <a:off x="3141298" y="3377341"/>
            <a:ext cx="2215142" cy="215444"/>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外衣染上墨水带来的启发</a:t>
            </a:r>
          </a:p>
        </p:txBody>
      </p:sp>
      <p:sp>
        <p:nvSpPr>
          <p:cNvPr id="27" name="文本框 9"/>
          <p:cNvSpPr txBox="1"/>
          <p:nvPr/>
        </p:nvSpPr>
        <p:spPr>
          <a:xfrm>
            <a:off x="3141298" y="3657708"/>
            <a:ext cx="2647191" cy="215444"/>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“不要做任何没有乐趣的事！”</a:t>
            </a:r>
          </a:p>
        </p:txBody>
      </p:sp>
      <p:sp>
        <p:nvSpPr>
          <p:cNvPr id="29" name="文本框 9"/>
          <p:cNvSpPr txBox="1"/>
          <p:nvPr/>
        </p:nvSpPr>
        <p:spPr>
          <a:xfrm>
            <a:off x="989501" y="3924407"/>
            <a:ext cx="2333664" cy="215265"/>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为什么会自责？ </a:t>
            </a:r>
          </a:p>
        </p:txBody>
      </p:sp>
      <p:sp>
        <p:nvSpPr>
          <p:cNvPr id="30" name="文本框 9"/>
          <p:cNvSpPr txBox="1"/>
          <p:nvPr/>
        </p:nvSpPr>
        <p:spPr>
          <a:xfrm>
            <a:off x="989500" y="4202436"/>
            <a:ext cx="3367270" cy="215265"/>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非暴力沟通的忧伤 </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53" presetClass="entr" presetSubtype="16"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ppt_w</p:attrName>
                                        </p:attrNameLst>
                                      </p:cBhvr>
                                      <p:tavLst>
                                        <p:tav tm="0">
                                          <p:val>
                                            <p:fltVal val="0"/>
                                          </p:val>
                                        </p:tav>
                                        <p:tav tm="100000">
                                          <p:val>
                                            <p:strVal val="#ppt_w"/>
                                          </p:val>
                                        </p:tav>
                                      </p:tavLst>
                                    </p:anim>
                                    <p:anim calcmode="lin" valueType="num">
                                      <p:cBhvr>
                                        <p:cTn id="21" dur="500" fill="hold"/>
                                        <p:tgtEl>
                                          <p:spTgt spid="4"/>
                                        </p:tgtEl>
                                        <p:attrNameLst>
                                          <p:attrName>ppt_h</p:attrName>
                                        </p:attrNameLst>
                                      </p:cBhvr>
                                      <p:tavLst>
                                        <p:tav tm="0">
                                          <p:val>
                                            <p:fltVal val="0"/>
                                          </p:val>
                                        </p:tav>
                                        <p:tav tm="100000">
                                          <p:val>
                                            <p:strVal val="#ppt_h"/>
                                          </p:val>
                                        </p:tav>
                                      </p:tavLst>
                                    </p:anim>
                                    <p:animEffect transition="in" filter="fade">
                                      <p:cBhvr>
                                        <p:cTn id="22" dur="500"/>
                                        <p:tgtEl>
                                          <p:spTgt spid="4"/>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p:cTn id="25" dur="500" fill="hold"/>
                                        <p:tgtEl>
                                          <p:spTgt spid="15"/>
                                        </p:tgtEl>
                                        <p:attrNameLst>
                                          <p:attrName>ppt_w</p:attrName>
                                        </p:attrNameLst>
                                      </p:cBhvr>
                                      <p:tavLst>
                                        <p:tav tm="0">
                                          <p:val>
                                            <p:fltVal val="0"/>
                                          </p:val>
                                        </p:tav>
                                        <p:tav tm="100000">
                                          <p:val>
                                            <p:strVal val="#ppt_w"/>
                                          </p:val>
                                        </p:tav>
                                      </p:tavLst>
                                    </p:anim>
                                    <p:anim calcmode="lin" valueType="num">
                                      <p:cBhvr>
                                        <p:cTn id="26" dur="500" fill="hold"/>
                                        <p:tgtEl>
                                          <p:spTgt spid="15"/>
                                        </p:tgtEl>
                                        <p:attrNameLst>
                                          <p:attrName>ppt_h</p:attrName>
                                        </p:attrNameLst>
                                      </p:cBhvr>
                                      <p:tavLst>
                                        <p:tav tm="0">
                                          <p:val>
                                            <p:fltVal val="0"/>
                                          </p:val>
                                        </p:tav>
                                        <p:tav tm="100000">
                                          <p:val>
                                            <p:strVal val="#ppt_h"/>
                                          </p:val>
                                        </p:tav>
                                      </p:tavLst>
                                    </p:anim>
                                    <p:animEffect transition="in" filter="fade">
                                      <p:cBhvr>
                                        <p:cTn id="27" dur="500"/>
                                        <p:tgtEl>
                                          <p:spTgt spid="15"/>
                                        </p:tgtEl>
                                      </p:cBhvr>
                                    </p:animEffect>
                                  </p:childTnLst>
                                </p:cTn>
                              </p:par>
                            </p:childTnLst>
                          </p:cTn>
                        </p:par>
                        <p:par>
                          <p:cTn id="28" fill="hold">
                            <p:stCondLst>
                              <p:cond delay="500"/>
                            </p:stCondLst>
                            <p:childTnLst>
                              <p:par>
                                <p:cTn id="29" presetID="53" presetClass="entr" presetSubtype="16" fill="hold" grpId="0" nodeType="afterEffect">
                                  <p:stCondLst>
                                    <p:cond delay="0"/>
                                  </p:stCondLst>
                                  <p:iterate type="lt">
                                    <p:tmPct val="10000"/>
                                  </p:iterate>
                                  <p:childTnLst>
                                    <p:set>
                                      <p:cBhvr>
                                        <p:cTn id="30" dur="1" fill="hold">
                                          <p:stCondLst>
                                            <p:cond delay="0"/>
                                          </p:stCondLst>
                                        </p:cTn>
                                        <p:tgtEl>
                                          <p:spTgt spid="25"/>
                                        </p:tgtEl>
                                        <p:attrNameLst>
                                          <p:attrName>style.visibility</p:attrName>
                                        </p:attrNameLst>
                                      </p:cBhvr>
                                      <p:to>
                                        <p:strVal val="visible"/>
                                      </p:to>
                                    </p:set>
                                    <p:anim calcmode="lin" valueType="num">
                                      <p:cBhvr>
                                        <p:cTn id="31" dur="500" fill="hold"/>
                                        <p:tgtEl>
                                          <p:spTgt spid="25"/>
                                        </p:tgtEl>
                                        <p:attrNameLst>
                                          <p:attrName>ppt_w</p:attrName>
                                        </p:attrNameLst>
                                      </p:cBhvr>
                                      <p:tavLst>
                                        <p:tav tm="0">
                                          <p:val>
                                            <p:fltVal val="0"/>
                                          </p:val>
                                        </p:tav>
                                        <p:tav tm="100000">
                                          <p:val>
                                            <p:strVal val="#ppt_w"/>
                                          </p:val>
                                        </p:tav>
                                      </p:tavLst>
                                    </p:anim>
                                    <p:anim calcmode="lin" valueType="num">
                                      <p:cBhvr>
                                        <p:cTn id="32" dur="500" fill="hold"/>
                                        <p:tgtEl>
                                          <p:spTgt spid="25"/>
                                        </p:tgtEl>
                                        <p:attrNameLst>
                                          <p:attrName>ppt_h</p:attrName>
                                        </p:attrNameLst>
                                      </p:cBhvr>
                                      <p:tavLst>
                                        <p:tav tm="0">
                                          <p:val>
                                            <p:fltVal val="0"/>
                                          </p:val>
                                        </p:tav>
                                        <p:tav tm="100000">
                                          <p:val>
                                            <p:strVal val="#ppt_h"/>
                                          </p:val>
                                        </p:tav>
                                      </p:tavLst>
                                    </p:anim>
                                    <p:animEffect transition="in" filter="fade">
                                      <p:cBhvr>
                                        <p:cTn id="33" dur="500"/>
                                        <p:tgtEl>
                                          <p:spTgt spid="25"/>
                                        </p:tgtEl>
                                      </p:cBhvr>
                                    </p:animEffect>
                                  </p:childTnLst>
                                </p:cTn>
                              </p:par>
                            </p:childTnLst>
                          </p:cTn>
                        </p:par>
                        <p:par>
                          <p:cTn id="34" fill="hold">
                            <p:stCondLst>
                              <p:cond delay="899"/>
                            </p:stCondLst>
                            <p:childTnLst>
                              <p:par>
                                <p:cTn id="35" presetID="53" presetClass="entr" presetSubtype="16" fill="hold" grpId="0" nodeType="afterEffect">
                                  <p:stCondLst>
                                    <p:cond delay="0"/>
                                  </p:stCondLst>
                                  <p:iterate type="lt">
                                    <p:tmPct val="10000"/>
                                  </p:iterate>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fltVal val="0"/>
                                          </p:val>
                                        </p:tav>
                                        <p:tav tm="100000">
                                          <p:val>
                                            <p:strVal val="#ppt_h"/>
                                          </p:val>
                                        </p:tav>
                                      </p:tavLst>
                                    </p:anim>
                                    <p:animEffect transition="in" filter="fade">
                                      <p:cBhvr>
                                        <p:cTn id="39" dur="500"/>
                                        <p:tgtEl>
                                          <p:spTgt spid="16"/>
                                        </p:tgtEl>
                                      </p:cBhvr>
                                    </p:animEffect>
                                  </p:childTnLst>
                                </p:cTn>
                              </p:par>
                            </p:childTnLst>
                          </p:cTn>
                        </p:par>
                        <p:par>
                          <p:cTn id="40" fill="hold">
                            <p:stCondLst>
                              <p:cond delay="1500"/>
                            </p:stCondLst>
                            <p:childTnLst>
                              <p:par>
                                <p:cTn id="41" presetID="22" presetClass="entr" presetSubtype="8"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left)">
                                      <p:cBhvr>
                                        <p:cTn id="43" dur="500"/>
                                        <p:tgtEl>
                                          <p:spTgt spid="17"/>
                                        </p:tgtEl>
                                      </p:cBhvr>
                                    </p:animEffect>
                                  </p:childTnLst>
                                </p:cTn>
                              </p:par>
                              <p:par>
                                <p:cTn id="44" presetID="22" presetClass="entr" presetSubtype="8" fill="hold" grpId="0" nodeType="withEffect">
                                  <p:stCondLst>
                                    <p:cond delay="200"/>
                                  </p:stCondLst>
                                  <p:childTnLst>
                                    <p:set>
                                      <p:cBhvr>
                                        <p:cTn id="45" dur="1" fill="hold">
                                          <p:stCondLst>
                                            <p:cond delay="0"/>
                                          </p:stCondLst>
                                        </p:cTn>
                                        <p:tgtEl>
                                          <p:spTgt spid="18"/>
                                        </p:tgtEl>
                                        <p:attrNameLst>
                                          <p:attrName>style.visibility</p:attrName>
                                        </p:attrNameLst>
                                      </p:cBhvr>
                                      <p:to>
                                        <p:strVal val="visible"/>
                                      </p:to>
                                    </p:set>
                                    <p:animEffect transition="in" filter="wipe(left)">
                                      <p:cBhvr>
                                        <p:cTn id="46" dur="500"/>
                                        <p:tgtEl>
                                          <p:spTgt spid="18"/>
                                        </p:tgtEl>
                                      </p:cBhvr>
                                    </p:animEffect>
                                  </p:childTnLst>
                                </p:cTn>
                              </p:par>
                              <p:par>
                                <p:cTn id="47" presetID="22" presetClass="entr" presetSubtype="8" fill="hold" grpId="0" nodeType="withEffect">
                                  <p:stCondLst>
                                    <p:cond delay="600"/>
                                  </p:stCondLst>
                                  <p:childTnLst>
                                    <p:set>
                                      <p:cBhvr>
                                        <p:cTn id="48" dur="1" fill="hold">
                                          <p:stCondLst>
                                            <p:cond delay="0"/>
                                          </p:stCondLst>
                                        </p:cTn>
                                        <p:tgtEl>
                                          <p:spTgt spid="19"/>
                                        </p:tgtEl>
                                        <p:attrNameLst>
                                          <p:attrName>style.visibility</p:attrName>
                                        </p:attrNameLst>
                                      </p:cBhvr>
                                      <p:to>
                                        <p:strVal val="visible"/>
                                      </p:to>
                                    </p:set>
                                    <p:animEffect transition="in" filter="wipe(left)">
                                      <p:cBhvr>
                                        <p:cTn id="49" dur="500"/>
                                        <p:tgtEl>
                                          <p:spTgt spid="19"/>
                                        </p:tgtEl>
                                      </p:cBhvr>
                                    </p:animEffect>
                                  </p:childTnLst>
                                </p:cTn>
                              </p:par>
                              <p:par>
                                <p:cTn id="50" presetID="22" presetClass="entr" presetSubtype="8" fill="hold" grpId="0" nodeType="withEffect">
                                  <p:stCondLst>
                                    <p:cond delay="200"/>
                                  </p:stCondLst>
                                  <p:childTnLst>
                                    <p:set>
                                      <p:cBhvr>
                                        <p:cTn id="51" dur="1" fill="hold">
                                          <p:stCondLst>
                                            <p:cond delay="0"/>
                                          </p:stCondLst>
                                        </p:cTn>
                                        <p:tgtEl>
                                          <p:spTgt spid="20"/>
                                        </p:tgtEl>
                                        <p:attrNameLst>
                                          <p:attrName>style.visibility</p:attrName>
                                        </p:attrNameLst>
                                      </p:cBhvr>
                                      <p:to>
                                        <p:strVal val="visible"/>
                                      </p:to>
                                    </p:set>
                                    <p:animEffect transition="in" filter="wipe(left)">
                                      <p:cBhvr>
                                        <p:cTn id="52" dur="500"/>
                                        <p:tgtEl>
                                          <p:spTgt spid="20"/>
                                        </p:tgtEl>
                                      </p:cBhvr>
                                    </p:animEffect>
                                  </p:childTnLst>
                                </p:cTn>
                              </p:par>
                              <p:par>
                                <p:cTn id="53" presetID="22" presetClass="entr" presetSubtype="8" fill="hold" grpId="0" nodeType="withEffect">
                                  <p:stCondLst>
                                    <p:cond delay="200"/>
                                  </p:stCondLst>
                                  <p:childTnLst>
                                    <p:set>
                                      <p:cBhvr>
                                        <p:cTn id="54" dur="1" fill="hold">
                                          <p:stCondLst>
                                            <p:cond delay="0"/>
                                          </p:stCondLst>
                                        </p:cTn>
                                        <p:tgtEl>
                                          <p:spTgt spid="21"/>
                                        </p:tgtEl>
                                        <p:attrNameLst>
                                          <p:attrName>style.visibility</p:attrName>
                                        </p:attrNameLst>
                                      </p:cBhvr>
                                      <p:to>
                                        <p:strVal val="visible"/>
                                      </p:to>
                                    </p:set>
                                    <p:animEffect transition="in" filter="wipe(left)">
                                      <p:cBhvr>
                                        <p:cTn id="55" dur="500"/>
                                        <p:tgtEl>
                                          <p:spTgt spid="21"/>
                                        </p:tgtEl>
                                      </p:cBhvr>
                                    </p:animEffect>
                                  </p:childTnLst>
                                </p:cTn>
                              </p:par>
                              <p:par>
                                <p:cTn id="56" presetID="22" presetClass="entr" presetSubtype="8" fill="hold" grpId="0" nodeType="withEffect">
                                  <p:stCondLst>
                                    <p:cond delay="200"/>
                                  </p:stCondLst>
                                  <p:childTnLst>
                                    <p:set>
                                      <p:cBhvr>
                                        <p:cTn id="57" dur="1" fill="hold">
                                          <p:stCondLst>
                                            <p:cond delay="0"/>
                                          </p:stCondLst>
                                        </p:cTn>
                                        <p:tgtEl>
                                          <p:spTgt spid="26"/>
                                        </p:tgtEl>
                                        <p:attrNameLst>
                                          <p:attrName>style.visibility</p:attrName>
                                        </p:attrNameLst>
                                      </p:cBhvr>
                                      <p:to>
                                        <p:strVal val="visible"/>
                                      </p:to>
                                    </p:set>
                                    <p:animEffect transition="in" filter="wipe(left)">
                                      <p:cBhvr>
                                        <p:cTn id="58" dur="500"/>
                                        <p:tgtEl>
                                          <p:spTgt spid="26"/>
                                        </p:tgtEl>
                                      </p:cBhvr>
                                    </p:animEffect>
                                  </p:childTnLst>
                                </p:cTn>
                              </p:par>
                              <p:par>
                                <p:cTn id="59" presetID="22" presetClass="entr" presetSubtype="8" fill="hold" grpId="0" nodeType="withEffect">
                                  <p:stCondLst>
                                    <p:cond delay="200"/>
                                  </p:stCondLst>
                                  <p:childTnLst>
                                    <p:set>
                                      <p:cBhvr>
                                        <p:cTn id="60" dur="1" fill="hold">
                                          <p:stCondLst>
                                            <p:cond delay="0"/>
                                          </p:stCondLst>
                                        </p:cTn>
                                        <p:tgtEl>
                                          <p:spTgt spid="27"/>
                                        </p:tgtEl>
                                        <p:attrNameLst>
                                          <p:attrName>style.visibility</p:attrName>
                                        </p:attrNameLst>
                                      </p:cBhvr>
                                      <p:to>
                                        <p:strVal val="visible"/>
                                      </p:to>
                                    </p:set>
                                    <p:animEffect transition="in" filter="wipe(left)">
                                      <p:cBhvr>
                                        <p:cTn id="61" dur="500"/>
                                        <p:tgtEl>
                                          <p:spTgt spid="27"/>
                                        </p:tgtEl>
                                      </p:cBhvr>
                                    </p:animEffect>
                                  </p:childTnLst>
                                </p:cTn>
                              </p:par>
                            </p:childTnLst>
                          </p:cTn>
                        </p:par>
                        <p:par>
                          <p:cTn id="62" fill="hold">
                            <p:stCondLst>
                              <p:cond delay="2000"/>
                            </p:stCondLst>
                            <p:childTnLst>
                              <p:par>
                                <p:cTn id="63" presetID="22" presetClass="entr" presetSubtype="8" fill="hold" grpId="0" nodeType="after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wipe(left)">
                                      <p:cBhvr>
                                        <p:cTn id="65" dur="500"/>
                                        <p:tgtEl>
                                          <p:spTgt spid="29"/>
                                        </p:tgtEl>
                                      </p:cBhvr>
                                    </p:animEffect>
                                  </p:childTnLst>
                                </p:cTn>
                              </p:par>
                              <p:par>
                                <p:cTn id="66" presetID="22" presetClass="entr" presetSubtype="8" fill="hold" grpId="0" nodeType="withEffect">
                                  <p:stCondLst>
                                    <p:cond delay="600"/>
                                  </p:stCondLst>
                                  <p:childTnLst>
                                    <p:set>
                                      <p:cBhvr>
                                        <p:cTn id="67" dur="1" fill="hold">
                                          <p:stCondLst>
                                            <p:cond delay="0"/>
                                          </p:stCondLst>
                                        </p:cTn>
                                        <p:tgtEl>
                                          <p:spTgt spid="30"/>
                                        </p:tgtEl>
                                        <p:attrNameLst>
                                          <p:attrName>style.visibility</p:attrName>
                                        </p:attrNameLst>
                                      </p:cBhvr>
                                      <p:to>
                                        <p:strVal val="visible"/>
                                      </p:to>
                                    </p:set>
                                    <p:animEffect transition="in" filter="wipe(left)">
                                      <p:cBhvr>
                                        <p:cTn id="6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16" grpId="0"/>
      <p:bldP spid="17" grpId="0"/>
      <p:bldP spid="18" grpId="0"/>
      <p:bldP spid="19" grpId="0"/>
      <p:bldP spid="15" grpId="0"/>
      <p:bldP spid="25" grpId="0"/>
      <p:bldP spid="20" grpId="0"/>
      <p:bldP spid="21" grpId="0"/>
      <p:bldP spid="26" grpId="0"/>
      <p:bldP spid="27" grpId="0"/>
      <p:bldP spid="29" grpId="0"/>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972394" y="197930"/>
            <a:ext cx="219628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引言</a:t>
            </a:r>
          </a:p>
        </p:txBody>
      </p:sp>
      <p:sp>
        <p:nvSpPr>
          <p:cNvPr id="2" name="文本框 1"/>
          <p:cNvSpPr txBox="1"/>
          <p:nvPr/>
        </p:nvSpPr>
        <p:spPr>
          <a:xfrm>
            <a:off x="1044402" y="659595"/>
            <a:ext cx="7344816" cy="369332"/>
          </a:xfrm>
          <a:prstGeom prst="rect">
            <a:avLst/>
          </a:prstGeom>
          <a:noFill/>
        </p:spPr>
        <p:txBody>
          <a:bodyPr wrap="square" lIns="0" tIns="0" rIns="0" bIns="0" rtlCol="0">
            <a:spAutoFit/>
          </a:bodyPr>
          <a:lstStyle/>
          <a:p>
            <a:pPr algn="just"/>
            <a:r>
              <a:rPr lang="zh-CN" altLang="en-US" sz="1200" dirty="0">
                <a:solidFill>
                  <a:schemeClr val="accent6"/>
                </a:solidFill>
                <a:ea typeface="思源黑体" panose="020B0500000000000000" pitchFamily="34" charset="-122"/>
              </a:rPr>
              <a:t>人天生热爱生命，乐于互助。可为什么我们难以体会心中的爱，以致互相伤害？又是为什么有的人在充满敌意的环境中，也能心存爱意？</a:t>
            </a:r>
          </a:p>
        </p:txBody>
      </p:sp>
      <p:sp>
        <p:nvSpPr>
          <p:cNvPr id="3" name="文本框 2"/>
          <p:cNvSpPr txBox="1"/>
          <p:nvPr/>
        </p:nvSpPr>
        <p:spPr>
          <a:xfrm>
            <a:off x="3265074" y="1253626"/>
            <a:ext cx="2603864" cy="246221"/>
          </a:xfrm>
          <a:prstGeom prst="rect">
            <a:avLst/>
          </a:prstGeom>
          <a:noFill/>
        </p:spPr>
        <p:txBody>
          <a:bodyPr wrap="square" lIns="0" tIns="0" rIns="0" bIns="0" rtlCol="0">
            <a:spAutoFit/>
          </a:bodyPr>
          <a:lstStyle>
            <a:defPPr>
              <a:defRPr lang="zh-CN"/>
            </a:defPPr>
            <a:lvl1pPr algn="ctr">
              <a:defRPr sz="14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sz="1600" dirty="0"/>
              <a:t>语言及表达方式的巨大影响</a:t>
            </a:r>
          </a:p>
        </p:txBody>
      </p:sp>
      <p:grpSp>
        <p:nvGrpSpPr>
          <p:cNvPr id="7" name="组合 6"/>
          <p:cNvGrpSpPr/>
          <p:nvPr/>
        </p:nvGrpSpPr>
        <p:grpSpPr>
          <a:xfrm>
            <a:off x="896946" y="1636440"/>
            <a:ext cx="7229284" cy="3082461"/>
            <a:chOff x="896946" y="1564432"/>
            <a:chExt cx="7229284" cy="3082461"/>
          </a:xfrm>
        </p:grpSpPr>
        <p:grpSp>
          <p:nvGrpSpPr>
            <p:cNvPr id="4" name="组合 3"/>
            <p:cNvGrpSpPr/>
            <p:nvPr/>
          </p:nvGrpSpPr>
          <p:grpSpPr>
            <a:xfrm>
              <a:off x="896946" y="1852464"/>
              <a:ext cx="7229284" cy="2794429"/>
              <a:chOff x="921024" y="1591159"/>
              <a:chExt cx="7229284" cy="2794429"/>
            </a:xfrm>
          </p:grpSpPr>
          <p:sp>
            <p:nvSpPr>
              <p:cNvPr id="47" name="TextBox 11"/>
              <p:cNvSpPr txBox="1">
                <a:spLocks noChangeArrowheads="1"/>
              </p:cNvSpPr>
              <p:nvPr/>
            </p:nvSpPr>
            <p:spPr bwMode="auto">
              <a:xfrm flipH="1">
                <a:off x="6388374" y="1987188"/>
                <a:ext cx="1761934" cy="307777"/>
              </a:xfrm>
              <a:prstGeom prst="rect">
                <a:avLst/>
              </a:prstGeom>
              <a:noFill/>
            </p:spPr>
            <p:txBody>
              <a:bodyPr wrap="square" lIns="0" tIns="0" rIns="0" bIns="0" rtlCol="0">
                <a:spAutoFit/>
              </a:bodyPr>
              <a:lstStyle>
                <a:defPPr>
                  <a:defRPr lang="zh-CN"/>
                </a:defPPr>
                <a:lvl1pPr algn="ctr">
                  <a:defRPr sz="14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sym typeface="+mn-lt"/>
                  </a:rPr>
                  <a:t>艾提</a:t>
                </a:r>
                <a:r>
                  <a:rPr lang="en-US" altLang="zh-CN" dirty="0">
                    <a:sym typeface="+mn-lt"/>
                  </a:rPr>
                  <a:t>·</a:t>
                </a:r>
                <a:r>
                  <a:rPr lang="zh-CN" altLang="en-US" dirty="0">
                    <a:sym typeface="+mn-lt"/>
                  </a:rPr>
                  <a:t>海勒申</a:t>
                </a:r>
              </a:p>
            </p:txBody>
          </p:sp>
          <p:sp>
            <p:nvSpPr>
              <p:cNvPr id="48" name="TextBox 113"/>
              <p:cNvSpPr txBox="1">
                <a:spLocks noChangeArrowheads="1"/>
              </p:cNvSpPr>
              <p:nvPr/>
            </p:nvSpPr>
            <p:spPr bwMode="auto">
              <a:xfrm flipH="1">
                <a:off x="921024" y="1987188"/>
                <a:ext cx="1761934" cy="215444"/>
              </a:xfrm>
              <a:prstGeom prst="rect">
                <a:avLst/>
              </a:prstGeom>
              <a:noFill/>
            </p:spPr>
            <p:txBody>
              <a:bodyPr wrap="square" lIns="0" tIns="0" rIns="0" bIns="0" rtlCol="0">
                <a:spAutoFit/>
              </a:bodyPr>
              <a:lstStyle>
                <a:defPPr>
                  <a:defRPr lang="zh-CN"/>
                </a:defPPr>
                <a:lvl1pPr algn="ctr">
                  <a:defRPr sz="1200" b="1">
                    <a:solidFill>
                      <a:schemeClr val="tx1">
                        <a:lumMod val="75000"/>
                        <a:lumOff val="25000"/>
                      </a:schemeClr>
                    </a:solidFill>
                    <a:ea typeface="思源黑体" panose="020B0500000000000000" pitchFamily="34"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400" dirty="0">
                    <a:sym typeface="+mn-lt"/>
                  </a:rPr>
                  <a:t>童年的暴力事件</a:t>
                </a:r>
              </a:p>
            </p:txBody>
          </p:sp>
          <p:pic>
            <p:nvPicPr>
              <p:cNvPr id="49" name="图片占位符 62"/>
              <p:cNvPicPr>
                <a:picLocks noChangeAspect="1"/>
              </p:cNvPicPr>
              <p:nvPr/>
            </p:nvPicPr>
            <p:blipFill>
              <a:blip r:embed="rId4" cstate="print">
                <a:extLst>
                  <a:ext uri="{28A0092B-C50C-407E-A947-70E740481C1C}">
                    <a14:useLocalDpi xmlns:a14="http://schemas.microsoft.com/office/drawing/2010/main" val="0"/>
                  </a:ext>
                </a:extLst>
              </a:blip>
              <a:srcRect l="15973" r="15973"/>
              <a:stretch>
                <a:fillRect/>
              </a:stretch>
            </p:blipFill>
            <p:spPr>
              <a:xfrm>
                <a:off x="3651420" y="1938969"/>
                <a:ext cx="1841160" cy="1806108"/>
              </a:xfrm>
              <a:prstGeom prst="ellipse">
                <a:avLst/>
              </a:prstGeom>
              <a:effectLst>
                <a:outerShdw blurRad="190500" dist="38100" dir="2700000" algn="tl" rotWithShape="0">
                  <a:prstClr val="black">
                    <a:alpha val="30000"/>
                  </a:prstClr>
                </a:outerShdw>
              </a:effectLst>
            </p:spPr>
          </p:pic>
          <p:grpSp>
            <p:nvGrpSpPr>
              <p:cNvPr id="50" name="08711b99-5076-42ab-8052-9c6e5b89f4ee"/>
              <p:cNvGrpSpPr>
                <a:grpSpLocks noChangeAspect="1"/>
              </p:cNvGrpSpPr>
              <p:nvPr/>
            </p:nvGrpSpPr>
            <p:grpSpPr>
              <a:xfrm>
                <a:off x="2990851" y="1591159"/>
                <a:ext cx="3162299" cy="2501727"/>
                <a:chOff x="3415786" y="1308654"/>
                <a:chExt cx="5360430" cy="4240693"/>
              </a:xfrm>
            </p:grpSpPr>
            <p:sp>
              <p:nvSpPr>
                <p:cNvPr id="51" name="Arc 12"/>
                <p:cNvSpPr/>
                <p:nvPr/>
              </p:nvSpPr>
              <p:spPr>
                <a:xfrm flipH="1" flipV="1">
                  <a:off x="3975654" y="1308654"/>
                  <a:ext cx="4240694" cy="4240693"/>
                </a:xfrm>
                <a:prstGeom prst="arc">
                  <a:avLst>
                    <a:gd name="adj1" fmla="val 12136914"/>
                    <a:gd name="adj2" fmla="val 20239707"/>
                  </a:avLst>
                </a:prstGeom>
                <a:ln w="19050">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dirty="0">
                    <a:solidFill>
                      <a:schemeClr val="tx1">
                        <a:lumMod val="75000"/>
                        <a:lumOff val="25000"/>
                      </a:schemeClr>
                    </a:solidFill>
                    <a:latin typeface="等线" panose="02010600030101010101" pitchFamily="2" charset="-122"/>
                    <a:ea typeface="等线" panose="02010600030101010101" pitchFamily="2" charset="-122"/>
                    <a:cs typeface="+mn-ea"/>
                    <a:sym typeface="+mn-lt"/>
                  </a:endParaRPr>
                </a:p>
              </p:txBody>
            </p:sp>
            <p:grpSp>
              <p:nvGrpSpPr>
                <p:cNvPr id="52" name="Group 1"/>
                <p:cNvGrpSpPr/>
                <p:nvPr/>
              </p:nvGrpSpPr>
              <p:grpSpPr>
                <a:xfrm>
                  <a:off x="3415786" y="1308654"/>
                  <a:ext cx="5360430" cy="4240693"/>
                  <a:chOff x="3415786" y="1586073"/>
                  <a:chExt cx="5360430" cy="4240693"/>
                </a:xfrm>
              </p:grpSpPr>
              <p:sp>
                <p:nvSpPr>
                  <p:cNvPr id="53" name="Oval 9"/>
                  <p:cNvSpPr/>
                  <p:nvPr/>
                </p:nvSpPr>
                <p:spPr>
                  <a:xfrm>
                    <a:off x="3415786" y="3011146"/>
                    <a:ext cx="1390552" cy="1390548"/>
                  </a:xfrm>
                  <a:prstGeom prst="ellipse">
                    <a:avLst/>
                  </a:prstGeom>
                  <a:solidFill>
                    <a:srgbClr val="FF9216"/>
                  </a:solidFill>
                  <a:ln w="3175">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1350" dirty="0">
                      <a:solidFill>
                        <a:schemeClr val="tx1">
                          <a:lumMod val="75000"/>
                          <a:lumOff val="25000"/>
                        </a:schemeClr>
                      </a:solidFill>
                      <a:latin typeface="等线" panose="02010600030101010101" pitchFamily="2" charset="-122"/>
                      <a:ea typeface="等线" panose="02010600030101010101" pitchFamily="2" charset="-122"/>
                      <a:cs typeface="+mn-ea"/>
                      <a:sym typeface="+mn-lt"/>
                    </a:endParaRPr>
                  </a:p>
                </p:txBody>
              </p:sp>
              <p:sp>
                <p:nvSpPr>
                  <p:cNvPr id="54" name="Oval 10"/>
                  <p:cNvSpPr/>
                  <p:nvPr/>
                </p:nvSpPr>
                <p:spPr>
                  <a:xfrm>
                    <a:off x="7385664" y="3011146"/>
                    <a:ext cx="1390552" cy="1390548"/>
                  </a:xfrm>
                  <a:prstGeom prst="ellipse">
                    <a:avLst/>
                  </a:prstGeom>
                  <a:solidFill>
                    <a:srgbClr val="1E74AE"/>
                  </a:solidFill>
                  <a:ln w="3175">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1350" dirty="0">
                      <a:solidFill>
                        <a:schemeClr val="tx1">
                          <a:lumMod val="75000"/>
                          <a:lumOff val="25000"/>
                        </a:schemeClr>
                      </a:solidFill>
                      <a:latin typeface="等线" panose="02010600030101010101" pitchFamily="2" charset="-122"/>
                      <a:ea typeface="等线" panose="02010600030101010101" pitchFamily="2" charset="-122"/>
                      <a:cs typeface="+mn-ea"/>
                      <a:sym typeface="+mn-lt"/>
                    </a:endParaRPr>
                  </a:p>
                </p:txBody>
              </p:sp>
              <p:sp>
                <p:nvSpPr>
                  <p:cNvPr id="55" name="Arc 11"/>
                  <p:cNvSpPr/>
                  <p:nvPr/>
                </p:nvSpPr>
                <p:spPr>
                  <a:xfrm>
                    <a:off x="3975654" y="1586073"/>
                    <a:ext cx="4240694" cy="4240693"/>
                  </a:xfrm>
                  <a:prstGeom prst="arc">
                    <a:avLst>
                      <a:gd name="adj1" fmla="val 12136914"/>
                      <a:gd name="adj2" fmla="val 20239707"/>
                    </a:avLst>
                  </a:prstGeom>
                  <a:ln w="19050">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dirty="0">
                      <a:solidFill>
                        <a:schemeClr val="tx1">
                          <a:lumMod val="75000"/>
                          <a:lumOff val="25000"/>
                        </a:schemeClr>
                      </a:solidFill>
                      <a:latin typeface="等线" panose="02010600030101010101" pitchFamily="2" charset="-122"/>
                      <a:ea typeface="等线" panose="02010600030101010101" pitchFamily="2" charset="-122"/>
                      <a:cs typeface="+mn-ea"/>
                      <a:sym typeface="+mn-lt"/>
                    </a:endParaRPr>
                  </a:p>
                </p:txBody>
              </p:sp>
              <p:sp>
                <p:nvSpPr>
                  <p:cNvPr id="56" name="Oval 9"/>
                  <p:cNvSpPr/>
                  <p:nvPr/>
                </p:nvSpPr>
                <p:spPr>
                  <a:xfrm>
                    <a:off x="3802524" y="3397882"/>
                    <a:ext cx="617076" cy="617076"/>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1350" dirty="0">
                      <a:solidFill>
                        <a:schemeClr val="tx1">
                          <a:lumMod val="75000"/>
                          <a:lumOff val="25000"/>
                        </a:schemeClr>
                      </a:solidFill>
                      <a:latin typeface="等线" panose="02010600030101010101" pitchFamily="2" charset="-122"/>
                      <a:ea typeface="等线" panose="02010600030101010101" pitchFamily="2" charset="-122"/>
                      <a:cs typeface="+mn-ea"/>
                      <a:sym typeface="+mn-lt"/>
                    </a:endParaRPr>
                  </a:p>
                </p:txBody>
              </p:sp>
              <p:sp>
                <p:nvSpPr>
                  <p:cNvPr id="57" name="Oval 10"/>
                  <p:cNvSpPr/>
                  <p:nvPr/>
                </p:nvSpPr>
                <p:spPr>
                  <a:xfrm>
                    <a:off x="7772402" y="3425319"/>
                    <a:ext cx="617076" cy="562201"/>
                  </a:xfrm>
                  <a:custGeom>
                    <a:avLst/>
                    <a:gdLst>
                      <a:gd name="connsiteX0" fmla="*/ 138332 w 334963"/>
                      <a:gd name="connsiteY0" fmla="*/ 262313 h 305176"/>
                      <a:gd name="connsiteX1" fmla="*/ 143587 w 334963"/>
                      <a:gd name="connsiteY1" fmla="*/ 267671 h 305176"/>
                      <a:gd name="connsiteX2" fmla="*/ 143587 w 334963"/>
                      <a:gd name="connsiteY2" fmla="*/ 279726 h 305176"/>
                      <a:gd name="connsiteX3" fmla="*/ 169863 w 334963"/>
                      <a:gd name="connsiteY3" fmla="*/ 291781 h 305176"/>
                      <a:gd name="connsiteX4" fmla="*/ 196139 w 334963"/>
                      <a:gd name="connsiteY4" fmla="*/ 279726 h 305176"/>
                      <a:gd name="connsiteX5" fmla="*/ 196139 w 334963"/>
                      <a:gd name="connsiteY5" fmla="*/ 267671 h 305176"/>
                      <a:gd name="connsiteX6" fmla="*/ 201394 w 334963"/>
                      <a:gd name="connsiteY6" fmla="*/ 262313 h 305176"/>
                      <a:gd name="connsiteX7" fmla="*/ 207963 w 334963"/>
                      <a:gd name="connsiteY7" fmla="*/ 267671 h 305176"/>
                      <a:gd name="connsiteX8" fmla="*/ 207963 w 334963"/>
                      <a:gd name="connsiteY8" fmla="*/ 283745 h 305176"/>
                      <a:gd name="connsiteX9" fmla="*/ 204022 w 334963"/>
                      <a:gd name="connsiteY9" fmla="*/ 289102 h 305176"/>
                      <a:gd name="connsiteX10" fmla="*/ 172491 w 334963"/>
                      <a:gd name="connsiteY10" fmla="*/ 303837 h 305176"/>
                      <a:gd name="connsiteX11" fmla="*/ 169863 w 334963"/>
                      <a:gd name="connsiteY11" fmla="*/ 305176 h 305176"/>
                      <a:gd name="connsiteX12" fmla="*/ 167236 w 334963"/>
                      <a:gd name="connsiteY12" fmla="*/ 303837 h 305176"/>
                      <a:gd name="connsiteX13" fmla="*/ 135705 w 334963"/>
                      <a:gd name="connsiteY13" fmla="*/ 289102 h 305176"/>
                      <a:gd name="connsiteX14" fmla="*/ 131763 w 334963"/>
                      <a:gd name="connsiteY14" fmla="*/ 283745 h 305176"/>
                      <a:gd name="connsiteX15" fmla="*/ 131763 w 334963"/>
                      <a:gd name="connsiteY15" fmla="*/ 267671 h 305176"/>
                      <a:gd name="connsiteX16" fmla="*/ 138332 w 334963"/>
                      <a:gd name="connsiteY16" fmla="*/ 262313 h 305176"/>
                      <a:gd name="connsiteX17" fmla="*/ 128043 w 334963"/>
                      <a:gd name="connsiteY17" fmla="*/ 230563 h 305176"/>
                      <a:gd name="connsiteX18" fmla="*/ 125413 w 334963"/>
                      <a:gd name="connsiteY18" fmla="*/ 233341 h 305176"/>
                      <a:gd name="connsiteX19" fmla="*/ 125413 w 334963"/>
                      <a:gd name="connsiteY19" fmla="*/ 238898 h 305176"/>
                      <a:gd name="connsiteX20" fmla="*/ 128043 w 334963"/>
                      <a:gd name="connsiteY20" fmla="*/ 241676 h 305176"/>
                      <a:gd name="connsiteX21" fmla="*/ 206922 w 334963"/>
                      <a:gd name="connsiteY21" fmla="*/ 241676 h 305176"/>
                      <a:gd name="connsiteX22" fmla="*/ 209551 w 334963"/>
                      <a:gd name="connsiteY22" fmla="*/ 238898 h 305176"/>
                      <a:gd name="connsiteX23" fmla="*/ 209551 w 334963"/>
                      <a:gd name="connsiteY23" fmla="*/ 233341 h 305176"/>
                      <a:gd name="connsiteX24" fmla="*/ 206922 w 334963"/>
                      <a:gd name="connsiteY24" fmla="*/ 230563 h 305176"/>
                      <a:gd name="connsiteX25" fmla="*/ 128043 w 334963"/>
                      <a:gd name="connsiteY25" fmla="*/ 230563 h 305176"/>
                      <a:gd name="connsiteX26" fmla="*/ 128781 w 334963"/>
                      <a:gd name="connsiteY26" fmla="*/ 219451 h 305176"/>
                      <a:gd name="connsiteX27" fmla="*/ 207769 w 334963"/>
                      <a:gd name="connsiteY27" fmla="*/ 219451 h 305176"/>
                      <a:gd name="connsiteX28" fmla="*/ 222250 w 334963"/>
                      <a:gd name="connsiteY28" fmla="*/ 233556 h 305176"/>
                      <a:gd name="connsiteX29" fmla="*/ 222250 w 334963"/>
                      <a:gd name="connsiteY29" fmla="*/ 238684 h 305176"/>
                      <a:gd name="connsiteX30" fmla="*/ 207769 w 334963"/>
                      <a:gd name="connsiteY30" fmla="*/ 252789 h 305176"/>
                      <a:gd name="connsiteX31" fmla="*/ 128781 w 334963"/>
                      <a:gd name="connsiteY31" fmla="*/ 252789 h 305176"/>
                      <a:gd name="connsiteX32" fmla="*/ 114300 w 334963"/>
                      <a:gd name="connsiteY32" fmla="*/ 238684 h 305176"/>
                      <a:gd name="connsiteX33" fmla="*/ 114300 w 334963"/>
                      <a:gd name="connsiteY33" fmla="*/ 233556 h 305176"/>
                      <a:gd name="connsiteX34" fmla="*/ 128781 w 334963"/>
                      <a:gd name="connsiteY34" fmla="*/ 219451 h 305176"/>
                      <a:gd name="connsiteX35" fmla="*/ 266120 w 334963"/>
                      <a:gd name="connsiteY35" fmla="*/ 168353 h 305176"/>
                      <a:gd name="connsiteX36" fmla="*/ 305614 w 334963"/>
                      <a:gd name="connsiteY36" fmla="*/ 198019 h 305176"/>
                      <a:gd name="connsiteX37" fmla="*/ 306930 w 334963"/>
                      <a:gd name="connsiteY37" fmla="*/ 205758 h 305176"/>
                      <a:gd name="connsiteX38" fmla="*/ 301664 w 334963"/>
                      <a:gd name="connsiteY38" fmla="*/ 208338 h 305176"/>
                      <a:gd name="connsiteX39" fmla="*/ 299032 w 334963"/>
                      <a:gd name="connsiteY39" fmla="*/ 207048 h 305176"/>
                      <a:gd name="connsiteX40" fmla="*/ 259538 w 334963"/>
                      <a:gd name="connsiteY40" fmla="*/ 178672 h 305176"/>
                      <a:gd name="connsiteX41" fmla="*/ 258221 w 334963"/>
                      <a:gd name="connsiteY41" fmla="*/ 169643 h 305176"/>
                      <a:gd name="connsiteX42" fmla="*/ 266120 w 334963"/>
                      <a:gd name="connsiteY42" fmla="*/ 168353 h 305176"/>
                      <a:gd name="connsiteX43" fmla="*/ 75093 w 334963"/>
                      <a:gd name="connsiteY43" fmla="*/ 166503 h 305176"/>
                      <a:gd name="connsiteX44" fmla="*/ 83067 w 334963"/>
                      <a:gd name="connsiteY44" fmla="*/ 167810 h 305176"/>
                      <a:gd name="connsiteX45" fmla="*/ 81738 w 334963"/>
                      <a:gd name="connsiteY45" fmla="*/ 175654 h 305176"/>
                      <a:gd name="connsiteX46" fmla="*/ 39208 w 334963"/>
                      <a:gd name="connsiteY46" fmla="*/ 207031 h 305176"/>
                      <a:gd name="connsiteX47" fmla="*/ 35221 w 334963"/>
                      <a:gd name="connsiteY47" fmla="*/ 208338 h 305176"/>
                      <a:gd name="connsiteX48" fmla="*/ 31233 w 334963"/>
                      <a:gd name="connsiteY48" fmla="*/ 205723 h 305176"/>
                      <a:gd name="connsiteX49" fmla="*/ 32562 w 334963"/>
                      <a:gd name="connsiteY49" fmla="*/ 197879 h 305176"/>
                      <a:gd name="connsiteX50" fmla="*/ 75093 w 334963"/>
                      <a:gd name="connsiteY50" fmla="*/ 166503 h 305176"/>
                      <a:gd name="connsiteX51" fmla="*/ 284569 w 334963"/>
                      <a:gd name="connsiteY51" fmla="*/ 98801 h 305176"/>
                      <a:gd name="connsiteX52" fmla="*/ 329795 w 334963"/>
                      <a:gd name="connsiteY52" fmla="*/ 98801 h 305176"/>
                      <a:gd name="connsiteX53" fmla="*/ 334963 w 334963"/>
                      <a:gd name="connsiteY53" fmla="*/ 104975 h 305176"/>
                      <a:gd name="connsiteX54" fmla="*/ 329795 w 334963"/>
                      <a:gd name="connsiteY54" fmla="*/ 109914 h 305176"/>
                      <a:gd name="connsiteX55" fmla="*/ 284569 w 334963"/>
                      <a:gd name="connsiteY55" fmla="*/ 109914 h 305176"/>
                      <a:gd name="connsiteX56" fmla="*/ 279400 w 334963"/>
                      <a:gd name="connsiteY56" fmla="*/ 104975 h 305176"/>
                      <a:gd name="connsiteX57" fmla="*/ 284569 w 334963"/>
                      <a:gd name="connsiteY57" fmla="*/ 98801 h 305176"/>
                      <a:gd name="connsiteX58" fmla="*/ 5340 w 334963"/>
                      <a:gd name="connsiteY58" fmla="*/ 98801 h 305176"/>
                      <a:gd name="connsiteX59" fmla="*/ 53398 w 334963"/>
                      <a:gd name="connsiteY59" fmla="*/ 98801 h 305176"/>
                      <a:gd name="connsiteX60" fmla="*/ 58738 w 334963"/>
                      <a:gd name="connsiteY60" fmla="*/ 104975 h 305176"/>
                      <a:gd name="connsiteX61" fmla="*/ 53398 w 334963"/>
                      <a:gd name="connsiteY61" fmla="*/ 109914 h 305176"/>
                      <a:gd name="connsiteX62" fmla="*/ 5340 w 334963"/>
                      <a:gd name="connsiteY62" fmla="*/ 109914 h 305176"/>
                      <a:gd name="connsiteX63" fmla="*/ 0 w 334963"/>
                      <a:gd name="connsiteY63" fmla="*/ 104975 h 305176"/>
                      <a:gd name="connsiteX64" fmla="*/ 5340 w 334963"/>
                      <a:gd name="connsiteY64" fmla="*/ 98801 h 305176"/>
                      <a:gd name="connsiteX65" fmla="*/ 164887 w 334963"/>
                      <a:gd name="connsiteY65" fmla="*/ 36888 h 305176"/>
                      <a:gd name="connsiteX66" fmla="*/ 171451 w 334963"/>
                      <a:gd name="connsiteY66" fmla="*/ 43604 h 305176"/>
                      <a:gd name="connsiteX67" fmla="*/ 164887 w 334963"/>
                      <a:gd name="connsiteY67" fmla="*/ 48977 h 305176"/>
                      <a:gd name="connsiteX68" fmla="*/ 115003 w 334963"/>
                      <a:gd name="connsiteY68" fmla="*/ 100022 h 305176"/>
                      <a:gd name="connsiteX69" fmla="*/ 109752 w 334963"/>
                      <a:gd name="connsiteY69" fmla="*/ 106738 h 305176"/>
                      <a:gd name="connsiteX70" fmla="*/ 103188 w 334963"/>
                      <a:gd name="connsiteY70" fmla="*/ 100022 h 305176"/>
                      <a:gd name="connsiteX71" fmla="*/ 164887 w 334963"/>
                      <a:gd name="connsiteY71" fmla="*/ 36888 h 305176"/>
                      <a:gd name="connsiteX72" fmla="*/ 169069 w 334963"/>
                      <a:gd name="connsiteY72" fmla="*/ 9901 h 305176"/>
                      <a:gd name="connsiteX73" fmla="*/ 258763 w 334963"/>
                      <a:gd name="connsiteY73" fmla="*/ 99286 h 305176"/>
                      <a:gd name="connsiteX74" fmla="*/ 240297 w 334963"/>
                      <a:gd name="connsiteY74" fmla="*/ 154495 h 305176"/>
                      <a:gd name="connsiteX75" fmla="*/ 221830 w 334963"/>
                      <a:gd name="connsiteY75" fmla="*/ 208389 h 305176"/>
                      <a:gd name="connsiteX76" fmla="*/ 217873 w 334963"/>
                      <a:gd name="connsiteY76" fmla="*/ 214962 h 305176"/>
                      <a:gd name="connsiteX77" fmla="*/ 211278 w 334963"/>
                      <a:gd name="connsiteY77" fmla="*/ 212333 h 305176"/>
                      <a:gd name="connsiteX78" fmla="*/ 231064 w 334963"/>
                      <a:gd name="connsiteY78" fmla="*/ 147923 h 305176"/>
                      <a:gd name="connsiteX79" fmla="*/ 248211 w 334963"/>
                      <a:gd name="connsiteY79" fmla="*/ 99286 h 305176"/>
                      <a:gd name="connsiteX80" fmla="*/ 169069 w 334963"/>
                      <a:gd name="connsiteY80" fmla="*/ 21731 h 305176"/>
                      <a:gd name="connsiteX81" fmla="*/ 89927 w 334963"/>
                      <a:gd name="connsiteY81" fmla="*/ 99286 h 305176"/>
                      <a:gd name="connsiteX82" fmla="*/ 107075 w 334963"/>
                      <a:gd name="connsiteY82" fmla="*/ 146608 h 305176"/>
                      <a:gd name="connsiteX83" fmla="*/ 107075 w 334963"/>
                      <a:gd name="connsiteY83" fmla="*/ 147923 h 305176"/>
                      <a:gd name="connsiteX84" fmla="*/ 128179 w 334963"/>
                      <a:gd name="connsiteY84" fmla="*/ 212333 h 305176"/>
                      <a:gd name="connsiteX85" fmla="*/ 122903 w 334963"/>
                      <a:gd name="connsiteY85" fmla="*/ 216276 h 305176"/>
                      <a:gd name="connsiteX86" fmla="*/ 120265 w 334963"/>
                      <a:gd name="connsiteY86" fmla="*/ 214962 h 305176"/>
                      <a:gd name="connsiteX87" fmla="*/ 117627 w 334963"/>
                      <a:gd name="connsiteY87" fmla="*/ 207075 h 305176"/>
                      <a:gd name="connsiteX88" fmla="*/ 97842 w 334963"/>
                      <a:gd name="connsiteY88" fmla="*/ 154495 h 305176"/>
                      <a:gd name="connsiteX89" fmla="*/ 79375 w 334963"/>
                      <a:gd name="connsiteY89" fmla="*/ 99286 h 305176"/>
                      <a:gd name="connsiteX90" fmla="*/ 169069 w 334963"/>
                      <a:gd name="connsiteY90" fmla="*/ 9901 h 305176"/>
                      <a:gd name="connsiteX91" fmla="*/ 39107 w 334963"/>
                      <a:gd name="connsiteY91" fmla="*/ 1482 h 305176"/>
                      <a:gd name="connsiteX92" fmla="*/ 79917 w 334963"/>
                      <a:gd name="connsiteY92" fmla="*/ 31115 h 305176"/>
                      <a:gd name="connsiteX93" fmla="*/ 81234 w 334963"/>
                      <a:gd name="connsiteY93" fmla="*/ 40544 h 305176"/>
                      <a:gd name="connsiteX94" fmla="*/ 75968 w 334963"/>
                      <a:gd name="connsiteY94" fmla="*/ 43238 h 305176"/>
                      <a:gd name="connsiteX95" fmla="*/ 72019 w 334963"/>
                      <a:gd name="connsiteY95" fmla="*/ 41891 h 305176"/>
                      <a:gd name="connsiteX96" fmla="*/ 32525 w 334963"/>
                      <a:gd name="connsiteY96" fmla="*/ 10911 h 305176"/>
                      <a:gd name="connsiteX97" fmla="*/ 31208 w 334963"/>
                      <a:gd name="connsiteY97" fmla="*/ 2829 h 305176"/>
                      <a:gd name="connsiteX98" fmla="*/ 39107 w 334963"/>
                      <a:gd name="connsiteY98" fmla="*/ 1482 h 305176"/>
                      <a:gd name="connsiteX99" fmla="*/ 299086 w 334963"/>
                      <a:gd name="connsiteY99" fmla="*/ 1451 h 305176"/>
                      <a:gd name="connsiteX100" fmla="*/ 306944 w 334963"/>
                      <a:gd name="connsiteY100" fmla="*/ 2782 h 305176"/>
                      <a:gd name="connsiteX101" fmla="*/ 305634 w 334963"/>
                      <a:gd name="connsiteY101" fmla="*/ 10771 h 305176"/>
                      <a:gd name="connsiteX102" fmla="*/ 267653 w 334963"/>
                      <a:gd name="connsiteY102" fmla="*/ 38732 h 305176"/>
                      <a:gd name="connsiteX103" fmla="*/ 265033 w 334963"/>
                      <a:gd name="connsiteY103" fmla="*/ 40063 h 305176"/>
                      <a:gd name="connsiteX104" fmla="*/ 259795 w 334963"/>
                      <a:gd name="connsiteY104" fmla="*/ 37400 h 305176"/>
                      <a:gd name="connsiteX105" fmla="*/ 261104 w 334963"/>
                      <a:gd name="connsiteY105" fmla="*/ 29411 h 3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63" h="305176">
                        <a:moveTo>
                          <a:pt x="138332" y="262313"/>
                        </a:moveTo>
                        <a:cubicBezTo>
                          <a:pt x="140960" y="262313"/>
                          <a:pt x="143587" y="264992"/>
                          <a:pt x="143587" y="267671"/>
                        </a:cubicBezTo>
                        <a:cubicBezTo>
                          <a:pt x="143587" y="267671"/>
                          <a:pt x="143587" y="267671"/>
                          <a:pt x="143587" y="279726"/>
                        </a:cubicBezTo>
                        <a:cubicBezTo>
                          <a:pt x="143587" y="279726"/>
                          <a:pt x="143587" y="279726"/>
                          <a:pt x="169863" y="291781"/>
                        </a:cubicBezTo>
                        <a:cubicBezTo>
                          <a:pt x="169863" y="291781"/>
                          <a:pt x="169863" y="291781"/>
                          <a:pt x="196139" y="279726"/>
                        </a:cubicBezTo>
                        <a:cubicBezTo>
                          <a:pt x="196139" y="279726"/>
                          <a:pt x="196139" y="279726"/>
                          <a:pt x="196139" y="267671"/>
                        </a:cubicBezTo>
                        <a:cubicBezTo>
                          <a:pt x="196139" y="264992"/>
                          <a:pt x="198767" y="262313"/>
                          <a:pt x="201394" y="262313"/>
                        </a:cubicBezTo>
                        <a:cubicBezTo>
                          <a:pt x="205336" y="262313"/>
                          <a:pt x="207963" y="264992"/>
                          <a:pt x="207963" y="267671"/>
                        </a:cubicBezTo>
                        <a:cubicBezTo>
                          <a:pt x="207963" y="267671"/>
                          <a:pt x="207963" y="267671"/>
                          <a:pt x="207963" y="283745"/>
                        </a:cubicBezTo>
                        <a:cubicBezTo>
                          <a:pt x="207963" y="285084"/>
                          <a:pt x="206649" y="287763"/>
                          <a:pt x="204022" y="289102"/>
                        </a:cubicBezTo>
                        <a:cubicBezTo>
                          <a:pt x="204022" y="289102"/>
                          <a:pt x="204022" y="289102"/>
                          <a:pt x="172491" y="303837"/>
                        </a:cubicBezTo>
                        <a:cubicBezTo>
                          <a:pt x="171177" y="303837"/>
                          <a:pt x="171177" y="305176"/>
                          <a:pt x="169863" y="305176"/>
                        </a:cubicBezTo>
                        <a:cubicBezTo>
                          <a:pt x="168549" y="305176"/>
                          <a:pt x="168549" y="303837"/>
                          <a:pt x="167236" y="303837"/>
                        </a:cubicBezTo>
                        <a:cubicBezTo>
                          <a:pt x="167236" y="303837"/>
                          <a:pt x="167236" y="303837"/>
                          <a:pt x="135705" y="289102"/>
                        </a:cubicBezTo>
                        <a:cubicBezTo>
                          <a:pt x="133077" y="287763"/>
                          <a:pt x="131763" y="286423"/>
                          <a:pt x="131763" y="283745"/>
                        </a:cubicBezTo>
                        <a:cubicBezTo>
                          <a:pt x="131763" y="283745"/>
                          <a:pt x="131763" y="283745"/>
                          <a:pt x="131763" y="267671"/>
                        </a:cubicBezTo>
                        <a:cubicBezTo>
                          <a:pt x="131763" y="264992"/>
                          <a:pt x="134391" y="262313"/>
                          <a:pt x="138332" y="262313"/>
                        </a:cubicBezTo>
                        <a:close/>
                        <a:moveTo>
                          <a:pt x="128043" y="230563"/>
                        </a:moveTo>
                        <a:cubicBezTo>
                          <a:pt x="126728" y="230563"/>
                          <a:pt x="125413" y="231952"/>
                          <a:pt x="125413" y="233341"/>
                        </a:cubicBezTo>
                        <a:cubicBezTo>
                          <a:pt x="125413" y="233341"/>
                          <a:pt x="125413" y="233341"/>
                          <a:pt x="125413" y="238898"/>
                        </a:cubicBezTo>
                        <a:cubicBezTo>
                          <a:pt x="125413" y="240287"/>
                          <a:pt x="126728" y="241676"/>
                          <a:pt x="128043" y="241676"/>
                        </a:cubicBezTo>
                        <a:cubicBezTo>
                          <a:pt x="128043" y="241676"/>
                          <a:pt x="128043" y="241676"/>
                          <a:pt x="206922" y="241676"/>
                        </a:cubicBezTo>
                        <a:cubicBezTo>
                          <a:pt x="208237" y="241676"/>
                          <a:pt x="209551" y="240287"/>
                          <a:pt x="209551" y="238898"/>
                        </a:cubicBezTo>
                        <a:cubicBezTo>
                          <a:pt x="209551" y="238898"/>
                          <a:pt x="209551" y="238898"/>
                          <a:pt x="209551" y="233341"/>
                        </a:cubicBezTo>
                        <a:cubicBezTo>
                          <a:pt x="209551" y="231952"/>
                          <a:pt x="208237" y="230563"/>
                          <a:pt x="206922" y="230563"/>
                        </a:cubicBezTo>
                        <a:cubicBezTo>
                          <a:pt x="206922" y="230563"/>
                          <a:pt x="206922" y="230563"/>
                          <a:pt x="128043" y="230563"/>
                        </a:cubicBezTo>
                        <a:close/>
                        <a:moveTo>
                          <a:pt x="128781" y="219451"/>
                        </a:moveTo>
                        <a:cubicBezTo>
                          <a:pt x="128781" y="219451"/>
                          <a:pt x="128781" y="219451"/>
                          <a:pt x="207769" y="219451"/>
                        </a:cubicBezTo>
                        <a:cubicBezTo>
                          <a:pt x="215668" y="219451"/>
                          <a:pt x="222250" y="225862"/>
                          <a:pt x="222250" y="233556"/>
                        </a:cubicBezTo>
                        <a:cubicBezTo>
                          <a:pt x="222250" y="233556"/>
                          <a:pt x="222250" y="233556"/>
                          <a:pt x="222250" y="238684"/>
                        </a:cubicBezTo>
                        <a:cubicBezTo>
                          <a:pt x="222250" y="246378"/>
                          <a:pt x="215668" y="252789"/>
                          <a:pt x="207769" y="252789"/>
                        </a:cubicBezTo>
                        <a:cubicBezTo>
                          <a:pt x="207769" y="252789"/>
                          <a:pt x="207769" y="252789"/>
                          <a:pt x="128781" y="252789"/>
                        </a:cubicBezTo>
                        <a:cubicBezTo>
                          <a:pt x="120883" y="252789"/>
                          <a:pt x="114300" y="246378"/>
                          <a:pt x="114300" y="238684"/>
                        </a:cubicBezTo>
                        <a:cubicBezTo>
                          <a:pt x="114300" y="238684"/>
                          <a:pt x="114300" y="238684"/>
                          <a:pt x="114300" y="233556"/>
                        </a:cubicBezTo>
                        <a:cubicBezTo>
                          <a:pt x="114300" y="225862"/>
                          <a:pt x="120883" y="219451"/>
                          <a:pt x="128781" y="219451"/>
                        </a:cubicBezTo>
                        <a:close/>
                        <a:moveTo>
                          <a:pt x="266120" y="168353"/>
                        </a:moveTo>
                        <a:cubicBezTo>
                          <a:pt x="266120" y="168353"/>
                          <a:pt x="266120" y="168353"/>
                          <a:pt x="305614" y="198019"/>
                        </a:cubicBezTo>
                        <a:cubicBezTo>
                          <a:pt x="308247" y="199309"/>
                          <a:pt x="309563" y="203179"/>
                          <a:pt x="306930" y="205758"/>
                        </a:cubicBezTo>
                        <a:cubicBezTo>
                          <a:pt x="305614" y="207048"/>
                          <a:pt x="304297" y="208338"/>
                          <a:pt x="301664" y="208338"/>
                        </a:cubicBezTo>
                        <a:cubicBezTo>
                          <a:pt x="301664" y="208338"/>
                          <a:pt x="300348" y="208338"/>
                          <a:pt x="299032" y="207048"/>
                        </a:cubicBezTo>
                        <a:cubicBezTo>
                          <a:pt x="299032" y="207048"/>
                          <a:pt x="299032" y="207048"/>
                          <a:pt x="259538" y="178672"/>
                        </a:cubicBezTo>
                        <a:cubicBezTo>
                          <a:pt x="256905" y="176092"/>
                          <a:pt x="255588" y="172222"/>
                          <a:pt x="258221" y="169643"/>
                        </a:cubicBezTo>
                        <a:cubicBezTo>
                          <a:pt x="259538" y="167063"/>
                          <a:pt x="263487" y="167063"/>
                          <a:pt x="266120" y="168353"/>
                        </a:cubicBezTo>
                        <a:close/>
                        <a:moveTo>
                          <a:pt x="75093" y="166503"/>
                        </a:moveTo>
                        <a:cubicBezTo>
                          <a:pt x="77751" y="163888"/>
                          <a:pt x="81738" y="165195"/>
                          <a:pt x="83067" y="167810"/>
                        </a:cubicBezTo>
                        <a:cubicBezTo>
                          <a:pt x="85725" y="170425"/>
                          <a:pt x="84396" y="174347"/>
                          <a:pt x="81738" y="175654"/>
                        </a:cubicBezTo>
                        <a:cubicBezTo>
                          <a:pt x="81738" y="175654"/>
                          <a:pt x="81738" y="175654"/>
                          <a:pt x="39208" y="207031"/>
                        </a:cubicBezTo>
                        <a:cubicBezTo>
                          <a:pt x="37879" y="208338"/>
                          <a:pt x="36550" y="208338"/>
                          <a:pt x="35221" y="208338"/>
                        </a:cubicBezTo>
                        <a:cubicBezTo>
                          <a:pt x="33892" y="208338"/>
                          <a:pt x="31233" y="207031"/>
                          <a:pt x="31233" y="205723"/>
                        </a:cubicBezTo>
                        <a:cubicBezTo>
                          <a:pt x="28575" y="203109"/>
                          <a:pt x="29904" y="199187"/>
                          <a:pt x="32562" y="197879"/>
                        </a:cubicBezTo>
                        <a:cubicBezTo>
                          <a:pt x="32562" y="197879"/>
                          <a:pt x="32562" y="197879"/>
                          <a:pt x="75093" y="166503"/>
                        </a:cubicBezTo>
                        <a:close/>
                        <a:moveTo>
                          <a:pt x="284569" y="98801"/>
                        </a:moveTo>
                        <a:cubicBezTo>
                          <a:pt x="284569" y="98801"/>
                          <a:pt x="284569" y="98801"/>
                          <a:pt x="329795" y="98801"/>
                        </a:cubicBezTo>
                        <a:cubicBezTo>
                          <a:pt x="332379" y="98801"/>
                          <a:pt x="334963" y="101271"/>
                          <a:pt x="334963" y="104975"/>
                        </a:cubicBezTo>
                        <a:cubicBezTo>
                          <a:pt x="334963" y="107444"/>
                          <a:pt x="332379" y="109914"/>
                          <a:pt x="329795" y="109914"/>
                        </a:cubicBezTo>
                        <a:cubicBezTo>
                          <a:pt x="329795" y="109914"/>
                          <a:pt x="329795" y="109914"/>
                          <a:pt x="284569" y="109914"/>
                        </a:cubicBezTo>
                        <a:cubicBezTo>
                          <a:pt x="281985" y="109914"/>
                          <a:pt x="279400" y="107444"/>
                          <a:pt x="279400" y="104975"/>
                        </a:cubicBezTo>
                        <a:cubicBezTo>
                          <a:pt x="279400" y="101271"/>
                          <a:pt x="281985" y="98801"/>
                          <a:pt x="284569" y="98801"/>
                        </a:cubicBezTo>
                        <a:close/>
                        <a:moveTo>
                          <a:pt x="5340" y="98801"/>
                        </a:moveTo>
                        <a:cubicBezTo>
                          <a:pt x="5340" y="98801"/>
                          <a:pt x="5340" y="98801"/>
                          <a:pt x="53398" y="98801"/>
                        </a:cubicBezTo>
                        <a:cubicBezTo>
                          <a:pt x="56068" y="98801"/>
                          <a:pt x="58738" y="101271"/>
                          <a:pt x="58738" y="104975"/>
                        </a:cubicBezTo>
                        <a:cubicBezTo>
                          <a:pt x="58738" y="107444"/>
                          <a:pt x="56068" y="109914"/>
                          <a:pt x="53398" y="109914"/>
                        </a:cubicBezTo>
                        <a:cubicBezTo>
                          <a:pt x="53398" y="109914"/>
                          <a:pt x="53398" y="109914"/>
                          <a:pt x="5340" y="109914"/>
                        </a:cubicBezTo>
                        <a:cubicBezTo>
                          <a:pt x="2670" y="109914"/>
                          <a:pt x="0" y="107444"/>
                          <a:pt x="0" y="104975"/>
                        </a:cubicBezTo>
                        <a:cubicBezTo>
                          <a:pt x="0" y="101271"/>
                          <a:pt x="2670" y="98801"/>
                          <a:pt x="5340" y="98801"/>
                        </a:cubicBezTo>
                        <a:close/>
                        <a:moveTo>
                          <a:pt x="164887" y="36888"/>
                        </a:moveTo>
                        <a:cubicBezTo>
                          <a:pt x="168826" y="36888"/>
                          <a:pt x="171451" y="40918"/>
                          <a:pt x="171451" y="43604"/>
                        </a:cubicBezTo>
                        <a:cubicBezTo>
                          <a:pt x="171451" y="46291"/>
                          <a:pt x="168826" y="48977"/>
                          <a:pt x="164887" y="48977"/>
                        </a:cubicBezTo>
                        <a:cubicBezTo>
                          <a:pt x="137320" y="48977"/>
                          <a:pt x="115003" y="71813"/>
                          <a:pt x="115003" y="100022"/>
                        </a:cubicBezTo>
                        <a:cubicBezTo>
                          <a:pt x="115003" y="104051"/>
                          <a:pt x="112377" y="106738"/>
                          <a:pt x="109752" y="106738"/>
                        </a:cubicBezTo>
                        <a:cubicBezTo>
                          <a:pt x="105814" y="106738"/>
                          <a:pt x="103188" y="104051"/>
                          <a:pt x="103188" y="100022"/>
                        </a:cubicBezTo>
                        <a:cubicBezTo>
                          <a:pt x="103188" y="65097"/>
                          <a:pt x="130756" y="36888"/>
                          <a:pt x="164887" y="36888"/>
                        </a:cubicBezTo>
                        <a:close/>
                        <a:moveTo>
                          <a:pt x="169069" y="9901"/>
                        </a:moveTo>
                        <a:cubicBezTo>
                          <a:pt x="219192" y="9901"/>
                          <a:pt x="258763" y="50650"/>
                          <a:pt x="258763" y="99286"/>
                        </a:cubicBezTo>
                        <a:cubicBezTo>
                          <a:pt x="258763" y="120318"/>
                          <a:pt x="253487" y="138721"/>
                          <a:pt x="240297" y="154495"/>
                        </a:cubicBezTo>
                        <a:cubicBezTo>
                          <a:pt x="215235" y="189986"/>
                          <a:pt x="221830" y="207075"/>
                          <a:pt x="221830" y="208389"/>
                        </a:cubicBezTo>
                        <a:cubicBezTo>
                          <a:pt x="223149" y="211018"/>
                          <a:pt x="221830" y="213647"/>
                          <a:pt x="217873" y="214962"/>
                        </a:cubicBezTo>
                        <a:cubicBezTo>
                          <a:pt x="215235" y="216276"/>
                          <a:pt x="212597" y="214962"/>
                          <a:pt x="211278" y="212333"/>
                        </a:cubicBezTo>
                        <a:cubicBezTo>
                          <a:pt x="209959" y="211018"/>
                          <a:pt x="200726" y="188672"/>
                          <a:pt x="231064" y="147923"/>
                        </a:cubicBezTo>
                        <a:cubicBezTo>
                          <a:pt x="241616" y="133463"/>
                          <a:pt x="248211" y="117689"/>
                          <a:pt x="248211" y="99286"/>
                        </a:cubicBezTo>
                        <a:cubicBezTo>
                          <a:pt x="248211" y="55908"/>
                          <a:pt x="212597" y="21731"/>
                          <a:pt x="169069" y="21731"/>
                        </a:cubicBezTo>
                        <a:cubicBezTo>
                          <a:pt x="125541" y="21731"/>
                          <a:pt x="89927" y="55908"/>
                          <a:pt x="89927" y="99286"/>
                        </a:cubicBezTo>
                        <a:cubicBezTo>
                          <a:pt x="89927" y="116375"/>
                          <a:pt x="96523" y="133463"/>
                          <a:pt x="107075" y="146608"/>
                        </a:cubicBezTo>
                        <a:cubicBezTo>
                          <a:pt x="107075" y="147923"/>
                          <a:pt x="107075" y="147923"/>
                          <a:pt x="107075" y="147923"/>
                        </a:cubicBezTo>
                        <a:cubicBezTo>
                          <a:pt x="137413" y="189986"/>
                          <a:pt x="129498" y="211018"/>
                          <a:pt x="128179" y="212333"/>
                        </a:cubicBezTo>
                        <a:cubicBezTo>
                          <a:pt x="126860" y="214962"/>
                          <a:pt x="124222" y="216276"/>
                          <a:pt x="122903" y="216276"/>
                        </a:cubicBezTo>
                        <a:cubicBezTo>
                          <a:pt x="121584" y="216276"/>
                          <a:pt x="120265" y="216276"/>
                          <a:pt x="120265" y="214962"/>
                        </a:cubicBezTo>
                        <a:cubicBezTo>
                          <a:pt x="117627" y="213647"/>
                          <a:pt x="116308" y="211018"/>
                          <a:pt x="117627" y="207075"/>
                        </a:cubicBezTo>
                        <a:cubicBezTo>
                          <a:pt x="117627" y="207075"/>
                          <a:pt x="124222" y="191301"/>
                          <a:pt x="97842" y="154495"/>
                        </a:cubicBezTo>
                        <a:cubicBezTo>
                          <a:pt x="84651" y="138721"/>
                          <a:pt x="79375" y="120318"/>
                          <a:pt x="79375" y="99286"/>
                        </a:cubicBezTo>
                        <a:cubicBezTo>
                          <a:pt x="79375" y="50650"/>
                          <a:pt x="118946" y="9901"/>
                          <a:pt x="169069" y="9901"/>
                        </a:cubicBezTo>
                        <a:close/>
                        <a:moveTo>
                          <a:pt x="39107" y="1482"/>
                        </a:moveTo>
                        <a:cubicBezTo>
                          <a:pt x="39107" y="1482"/>
                          <a:pt x="39107" y="1482"/>
                          <a:pt x="79917" y="31115"/>
                        </a:cubicBezTo>
                        <a:cubicBezTo>
                          <a:pt x="82550" y="33809"/>
                          <a:pt x="82550" y="37850"/>
                          <a:pt x="81234" y="40544"/>
                        </a:cubicBezTo>
                        <a:cubicBezTo>
                          <a:pt x="79917" y="41891"/>
                          <a:pt x="78601" y="43238"/>
                          <a:pt x="75968" y="43238"/>
                        </a:cubicBezTo>
                        <a:cubicBezTo>
                          <a:pt x="74651" y="43238"/>
                          <a:pt x="73335" y="41891"/>
                          <a:pt x="72019" y="41891"/>
                        </a:cubicBezTo>
                        <a:lnTo>
                          <a:pt x="32525" y="10911"/>
                        </a:lnTo>
                        <a:cubicBezTo>
                          <a:pt x="29892" y="8217"/>
                          <a:pt x="28575" y="5523"/>
                          <a:pt x="31208" y="2829"/>
                        </a:cubicBezTo>
                        <a:cubicBezTo>
                          <a:pt x="32525" y="135"/>
                          <a:pt x="36474" y="-1212"/>
                          <a:pt x="39107" y="1482"/>
                        </a:cubicBezTo>
                        <a:close/>
                        <a:moveTo>
                          <a:pt x="299086" y="1451"/>
                        </a:moveTo>
                        <a:cubicBezTo>
                          <a:pt x="301705" y="-1212"/>
                          <a:pt x="305634" y="119"/>
                          <a:pt x="306944" y="2782"/>
                        </a:cubicBezTo>
                        <a:cubicBezTo>
                          <a:pt x="309563" y="5445"/>
                          <a:pt x="308254" y="8108"/>
                          <a:pt x="305634" y="10771"/>
                        </a:cubicBezTo>
                        <a:cubicBezTo>
                          <a:pt x="305634" y="10771"/>
                          <a:pt x="305634" y="10771"/>
                          <a:pt x="267653" y="38732"/>
                        </a:cubicBezTo>
                        <a:cubicBezTo>
                          <a:pt x="266343" y="40063"/>
                          <a:pt x="265033" y="40063"/>
                          <a:pt x="265033" y="40063"/>
                        </a:cubicBezTo>
                        <a:cubicBezTo>
                          <a:pt x="262414" y="40063"/>
                          <a:pt x="261104" y="38732"/>
                          <a:pt x="259795" y="37400"/>
                        </a:cubicBezTo>
                        <a:cubicBezTo>
                          <a:pt x="257175" y="34737"/>
                          <a:pt x="258485" y="30743"/>
                          <a:pt x="261104" y="29411"/>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1350" dirty="0">
                      <a:solidFill>
                        <a:schemeClr val="tx1">
                          <a:lumMod val="75000"/>
                          <a:lumOff val="25000"/>
                        </a:schemeClr>
                      </a:solidFill>
                      <a:latin typeface="等线" panose="02010600030101010101" pitchFamily="2" charset="-122"/>
                      <a:ea typeface="等线" panose="02010600030101010101" pitchFamily="2" charset="-122"/>
                      <a:cs typeface="+mn-ea"/>
                      <a:sym typeface="+mn-lt"/>
                    </a:endParaRPr>
                  </a:p>
                </p:txBody>
              </p:sp>
            </p:grpSp>
          </p:grpSp>
          <p:sp>
            <p:nvSpPr>
              <p:cNvPr id="58" name="TextBox 11"/>
              <p:cNvSpPr txBox="1">
                <a:spLocks noChangeArrowheads="1"/>
              </p:cNvSpPr>
              <p:nvPr/>
            </p:nvSpPr>
            <p:spPr bwMode="auto">
              <a:xfrm flipH="1">
                <a:off x="6388374" y="2239231"/>
                <a:ext cx="1761934" cy="2146357"/>
              </a:xfrm>
              <a:prstGeom prst="rect">
                <a:avLst/>
              </a:prstGeom>
              <a:noFill/>
              <a:ln>
                <a:noFill/>
              </a:ln>
            </p:spPr>
            <p:txBody>
              <a:bodyPr wrap="square">
                <a:spAutoFit/>
              </a:bodyPr>
              <a:lstStyle>
                <a:defPPr>
                  <a:defRPr lang="zh-CN"/>
                </a:defPPr>
                <a:lvl1pPr marL="0" marR="0" lvl="0" indent="0" algn="just" defTabSz="914400" eaLnBrk="1" fontAlgn="auto" latinLnBrk="0" hangingPunct="1">
                  <a:lnSpc>
                    <a:spcPct val="150000"/>
                  </a:lnSpc>
                  <a:spcBef>
                    <a:spcPts val="0"/>
                  </a:spcBef>
                  <a:spcAft>
                    <a:spcPts val="0"/>
                  </a:spcAft>
                  <a:buClrTx/>
                  <a:buSzTx/>
                  <a:buFontTx/>
                  <a:buNone/>
                  <a:defRPr sz="1000">
                    <a:solidFill>
                      <a:schemeClr val="tx1">
                        <a:lumMod val="65000"/>
                        <a:lumOff val="3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sym typeface="+mn-lt"/>
                  </a:rPr>
                  <a:t>她同样是一个犹太人，曾经被关押在德国人的集中营。她依然一片柔情，在自己的日记中记录她勇敢地面对粗暴的太保，认为他们也是人，应该用心去理解他们。艾提</a:t>
                </a:r>
                <a:r>
                  <a:rPr lang="en-US" altLang="zh-CN" dirty="0">
                    <a:sym typeface="+mn-lt"/>
                  </a:rPr>
                  <a:t>·</a:t>
                </a:r>
                <a:r>
                  <a:rPr lang="zh-CN" altLang="en-US" dirty="0">
                    <a:sym typeface="+mn-lt"/>
                  </a:rPr>
                  <a:t>海勒申让作者思考，</a:t>
                </a:r>
                <a:r>
                  <a:rPr lang="zh-CN" altLang="en-US" b="1" dirty="0">
                    <a:sym typeface="+mn-lt"/>
                  </a:rPr>
                  <a:t>是什么力量让人在最恶劣的情况下还能关爱生命。</a:t>
                </a:r>
              </a:p>
            </p:txBody>
          </p:sp>
          <p:sp>
            <p:nvSpPr>
              <p:cNvPr id="59" name="TextBox 11"/>
              <p:cNvSpPr txBox="1">
                <a:spLocks noChangeArrowheads="1"/>
              </p:cNvSpPr>
              <p:nvPr/>
            </p:nvSpPr>
            <p:spPr bwMode="auto">
              <a:xfrm flipH="1">
                <a:off x="921024" y="2239231"/>
                <a:ext cx="1761934" cy="1683602"/>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eaLnBrk="1" fontAlgn="auto" latinLnBrk="0" hangingPunct="1">
                  <a:lnSpc>
                    <a:spcPct val="150000"/>
                  </a:lnSpc>
                  <a:spcBef>
                    <a:spcPts val="0"/>
                  </a:spcBef>
                  <a:spcAft>
                    <a:spcPts val="0"/>
                  </a:spcAft>
                  <a:buClrTx/>
                  <a:buSzTx/>
                  <a:buFontTx/>
                  <a:buNone/>
                  <a:defRPr/>
                </a:pPr>
                <a:r>
                  <a:rPr lang="zh-CN" altLang="en-US" sz="1000" dirty="0">
                    <a:solidFill>
                      <a:schemeClr val="tx1">
                        <a:lumMod val="65000"/>
                        <a:lumOff val="35000"/>
                      </a:schemeClr>
                    </a:solidFill>
                    <a:latin typeface="Calibri" panose="020F0502020204030204" pitchFamily="34" charset="0"/>
                    <a:ea typeface="思源黑体" panose="020B0500000000000000" pitchFamily="34" charset="-122"/>
                    <a:sym typeface="+mn-lt"/>
                  </a:rPr>
                  <a:t>作者童年亲眼目睹因肤色引发的种族冲突和死亡事件，同时也因为自己是犹太人而受到班里男孩的殴打和侮辱。从这个时候作者就开始思考，</a:t>
                </a:r>
                <a:r>
                  <a:rPr lang="zh-CN" altLang="en-US" sz="1000" b="1" dirty="0">
                    <a:solidFill>
                      <a:schemeClr val="tx1">
                        <a:lumMod val="65000"/>
                        <a:lumOff val="35000"/>
                      </a:schemeClr>
                    </a:solidFill>
                    <a:latin typeface="Calibri" panose="020F0502020204030204" pitchFamily="34" charset="0"/>
                    <a:ea typeface="思源黑体" panose="020B0500000000000000" pitchFamily="34" charset="-122"/>
                    <a:sym typeface="+mn-lt"/>
                  </a:rPr>
                  <a:t>为什么人们之间难以体会心中的爱，以致互相伤害。</a:t>
                </a:r>
              </a:p>
            </p:txBody>
          </p:sp>
        </p:grpSp>
        <p:cxnSp>
          <p:nvCxnSpPr>
            <p:cNvPr id="6" name="直接箭头连接符 5"/>
            <p:cNvCxnSpPr/>
            <p:nvPr/>
          </p:nvCxnSpPr>
          <p:spPr>
            <a:xfrm flipV="1">
              <a:off x="1764482" y="1564432"/>
              <a:ext cx="2664296" cy="635842"/>
            </a:xfrm>
            <a:prstGeom prst="straightConnector1">
              <a:avLst/>
            </a:prstGeom>
            <a:ln w="19050">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flipH="1" flipV="1">
              <a:off x="4428778" y="1564432"/>
              <a:ext cx="2622275" cy="635842"/>
            </a:xfrm>
            <a:prstGeom prst="straightConnector1">
              <a:avLst/>
            </a:prstGeom>
            <a:ln w="19050">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rot="1010184">
            <a:off x="5716072" y="1780457"/>
            <a:ext cx="686757" cy="184666"/>
          </a:xfrm>
          <a:prstGeom prst="rect">
            <a:avLst/>
          </a:prstGeom>
          <a:noFill/>
        </p:spPr>
        <p:txBody>
          <a:bodyPr wrap="square" lIns="0" tIns="0" rIns="0" bIns="0" rtlCol="0">
            <a:spAutoFit/>
          </a:bodyPr>
          <a:lstStyle>
            <a:defPPr>
              <a:defRPr lang="zh-CN"/>
            </a:defPPr>
            <a:lvl1pPr algn="ctr">
              <a:defRPr sz="1200" b="1">
                <a:solidFill>
                  <a:schemeClr val="accent6"/>
                </a:solidFill>
                <a:ea typeface="思源黑体" panose="020B0500000000000000" pitchFamily="34" charset="-122"/>
              </a:defRPr>
            </a:lvl1pPr>
          </a:lstStyle>
          <a:p>
            <a:r>
              <a:rPr lang="zh-CN" altLang="en-US" dirty="0">
                <a:solidFill>
                  <a:schemeClr val="tx1">
                    <a:lumMod val="75000"/>
                    <a:lumOff val="25000"/>
                  </a:schemeClr>
                </a:solidFill>
              </a:rPr>
              <a:t>源于</a:t>
            </a:r>
          </a:p>
        </p:txBody>
      </p:sp>
      <p:sp>
        <p:nvSpPr>
          <p:cNvPr id="68" name="文本框 67"/>
          <p:cNvSpPr txBox="1"/>
          <p:nvPr/>
        </p:nvSpPr>
        <p:spPr>
          <a:xfrm rot="20780647">
            <a:off x="2633694" y="1766829"/>
            <a:ext cx="686757" cy="184666"/>
          </a:xfrm>
          <a:prstGeom prst="rect">
            <a:avLst/>
          </a:prstGeom>
          <a:noFill/>
        </p:spPr>
        <p:txBody>
          <a:bodyPr wrap="square" lIns="0" tIns="0" rIns="0" bIns="0" rtlCol="0">
            <a:spAutoFit/>
          </a:bodyPr>
          <a:lstStyle/>
          <a:p>
            <a:pPr algn="ctr"/>
            <a:r>
              <a:rPr lang="zh-CN" altLang="en-US" sz="1200" b="1" dirty="0">
                <a:solidFill>
                  <a:schemeClr val="tx1">
                    <a:lumMod val="75000"/>
                    <a:lumOff val="25000"/>
                  </a:schemeClr>
                </a:solidFill>
                <a:ea typeface="思源黑体" panose="020B0500000000000000" pitchFamily="34" charset="-122"/>
              </a:rPr>
              <a:t>源于</a:t>
            </a:r>
          </a:p>
        </p:txBody>
      </p:sp>
      <p:sp>
        <p:nvSpPr>
          <p:cNvPr id="71" name="文本框 70"/>
          <p:cNvSpPr txBox="1"/>
          <p:nvPr/>
        </p:nvSpPr>
        <p:spPr>
          <a:xfrm>
            <a:off x="980618" y="4588527"/>
            <a:ext cx="5156678" cy="400110"/>
          </a:xfrm>
          <a:prstGeom prst="rect">
            <a:avLst/>
          </a:prstGeom>
          <a:noFill/>
        </p:spPr>
        <p:txBody>
          <a:bodyPr wrap="square">
            <a:spAutoFit/>
          </a:bodyPr>
          <a:lstStyle/>
          <a:p>
            <a:pPr algn="just"/>
            <a:r>
              <a:rPr lang="zh-CN" altLang="en-US" sz="1000" dirty="0">
                <a:ea typeface="思源黑体" panose="020B0500000000000000" pitchFamily="34" charset="-122"/>
              </a:rPr>
              <a:t>也许我们并不认为自己的谈话方式是“暴力”的，但我们的语言确实常常引发自己和他人的痛苦。只有非暴力沟通才能使我们情意相同，乐于互助。</a:t>
            </a:r>
          </a:p>
        </p:txBody>
      </p:sp>
      <p:sp>
        <p:nvSpPr>
          <p:cNvPr id="11" name="矩形: 圆角 10"/>
          <p:cNvSpPr/>
          <p:nvPr/>
        </p:nvSpPr>
        <p:spPr>
          <a:xfrm>
            <a:off x="972394" y="4571278"/>
            <a:ext cx="5156678" cy="449538"/>
          </a:xfrm>
          <a:prstGeom prst="roundRect">
            <a:avLst/>
          </a:prstGeom>
          <a:noFill/>
          <a:ln>
            <a:solidFill>
              <a:srgbClr val="1E7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5400600" cy="4603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让生命之花绽放</a:t>
            </a:r>
          </a:p>
        </p:txBody>
      </p:sp>
      <p:sp>
        <p:nvSpPr>
          <p:cNvPr id="3" name="文本框 2"/>
          <p:cNvSpPr txBox="1"/>
          <p:nvPr/>
        </p:nvSpPr>
        <p:spPr>
          <a:xfrm>
            <a:off x="1044402" y="659595"/>
            <a:ext cx="7344816" cy="184150"/>
          </a:xfrm>
          <a:prstGeom prst="rect">
            <a:avLst/>
          </a:prstGeom>
          <a:noFill/>
        </p:spPr>
        <p:txBody>
          <a:bodyPr wrap="square" lIns="0" tIns="0" rIns="0" bIns="0" rtlCol="0">
            <a:spAutoFit/>
          </a:bodyPr>
          <a:lstStyle/>
          <a:p>
            <a:pPr lvl="0" algn="just">
              <a:buClrTx/>
              <a:buSzTx/>
              <a:buFontTx/>
            </a:pPr>
            <a:r>
              <a:rPr lang="zh-CN" altLang="en-US" sz="1200" dirty="0">
                <a:solidFill>
                  <a:schemeClr val="tx1">
                    <a:lumMod val="65000"/>
                    <a:lumOff val="35000"/>
                  </a:schemeClr>
                </a:solidFill>
                <a:ea typeface="思源黑体" panose="020B0500000000000000" pitchFamily="34" charset="-122"/>
                <a:sym typeface="+mn-ea"/>
              </a:rPr>
              <a:t>一旦负面的自我评价使我们看不到生命的美，我们就会忘记自己是</a:t>
            </a:r>
            <a:r>
              <a:rPr lang="en-US" altLang="zh-CN" sz="1200" dirty="0">
                <a:solidFill>
                  <a:schemeClr val="tx1">
                    <a:lumMod val="65000"/>
                    <a:lumOff val="35000"/>
                  </a:schemeClr>
                </a:solidFill>
                <a:ea typeface="思源黑体" panose="020B0500000000000000" pitchFamily="34" charset="-122"/>
                <a:sym typeface="+mn-ea"/>
              </a:rPr>
              <a:t>“</a:t>
            </a:r>
            <a:r>
              <a:rPr lang="zh-CN" altLang="en-US" sz="1200" dirty="0">
                <a:solidFill>
                  <a:schemeClr val="tx1">
                    <a:lumMod val="65000"/>
                    <a:lumOff val="35000"/>
                  </a:schemeClr>
                </a:solidFill>
                <a:ea typeface="思源黑体" panose="020B0500000000000000" pitchFamily="34" charset="-122"/>
                <a:sym typeface="+mn-ea"/>
              </a:rPr>
              <a:t>特殊的生命</a:t>
            </a:r>
            <a:r>
              <a:rPr lang="en-US" altLang="zh-CN" sz="1200" dirty="0">
                <a:solidFill>
                  <a:schemeClr val="tx1">
                    <a:lumMod val="65000"/>
                    <a:lumOff val="35000"/>
                  </a:schemeClr>
                </a:solidFill>
                <a:ea typeface="思源黑体" panose="020B0500000000000000" pitchFamily="34" charset="-122"/>
                <a:sym typeface="+mn-ea"/>
              </a:rPr>
              <a:t>”</a:t>
            </a:r>
            <a:r>
              <a:rPr lang="zh-CN" altLang="en-US" sz="1200" dirty="0">
                <a:solidFill>
                  <a:schemeClr val="tx1">
                    <a:lumMod val="65000"/>
                    <a:lumOff val="35000"/>
                  </a:schemeClr>
                </a:solidFill>
                <a:ea typeface="思源黑体" panose="020B0500000000000000" pitchFamily="34" charset="-122"/>
                <a:sym typeface="+mn-ea"/>
              </a:rPr>
              <a:t>。</a:t>
            </a:r>
          </a:p>
        </p:txBody>
      </p:sp>
      <p:sp>
        <p:nvSpPr>
          <p:cNvPr id="4" name="文本框 3"/>
          <p:cNvSpPr txBox="1"/>
          <p:nvPr/>
        </p:nvSpPr>
        <p:spPr>
          <a:xfrm>
            <a:off x="2772594" y="1253626"/>
            <a:ext cx="3672408" cy="245745"/>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培养对自己的爱</a:t>
            </a:r>
          </a:p>
        </p:txBody>
      </p:sp>
      <p:pic>
        <p:nvPicPr>
          <p:cNvPr id="5" name="图片 4"/>
          <p:cNvPicPr>
            <a:picLocks noChangeAspect="1"/>
          </p:cNvPicPr>
          <p:nvPr/>
        </p:nvPicPr>
        <p:blipFill>
          <a:blip r:embed="rId3"/>
          <a:srcRect b="8311"/>
          <a:stretch>
            <a:fillRect/>
          </a:stretch>
        </p:blipFill>
        <p:spPr>
          <a:xfrm>
            <a:off x="718820" y="2000250"/>
            <a:ext cx="3973195" cy="2048510"/>
          </a:xfrm>
          <a:prstGeom prst="rect">
            <a:avLst/>
          </a:prstGeom>
          <a:effectLst>
            <a:outerShdw blurRad="50800" dist="38100" dir="2700000" algn="tl" rotWithShape="0">
              <a:prstClr val="black">
                <a:alpha val="40000"/>
              </a:prstClr>
            </a:outerShdw>
          </a:effectLst>
        </p:spPr>
      </p:pic>
      <p:sp>
        <p:nvSpPr>
          <p:cNvPr id="6" name="文本框 5"/>
          <p:cNvSpPr txBox="1"/>
          <p:nvPr/>
        </p:nvSpPr>
        <p:spPr>
          <a:xfrm>
            <a:off x="5165725" y="1940560"/>
            <a:ext cx="3223895" cy="2168525"/>
          </a:xfrm>
          <a:prstGeom prst="rect">
            <a:avLst/>
          </a:prstGeom>
          <a:noFill/>
        </p:spPr>
        <p:txBody>
          <a:bodyPr wrap="square">
            <a:spAutoFit/>
          </a:bodyPr>
          <a:lstStyle/>
          <a:p>
            <a:pPr algn="just">
              <a:lnSpc>
                <a:spcPct val="150000"/>
              </a:lnSpc>
            </a:pPr>
            <a:r>
              <a:rPr lang="zh-CN" altLang="en-US" sz="1000" dirty="0">
                <a:solidFill>
                  <a:schemeClr val="tx1">
                    <a:lumMod val="65000"/>
                    <a:lumOff val="35000"/>
                  </a:schemeClr>
                </a:solidFill>
                <a:ea typeface="思源黑体" panose="020B0500000000000000" pitchFamily="34" charset="-122"/>
                <a:sym typeface="+mn-ea"/>
              </a:rPr>
              <a:t>一旦负面的自我评价使我们看不到生命的美，我们就会忘记自己是“特殊的生命”，而把自己当作一张椅子。如果我们习惯于将自己视为工具——充满各种缺陷的工具，自我憎恨还令人奇怪吗？</a:t>
            </a:r>
          </a:p>
          <a:p>
            <a:pPr algn="just">
              <a:lnSpc>
                <a:spcPct val="150000"/>
              </a:lnSpc>
            </a:pPr>
            <a:r>
              <a:rPr lang="zh-CN" altLang="en-US" sz="1000" dirty="0">
                <a:solidFill>
                  <a:schemeClr val="tx1">
                    <a:lumMod val="65000"/>
                    <a:lumOff val="35000"/>
                  </a:schemeClr>
                </a:solidFill>
                <a:ea typeface="思源黑体" panose="020B0500000000000000" pitchFamily="34" charset="-122"/>
                <a:sym typeface="+mn-ea"/>
              </a:rPr>
              <a:t>如何培养对自己的爱呢？转变自我评价的方式是一个重要方面。既然希望自己所做的任何事情都是有益的，那么，自我评价的方式就要有助于学习，使我们的选择符合生命的需要。然而，不幸的是，我们的自我评价方式往往导致自我憎恨，而无助于学习。</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extLst>
              <p:ext uri="{D42A27DB-BD31-4B8C-83A1-F6EECF244321}">
                <p14:modId xmlns:p14="http://schemas.microsoft.com/office/powerpoint/2010/main" val="1984469600"/>
              </p:ext>
            </p:extLst>
          </p:nvPr>
        </p:nvGraphicFramePr>
        <p:xfrm>
          <a:off x="720366" y="1780456"/>
          <a:ext cx="7992888" cy="40416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5"/>
          <p:cNvSpPr/>
          <p:nvPr/>
        </p:nvSpPr>
        <p:spPr>
          <a:xfrm>
            <a:off x="972394" y="197930"/>
            <a:ext cx="5400600" cy="4603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当我们的表现不完美</a:t>
            </a:r>
          </a:p>
        </p:txBody>
      </p:sp>
      <p:sp>
        <p:nvSpPr>
          <p:cNvPr id="7" name="文本框 6"/>
          <p:cNvSpPr txBox="1"/>
          <p:nvPr/>
        </p:nvSpPr>
        <p:spPr>
          <a:xfrm>
            <a:off x="1044402" y="659595"/>
            <a:ext cx="7344816" cy="553720"/>
          </a:xfrm>
          <a:prstGeom prst="rect">
            <a:avLst/>
          </a:prstGeom>
          <a:noFill/>
        </p:spPr>
        <p:txBody>
          <a:bodyPr wrap="square" lIns="0" tIns="0" rIns="0" bIns="0" rtlCol="0">
            <a:spAutoFit/>
          </a:bodyPr>
          <a:lstStyle/>
          <a:p>
            <a:pPr lvl="0" algn="just">
              <a:buClrTx/>
              <a:buSzTx/>
              <a:buFontTx/>
            </a:pPr>
            <a:r>
              <a:rPr lang="zh-CN" altLang="en-US" sz="1200" dirty="0">
                <a:solidFill>
                  <a:schemeClr val="tx1">
                    <a:lumMod val="65000"/>
                    <a:lumOff val="35000"/>
                  </a:schemeClr>
                </a:solidFill>
                <a:ea typeface="思源黑体" panose="020B0500000000000000" pitchFamily="34" charset="-122"/>
                <a:sym typeface="+mn-ea"/>
              </a:rPr>
              <a:t>人们会为自己的表现不好而自责，并为此感到痛苦。但有的人会深陷自我憎恨之中，无法从失误中获益</a:t>
            </a:r>
            <a:r>
              <a:rPr lang="en-US" altLang="zh-CN" sz="1200" dirty="0">
                <a:solidFill>
                  <a:schemeClr val="tx1">
                    <a:lumMod val="65000"/>
                    <a:lumOff val="35000"/>
                  </a:schemeClr>
                </a:solidFill>
                <a:ea typeface="思源黑体" panose="020B0500000000000000" pitchFamily="34" charset="-122"/>
                <a:sym typeface="+mn-ea"/>
              </a:rPr>
              <a:t>——</a:t>
            </a:r>
            <a:r>
              <a:rPr lang="zh-CN" altLang="en-US" sz="1200" dirty="0">
                <a:solidFill>
                  <a:schemeClr val="tx1">
                    <a:lumMod val="65000"/>
                    <a:lumOff val="35000"/>
                  </a:schemeClr>
                </a:solidFill>
                <a:ea typeface="思源黑体" panose="020B0500000000000000" pitchFamily="34" charset="-122"/>
                <a:sym typeface="+mn-ea"/>
              </a:rPr>
              <a:t>失误揭示我们的局限性，并引导我们的成长。我们有时候通过自责得到了教训，但我希望这种改变是出于对生命的爱，而不是出于愧疚或内疚这些具有负面影响的心理。</a:t>
            </a:r>
          </a:p>
        </p:txBody>
      </p:sp>
      <p:sp>
        <p:nvSpPr>
          <p:cNvPr id="8" name="文本框 7"/>
          <p:cNvSpPr txBox="1"/>
          <p:nvPr/>
        </p:nvSpPr>
        <p:spPr>
          <a:xfrm>
            <a:off x="2772594" y="1253626"/>
            <a:ext cx="3672408" cy="245745"/>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出于愧疚的自我评价</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5400600" cy="4603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为什么会自责？</a:t>
            </a:r>
          </a:p>
        </p:txBody>
      </p:sp>
      <p:sp>
        <p:nvSpPr>
          <p:cNvPr id="3" name="文本框 2"/>
          <p:cNvSpPr txBox="1"/>
          <p:nvPr/>
        </p:nvSpPr>
        <p:spPr>
          <a:xfrm>
            <a:off x="1044402" y="659595"/>
            <a:ext cx="7344816" cy="553720"/>
          </a:xfrm>
          <a:prstGeom prst="rect">
            <a:avLst/>
          </a:prstGeom>
          <a:noFill/>
        </p:spPr>
        <p:txBody>
          <a:bodyPr wrap="square" lIns="0" tIns="0" rIns="0" bIns="0" rtlCol="0">
            <a:spAutoFit/>
          </a:bodyPr>
          <a:lstStyle/>
          <a:p>
            <a:pPr lvl="0" algn="just">
              <a:buClrTx/>
              <a:buSzTx/>
              <a:buFontTx/>
            </a:pPr>
            <a:r>
              <a:rPr lang="zh-CN" altLang="en-US" sz="1200" dirty="0">
                <a:solidFill>
                  <a:schemeClr val="tx1">
                    <a:lumMod val="65000"/>
                    <a:lumOff val="35000"/>
                  </a:schemeClr>
                </a:solidFill>
                <a:ea typeface="思源黑体" panose="020B0500000000000000" pitchFamily="34" charset="-122"/>
                <a:sym typeface="+mn-ea"/>
              </a:rPr>
              <a:t>非暴力沟通认为，对他人的职责反映了我们遇到挫折</a:t>
            </a:r>
            <a:r>
              <a:rPr lang="en-US" altLang="zh-CN" sz="1200" dirty="0">
                <a:solidFill>
                  <a:schemeClr val="tx1">
                    <a:lumMod val="65000"/>
                    <a:lumOff val="35000"/>
                  </a:schemeClr>
                </a:solidFill>
                <a:ea typeface="思源黑体" panose="020B0500000000000000" pitchFamily="34" charset="-122"/>
                <a:sym typeface="+mn-ea"/>
              </a:rPr>
              <a:t>——</a:t>
            </a:r>
            <a:r>
              <a:rPr lang="zh-CN" altLang="en-US" sz="1200" dirty="0">
                <a:solidFill>
                  <a:schemeClr val="tx1">
                    <a:lumMod val="65000"/>
                    <a:lumOff val="35000"/>
                  </a:schemeClr>
                </a:solidFill>
                <a:ea typeface="思源黑体" panose="020B0500000000000000" pitchFamily="34" charset="-122"/>
                <a:sym typeface="+mn-ea"/>
              </a:rPr>
              <a:t>他人的行为不符合我们的需要。如果指责的是自己，那就是我的行为不符合我的需要。如果我们专注于需要是否得到满足以及得到怎样的满足，我们就能从自我评价中获益。</a:t>
            </a:r>
          </a:p>
        </p:txBody>
      </p:sp>
      <p:sp>
        <p:nvSpPr>
          <p:cNvPr id="4" name="文本框 3"/>
          <p:cNvSpPr txBox="1"/>
          <p:nvPr/>
        </p:nvSpPr>
        <p:spPr>
          <a:xfrm>
            <a:off x="2772594" y="1253626"/>
            <a:ext cx="3672408" cy="245745"/>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怎样保持正确的自我评价？</a:t>
            </a:r>
          </a:p>
        </p:txBody>
      </p:sp>
      <p:sp>
        <p:nvSpPr>
          <p:cNvPr id="6" name="文本框 5"/>
          <p:cNvSpPr txBox="1"/>
          <p:nvPr/>
        </p:nvSpPr>
        <p:spPr>
          <a:xfrm>
            <a:off x="2996565" y="1809115"/>
            <a:ext cx="3223895" cy="553085"/>
          </a:xfrm>
          <a:prstGeom prst="rect">
            <a:avLst/>
          </a:prstGeom>
          <a:noFill/>
        </p:spPr>
        <p:txBody>
          <a:bodyPr wrap="square">
            <a:spAutoFit/>
          </a:bodyPr>
          <a:lstStyle/>
          <a:p>
            <a:pPr algn="just">
              <a:lnSpc>
                <a:spcPct val="150000"/>
              </a:lnSpc>
            </a:pPr>
            <a:r>
              <a:rPr lang="zh-CN" altLang="en-US" sz="1000" dirty="0">
                <a:solidFill>
                  <a:schemeClr val="tx1">
                    <a:lumMod val="65000"/>
                    <a:lumOff val="35000"/>
                  </a:schemeClr>
                </a:solidFill>
                <a:ea typeface="思源黑体" panose="020B0500000000000000" pitchFamily="34" charset="-122"/>
                <a:sym typeface="+mn-ea"/>
              </a:rPr>
              <a:t>一旦发现自己正在做无益的事情，我们的挑战是如何对需要和价值观保持清醒的认识，以使我们的转变：</a:t>
            </a:r>
          </a:p>
        </p:txBody>
      </p:sp>
      <p:sp>
        <p:nvSpPr>
          <p:cNvPr id="5" name="矩形 4"/>
          <p:cNvSpPr/>
          <p:nvPr/>
        </p:nvSpPr>
        <p:spPr>
          <a:xfrm>
            <a:off x="3060065" y="2725420"/>
            <a:ext cx="3096260" cy="504190"/>
          </a:xfrm>
          <a:prstGeom prst="rect">
            <a:avLst/>
          </a:prstGeom>
          <a:noFill/>
          <a:ln w="19050">
            <a:solidFill>
              <a:srgbClr val="1E74AE"/>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1E74AE"/>
                </a:solidFill>
                <a:latin typeface="Calibri" panose="020F0502020204030204" pitchFamily="34" charset="0"/>
                <a:ea typeface="思源黑体" panose="020B0500000000000000" pitchFamily="34" charset="-122"/>
              </a:rPr>
              <a:t>（</a:t>
            </a:r>
            <a:r>
              <a:rPr lang="en-US" altLang="zh-CN" sz="1400" b="1" dirty="0">
                <a:solidFill>
                  <a:srgbClr val="1E74AE"/>
                </a:solidFill>
                <a:latin typeface="Calibri" panose="020F0502020204030204" pitchFamily="34" charset="0"/>
                <a:ea typeface="思源黑体" panose="020B0500000000000000" pitchFamily="34" charset="-122"/>
              </a:rPr>
              <a:t>1</a:t>
            </a:r>
            <a:r>
              <a:rPr lang="zh-CN" altLang="en-US" sz="1400" b="1" dirty="0">
                <a:solidFill>
                  <a:srgbClr val="1E74AE"/>
                </a:solidFill>
                <a:latin typeface="Calibri" panose="020F0502020204030204" pitchFamily="34" charset="0"/>
                <a:ea typeface="思源黑体" panose="020B0500000000000000" pitchFamily="34" charset="-122"/>
              </a:rPr>
              <a:t>）符合我们的心愿</a:t>
            </a:r>
          </a:p>
        </p:txBody>
      </p:sp>
      <p:sp>
        <p:nvSpPr>
          <p:cNvPr id="7" name="矩形 6"/>
          <p:cNvSpPr/>
          <p:nvPr/>
        </p:nvSpPr>
        <p:spPr>
          <a:xfrm>
            <a:off x="3060700" y="3401695"/>
            <a:ext cx="3096260" cy="914400"/>
          </a:xfrm>
          <a:prstGeom prst="rect">
            <a:avLst/>
          </a:prstGeom>
          <a:noFill/>
          <a:ln w="19050">
            <a:solidFill>
              <a:srgbClr val="FF921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400" b="1" dirty="0">
                <a:solidFill>
                  <a:srgbClr val="FF9216"/>
                </a:solidFill>
                <a:latin typeface="Calibri" panose="020F0502020204030204" pitchFamily="34" charset="0"/>
                <a:ea typeface="思源黑体" panose="020B0500000000000000" pitchFamily="34" charset="-122"/>
              </a:rPr>
              <a:t>（</a:t>
            </a:r>
            <a:r>
              <a:rPr lang="en-US" altLang="zh-CN" sz="1400" b="1" dirty="0">
                <a:solidFill>
                  <a:srgbClr val="FF9216"/>
                </a:solidFill>
                <a:latin typeface="Calibri" panose="020F0502020204030204" pitchFamily="34" charset="0"/>
                <a:ea typeface="思源黑体" panose="020B0500000000000000" pitchFamily="34" charset="-122"/>
              </a:rPr>
              <a:t>2</a:t>
            </a:r>
            <a:r>
              <a:rPr lang="zh-CN" altLang="en-US" sz="1400" b="1" dirty="0">
                <a:solidFill>
                  <a:srgbClr val="FF9216"/>
                </a:solidFill>
                <a:latin typeface="Calibri" panose="020F0502020204030204" pitchFamily="34" charset="0"/>
                <a:ea typeface="思源黑体" panose="020B0500000000000000" pitchFamily="34" charset="-122"/>
              </a:rPr>
              <a:t>）出于对自己的尊重和爱护，而不是出于自我憎恨、内疚或羞愧</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5400600" cy="4603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非暴力沟通的忧伤</a:t>
            </a:r>
          </a:p>
        </p:txBody>
      </p:sp>
      <p:sp>
        <p:nvSpPr>
          <p:cNvPr id="3" name="文本框 2"/>
          <p:cNvSpPr txBox="1"/>
          <p:nvPr/>
        </p:nvSpPr>
        <p:spPr>
          <a:xfrm>
            <a:off x="1044402" y="659595"/>
            <a:ext cx="7344816" cy="184150"/>
          </a:xfrm>
          <a:prstGeom prst="rect">
            <a:avLst/>
          </a:prstGeom>
          <a:noFill/>
        </p:spPr>
        <p:txBody>
          <a:bodyPr wrap="square" lIns="0" tIns="0" rIns="0" bIns="0" rtlCol="0">
            <a:spAutoFit/>
          </a:bodyPr>
          <a:lstStyle/>
          <a:p>
            <a:pPr lvl="0" algn="just">
              <a:buClrTx/>
              <a:buSzTx/>
              <a:buFontTx/>
            </a:pPr>
            <a:r>
              <a:rPr lang="zh-CN" altLang="en-US" sz="1200" dirty="0">
                <a:solidFill>
                  <a:schemeClr val="tx1">
                    <a:lumMod val="65000"/>
                    <a:lumOff val="35000"/>
                  </a:schemeClr>
                </a:solidFill>
                <a:ea typeface="思源黑体" panose="020B0500000000000000" pitchFamily="34" charset="-122"/>
                <a:sym typeface="+mn-ea"/>
              </a:rPr>
              <a:t>既然我们可以用心体会他人的评论所反映的需要，我们一样可以了解自责所反映的需要。</a:t>
            </a:r>
          </a:p>
        </p:txBody>
      </p:sp>
      <p:sp>
        <p:nvSpPr>
          <p:cNvPr id="4" name="文本框 3"/>
          <p:cNvSpPr txBox="1"/>
          <p:nvPr/>
        </p:nvSpPr>
        <p:spPr>
          <a:xfrm>
            <a:off x="2772594" y="1253626"/>
            <a:ext cx="3672408" cy="245745"/>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非暴力沟通如何克服责备自己</a:t>
            </a:r>
          </a:p>
        </p:txBody>
      </p:sp>
      <p:sp>
        <p:nvSpPr>
          <p:cNvPr id="8" name="矩形 7"/>
          <p:cNvSpPr/>
          <p:nvPr/>
        </p:nvSpPr>
        <p:spPr>
          <a:xfrm>
            <a:off x="1044575" y="1800860"/>
            <a:ext cx="4339590" cy="1191895"/>
          </a:xfrm>
          <a:prstGeom prst="rect">
            <a:avLst/>
          </a:prstGeom>
          <a:solidFill>
            <a:srgbClr val="1E74AE"/>
          </a:solidFill>
          <a:ln w="19050">
            <a:solidFill>
              <a:srgbClr val="1E74A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solidFill>
                  <a:schemeClr val="bg1"/>
                </a:solidFill>
                <a:latin typeface="Calibri" panose="020F0502020204030204" pitchFamily="34" charset="0"/>
                <a:ea typeface="思源黑体" panose="020B0500000000000000" pitchFamily="34" charset="-122"/>
              </a:rPr>
              <a:t>例如，如果发现我们痛骂自己：“你看你，又把事情搞砸了！”我们马上就可以问：“我什么样的需要没有得到满足？”一旦意识到自己尚未满足的需要——很可能是多个层面的需要，我们的身心状态就会发生明显的变化。我们不再感到羞愧、内疚和沮丧，而开始体会到别的情感。不论它们是忧愁、失望、恐惧、悲伤、挫折感或别的——其目的都是推动我们去满足需要和追逐梦想。</a:t>
            </a:r>
          </a:p>
        </p:txBody>
      </p:sp>
      <p:sp>
        <p:nvSpPr>
          <p:cNvPr id="5" name="矩形 4"/>
          <p:cNvSpPr/>
          <p:nvPr/>
        </p:nvSpPr>
        <p:spPr>
          <a:xfrm>
            <a:off x="3754755" y="3293745"/>
            <a:ext cx="4339590" cy="1191895"/>
          </a:xfrm>
          <a:prstGeom prst="rect">
            <a:avLst/>
          </a:prstGeom>
          <a:solidFill>
            <a:srgbClr val="FF9216"/>
          </a:solidFill>
          <a:ln w="19050">
            <a:solidFill>
              <a:srgbClr val="FF921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solidFill>
                  <a:schemeClr val="bg1"/>
                </a:solidFill>
                <a:latin typeface="Calibri" panose="020F0502020204030204" pitchFamily="34" charset="0"/>
                <a:ea typeface="思源黑体" panose="020B0500000000000000" pitchFamily="34" charset="-122"/>
              </a:rPr>
              <a:t>非暴力沟通鼓励我们直面人生的苦难：在遇到挫折时，充分体会人生的悲哀和内心的渴望。是的，感到遗憾是难免的。但它能帮助我们从经历中学习，而无须责备自己。我们意识到过去的行为违背了自己的需要及价值观，并允许这种觉察引发的情感充分流淌。一旦专注于尚未满足的需要，我们就会考虑如何满足它。反之，如果用苛刻的语言指责自己，我们不仅难以找到解决办法，而且容易陷于自我惩罚的痛苦中。</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nvGraphicFramePr>
        <p:xfrm>
          <a:off x="508794" y="394449"/>
          <a:ext cx="8128000" cy="54184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矩形 5"/>
          <p:cNvSpPr/>
          <p:nvPr/>
        </p:nvSpPr>
        <p:spPr>
          <a:xfrm>
            <a:off x="972394" y="197930"/>
            <a:ext cx="5400600" cy="4603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自我宽恕</a:t>
            </a:r>
          </a:p>
        </p:txBody>
      </p:sp>
      <p:sp>
        <p:nvSpPr>
          <p:cNvPr id="7" name="文本框 6"/>
          <p:cNvSpPr txBox="1"/>
          <p:nvPr/>
        </p:nvSpPr>
        <p:spPr>
          <a:xfrm>
            <a:off x="1044402" y="659595"/>
            <a:ext cx="7344816" cy="369332"/>
          </a:xfrm>
          <a:prstGeom prst="rect">
            <a:avLst/>
          </a:prstGeom>
          <a:noFill/>
        </p:spPr>
        <p:txBody>
          <a:bodyPr wrap="square" lIns="0" tIns="0" rIns="0" bIns="0" rtlCol="0">
            <a:spAutoFit/>
          </a:bodyPr>
          <a:lstStyle/>
          <a:p>
            <a:pPr lvl="0" algn="just">
              <a:buClrTx/>
              <a:buSzTx/>
              <a:buFontTx/>
            </a:pPr>
            <a:r>
              <a:rPr lang="zh-CN" altLang="en-US" sz="1200" dirty="0">
                <a:solidFill>
                  <a:schemeClr val="tx1">
                    <a:lumMod val="65000"/>
                    <a:lumOff val="35000"/>
                  </a:schemeClr>
                </a:solidFill>
                <a:ea typeface="思源黑体" panose="020B0500000000000000" pitchFamily="34" charset="-122"/>
                <a:sym typeface="+mn-ea"/>
              </a:rPr>
              <a:t>非暴力沟通的自我宽恕：我们试图理解自己过去的所作所为，问自己：“我做那件事是为了满足什么需要？”我相信，人的行为总是服务于自身的需要及价值观。</a:t>
            </a:r>
          </a:p>
        </p:txBody>
      </p:sp>
      <p:sp>
        <p:nvSpPr>
          <p:cNvPr id="8" name="文本框 7"/>
          <p:cNvSpPr txBox="1"/>
          <p:nvPr/>
        </p:nvSpPr>
        <p:spPr>
          <a:xfrm>
            <a:off x="2772594" y="1253626"/>
            <a:ext cx="3672408" cy="245745"/>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怎样自我宽恕</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72394" y="197930"/>
            <a:ext cx="5400600" cy="4603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外衣染上墨水带来的启发</a:t>
            </a:r>
          </a:p>
        </p:txBody>
      </p:sp>
      <p:sp>
        <p:nvSpPr>
          <p:cNvPr id="7" name="文本框 6"/>
          <p:cNvSpPr txBox="1"/>
          <p:nvPr/>
        </p:nvSpPr>
        <p:spPr>
          <a:xfrm>
            <a:off x="1044402" y="659595"/>
            <a:ext cx="7344816" cy="184150"/>
          </a:xfrm>
          <a:prstGeom prst="rect">
            <a:avLst/>
          </a:prstGeom>
          <a:noFill/>
        </p:spPr>
        <p:txBody>
          <a:bodyPr wrap="square" lIns="0" tIns="0" rIns="0" bIns="0" rtlCol="0">
            <a:spAutoFit/>
          </a:bodyPr>
          <a:lstStyle/>
          <a:p>
            <a:pPr lvl="0" algn="just">
              <a:buClrTx/>
              <a:buSzTx/>
              <a:buFontTx/>
            </a:pPr>
            <a:r>
              <a:rPr lang="zh-CN" altLang="en-US" sz="1200" dirty="0">
                <a:solidFill>
                  <a:schemeClr val="tx1">
                    <a:lumMod val="65000"/>
                    <a:lumOff val="35000"/>
                  </a:schemeClr>
                </a:solidFill>
                <a:ea typeface="思源黑体" panose="020B0500000000000000" pitchFamily="34" charset="-122"/>
                <a:sym typeface="+mn-ea"/>
              </a:rPr>
              <a:t>作者通过个人经历来说明非暴力沟通的忧伤及自我宽恕。</a:t>
            </a:r>
          </a:p>
        </p:txBody>
      </p:sp>
      <p:sp>
        <p:nvSpPr>
          <p:cNvPr id="8" name="文本框 7"/>
          <p:cNvSpPr txBox="1"/>
          <p:nvPr/>
        </p:nvSpPr>
        <p:spPr>
          <a:xfrm>
            <a:off x="2772594" y="1253626"/>
            <a:ext cx="3672408" cy="245745"/>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案例：非暴力沟通的忧伤及自我宽恕</a:t>
            </a:r>
          </a:p>
        </p:txBody>
      </p:sp>
      <p:sp>
        <p:nvSpPr>
          <p:cNvPr id="12" name="右箭头 11"/>
          <p:cNvSpPr/>
          <p:nvPr>
            <p:custDataLst>
              <p:tags r:id="rId1"/>
            </p:custDataLst>
          </p:nvPr>
        </p:nvSpPr>
        <p:spPr>
          <a:xfrm>
            <a:off x="9729" y="1779024"/>
            <a:ext cx="9146062" cy="511185"/>
          </a:xfrm>
          <a:prstGeom prst="rightArrow">
            <a:avLst/>
          </a:prstGeom>
          <a:solidFill>
            <a:srgbClr val="1E74AE"/>
          </a:solidFill>
          <a:ln w="12700" cap="flat" cmpd="sng" algn="ctr">
            <a:noFill/>
            <a:prstDash val="solid"/>
            <a:miter lim="800000"/>
          </a:ln>
          <a:effectLst/>
        </p:spPr>
        <p:txBody>
          <a:bodyPr rtlCol="0" anchor="ctr"/>
          <a:lstStyle/>
          <a:p>
            <a:pPr algn="ctr"/>
            <a:endParaRPr lang="zh-CN" altLang="en-US" sz="1500">
              <a:sym typeface="Arial" panose="020B0604020202020204" pitchFamily="34" charset="0"/>
            </a:endParaRPr>
          </a:p>
        </p:txBody>
      </p:sp>
      <p:sp>
        <p:nvSpPr>
          <p:cNvPr id="10" name="任意多边形 9"/>
          <p:cNvSpPr/>
          <p:nvPr>
            <p:custDataLst>
              <p:tags r:id="rId2"/>
            </p:custDataLst>
          </p:nvPr>
        </p:nvSpPr>
        <p:spPr>
          <a:xfrm>
            <a:off x="607194" y="1527810"/>
            <a:ext cx="1014104" cy="1014104"/>
          </a:xfrm>
          <a:custGeom>
            <a:avLst/>
            <a:gdLst>
              <a:gd name="connsiteX0" fmla="*/ 588643 w 939563"/>
              <a:gd name="connsiteY0" fmla="*/ 0 h 939562"/>
              <a:gd name="connsiteX1" fmla="*/ 696512 w 939563"/>
              <a:gd name="connsiteY1" fmla="*/ 64072 h 939562"/>
              <a:gd name="connsiteX2" fmla="*/ 807609 w 939563"/>
              <a:gd name="connsiteY2" fmla="*/ 122369 h 939562"/>
              <a:gd name="connsiteX3" fmla="*/ 868990 w 939563"/>
              <a:gd name="connsiteY3" fmla="*/ 231791 h 939562"/>
              <a:gd name="connsiteX4" fmla="*/ 936054 w 939563"/>
              <a:gd name="connsiteY4" fmla="*/ 337826 h 939562"/>
              <a:gd name="connsiteX5" fmla="*/ 934501 w 939563"/>
              <a:gd name="connsiteY5" fmla="*/ 463280 h 939562"/>
              <a:gd name="connsiteX6" fmla="*/ 939563 w 939563"/>
              <a:gd name="connsiteY6" fmla="*/ 588642 h 939562"/>
              <a:gd name="connsiteX7" fmla="*/ 875491 w 939563"/>
              <a:gd name="connsiteY7" fmla="*/ 696511 h 939562"/>
              <a:gd name="connsiteX8" fmla="*/ 817194 w 939563"/>
              <a:gd name="connsiteY8" fmla="*/ 807608 h 939562"/>
              <a:gd name="connsiteX9" fmla="*/ 707771 w 939563"/>
              <a:gd name="connsiteY9" fmla="*/ 868989 h 939562"/>
              <a:gd name="connsiteX10" fmla="*/ 601736 w 939563"/>
              <a:gd name="connsiteY10" fmla="*/ 936053 h 939562"/>
              <a:gd name="connsiteX11" fmla="*/ 476282 w 939563"/>
              <a:gd name="connsiteY11" fmla="*/ 934500 h 939562"/>
              <a:gd name="connsiteX12" fmla="*/ 350921 w 939563"/>
              <a:gd name="connsiteY12" fmla="*/ 939562 h 939562"/>
              <a:gd name="connsiteX13" fmla="*/ 243051 w 939563"/>
              <a:gd name="connsiteY13" fmla="*/ 875490 h 939562"/>
              <a:gd name="connsiteX14" fmla="*/ 131954 w 939563"/>
              <a:gd name="connsiteY14" fmla="*/ 817193 h 939562"/>
              <a:gd name="connsiteX15" fmla="*/ 70573 w 939563"/>
              <a:gd name="connsiteY15" fmla="*/ 707770 h 939562"/>
              <a:gd name="connsiteX16" fmla="*/ 3509 w 939563"/>
              <a:gd name="connsiteY16" fmla="*/ 601735 h 939562"/>
              <a:gd name="connsiteX17" fmla="*/ 5062 w 939563"/>
              <a:gd name="connsiteY17" fmla="*/ 476281 h 939562"/>
              <a:gd name="connsiteX18" fmla="*/ 0 w 939563"/>
              <a:gd name="connsiteY18" fmla="*/ 350920 h 939562"/>
              <a:gd name="connsiteX19" fmla="*/ 64072 w 939563"/>
              <a:gd name="connsiteY19" fmla="*/ 243050 h 939562"/>
              <a:gd name="connsiteX20" fmla="*/ 122370 w 939563"/>
              <a:gd name="connsiteY20" fmla="*/ 131953 h 939562"/>
              <a:gd name="connsiteX21" fmla="*/ 231792 w 939563"/>
              <a:gd name="connsiteY21" fmla="*/ 70572 h 939562"/>
              <a:gd name="connsiteX22" fmla="*/ 337827 w 939563"/>
              <a:gd name="connsiteY22" fmla="*/ 3508 h 939562"/>
              <a:gd name="connsiteX23" fmla="*/ 463281 w 939563"/>
              <a:gd name="connsiteY23" fmla="*/ 5061 h 93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39563" h="939562">
                <a:moveTo>
                  <a:pt x="588643" y="0"/>
                </a:moveTo>
                <a:lnTo>
                  <a:pt x="696512" y="64072"/>
                </a:lnTo>
                <a:lnTo>
                  <a:pt x="807609" y="122369"/>
                </a:lnTo>
                <a:lnTo>
                  <a:pt x="868990" y="231791"/>
                </a:lnTo>
                <a:lnTo>
                  <a:pt x="936054" y="337826"/>
                </a:lnTo>
                <a:lnTo>
                  <a:pt x="934501" y="463280"/>
                </a:lnTo>
                <a:lnTo>
                  <a:pt x="939563" y="588642"/>
                </a:lnTo>
                <a:lnTo>
                  <a:pt x="875491" y="696511"/>
                </a:lnTo>
                <a:lnTo>
                  <a:pt x="817194" y="807608"/>
                </a:lnTo>
                <a:lnTo>
                  <a:pt x="707771" y="868989"/>
                </a:lnTo>
                <a:lnTo>
                  <a:pt x="601736" y="936053"/>
                </a:lnTo>
                <a:lnTo>
                  <a:pt x="476282" y="934500"/>
                </a:lnTo>
                <a:lnTo>
                  <a:pt x="350921" y="939562"/>
                </a:lnTo>
                <a:lnTo>
                  <a:pt x="243051" y="875490"/>
                </a:lnTo>
                <a:lnTo>
                  <a:pt x="131954" y="817193"/>
                </a:lnTo>
                <a:lnTo>
                  <a:pt x="70573" y="707770"/>
                </a:lnTo>
                <a:lnTo>
                  <a:pt x="3509" y="601735"/>
                </a:lnTo>
                <a:lnTo>
                  <a:pt x="5062" y="476281"/>
                </a:lnTo>
                <a:lnTo>
                  <a:pt x="0" y="350920"/>
                </a:lnTo>
                <a:lnTo>
                  <a:pt x="64072" y="243050"/>
                </a:lnTo>
                <a:lnTo>
                  <a:pt x="122370" y="131953"/>
                </a:lnTo>
                <a:lnTo>
                  <a:pt x="231792" y="70572"/>
                </a:lnTo>
                <a:lnTo>
                  <a:pt x="337827" y="3508"/>
                </a:lnTo>
                <a:lnTo>
                  <a:pt x="463281" y="5061"/>
                </a:lnTo>
                <a:close/>
              </a:path>
            </a:pathLst>
          </a:custGeom>
          <a:solidFill>
            <a:srgbClr val="FFFFFF"/>
          </a:solidFill>
          <a:ln w="38100" cap="flat" cmpd="sng" algn="ctr">
            <a:solidFill>
              <a:srgbClr val="FF9216"/>
            </a:solidFill>
            <a:prstDash val="solid"/>
            <a:miter lim="800000"/>
          </a:ln>
          <a:effectLst/>
        </p:spPr>
        <p:txBody>
          <a:bodyPr lIns="0" tIns="0" rIns="0" bIns="0" rtlCol="0" anchor="ctr">
            <a:normAutofit/>
          </a:bodyPr>
          <a:lstStyle/>
          <a:p>
            <a:pPr algn="ctr"/>
            <a:r>
              <a:rPr lang="en-US" altLang="zh-CN" sz="1400" b="1">
                <a:solidFill>
                  <a:schemeClr val="tx1">
                    <a:lumMod val="75000"/>
                    <a:lumOff val="25000"/>
                  </a:schemeClr>
                </a:solidFill>
                <a:latin typeface="Calibri Light" panose="020F0302020204030204" charset="0"/>
                <a:ea typeface="+mn-ea"/>
                <a:cs typeface="+mn-ea"/>
                <a:sym typeface="Arial" panose="020B0604020202020204" pitchFamily="34" charset="0"/>
              </a:rPr>
              <a:t>01</a:t>
            </a:r>
          </a:p>
        </p:txBody>
      </p:sp>
      <p:sp>
        <p:nvSpPr>
          <p:cNvPr id="32" name="任意多边形 31"/>
          <p:cNvSpPr/>
          <p:nvPr>
            <p:custDataLst>
              <p:tags r:id="rId3"/>
            </p:custDataLst>
          </p:nvPr>
        </p:nvSpPr>
        <p:spPr>
          <a:xfrm>
            <a:off x="2312641" y="1527810"/>
            <a:ext cx="1014104" cy="1014104"/>
          </a:xfrm>
          <a:custGeom>
            <a:avLst/>
            <a:gdLst>
              <a:gd name="connsiteX0" fmla="*/ 588643 w 939563"/>
              <a:gd name="connsiteY0" fmla="*/ 0 h 939562"/>
              <a:gd name="connsiteX1" fmla="*/ 696512 w 939563"/>
              <a:gd name="connsiteY1" fmla="*/ 64072 h 939562"/>
              <a:gd name="connsiteX2" fmla="*/ 807609 w 939563"/>
              <a:gd name="connsiteY2" fmla="*/ 122369 h 939562"/>
              <a:gd name="connsiteX3" fmla="*/ 868990 w 939563"/>
              <a:gd name="connsiteY3" fmla="*/ 231791 h 939562"/>
              <a:gd name="connsiteX4" fmla="*/ 936054 w 939563"/>
              <a:gd name="connsiteY4" fmla="*/ 337826 h 939562"/>
              <a:gd name="connsiteX5" fmla="*/ 934501 w 939563"/>
              <a:gd name="connsiteY5" fmla="*/ 463280 h 939562"/>
              <a:gd name="connsiteX6" fmla="*/ 939563 w 939563"/>
              <a:gd name="connsiteY6" fmla="*/ 588642 h 939562"/>
              <a:gd name="connsiteX7" fmla="*/ 875491 w 939563"/>
              <a:gd name="connsiteY7" fmla="*/ 696511 h 939562"/>
              <a:gd name="connsiteX8" fmla="*/ 817194 w 939563"/>
              <a:gd name="connsiteY8" fmla="*/ 807608 h 939562"/>
              <a:gd name="connsiteX9" fmla="*/ 707771 w 939563"/>
              <a:gd name="connsiteY9" fmla="*/ 868989 h 939562"/>
              <a:gd name="connsiteX10" fmla="*/ 601736 w 939563"/>
              <a:gd name="connsiteY10" fmla="*/ 936053 h 939562"/>
              <a:gd name="connsiteX11" fmla="*/ 476282 w 939563"/>
              <a:gd name="connsiteY11" fmla="*/ 934500 h 939562"/>
              <a:gd name="connsiteX12" fmla="*/ 350921 w 939563"/>
              <a:gd name="connsiteY12" fmla="*/ 939562 h 939562"/>
              <a:gd name="connsiteX13" fmla="*/ 243051 w 939563"/>
              <a:gd name="connsiteY13" fmla="*/ 875490 h 939562"/>
              <a:gd name="connsiteX14" fmla="*/ 131954 w 939563"/>
              <a:gd name="connsiteY14" fmla="*/ 817193 h 939562"/>
              <a:gd name="connsiteX15" fmla="*/ 70573 w 939563"/>
              <a:gd name="connsiteY15" fmla="*/ 707770 h 939562"/>
              <a:gd name="connsiteX16" fmla="*/ 3509 w 939563"/>
              <a:gd name="connsiteY16" fmla="*/ 601735 h 939562"/>
              <a:gd name="connsiteX17" fmla="*/ 5062 w 939563"/>
              <a:gd name="connsiteY17" fmla="*/ 476281 h 939562"/>
              <a:gd name="connsiteX18" fmla="*/ 0 w 939563"/>
              <a:gd name="connsiteY18" fmla="*/ 350920 h 939562"/>
              <a:gd name="connsiteX19" fmla="*/ 64072 w 939563"/>
              <a:gd name="connsiteY19" fmla="*/ 243050 h 939562"/>
              <a:gd name="connsiteX20" fmla="*/ 122370 w 939563"/>
              <a:gd name="connsiteY20" fmla="*/ 131953 h 939562"/>
              <a:gd name="connsiteX21" fmla="*/ 231792 w 939563"/>
              <a:gd name="connsiteY21" fmla="*/ 70572 h 939562"/>
              <a:gd name="connsiteX22" fmla="*/ 337827 w 939563"/>
              <a:gd name="connsiteY22" fmla="*/ 3508 h 939562"/>
              <a:gd name="connsiteX23" fmla="*/ 463281 w 939563"/>
              <a:gd name="connsiteY23" fmla="*/ 5061 h 93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39563" h="939562">
                <a:moveTo>
                  <a:pt x="588643" y="0"/>
                </a:moveTo>
                <a:lnTo>
                  <a:pt x="696512" y="64072"/>
                </a:lnTo>
                <a:lnTo>
                  <a:pt x="807609" y="122369"/>
                </a:lnTo>
                <a:lnTo>
                  <a:pt x="868990" y="231791"/>
                </a:lnTo>
                <a:lnTo>
                  <a:pt x="936054" y="337826"/>
                </a:lnTo>
                <a:lnTo>
                  <a:pt x="934501" y="463280"/>
                </a:lnTo>
                <a:lnTo>
                  <a:pt x="939563" y="588642"/>
                </a:lnTo>
                <a:lnTo>
                  <a:pt x="875491" y="696511"/>
                </a:lnTo>
                <a:lnTo>
                  <a:pt x="817194" y="807608"/>
                </a:lnTo>
                <a:lnTo>
                  <a:pt x="707771" y="868989"/>
                </a:lnTo>
                <a:lnTo>
                  <a:pt x="601736" y="936053"/>
                </a:lnTo>
                <a:lnTo>
                  <a:pt x="476282" y="934500"/>
                </a:lnTo>
                <a:lnTo>
                  <a:pt x="350921" y="939562"/>
                </a:lnTo>
                <a:lnTo>
                  <a:pt x="243051" y="875490"/>
                </a:lnTo>
                <a:lnTo>
                  <a:pt x="131954" y="817193"/>
                </a:lnTo>
                <a:lnTo>
                  <a:pt x="70573" y="707770"/>
                </a:lnTo>
                <a:lnTo>
                  <a:pt x="3509" y="601735"/>
                </a:lnTo>
                <a:lnTo>
                  <a:pt x="5062" y="476281"/>
                </a:lnTo>
                <a:lnTo>
                  <a:pt x="0" y="350920"/>
                </a:lnTo>
                <a:lnTo>
                  <a:pt x="64072" y="243050"/>
                </a:lnTo>
                <a:lnTo>
                  <a:pt x="122370" y="131953"/>
                </a:lnTo>
                <a:lnTo>
                  <a:pt x="231792" y="70572"/>
                </a:lnTo>
                <a:lnTo>
                  <a:pt x="337827" y="3508"/>
                </a:lnTo>
                <a:lnTo>
                  <a:pt x="463281" y="5061"/>
                </a:lnTo>
                <a:close/>
              </a:path>
            </a:pathLst>
          </a:custGeom>
          <a:solidFill>
            <a:srgbClr val="FFFFFF"/>
          </a:solidFill>
          <a:ln w="38100" cap="flat" cmpd="sng" algn="ctr">
            <a:solidFill>
              <a:srgbClr val="FF9216"/>
            </a:solidFill>
            <a:prstDash val="solid"/>
            <a:miter lim="800000"/>
          </a:ln>
          <a:effectLst/>
        </p:spPr>
        <p:txBody>
          <a:bodyPr lIns="0" tIns="0" rIns="0" bIns="0" rtlCol="0" anchor="ctr">
            <a:normAutofit/>
          </a:bodyPr>
          <a:lstStyle/>
          <a:p>
            <a:pPr algn="ctr"/>
            <a:r>
              <a:rPr lang="en-US" altLang="zh-CN" sz="1400" b="1">
                <a:solidFill>
                  <a:schemeClr val="tx1">
                    <a:lumMod val="75000"/>
                    <a:lumOff val="25000"/>
                  </a:schemeClr>
                </a:solidFill>
                <a:latin typeface="Calibri Light" panose="020F0302020204030204" charset="0"/>
                <a:ea typeface="+mn-ea"/>
                <a:cs typeface="+mn-ea"/>
                <a:sym typeface="Arial" panose="020B0604020202020204" pitchFamily="34" charset="0"/>
              </a:rPr>
              <a:t>02</a:t>
            </a:r>
          </a:p>
        </p:txBody>
      </p:sp>
      <p:sp>
        <p:nvSpPr>
          <p:cNvPr id="35" name="任意多边形 34"/>
          <p:cNvSpPr/>
          <p:nvPr>
            <p:custDataLst>
              <p:tags r:id="rId4"/>
            </p:custDataLst>
          </p:nvPr>
        </p:nvSpPr>
        <p:spPr>
          <a:xfrm>
            <a:off x="4017415" y="1527810"/>
            <a:ext cx="1014104" cy="1014104"/>
          </a:xfrm>
          <a:custGeom>
            <a:avLst/>
            <a:gdLst>
              <a:gd name="connsiteX0" fmla="*/ 588643 w 939563"/>
              <a:gd name="connsiteY0" fmla="*/ 0 h 939562"/>
              <a:gd name="connsiteX1" fmla="*/ 696512 w 939563"/>
              <a:gd name="connsiteY1" fmla="*/ 64072 h 939562"/>
              <a:gd name="connsiteX2" fmla="*/ 807609 w 939563"/>
              <a:gd name="connsiteY2" fmla="*/ 122369 h 939562"/>
              <a:gd name="connsiteX3" fmla="*/ 868990 w 939563"/>
              <a:gd name="connsiteY3" fmla="*/ 231791 h 939562"/>
              <a:gd name="connsiteX4" fmla="*/ 936054 w 939563"/>
              <a:gd name="connsiteY4" fmla="*/ 337826 h 939562"/>
              <a:gd name="connsiteX5" fmla="*/ 934501 w 939563"/>
              <a:gd name="connsiteY5" fmla="*/ 463280 h 939562"/>
              <a:gd name="connsiteX6" fmla="*/ 939563 w 939563"/>
              <a:gd name="connsiteY6" fmla="*/ 588642 h 939562"/>
              <a:gd name="connsiteX7" fmla="*/ 875491 w 939563"/>
              <a:gd name="connsiteY7" fmla="*/ 696511 h 939562"/>
              <a:gd name="connsiteX8" fmla="*/ 817194 w 939563"/>
              <a:gd name="connsiteY8" fmla="*/ 807608 h 939562"/>
              <a:gd name="connsiteX9" fmla="*/ 707771 w 939563"/>
              <a:gd name="connsiteY9" fmla="*/ 868989 h 939562"/>
              <a:gd name="connsiteX10" fmla="*/ 601736 w 939563"/>
              <a:gd name="connsiteY10" fmla="*/ 936053 h 939562"/>
              <a:gd name="connsiteX11" fmla="*/ 476282 w 939563"/>
              <a:gd name="connsiteY11" fmla="*/ 934500 h 939562"/>
              <a:gd name="connsiteX12" fmla="*/ 350921 w 939563"/>
              <a:gd name="connsiteY12" fmla="*/ 939562 h 939562"/>
              <a:gd name="connsiteX13" fmla="*/ 243051 w 939563"/>
              <a:gd name="connsiteY13" fmla="*/ 875490 h 939562"/>
              <a:gd name="connsiteX14" fmla="*/ 131954 w 939563"/>
              <a:gd name="connsiteY14" fmla="*/ 817193 h 939562"/>
              <a:gd name="connsiteX15" fmla="*/ 70573 w 939563"/>
              <a:gd name="connsiteY15" fmla="*/ 707770 h 939562"/>
              <a:gd name="connsiteX16" fmla="*/ 3509 w 939563"/>
              <a:gd name="connsiteY16" fmla="*/ 601735 h 939562"/>
              <a:gd name="connsiteX17" fmla="*/ 5062 w 939563"/>
              <a:gd name="connsiteY17" fmla="*/ 476281 h 939562"/>
              <a:gd name="connsiteX18" fmla="*/ 0 w 939563"/>
              <a:gd name="connsiteY18" fmla="*/ 350920 h 939562"/>
              <a:gd name="connsiteX19" fmla="*/ 64072 w 939563"/>
              <a:gd name="connsiteY19" fmla="*/ 243050 h 939562"/>
              <a:gd name="connsiteX20" fmla="*/ 122370 w 939563"/>
              <a:gd name="connsiteY20" fmla="*/ 131953 h 939562"/>
              <a:gd name="connsiteX21" fmla="*/ 231792 w 939563"/>
              <a:gd name="connsiteY21" fmla="*/ 70572 h 939562"/>
              <a:gd name="connsiteX22" fmla="*/ 337827 w 939563"/>
              <a:gd name="connsiteY22" fmla="*/ 3508 h 939562"/>
              <a:gd name="connsiteX23" fmla="*/ 463281 w 939563"/>
              <a:gd name="connsiteY23" fmla="*/ 5061 h 93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39563" h="939562">
                <a:moveTo>
                  <a:pt x="588643" y="0"/>
                </a:moveTo>
                <a:lnTo>
                  <a:pt x="696512" y="64072"/>
                </a:lnTo>
                <a:lnTo>
                  <a:pt x="807609" y="122369"/>
                </a:lnTo>
                <a:lnTo>
                  <a:pt x="868990" y="231791"/>
                </a:lnTo>
                <a:lnTo>
                  <a:pt x="936054" y="337826"/>
                </a:lnTo>
                <a:lnTo>
                  <a:pt x="934501" y="463280"/>
                </a:lnTo>
                <a:lnTo>
                  <a:pt x="939563" y="588642"/>
                </a:lnTo>
                <a:lnTo>
                  <a:pt x="875491" y="696511"/>
                </a:lnTo>
                <a:lnTo>
                  <a:pt x="817194" y="807608"/>
                </a:lnTo>
                <a:lnTo>
                  <a:pt x="707771" y="868989"/>
                </a:lnTo>
                <a:lnTo>
                  <a:pt x="601736" y="936053"/>
                </a:lnTo>
                <a:lnTo>
                  <a:pt x="476282" y="934500"/>
                </a:lnTo>
                <a:lnTo>
                  <a:pt x="350921" y="939562"/>
                </a:lnTo>
                <a:lnTo>
                  <a:pt x="243051" y="875490"/>
                </a:lnTo>
                <a:lnTo>
                  <a:pt x="131954" y="817193"/>
                </a:lnTo>
                <a:lnTo>
                  <a:pt x="70573" y="707770"/>
                </a:lnTo>
                <a:lnTo>
                  <a:pt x="3509" y="601735"/>
                </a:lnTo>
                <a:lnTo>
                  <a:pt x="5062" y="476281"/>
                </a:lnTo>
                <a:lnTo>
                  <a:pt x="0" y="350920"/>
                </a:lnTo>
                <a:lnTo>
                  <a:pt x="64072" y="243050"/>
                </a:lnTo>
                <a:lnTo>
                  <a:pt x="122370" y="131953"/>
                </a:lnTo>
                <a:lnTo>
                  <a:pt x="231792" y="70572"/>
                </a:lnTo>
                <a:lnTo>
                  <a:pt x="337827" y="3508"/>
                </a:lnTo>
                <a:lnTo>
                  <a:pt x="463281" y="5061"/>
                </a:lnTo>
                <a:close/>
              </a:path>
            </a:pathLst>
          </a:custGeom>
          <a:solidFill>
            <a:srgbClr val="FFFFFF"/>
          </a:solidFill>
          <a:ln w="38100" cap="flat" cmpd="sng" algn="ctr">
            <a:solidFill>
              <a:srgbClr val="FF9216"/>
            </a:solidFill>
            <a:prstDash val="solid"/>
            <a:miter lim="800000"/>
          </a:ln>
          <a:effectLst/>
        </p:spPr>
        <p:txBody>
          <a:bodyPr lIns="0" tIns="0" rIns="0" bIns="0" rtlCol="0" anchor="ctr">
            <a:normAutofit/>
          </a:bodyPr>
          <a:lstStyle/>
          <a:p>
            <a:pPr algn="ctr"/>
            <a:r>
              <a:rPr lang="en-US" altLang="zh-CN" sz="1400" b="1">
                <a:solidFill>
                  <a:schemeClr val="tx1">
                    <a:lumMod val="75000"/>
                    <a:lumOff val="25000"/>
                  </a:schemeClr>
                </a:solidFill>
                <a:latin typeface="Calibri Light" panose="020F0302020204030204" charset="0"/>
                <a:ea typeface="+mn-ea"/>
                <a:cs typeface="+mn-ea"/>
                <a:sym typeface="Arial" panose="020B0604020202020204" pitchFamily="34" charset="0"/>
              </a:rPr>
              <a:t>03</a:t>
            </a:r>
          </a:p>
        </p:txBody>
      </p:sp>
      <p:sp>
        <p:nvSpPr>
          <p:cNvPr id="38" name="任意多边形 37"/>
          <p:cNvSpPr/>
          <p:nvPr>
            <p:custDataLst>
              <p:tags r:id="rId5"/>
            </p:custDataLst>
          </p:nvPr>
        </p:nvSpPr>
        <p:spPr>
          <a:xfrm>
            <a:off x="5722862" y="1527810"/>
            <a:ext cx="1014104" cy="1014104"/>
          </a:xfrm>
          <a:custGeom>
            <a:avLst/>
            <a:gdLst>
              <a:gd name="connsiteX0" fmla="*/ 588643 w 939563"/>
              <a:gd name="connsiteY0" fmla="*/ 0 h 939562"/>
              <a:gd name="connsiteX1" fmla="*/ 696512 w 939563"/>
              <a:gd name="connsiteY1" fmla="*/ 64072 h 939562"/>
              <a:gd name="connsiteX2" fmla="*/ 807609 w 939563"/>
              <a:gd name="connsiteY2" fmla="*/ 122369 h 939562"/>
              <a:gd name="connsiteX3" fmla="*/ 868990 w 939563"/>
              <a:gd name="connsiteY3" fmla="*/ 231791 h 939562"/>
              <a:gd name="connsiteX4" fmla="*/ 936054 w 939563"/>
              <a:gd name="connsiteY4" fmla="*/ 337826 h 939562"/>
              <a:gd name="connsiteX5" fmla="*/ 934501 w 939563"/>
              <a:gd name="connsiteY5" fmla="*/ 463280 h 939562"/>
              <a:gd name="connsiteX6" fmla="*/ 939563 w 939563"/>
              <a:gd name="connsiteY6" fmla="*/ 588642 h 939562"/>
              <a:gd name="connsiteX7" fmla="*/ 875491 w 939563"/>
              <a:gd name="connsiteY7" fmla="*/ 696511 h 939562"/>
              <a:gd name="connsiteX8" fmla="*/ 817194 w 939563"/>
              <a:gd name="connsiteY8" fmla="*/ 807608 h 939562"/>
              <a:gd name="connsiteX9" fmla="*/ 707771 w 939563"/>
              <a:gd name="connsiteY9" fmla="*/ 868989 h 939562"/>
              <a:gd name="connsiteX10" fmla="*/ 601736 w 939563"/>
              <a:gd name="connsiteY10" fmla="*/ 936053 h 939562"/>
              <a:gd name="connsiteX11" fmla="*/ 476282 w 939563"/>
              <a:gd name="connsiteY11" fmla="*/ 934500 h 939562"/>
              <a:gd name="connsiteX12" fmla="*/ 350921 w 939563"/>
              <a:gd name="connsiteY12" fmla="*/ 939562 h 939562"/>
              <a:gd name="connsiteX13" fmla="*/ 243051 w 939563"/>
              <a:gd name="connsiteY13" fmla="*/ 875490 h 939562"/>
              <a:gd name="connsiteX14" fmla="*/ 131954 w 939563"/>
              <a:gd name="connsiteY14" fmla="*/ 817193 h 939562"/>
              <a:gd name="connsiteX15" fmla="*/ 70573 w 939563"/>
              <a:gd name="connsiteY15" fmla="*/ 707770 h 939562"/>
              <a:gd name="connsiteX16" fmla="*/ 3509 w 939563"/>
              <a:gd name="connsiteY16" fmla="*/ 601735 h 939562"/>
              <a:gd name="connsiteX17" fmla="*/ 5062 w 939563"/>
              <a:gd name="connsiteY17" fmla="*/ 476281 h 939562"/>
              <a:gd name="connsiteX18" fmla="*/ 0 w 939563"/>
              <a:gd name="connsiteY18" fmla="*/ 350920 h 939562"/>
              <a:gd name="connsiteX19" fmla="*/ 64072 w 939563"/>
              <a:gd name="connsiteY19" fmla="*/ 243050 h 939562"/>
              <a:gd name="connsiteX20" fmla="*/ 122370 w 939563"/>
              <a:gd name="connsiteY20" fmla="*/ 131953 h 939562"/>
              <a:gd name="connsiteX21" fmla="*/ 231792 w 939563"/>
              <a:gd name="connsiteY21" fmla="*/ 70572 h 939562"/>
              <a:gd name="connsiteX22" fmla="*/ 337827 w 939563"/>
              <a:gd name="connsiteY22" fmla="*/ 3508 h 939562"/>
              <a:gd name="connsiteX23" fmla="*/ 463281 w 939563"/>
              <a:gd name="connsiteY23" fmla="*/ 5061 h 93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39563" h="939562">
                <a:moveTo>
                  <a:pt x="588643" y="0"/>
                </a:moveTo>
                <a:lnTo>
                  <a:pt x="696512" y="64072"/>
                </a:lnTo>
                <a:lnTo>
                  <a:pt x="807609" y="122369"/>
                </a:lnTo>
                <a:lnTo>
                  <a:pt x="868990" y="231791"/>
                </a:lnTo>
                <a:lnTo>
                  <a:pt x="936054" y="337826"/>
                </a:lnTo>
                <a:lnTo>
                  <a:pt x="934501" y="463280"/>
                </a:lnTo>
                <a:lnTo>
                  <a:pt x="939563" y="588642"/>
                </a:lnTo>
                <a:lnTo>
                  <a:pt x="875491" y="696511"/>
                </a:lnTo>
                <a:lnTo>
                  <a:pt x="817194" y="807608"/>
                </a:lnTo>
                <a:lnTo>
                  <a:pt x="707771" y="868989"/>
                </a:lnTo>
                <a:lnTo>
                  <a:pt x="601736" y="936053"/>
                </a:lnTo>
                <a:lnTo>
                  <a:pt x="476282" y="934500"/>
                </a:lnTo>
                <a:lnTo>
                  <a:pt x="350921" y="939562"/>
                </a:lnTo>
                <a:lnTo>
                  <a:pt x="243051" y="875490"/>
                </a:lnTo>
                <a:lnTo>
                  <a:pt x="131954" y="817193"/>
                </a:lnTo>
                <a:lnTo>
                  <a:pt x="70573" y="707770"/>
                </a:lnTo>
                <a:lnTo>
                  <a:pt x="3509" y="601735"/>
                </a:lnTo>
                <a:lnTo>
                  <a:pt x="5062" y="476281"/>
                </a:lnTo>
                <a:lnTo>
                  <a:pt x="0" y="350920"/>
                </a:lnTo>
                <a:lnTo>
                  <a:pt x="64072" y="243050"/>
                </a:lnTo>
                <a:lnTo>
                  <a:pt x="122370" y="131953"/>
                </a:lnTo>
                <a:lnTo>
                  <a:pt x="231792" y="70572"/>
                </a:lnTo>
                <a:lnTo>
                  <a:pt x="337827" y="3508"/>
                </a:lnTo>
                <a:lnTo>
                  <a:pt x="463281" y="5061"/>
                </a:lnTo>
                <a:close/>
              </a:path>
            </a:pathLst>
          </a:custGeom>
          <a:solidFill>
            <a:srgbClr val="FFFFFF"/>
          </a:solidFill>
          <a:ln w="38100" cap="flat" cmpd="sng" algn="ctr">
            <a:solidFill>
              <a:srgbClr val="FF9216"/>
            </a:solidFill>
            <a:prstDash val="solid"/>
            <a:miter lim="800000"/>
          </a:ln>
          <a:effectLst/>
        </p:spPr>
        <p:txBody>
          <a:bodyPr lIns="0" tIns="0" rIns="0" bIns="0" rtlCol="0" anchor="ctr">
            <a:normAutofit/>
          </a:bodyPr>
          <a:lstStyle/>
          <a:p>
            <a:pPr algn="ctr"/>
            <a:r>
              <a:rPr lang="en-US" altLang="zh-CN" sz="1400" b="1">
                <a:solidFill>
                  <a:schemeClr val="tx1">
                    <a:lumMod val="75000"/>
                    <a:lumOff val="25000"/>
                  </a:schemeClr>
                </a:solidFill>
                <a:latin typeface="Calibri Light" panose="020F0302020204030204" charset="0"/>
                <a:ea typeface="+mn-ea"/>
                <a:cs typeface="+mn-ea"/>
                <a:sym typeface="Arial" panose="020B0604020202020204" pitchFamily="34" charset="0"/>
              </a:rPr>
              <a:t>04</a:t>
            </a:r>
          </a:p>
        </p:txBody>
      </p:sp>
      <p:sp>
        <p:nvSpPr>
          <p:cNvPr id="41" name="任意多边形 40"/>
          <p:cNvSpPr/>
          <p:nvPr>
            <p:custDataLst>
              <p:tags r:id="rId6"/>
            </p:custDataLst>
          </p:nvPr>
        </p:nvSpPr>
        <p:spPr>
          <a:xfrm>
            <a:off x="7428309" y="1527810"/>
            <a:ext cx="1014104" cy="1014104"/>
          </a:xfrm>
          <a:custGeom>
            <a:avLst/>
            <a:gdLst>
              <a:gd name="connsiteX0" fmla="*/ 588643 w 939563"/>
              <a:gd name="connsiteY0" fmla="*/ 0 h 939562"/>
              <a:gd name="connsiteX1" fmla="*/ 696512 w 939563"/>
              <a:gd name="connsiteY1" fmla="*/ 64072 h 939562"/>
              <a:gd name="connsiteX2" fmla="*/ 807609 w 939563"/>
              <a:gd name="connsiteY2" fmla="*/ 122369 h 939562"/>
              <a:gd name="connsiteX3" fmla="*/ 868990 w 939563"/>
              <a:gd name="connsiteY3" fmla="*/ 231791 h 939562"/>
              <a:gd name="connsiteX4" fmla="*/ 936054 w 939563"/>
              <a:gd name="connsiteY4" fmla="*/ 337826 h 939562"/>
              <a:gd name="connsiteX5" fmla="*/ 934501 w 939563"/>
              <a:gd name="connsiteY5" fmla="*/ 463280 h 939562"/>
              <a:gd name="connsiteX6" fmla="*/ 939563 w 939563"/>
              <a:gd name="connsiteY6" fmla="*/ 588642 h 939562"/>
              <a:gd name="connsiteX7" fmla="*/ 875491 w 939563"/>
              <a:gd name="connsiteY7" fmla="*/ 696511 h 939562"/>
              <a:gd name="connsiteX8" fmla="*/ 817194 w 939563"/>
              <a:gd name="connsiteY8" fmla="*/ 807608 h 939562"/>
              <a:gd name="connsiteX9" fmla="*/ 707771 w 939563"/>
              <a:gd name="connsiteY9" fmla="*/ 868989 h 939562"/>
              <a:gd name="connsiteX10" fmla="*/ 601736 w 939563"/>
              <a:gd name="connsiteY10" fmla="*/ 936053 h 939562"/>
              <a:gd name="connsiteX11" fmla="*/ 476282 w 939563"/>
              <a:gd name="connsiteY11" fmla="*/ 934500 h 939562"/>
              <a:gd name="connsiteX12" fmla="*/ 350921 w 939563"/>
              <a:gd name="connsiteY12" fmla="*/ 939562 h 939562"/>
              <a:gd name="connsiteX13" fmla="*/ 243051 w 939563"/>
              <a:gd name="connsiteY13" fmla="*/ 875490 h 939562"/>
              <a:gd name="connsiteX14" fmla="*/ 131954 w 939563"/>
              <a:gd name="connsiteY14" fmla="*/ 817193 h 939562"/>
              <a:gd name="connsiteX15" fmla="*/ 70573 w 939563"/>
              <a:gd name="connsiteY15" fmla="*/ 707770 h 939562"/>
              <a:gd name="connsiteX16" fmla="*/ 3509 w 939563"/>
              <a:gd name="connsiteY16" fmla="*/ 601735 h 939562"/>
              <a:gd name="connsiteX17" fmla="*/ 5062 w 939563"/>
              <a:gd name="connsiteY17" fmla="*/ 476281 h 939562"/>
              <a:gd name="connsiteX18" fmla="*/ 0 w 939563"/>
              <a:gd name="connsiteY18" fmla="*/ 350920 h 939562"/>
              <a:gd name="connsiteX19" fmla="*/ 64072 w 939563"/>
              <a:gd name="connsiteY19" fmla="*/ 243050 h 939562"/>
              <a:gd name="connsiteX20" fmla="*/ 122370 w 939563"/>
              <a:gd name="connsiteY20" fmla="*/ 131953 h 939562"/>
              <a:gd name="connsiteX21" fmla="*/ 231792 w 939563"/>
              <a:gd name="connsiteY21" fmla="*/ 70572 h 939562"/>
              <a:gd name="connsiteX22" fmla="*/ 337827 w 939563"/>
              <a:gd name="connsiteY22" fmla="*/ 3508 h 939562"/>
              <a:gd name="connsiteX23" fmla="*/ 463281 w 939563"/>
              <a:gd name="connsiteY23" fmla="*/ 5061 h 93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39563" h="939562">
                <a:moveTo>
                  <a:pt x="588643" y="0"/>
                </a:moveTo>
                <a:lnTo>
                  <a:pt x="696512" y="64072"/>
                </a:lnTo>
                <a:lnTo>
                  <a:pt x="807609" y="122369"/>
                </a:lnTo>
                <a:lnTo>
                  <a:pt x="868990" y="231791"/>
                </a:lnTo>
                <a:lnTo>
                  <a:pt x="936054" y="337826"/>
                </a:lnTo>
                <a:lnTo>
                  <a:pt x="934501" y="463280"/>
                </a:lnTo>
                <a:lnTo>
                  <a:pt x="939563" y="588642"/>
                </a:lnTo>
                <a:lnTo>
                  <a:pt x="875491" y="696511"/>
                </a:lnTo>
                <a:lnTo>
                  <a:pt x="817194" y="807608"/>
                </a:lnTo>
                <a:lnTo>
                  <a:pt x="707771" y="868989"/>
                </a:lnTo>
                <a:lnTo>
                  <a:pt x="601736" y="936053"/>
                </a:lnTo>
                <a:lnTo>
                  <a:pt x="476282" y="934500"/>
                </a:lnTo>
                <a:lnTo>
                  <a:pt x="350921" y="939562"/>
                </a:lnTo>
                <a:lnTo>
                  <a:pt x="243051" y="875490"/>
                </a:lnTo>
                <a:lnTo>
                  <a:pt x="131954" y="817193"/>
                </a:lnTo>
                <a:lnTo>
                  <a:pt x="70573" y="707770"/>
                </a:lnTo>
                <a:lnTo>
                  <a:pt x="3509" y="601735"/>
                </a:lnTo>
                <a:lnTo>
                  <a:pt x="5062" y="476281"/>
                </a:lnTo>
                <a:lnTo>
                  <a:pt x="0" y="350920"/>
                </a:lnTo>
                <a:lnTo>
                  <a:pt x="64072" y="243050"/>
                </a:lnTo>
                <a:lnTo>
                  <a:pt x="122370" y="131953"/>
                </a:lnTo>
                <a:lnTo>
                  <a:pt x="231792" y="70572"/>
                </a:lnTo>
                <a:lnTo>
                  <a:pt x="337827" y="3508"/>
                </a:lnTo>
                <a:lnTo>
                  <a:pt x="463281" y="5061"/>
                </a:lnTo>
                <a:close/>
              </a:path>
            </a:pathLst>
          </a:custGeom>
          <a:solidFill>
            <a:srgbClr val="FFFFFF"/>
          </a:solidFill>
          <a:ln w="38100" cap="flat" cmpd="sng" algn="ctr">
            <a:solidFill>
              <a:srgbClr val="FF9216"/>
            </a:solidFill>
            <a:prstDash val="solid"/>
            <a:miter lim="800000"/>
          </a:ln>
          <a:effectLst/>
        </p:spPr>
        <p:txBody>
          <a:bodyPr lIns="0" tIns="0" rIns="0" bIns="0" rtlCol="0" anchor="ctr">
            <a:normAutofit/>
          </a:bodyPr>
          <a:lstStyle/>
          <a:p>
            <a:pPr algn="ctr"/>
            <a:r>
              <a:rPr lang="en-US" altLang="zh-CN" sz="1400" b="1">
                <a:solidFill>
                  <a:schemeClr val="tx1">
                    <a:lumMod val="75000"/>
                    <a:lumOff val="25000"/>
                  </a:schemeClr>
                </a:solidFill>
                <a:latin typeface="Calibri Light" panose="020F0302020204030204" charset="0"/>
                <a:ea typeface="+mn-ea"/>
                <a:cs typeface="+mn-ea"/>
                <a:sym typeface="Arial" panose="020B0604020202020204" pitchFamily="34" charset="0"/>
              </a:rPr>
              <a:t>05</a:t>
            </a:r>
          </a:p>
        </p:txBody>
      </p:sp>
      <p:sp>
        <p:nvSpPr>
          <p:cNvPr id="11" name="文本框 10"/>
          <p:cNvSpPr txBox="1"/>
          <p:nvPr/>
        </p:nvSpPr>
        <p:spPr>
          <a:xfrm>
            <a:off x="340360" y="2541905"/>
            <a:ext cx="1547495" cy="1476375"/>
          </a:xfrm>
          <a:prstGeom prst="rect">
            <a:avLst/>
          </a:prstGeom>
          <a:noFill/>
        </p:spPr>
        <p:txBody>
          <a:bodyPr wrap="square">
            <a:spAutoFit/>
          </a:bodyPr>
          <a:lstStyle/>
          <a:p>
            <a:pPr algn="just">
              <a:lnSpc>
                <a:spcPct val="150000"/>
              </a:lnSpc>
            </a:pPr>
            <a:r>
              <a:rPr lang="zh-CN" altLang="en-US" sz="1000" dirty="0">
                <a:solidFill>
                  <a:schemeClr val="tx1">
                    <a:lumMod val="65000"/>
                    <a:lumOff val="35000"/>
                  </a:schemeClr>
                </a:solidFill>
                <a:ea typeface="思源黑体" panose="020B0500000000000000" pitchFamily="34" charset="-122"/>
                <a:sym typeface="+mn-ea"/>
              </a:rPr>
              <a:t>在出席研讨会前一天，我将忘戴笔帽的笔放进了西服口袋，然后浅色的外套染上了墨水。要知道这个研讨会非常重要，出席的人很多。</a:t>
            </a:r>
          </a:p>
        </p:txBody>
      </p:sp>
      <p:sp>
        <p:nvSpPr>
          <p:cNvPr id="14" name="文本框 13"/>
          <p:cNvSpPr txBox="1"/>
          <p:nvPr/>
        </p:nvSpPr>
        <p:spPr>
          <a:xfrm>
            <a:off x="2045970" y="2541905"/>
            <a:ext cx="1547495" cy="1938020"/>
          </a:xfrm>
          <a:prstGeom prst="rect">
            <a:avLst/>
          </a:prstGeom>
          <a:noFill/>
        </p:spPr>
        <p:txBody>
          <a:bodyPr wrap="square">
            <a:spAutoFit/>
          </a:bodyPr>
          <a:lstStyle/>
          <a:p>
            <a:pPr algn="just">
              <a:lnSpc>
                <a:spcPct val="150000"/>
              </a:lnSpc>
            </a:pPr>
            <a:r>
              <a:rPr lang="zh-CN" altLang="en-US" sz="1000" dirty="0">
                <a:solidFill>
                  <a:schemeClr val="tx1">
                    <a:lumMod val="65000"/>
                    <a:lumOff val="35000"/>
                  </a:schemeClr>
                </a:solidFill>
                <a:ea typeface="思源黑体" panose="020B0500000000000000" pitchFamily="34" charset="-122"/>
                <a:sym typeface="+mn-ea"/>
              </a:rPr>
              <a:t>然后我不停地训斥自己，怎么那么笨。我刚损失了一套崭新的外衣，如果我在生活中需要得到体谅，那么，此刻正是时候。可是，我却是在训斥自己，这简直糟透了。</a:t>
            </a:r>
          </a:p>
        </p:txBody>
      </p:sp>
      <p:sp>
        <p:nvSpPr>
          <p:cNvPr id="15" name="文本框 14"/>
          <p:cNvSpPr txBox="1"/>
          <p:nvPr/>
        </p:nvSpPr>
        <p:spPr>
          <a:xfrm>
            <a:off x="3750945" y="2541905"/>
            <a:ext cx="1547495" cy="1938020"/>
          </a:xfrm>
          <a:prstGeom prst="rect">
            <a:avLst/>
          </a:prstGeom>
          <a:noFill/>
        </p:spPr>
        <p:txBody>
          <a:bodyPr wrap="square">
            <a:spAutoFit/>
          </a:bodyPr>
          <a:lstStyle/>
          <a:p>
            <a:pPr algn="just">
              <a:lnSpc>
                <a:spcPct val="150000"/>
              </a:lnSpc>
            </a:pPr>
            <a:r>
              <a:rPr lang="zh-CN" altLang="en-US" sz="1000" dirty="0">
                <a:solidFill>
                  <a:schemeClr val="tx1">
                    <a:lumMod val="65000"/>
                    <a:lumOff val="35000"/>
                  </a:schemeClr>
                </a:solidFill>
                <a:ea typeface="思源黑体" panose="020B0500000000000000" pitchFamily="34" charset="-122"/>
                <a:sym typeface="+mn-ea"/>
              </a:rPr>
              <a:t>二十分钟后，我意识到自己正在做什么。我静了下来，开始想外衣染上墨水使我什么样的需要得不到满足。我问自己：“我责备自己‘粗心’和‘愚蠢’，是想要满足什么需要呢？”</a:t>
            </a:r>
          </a:p>
        </p:txBody>
      </p:sp>
      <p:sp>
        <p:nvSpPr>
          <p:cNvPr id="16" name="文本框 15"/>
          <p:cNvSpPr txBox="1"/>
          <p:nvPr/>
        </p:nvSpPr>
        <p:spPr>
          <a:xfrm>
            <a:off x="5455920" y="2541905"/>
            <a:ext cx="1547495" cy="2630170"/>
          </a:xfrm>
          <a:prstGeom prst="rect">
            <a:avLst/>
          </a:prstGeom>
          <a:noFill/>
        </p:spPr>
        <p:txBody>
          <a:bodyPr wrap="square">
            <a:spAutoFit/>
          </a:bodyPr>
          <a:lstStyle/>
          <a:p>
            <a:pPr algn="just">
              <a:lnSpc>
                <a:spcPct val="150000"/>
              </a:lnSpc>
            </a:pPr>
            <a:r>
              <a:rPr lang="zh-CN" altLang="en-US" sz="1000" dirty="0">
                <a:solidFill>
                  <a:schemeClr val="tx1">
                    <a:lumMod val="65000"/>
                    <a:lumOff val="35000"/>
                  </a:schemeClr>
                </a:solidFill>
                <a:ea typeface="思源黑体" panose="020B0500000000000000" pitchFamily="34" charset="-122"/>
                <a:sym typeface="+mn-ea"/>
              </a:rPr>
              <a:t>其实我是想照顾好自己：在匆忙地回应他人的请求时，要多留意自己的需要。此时，我的心情也随即发生了变化。我不再感到恼怒、羞愧和内疚，身体也一阵轻松。我体会着损失一件新外衣及忘记戴笔帽的悲哀，以及照顾好自己的强烈愿望。</a:t>
            </a:r>
          </a:p>
        </p:txBody>
      </p:sp>
      <p:sp>
        <p:nvSpPr>
          <p:cNvPr id="17" name="文本框 16"/>
          <p:cNvSpPr txBox="1"/>
          <p:nvPr/>
        </p:nvSpPr>
        <p:spPr>
          <a:xfrm>
            <a:off x="7161530" y="2605405"/>
            <a:ext cx="1547495" cy="2399665"/>
          </a:xfrm>
          <a:prstGeom prst="rect">
            <a:avLst/>
          </a:prstGeom>
          <a:noFill/>
        </p:spPr>
        <p:txBody>
          <a:bodyPr wrap="square">
            <a:spAutoFit/>
          </a:bodyPr>
          <a:lstStyle/>
          <a:p>
            <a:pPr algn="just" eaLnBrk="1" latinLnBrk="0" hangingPunct="1">
              <a:lnSpc>
                <a:spcPct val="100000"/>
              </a:lnSpc>
            </a:pPr>
            <a:r>
              <a:rPr lang="zh-CN" altLang="en-US" sz="1000" dirty="0">
                <a:solidFill>
                  <a:schemeClr val="tx1">
                    <a:lumMod val="65000"/>
                    <a:lumOff val="35000"/>
                  </a:schemeClr>
                </a:solidFill>
                <a:ea typeface="思源黑体" panose="020B0500000000000000" pitchFamily="34" charset="-122"/>
                <a:sym typeface="+mn-ea"/>
              </a:rPr>
              <a:t>接着我开始考虑，我为了满足什么样的需要而随手把笔放入口袋中。这使我意识到，回应他人的请求对我是多么地重要。遗憾的是，为了尽量满足他人的需要，我忽视了自己的一些需要。想到这些，我并没有责备自己，而是感到对自己深深的爱——即使在我心不在焉地把笔放入口袋的时候，我也是在满足自己服务他人的渴望。</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72394" y="197930"/>
            <a:ext cx="5400600" cy="4603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en-US" altLang="zh-CN"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a:t>
            </a: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不要做任何没有乐趣的事情！</a:t>
            </a:r>
            <a:r>
              <a:rPr lang="en-US" altLang="zh-CN"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a:t>
            </a:r>
          </a:p>
        </p:txBody>
      </p:sp>
      <p:sp>
        <p:nvSpPr>
          <p:cNvPr id="7" name="文本框 6"/>
          <p:cNvSpPr txBox="1"/>
          <p:nvPr/>
        </p:nvSpPr>
        <p:spPr>
          <a:xfrm>
            <a:off x="1044402" y="659595"/>
            <a:ext cx="7344816" cy="368935"/>
          </a:xfrm>
          <a:prstGeom prst="rect">
            <a:avLst/>
          </a:prstGeom>
          <a:noFill/>
        </p:spPr>
        <p:txBody>
          <a:bodyPr wrap="square" lIns="0" tIns="0" rIns="0" bIns="0" rtlCol="0">
            <a:spAutoFit/>
          </a:bodyPr>
          <a:lstStyle/>
          <a:p>
            <a:pPr lvl="0" algn="just">
              <a:buClrTx/>
              <a:buSzTx/>
              <a:buFontTx/>
            </a:pPr>
            <a:r>
              <a:rPr lang="zh-CN" altLang="en-US" sz="1200" dirty="0">
                <a:solidFill>
                  <a:schemeClr val="tx1">
                    <a:lumMod val="65000"/>
                    <a:lumOff val="35000"/>
                  </a:schemeClr>
                </a:solidFill>
                <a:ea typeface="思源黑体" panose="020B0500000000000000" pitchFamily="34" charset="-122"/>
                <a:sym typeface="+mn-ea"/>
              </a:rPr>
              <a:t>如果我们致力于满足他人及自己健康成长的需要，那么，即使艰难的工作也不乏乐趣。反之，如果我们的行为是出于义务、职责、恐惧、内疚或羞愧，那么，即使有意思的事情也会变得枯燥无味。</a:t>
            </a:r>
          </a:p>
        </p:txBody>
      </p:sp>
      <p:sp>
        <p:nvSpPr>
          <p:cNvPr id="8" name="文本框 7"/>
          <p:cNvSpPr txBox="1"/>
          <p:nvPr/>
        </p:nvSpPr>
        <p:spPr>
          <a:xfrm>
            <a:off x="2772594" y="1253626"/>
            <a:ext cx="3672408" cy="492125"/>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让行动基于对生命的爱，而非恐惧、</a:t>
            </a:r>
          </a:p>
          <a:p>
            <a:r>
              <a:rPr lang="zh-CN" altLang="en-US" dirty="0"/>
              <a:t>内疚、羞愧或义务</a:t>
            </a:r>
          </a:p>
        </p:txBody>
      </p:sp>
      <p:pic>
        <p:nvPicPr>
          <p:cNvPr id="2" name="图片 1"/>
          <p:cNvPicPr>
            <a:picLocks noChangeAspect="1"/>
          </p:cNvPicPr>
          <p:nvPr/>
        </p:nvPicPr>
        <p:blipFill>
          <a:blip r:embed="rId3"/>
          <a:stretch>
            <a:fillRect/>
          </a:stretch>
        </p:blipFill>
        <p:spPr>
          <a:xfrm>
            <a:off x="0" y="1835785"/>
            <a:ext cx="5299710" cy="3308985"/>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5543550" y="2336800"/>
            <a:ext cx="2901950" cy="2399665"/>
          </a:xfrm>
          <a:prstGeom prst="rect">
            <a:avLst/>
          </a:prstGeom>
          <a:noFill/>
        </p:spPr>
        <p:txBody>
          <a:bodyPr wrap="square">
            <a:spAutoFit/>
          </a:bodyPr>
          <a:lstStyle/>
          <a:p>
            <a:pPr algn="just">
              <a:lnSpc>
                <a:spcPct val="150000"/>
              </a:lnSpc>
            </a:pPr>
            <a:r>
              <a:rPr lang="zh-CN" altLang="en-US" sz="1000" dirty="0">
                <a:solidFill>
                  <a:schemeClr val="tx1">
                    <a:lumMod val="65000"/>
                    <a:lumOff val="35000"/>
                  </a:schemeClr>
                </a:solidFill>
                <a:ea typeface="思源黑体" panose="020B0500000000000000" pitchFamily="34" charset="-122"/>
                <a:sym typeface="+mn-ea"/>
              </a:rPr>
              <a:t>我们行为的动机反映了我们是否爱惜自己。当我建议“不要做任何没有乐趣的事情”时，有些人觉得我很极端，甚至精神不正常。然而，我深信，出于对生命纯洁的爱，而不是出于恐惧、内疚、羞愧、职责或义务来选择生活，是爱惜自己的重要体现。如果我们致力于满足他人及自己健康成长的需要，那么，即使艰难的工作也不乏乐趣。反之，如果我们的行为是出于义务、职责、恐惧、内疚或羞愧，那么，即使有意思的事情也会变得枯燥无味。</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72394" y="197930"/>
            <a:ext cx="5400600" cy="4603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用</a:t>
            </a:r>
            <a:r>
              <a:rPr lang="en-US" altLang="zh-CN"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a:t>
            </a: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选择做</a:t>
            </a:r>
            <a:r>
              <a:rPr lang="en-US" altLang="zh-CN"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a:t>
            </a: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代替</a:t>
            </a:r>
            <a:r>
              <a:rPr lang="en-US" altLang="zh-CN"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a:t>
            </a: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不得不</a:t>
            </a:r>
            <a:r>
              <a:rPr lang="en-US" altLang="zh-CN"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a:t>
            </a:r>
          </a:p>
        </p:txBody>
      </p:sp>
      <p:sp>
        <p:nvSpPr>
          <p:cNvPr id="7" name="文本框 6"/>
          <p:cNvSpPr txBox="1"/>
          <p:nvPr/>
        </p:nvSpPr>
        <p:spPr>
          <a:xfrm>
            <a:off x="1044402" y="659595"/>
            <a:ext cx="7344816" cy="368935"/>
          </a:xfrm>
          <a:prstGeom prst="rect">
            <a:avLst/>
          </a:prstGeom>
          <a:noFill/>
        </p:spPr>
        <p:txBody>
          <a:bodyPr wrap="square" lIns="0" tIns="0" rIns="0" bIns="0" rtlCol="0">
            <a:spAutoFit/>
          </a:bodyPr>
          <a:lstStyle/>
          <a:p>
            <a:pPr lvl="0" algn="just">
              <a:buClrTx/>
              <a:buSzTx/>
              <a:buFontTx/>
            </a:pPr>
            <a:r>
              <a:rPr lang="zh-CN" altLang="en-US" sz="1200" dirty="0">
                <a:solidFill>
                  <a:schemeClr val="tx1">
                    <a:lumMod val="65000"/>
                    <a:lumOff val="35000"/>
                  </a:schemeClr>
                </a:solidFill>
                <a:ea typeface="思源黑体" panose="020B0500000000000000" pitchFamily="34" charset="-122"/>
                <a:sym typeface="+mn-ea"/>
              </a:rPr>
              <a:t>介绍一种练习方法，能减少沮丧、内疚和惭愧。这个练习有助于人们深入理解自己的人生选择，并找到快乐的生活方式。</a:t>
            </a:r>
          </a:p>
        </p:txBody>
      </p:sp>
      <p:sp>
        <p:nvSpPr>
          <p:cNvPr id="8" name="文本框 7"/>
          <p:cNvSpPr txBox="1"/>
          <p:nvPr/>
        </p:nvSpPr>
        <p:spPr>
          <a:xfrm>
            <a:off x="2772594" y="1253626"/>
            <a:ext cx="3672408" cy="245745"/>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减少沮丧、内疚和惭愧的练习方法</a:t>
            </a:r>
          </a:p>
        </p:txBody>
      </p:sp>
      <p:grpSp>
        <p:nvGrpSpPr>
          <p:cNvPr id="2" name="组合 1"/>
          <p:cNvGrpSpPr/>
          <p:nvPr/>
        </p:nvGrpSpPr>
        <p:grpSpPr>
          <a:xfrm>
            <a:off x="507365" y="1915526"/>
            <a:ext cx="5813032" cy="2775341"/>
            <a:chOff x="2082" y="3123"/>
            <a:chExt cx="6888" cy="2871"/>
          </a:xfrm>
        </p:grpSpPr>
        <p:sp>
          <p:nvSpPr>
            <p:cNvPr id="29" name="文本框 28"/>
            <p:cNvSpPr txBox="1"/>
            <p:nvPr>
              <p:custDataLst>
                <p:tags r:id="rId1"/>
              </p:custDataLst>
            </p:nvPr>
          </p:nvSpPr>
          <p:spPr>
            <a:xfrm>
              <a:off x="8392" y="3184"/>
              <a:ext cx="578" cy="578"/>
            </a:xfrm>
            <a:prstGeom prst="rect">
              <a:avLst/>
            </a:prstGeom>
          </p:spPr>
          <p:txBody>
            <a:bodyPr wrap="square" lIns="67509" tIns="35104" rIns="67509">
              <a:normAutofit/>
            </a:bodyPr>
            <a:lstStyle/>
            <a:p>
              <a:pPr>
                <a:lnSpc>
                  <a:spcPct val="130000"/>
                </a:lnSpc>
                <a:buClr>
                  <a:srgbClr val="F9BD45"/>
                </a:buClr>
                <a:buSzPct val="150000"/>
              </a:pPr>
              <a:r>
                <a:rPr lang="en-US" altLang="ko-KR" sz="1400" b="1" dirty="0">
                  <a:solidFill>
                    <a:srgbClr val="1E74AE"/>
                  </a:solidFill>
                  <a:latin typeface="Arial" panose="020B0604020202020204" pitchFamily="34" charset="0"/>
                  <a:ea typeface="微软雅黑" panose="020B0503020204020204" pitchFamily="34" charset="-122"/>
                  <a:sym typeface="Arial" panose="020B0604020202020204" pitchFamily="34" charset="0"/>
                </a:rPr>
                <a:t>01</a:t>
              </a:r>
            </a:p>
          </p:txBody>
        </p:sp>
        <p:sp>
          <p:nvSpPr>
            <p:cNvPr id="35" name="文本框 34"/>
            <p:cNvSpPr txBox="1"/>
            <p:nvPr>
              <p:custDataLst>
                <p:tags r:id="rId2"/>
              </p:custDataLst>
            </p:nvPr>
          </p:nvSpPr>
          <p:spPr>
            <a:xfrm>
              <a:off x="8392" y="4195"/>
              <a:ext cx="578" cy="578"/>
            </a:xfrm>
            <a:prstGeom prst="rect">
              <a:avLst/>
            </a:prstGeom>
          </p:spPr>
          <p:txBody>
            <a:bodyPr wrap="square" lIns="67509" tIns="35104" rIns="67509">
              <a:normAutofit/>
            </a:bodyPr>
            <a:lstStyle/>
            <a:p>
              <a:pPr>
                <a:lnSpc>
                  <a:spcPct val="130000"/>
                </a:lnSpc>
                <a:buClr>
                  <a:srgbClr val="F9BD45"/>
                </a:buClr>
                <a:buSzPct val="150000"/>
              </a:pPr>
              <a:r>
                <a:rPr lang="en-US" altLang="ko-KR" sz="1400" b="1" dirty="0">
                  <a:solidFill>
                    <a:srgbClr val="FF9216"/>
                  </a:solidFill>
                  <a:latin typeface="Arial" panose="020B0604020202020204" pitchFamily="34" charset="0"/>
                  <a:ea typeface="微软雅黑" panose="020B0503020204020204" pitchFamily="34" charset="-122"/>
                  <a:sym typeface="Arial" panose="020B0604020202020204" pitchFamily="34" charset="0"/>
                </a:rPr>
                <a:t>0</a:t>
              </a:r>
              <a:r>
                <a:rPr lang="en-US" altLang="zh-CN" sz="1400" b="1" dirty="0">
                  <a:solidFill>
                    <a:srgbClr val="FF9216"/>
                  </a:solidFill>
                  <a:latin typeface="Arial" panose="020B0604020202020204" pitchFamily="34" charset="0"/>
                  <a:ea typeface="微软雅黑" panose="020B0503020204020204" pitchFamily="34" charset="-122"/>
                  <a:sym typeface="Arial" panose="020B0604020202020204" pitchFamily="34" charset="0"/>
                </a:rPr>
                <a:t>2</a:t>
              </a:r>
            </a:p>
          </p:txBody>
        </p:sp>
        <p:sp>
          <p:nvSpPr>
            <p:cNvPr id="41" name="文本框 40"/>
            <p:cNvSpPr txBox="1"/>
            <p:nvPr>
              <p:custDataLst>
                <p:tags r:id="rId3"/>
              </p:custDataLst>
            </p:nvPr>
          </p:nvSpPr>
          <p:spPr>
            <a:xfrm>
              <a:off x="8392" y="5207"/>
              <a:ext cx="578" cy="578"/>
            </a:xfrm>
            <a:prstGeom prst="rect">
              <a:avLst/>
            </a:prstGeom>
          </p:spPr>
          <p:txBody>
            <a:bodyPr wrap="square" lIns="67509" tIns="35104" rIns="67509">
              <a:normAutofit/>
            </a:bodyPr>
            <a:lstStyle/>
            <a:p>
              <a:pPr>
                <a:lnSpc>
                  <a:spcPct val="130000"/>
                </a:lnSpc>
                <a:buClr>
                  <a:srgbClr val="F9BD45"/>
                </a:buClr>
                <a:buSzPct val="150000"/>
              </a:pPr>
              <a:r>
                <a:rPr lang="en-US" altLang="ko-KR" sz="1400"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0</a:t>
              </a:r>
              <a:r>
                <a:rPr lang="en-US" altLang="zh-CN" sz="1400"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3</a:t>
              </a:r>
            </a:p>
          </p:txBody>
        </p:sp>
        <p:cxnSp>
          <p:nvCxnSpPr>
            <p:cNvPr id="52" name="直接连接符 51"/>
            <p:cNvCxnSpPr/>
            <p:nvPr>
              <p:custDataLst>
                <p:tags r:id="rId4"/>
              </p:custDataLst>
            </p:nvPr>
          </p:nvCxnSpPr>
          <p:spPr>
            <a:xfrm>
              <a:off x="7314" y="3523"/>
              <a:ext cx="523" cy="0"/>
            </a:xfrm>
            <a:prstGeom prst="line">
              <a:avLst/>
            </a:prstGeom>
            <a:noFill/>
            <a:ln w="6350" cap="flat" cmpd="sng" algn="ctr">
              <a:solidFill>
                <a:srgbClr val="FFC000"/>
              </a:solidFill>
              <a:prstDash val="sysDash"/>
              <a:miter lim="800000"/>
              <a:headEnd type="oval"/>
            </a:ln>
            <a:effectLst/>
          </p:spPr>
        </p:cxnSp>
        <p:sp>
          <p:nvSpPr>
            <p:cNvPr id="53" name="同侧圆角矩形 16"/>
            <p:cNvSpPr/>
            <p:nvPr>
              <p:custDataLst>
                <p:tags r:id="rId5"/>
              </p:custDataLst>
            </p:nvPr>
          </p:nvSpPr>
          <p:spPr>
            <a:xfrm rot="16200000">
              <a:off x="5014" y="1668"/>
              <a:ext cx="671" cy="3737"/>
            </a:xfrm>
            <a:prstGeom prst="round2SameRect">
              <a:avLst>
                <a:gd name="adj1" fmla="val 50000"/>
                <a:gd name="adj2" fmla="val 0"/>
              </a:avLst>
            </a:prstGeom>
            <a:solidFill>
              <a:srgbClr val="1E74AE"/>
            </a:solidFill>
            <a:ln w="12700" cap="flat" cmpd="sng" algn="ctr">
              <a:noFill/>
              <a:prstDash val="solid"/>
              <a:miter lim="800000"/>
            </a:ln>
            <a:effectLst/>
          </p:spPr>
          <p:txBody>
            <a:bodyPr wrap="square" lIns="67509" tIns="35104" rIns="67509" anchor="ctr">
              <a:noAutofit/>
            </a:bodyPr>
            <a:lstStyle/>
            <a:p>
              <a:pPr algn="ctr">
                <a:lnSpc>
                  <a:spcPct val="120000"/>
                </a:lnSpc>
              </a:pPr>
              <a:endParaRPr sz="135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4" name="矩形 53"/>
            <p:cNvSpPr/>
            <p:nvPr>
              <p:custDataLst>
                <p:tags r:id="rId6"/>
              </p:custDataLst>
            </p:nvPr>
          </p:nvSpPr>
          <p:spPr>
            <a:xfrm>
              <a:off x="4248" y="3295"/>
              <a:ext cx="2695" cy="456"/>
            </a:xfrm>
            <a:prstGeom prst="rect">
              <a:avLst/>
            </a:prstGeom>
            <a:noFill/>
          </p:spPr>
          <p:txBody>
            <a:bodyPr wrap="square" lIns="67509" tIns="35104" rIns="67509" bIns="35104" anchor="ctr">
              <a:normAutofit/>
            </a:bodyPr>
            <a:lstStyle/>
            <a:p>
              <a:pPr algn="ctr">
                <a:lnSpc>
                  <a:spcPct val="120000"/>
                </a:lnSpc>
                <a:defRPr/>
              </a:pPr>
              <a:r>
                <a:rPr lang="zh-CN" altLang="en-US" sz="1400" b="1" spc="15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列清单</a:t>
              </a:r>
            </a:p>
          </p:txBody>
        </p:sp>
        <p:sp>
          <p:nvSpPr>
            <p:cNvPr id="55" name="任意多边形 25"/>
            <p:cNvSpPr/>
            <p:nvPr>
              <p:custDataLst>
                <p:tags r:id="rId7"/>
              </p:custDataLst>
            </p:nvPr>
          </p:nvSpPr>
          <p:spPr bwMode="auto">
            <a:xfrm>
              <a:off x="3563" y="3293"/>
              <a:ext cx="497" cy="497"/>
            </a:xfrm>
            <a:custGeom>
              <a:avLst/>
              <a:gdLst>
                <a:gd name="T0" fmla="*/ 0 w 236"/>
                <a:gd name="T1" fmla="*/ 118 h 236"/>
                <a:gd name="T2" fmla="*/ 236 w 236"/>
                <a:gd name="T3" fmla="*/ 118 h 236"/>
                <a:gd name="T4" fmla="*/ 150 w 236"/>
                <a:gd name="T5" fmla="*/ 168 h 236"/>
                <a:gd name="T6" fmla="*/ 128 w 236"/>
                <a:gd name="T7" fmla="*/ 196 h 236"/>
                <a:gd name="T8" fmla="*/ 125 w 236"/>
                <a:gd name="T9" fmla="*/ 199 h 236"/>
                <a:gd name="T10" fmla="*/ 111 w 236"/>
                <a:gd name="T11" fmla="*/ 198 h 236"/>
                <a:gd name="T12" fmla="*/ 110 w 236"/>
                <a:gd name="T13" fmla="*/ 180 h 236"/>
                <a:gd name="T14" fmla="*/ 90 w 236"/>
                <a:gd name="T15" fmla="*/ 173 h 236"/>
                <a:gd name="T16" fmla="*/ 79 w 236"/>
                <a:gd name="T17" fmla="*/ 166 h 236"/>
                <a:gd name="T18" fmla="*/ 78 w 236"/>
                <a:gd name="T19" fmla="*/ 160 h 236"/>
                <a:gd name="T20" fmla="*/ 89 w 236"/>
                <a:gd name="T21" fmla="*/ 147 h 236"/>
                <a:gd name="T22" fmla="*/ 91 w 236"/>
                <a:gd name="T23" fmla="*/ 148 h 236"/>
                <a:gd name="T24" fmla="*/ 119 w 236"/>
                <a:gd name="T25" fmla="*/ 160 h 236"/>
                <a:gd name="T26" fmla="*/ 137 w 236"/>
                <a:gd name="T27" fmla="*/ 145 h 236"/>
                <a:gd name="T28" fmla="*/ 133 w 236"/>
                <a:gd name="T29" fmla="*/ 137 h 236"/>
                <a:gd name="T30" fmla="*/ 122 w 236"/>
                <a:gd name="T31" fmla="*/ 130 h 236"/>
                <a:gd name="T32" fmla="*/ 109 w 236"/>
                <a:gd name="T33" fmla="*/ 125 h 236"/>
                <a:gd name="T34" fmla="*/ 98 w 236"/>
                <a:gd name="T35" fmla="*/ 120 h 236"/>
                <a:gd name="T36" fmla="*/ 89 w 236"/>
                <a:gd name="T37" fmla="*/ 113 h 236"/>
                <a:gd name="T38" fmla="*/ 82 w 236"/>
                <a:gd name="T39" fmla="*/ 103 h 236"/>
                <a:gd name="T40" fmla="*/ 79 w 236"/>
                <a:gd name="T41" fmla="*/ 90 h 236"/>
                <a:gd name="T42" fmla="*/ 110 w 236"/>
                <a:gd name="T43" fmla="*/ 57 h 236"/>
                <a:gd name="T44" fmla="*/ 111 w 236"/>
                <a:gd name="T45" fmla="*/ 38 h 236"/>
                <a:gd name="T46" fmla="*/ 125 w 236"/>
                <a:gd name="T47" fmla="*/ 37 h 236"/>
                <a:gd name="T48" fmla="*/ 128 w 236"/>
                <a:gd name="T49" fmla="*/ 40 h 236"/>
                <a:gd name="T50" fmla="*/ 137 w 236"/>
                <a:gd name="T51" fmla="*/ 58 h 236"/>
                <a:gd name="T52" fmla="*/ 151 w 236"/>
                <a:gd name="T53" fmla="*/ 65 h 236"/>
                <a:gd name="T54" fmla="*/ 155 w 236"/>
                <a:gd name="T55" fmla="*/ 69 h 236"/>
                <a:gd name="T56" fmla="*/ 149 w 236"/>
                <a:gd name="T57" fmla="*/ 85 h 236"/>
                <a:gd name="T58" fmla="*/ 144 w 236"/>
                <a:gd name="T59" fmla="*/ 86 h 236"/>
                <a:gd name="T60" fmla="*/ 140 w 236"/>
                <a:gd name="T61" fmla="*/ 82 h 236"/>
                <a:gd name="T62" fmla="*/ 128 w 236"/>
                <a:gd name="T63" fmla="*/ 77 h 236"/>
                <a:gd name="T64" fmla="*/ 107 w 236"/>
                <a:gd name="T65" fmla="*/ 80 h 236"/>
                <a:gd name="T66" fmla="*/ 102 w 236"/>
                <a:gd name="T67" fmla="*/ 94 h 236"/>
                <a:gd name="T68" fmla="*/ 108 w 236"/>
                <a:gd name="T69" fmla="*/ 101 h 236"/>
                <a:gd name="T70" fmla="*/ 118 w 236"/>
                <a:gd name="T71" fmla="*/ 106 h 236"/>
                <a:gd name="T72" fmla="*/ 132 w 236"/>
                <a:gd name="T73" fmla="*/ 112 h 236"/>
                <a:gd name="T74" fmla="*/ 145 w 236"/>
                <a:gd name="T75" fmla="*/ 119 h 236"/>
                <a:gd name="T76" fmla="*/ 155 w 236"/>
                <a:gd name="T77" fmla="*/ 129 h 236"/>
                <a:gd name="T78" fmla="*/ 159 w 236"/>
                <a:gd name="T79" fmla="*/ 14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moveTo>
                    <a:pt x="150" y="168"/>
                  </a:moveTo>
                  <a:cubicBezTo>
                    <a:pt x="145" y="175"/>
                    <a:pt x="137" y="179"/>
                    <a:pt x="128" y="180"/>
                  </a:cubicBezTo>
                  <a:cubicBezTo>
                    <a:pt x="128" y="196"/>
                    <a:pt x="128" y="196"/>
                    <a:pt x="128" y="196"/>
                  </a:cubicBezTo>
                  <a:cubicBezTo>
                    <a:pt x="128" y="197"/>
                    <a:pt x="127" y="198"/>
                    <a:pt x="127" y="198"/>
                  </a:cubicBezTo>
                  <a:cubicBezTo>
                    <a:pt x="126" y="199"/>
                    <a:pt x="126" y="199"/>
                    <a:pt x="125" y="199"/>
                  </a:cubicBezTo>
                  <a:cubicBezTo>
                    <a:pt x="113" y="199"/>
                    <a:pt x="113" y="199"/>
                    <a:pt x="113" y="199"/>
                  </a:cubicBezTo>
                  <a:cubicBezTo>
                    <a:pt x="112" y="199"/>
                    <a:pt x="111" y="199"/>
                    <a:pt x="111" y="198"/>
                  </a:cubicBezTo>
                  <a:cubicBezTo>
                    <a:pt x="110" y="197"/>
                    <a:pt x="110" y="197"/>
                    <a:pt x="110" y="196"/>
                  </a:cubicBezTo>
                  <a:cubicBezTo>
                    <a:pt x="110" y="180"/>
                    <a:pt x="110" y="180"/>
                    <a:pt x="110" y="180"/>
                  </a:cubicBezTo>
                  <a:cubicBezTo>
                    <a:pt x="106" y="180"/>
                    <a:pt x="102" y="179"/>
                    <a:pt x="99" y="177"/>
                  </a:cubicBezTo>
                  <a:cubicBezTo>
                    <a:pt x="95" y="176"/>
                    <a:pt x="92" y="175"/>
                    <a:pt x="90" y="173"/>
                  </a:cubicBezTo>
                  <a:cubicBezTo>
                    <a:pt x="88" y="172"/>
                    <a:pt x="85" y="171"/>
                    <a:pt x="83" y="169"/>
                  </a:cubicBezTo>
                  <a:cubicBezTo>
                    <a:pt x="81" y="168"/>
                    <a:pt x="80" y="166"/>
                    <a:pt x="79" y="166"/>
                  </a:cubicBezTo>
                  <a:cubicBezTo>
                    <a:pt x="79" y="165"/>
                    <a:pt x="78" y="164"/>
                    <a:pt x="78" y="164"/>
                  </a:cubicBezTo>
                  <a:cubicBezTo>
                    <a:pt x="77" y="163"/>
                    <a:pt x="77" y="162"/>
                    <a:pt x="78" y="160"/>
                  </a:cubicBezTo>
                  <a:cubicBezTo>
                    <a:pt x="87" y="148"/>
                    <a:pt x="87" y="148"/>
                    <a:pt x="87" y="148"/>
                  </a:cubicBezTo>
                  <a:cubicBezTo>
                    <a:pt x="87" y="148"/>
                    <a:pt x="88" y="147"/>
                    <a:pt x="89" y="147"/>
                  </a:cubicBezTo>
                  <a:cubicBezTo>
                    <a:pt x="90" y="147"/>
                    <a:pt x="90" y="147"/>
                    <a:pt x="91" y="148"/>
                  </a:cubicBezTo>
                  <a:cubicBezTo>
                    <a:pt x="91" y="148"/>
                    <a:pt x="91" y="148"/>
                    <a:pt x="91" y="148"/>
                  </a:cubicBezTo>
                  <a:cubicBezTo>
                    <a:pt x="98" y="154"/>
                    <a:pt x="105" y="158"/>
                    <a:pt x="112" y="159"/>
                  </a:cubicBezTo>
                  <a:cubicBezTo>
                    <a:pt x="115" y="160"/>
                    <a:pt x="117" y="160"/>
                    <a:pt x="119" y="160"/>
                  </a:cubicBezTo>
                  <a:cubicBezTo>
                    <a:pt x="124" y="160"/>
                    <a:pt x="128" y="159"/>
                    <a:pt x="131" y="156"/>
                  </a:cubicBezTo>
                  <a:cubicBezTo>
                    <a:pt x="135" y="154"/>
                    <a:pt x="137" y="150"/>
                    <a:pt x="137" y="145"/>
                  </a:cubicBezTo>
                  <a:cubicBezTo>
                    <a:pt x="137" y="144"/>
                    <a:pt x="136" y="142"/>
                    <a:pt x="136" y="140"/>
                  </a:cubicBezTo>
                  <a:cubicBezTo>
                    <a:pt x="135" y="139"/>
                    <a:pt x="134" y="138"/>
                    <a:pt x="133" y="137"/>
                  </a:cubicBezTo>
                  <a:cubicBezTo>
                    <a:pt x="132" y="136"/>
                    <a:pt x="130" y="135"/>
                    <a:pt x="127" y="133"/>
                  </a:cubicBezTo>
                  <a:cubicBezTo>
                    <a:pt x="125" y="132"/>
                    <a:pt x="123" y="131"/>
                    <a:pt x="122" y="130"/>
                  </a:cubicBezTo>
                  <a:cubicBezTo>
                    <a:pt x="120" y="130"/>
                    <a:pt x="118" y="129"/>
                    <a:pt x="115" y="128"/>
                  </a:cubicBezTo>
                  <a:cubicBezTo>
                    <a:pt x="112" y="127"/>
                    <a:pt x="110" y="126"/>
                    <a:pt x="109" y="125"/>
                  </a:cubicBezTo>
                  <a:cubicBezTo>
                    <a:pt x="108" y="125"/>
                    <a:pt x="106" y="124"/>
                    <a:pt x="104" y="123"/>
                  </a:cubicBezTo>
                  <a:cubicBezTo>
                    <a:pt x="101" y="122"/>
                    <a:pt x="100" y="121"/>
                    <a:pt x="98" y="120"/>
                  </a:cubicBezTo>
                  <a:cubicBezTo>
                    <a:pt x="97" y="119"/>
                    <a:pt x="95" y="118"/>
                    <a:pt x="93" y="117"/>
                  </a:cubicBezTo>
                  <a:cubicBezTo>
                    <a:pt x="91" y="116"/>
                    <a:pt x="90" y="114"/>
                    <a:pt x="89" y="113"/>
                  </a:cubicBezTo>
                  <a:cubicBezTo>
                    <a:pt x="87" y="112"/>
                    <a:pt x="86" y="110"/>
                    <a:pt x="85" y="109"/>
                  </a:cubicBezTo>
                  <a:cubicBezTo>
                    <a:pt x="83" y="107"/>
                    <a:pt x="82" y="105"/>
                    <a:pt x="82" y="103"/>
                  </a:cubicBezTo>
                  <a:cubicBezTo>
                    <a:pt x="81" y="102"/>
                    <a:pt x="80" y="100"/>
                    <a:pt x="80" y="97"/>
                  </a:cubicBezTo>
                  <a:cubicBezTo>
                    <a:pt x="79" y="95"/>
                    <a:pt x="79" y="93"/>
                    <a:pt x="79" y="90"/>
                  </a:cubicBezTo>
                  <a:cubicBezTo>
                    <a:pt x="79" y="82"/>
                    <a:pt x="82" y="75"/>
                    <a:pt x="88" y="69"/>
                  </a:cubicBezTo>
                  <a:cubicBezTo>
                    <a:pt x="93" y="62"/>
                    <a:pt x="101" y="58"/>
                    <a:pt x="110" y="57"/>
                  </a:cubicBezTo>
                  <a:cubicBezTo>
                    <a:pt x="110" y="40"/>
                    <a:pt x="110" y="40"/>
                    <a:pt x="110" y="40"/>
                  </a:cubicBezTo>
                  <a:cubicBezTo>
                    <a:pt x="110" y="40"/>
                    <a:pt x="110" y="39"/>
                    <a:pt x="111" y="38"/>
                  </a:cubicBezTo>
                  <a:cubicBezTo>
                    <a:pt x="111" y="38"/>
                    <a:pt x="112" y="37"/>
                    <a:pt x="113" y="37"/>
                  </a:cubicBezTo>
                  <a:cubicBezTo>
                    <a:pt x="125" y="37"/>
                    <a:pt x="125" y="37"/>
                    <a:pt x="125" y="37"/>
                  </a:cubicBezTo>
                  <a:cubicBezTo>
                    <a:pt x="126" y="37"/>
                    <a:pt x="126" y="38"/>
                    <a:pt x="127" y="38"/>
                  </a:cubicBezTo>
                  <a:cubicBezTo>
                    <a:pt x="127" y="39"/>
                    <a:pt x="128" y="39"/>
                    <a:pt x="128" y="40"/>
                  </a:cubicBezTo>
                  <a:cubicBezTo>
                    <a:pt x="128" y="56"/>
                    <a:pt x="128" y="56"/>
                    <a:pt x="128" y="56"/>
                  </a:cubicBezTo>
                  <a:cubicBezTo>
                    <a:pt x="131" y="57"/>
                    <a:pt x="134" y="57"/>
                    <a:pt x="137" y="58"/>
                  </a:cubicBezTo>
                  <a:cubicBezTo>
                    <a:pt x="140" y="59"/>
                    <a:pt x="143" y="60"/>
                    <a:pt x="145" y="61"/>
                  </a:cubicBezTo>
                  <a:cubicBezTo>
                    <a:pt x="147" y="62"/>
                    <a:pt x="149" y="63"/>
                    <a:pt x="151" y="65"/>
                  </a:cubicBezTo>
                  <a:cubicBezTo>
                    <a:pt x="152" y="66"/>
                    <a:pt x="153" y="67"/>
                    <a:pt x="154" y="67"/>
                  </a:cubicBezTo>
                  <a:cubicBezTo>
                    <a:pt x="155" y="68"/>
                    <a:pt x="155" y="68"/>
                    <a:pt x="155" y="69"/>
                  </a:cubicBezTo>
                  <a:cubicBezTo>
                    <a:pt x="156" y="70"/>
                    <a:pt x="156" y="71"/>
                    <a:pt x="156" y="72"/>
                  </a:cubicBezTo>
                  <a:cubicBezTo>
                    <a:pt x="149" y="85"/>
                    <a:pt x="149" y="85"/>
                    <a:pt x="149" y="85"/>
                  </a:cubicBezTo>
                  <a:cubicBezTo>
                    <a:pt x="148" y="86"/>
                    <a:pt x="148" y="86"/>
                    <a:pt x="147" y="87"/>
                  </a:cubicBezTo>
                  <a:cubicBezTo>
                    <a:pt x="146" y="87"/>
                    <a:pt x="145" y="86"/>
                    <a:pt x="144" y="86"/>
                  </a:cubicBezTo>
                  <a:cubicBezTo>
                    <a:pt x="144" y="86"/>
                    <a:pt x="144" y="85"/>
                    <a:pt x="143" y="85"/>
                  </a:cubicBezTo>
                  <a:cubicBezTo>
                    <a:pt x="142" y="84"/>
                    <a:pt x="141" y="83"/>
                    <a:pt x="140" y="82"/>
                  </a:cubicBezTo>
                  <a:cubicBezTo>
                    <a:pt x="138" y="81"/>
                    <a:pt x="136" y="80"/>
                    <a:pt x="134" y="80"/>
                  </a:cubicBezTo>
                  <a:cubicBezTo>
                    <a:pt x="133" y="79"/>
                    <a:pt x="130" y="78"/>
                    <a:pt x="128" y="77"/>
                  </a:cubicBezTo>
                  <a:cubicBezTo>
                    <a:pt x="125" y="77"/>
                    <a:pt x="123" y="76"/>
                    <a:pt x="120" y="76"/>
                  </a:cubicBezTo>
                  <a:cubicBezTo>
                    <a:pt x="115" y="76"/>
                    <a:pt x="110" y="77"/>
                    <a:pt x="107" y="80"/>
                  </a:cubicBezTo>
                  <a:cubicBezTo>
                    <a:pt x="103" y="83"/>
                    <a:pt x="101" y="86"/>
                    <a:pt x="101" y="90"/>
                  </a:cubicBezTo>
                  <a:cubicBezTo>
                    <a:pt x="101" y="92"/>
                    <a:pt x="102" y="93"/>
                    <a:pt x="102" y="94"/>
                  </a:cubicBezTo>
                  <a:cubicBezTo>
                    <a:pt x="103" y="96"/>
                    <a:pt x="103" y="97"/>
                    <a:pt x="105" y="98"/>
                  </a:cubicBezTo>
                  <a:cubicBezTo>
                    <a:pt x="106" y="99"/>
                    <a:pt x="107" y="100"/>
                    <a:pt x="108" y="101"/>
                  </a:cubicBezTo>
                  <a:cubicBezTo>
                    <a:pt x="109" y="102"/>
                    <a:pt x="111" y="103"/>
                    <a:pt x="113" y="104"/>
                  </a:cubicBezTo>
                  <a:cubicBezTo>
                    <a:pt x="115" y="105"/>
                    <a:pt x="117" y="106"/>
                    <a:pt x="118" y="106"/>
                  </a:cubicBezTo>
                  <a:cubicBezTo>
                    <a:pt x="120" y="107"/>
                    <a:pt x="122" y="108"/>
                    <a:pt x="125" y="109"/>
                  </a:cubicBezTo>
                  <a:cubicBezTo>
                    <a:pt x="128" y="110"/>
                    <a:pt x="130" y="111"/>
                    <a:pt x="132" y="112"/>
                  </a:cubicBezTo>
                  <a:cubicBezTo>
                    <a:pt x="133" y="112"/>
                    <a:pt x="136" y="113"/>
                    <a:pt x="138" y="115"/>
                  </a:cubicBezTo>
                  <a:cubicBezTo>
                    <a:pt x="141" y="116"/>
                    <a:pt x="143" y="117"/>
                    <a:pt x="145" y="119"/>
                  </a:cubicBezTo>
                  <a:cubicBezTo>
                    <a:pt x="147" y="120"/>
                    <a:pt x="149" y="121"/>
                    <a:pt x="151" y="123"/>
                  </a:cubicBezTo>
                  <a:cubicBezTo>
                    <a:pt x="153" y="125"/>
                    <a:pt x="154" y="127"/>
                    <a:pt x="155" y="129"/>
                  </a:cubicBezTo>
                  <a:cubicBezTo>
                    <a:pt x="156" y="131"/>
                    <a:pt x="157" y="133"/>
                    <a:pt x="158" y="136"/>
                  </a:cubicBezTo>
                  <a:cubicBezTo>
                    <a:pt x="159" y="138"/>
                    <a:pt x="159" y="141"/>
                    <a:pt x="159" y="144"/>
                  </a:cubicBezTo>
                  <a:cubicBezTo>
                    <a:pt x="159" y="153"/>
                    <a:pt x="156" y="161"/>
                    <a:pt x="150" y="168"/>
                  </a:cubicBezTo>
                </a:path>
              </a:pathLst>
            </a:custGeom>
            <a:solidFill>
              <a:sysClr val="window" lastClr="FFFFFF"/>
            </a:solidFill>
            <a:ln>
              <a:noFill/>
            </a:ln>
          </p:spPr>
          <p:txBody>
            <a:bodyPr wrap="square" lIns="67509" tIns="35104" rIns="67509" anchor="ctr">
              <a:normAutofit/>
            </a:bodyPr>
            <a:lstStyle/>
            <a:p>
              <a:pPr algn="ctr">
                <a:lnSpc>
                  <a:spcPct val="120000"/>
                </a:lnSpc>
              </a:pPr>
              <a:endParaRPr sz="135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56" name="直接连接符 55"/>
            <p:cNvCxnSpPr/>
            <p:nvPr>
              <p:custDataLst>
                <p:tags r:id="rId8"/>
              </p:custDataLst>
            </p:nvPr>
          </p:nvCxnSpPr>
          <p:spPr>
            <a:xfrm>
              <a:off x="5940" y="5484"/>
              <a:ext cx="1897" cy="0"/>
            </a:xfrm>
            <a:prstGeom prst="line">
              <a:avLst/>
            </a:prstGeom>
            <a:noFill/>
            <a:ln w="6350" cap="flat" cmpd="sng" algn="ctr">
              <a:solidFill>
                <a:srgbClr val="FFC000"/>
              </a:solidFill>
              <a:prstDash val="sysDash"/>
              <a:miter lim="800000"/>
              <a:headEnd type="oval"/>
            </a:ln>
            <a:effectLst/>
          </p:spPr>
        </p:cxnSp>
        <p:sp>
          <p:nvSpPr>
            <p:cNvPr id="57" name="同侧圆角矩形 18"/>
            <p:cNvSpPr/>
            <p:nvPr>
              <p:custDataLst>
                <p:tags r:id="rId9"/>
              </p:custDataLst>
            </p:nvPr>
          </p:nvSpPr>
          <p:spPr>
            <a:xfrm rot="16200000">
              <a:off x="3615" y="3604"/>
              <a:ext cx="671" cy="3737"/>
            </a:xfrm>
            <a:prstGeom prst="round2SameRect">
              <a:avLst>
                <a:gd name="adj1" fmla="val 50000"/>
                <a:gd name="adj2" fmla="val 0"/>
              </a:avLst>
            </a:prstGeom>
            <a:solidFill>
              <a:schemeClr val="tx1">
                <a:lumMod val="75000"/>
                <a:lumOff val="25000"/>
              </a:schemeClr>
            </a:solidFill>
            <a:ln w="12700" cap="flat" cmpd="sng" algn="ctr">
              <a:noFill/>
              <a:prstDash val="solid"/>
              <a:miter lim="800000"/>
            </a:ln>
            <a:effectLst/>
          </p:spPr>
          <p:txBody>
            <a:bodyPr wrap="square" lIns="67509" tIns="35104" rIns="67509" anchor="ctr">
              <a:noAutofit/>
            </a:bodyPr>
            <a:lstStyle/>
            <a:p>
              <a:pPr algn="ctr">
                <a:lnSpc>
                  <a:spcPct val="120000"/>
                </a:lnSpc>
              </a:pPr>
              <a:endParaRPr sz="135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8" name="任意多边形 27"/>
            <p:cNvSpPr/>
            <p:nvPr>
              <p:custDataLst>
                <p:tags r:id="rId10"/>
              </p:custDataLst>
            </p:nvPr>
          </p:nvSpPr>
          <p:spPr bwMode="auto">
            <a:xfrm>
              <a:off x="2204" y="5224"/>
              <a:ext cx="497" cy="497"/>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ysClr val="window" lastClr="FFFFFF"/>
            </a:solidFill>
            <a:ln>
              <a:noFill/>
            </a:ln>
          </p:spPr>
          <p:txBody>
            <a:bodyPr wrap="square" lIns="67509" tIns="35104" rIns="67509" anchor="ctr">
              <a:normAutofit/>
            </a:bodyPr>
            <a:lstStyle/>
            <a:p>
              <a:pPr algn="ctr">
                <a:lnSpc>
                  <a:spcPct val="120000"/>
                </a:lnSpc>
              </a:pPr>
              <a:endParaRPr sz="135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9" name="矩形 58"/>
            <p:cNvSpPr/>
            <p:nvPr>
              <p:custDataLst>
                <p:tags r:id="rId11"/>
              </p:custDataLst>
            </p:nvPr>
          </p:nvSpPr>
          <p:spPr>
            <a:xfrm>
              <a:off x="2874" y="5239"/>
              <a:ext cx="2871" cy="481"/>
            </a:xfrm>
            <a:prstGeom prst="rect">
              <a:avLst/>
            </a:prstGeom>
          </p:spPr>
          <p:txBody>
            <a:bodyPr wrap="square" lIns="67509" tIns="35104" rIns="67509" bIns="35104" anchor="ctr">
              <a:normAutofit/>
            </a:bodyPr>
            <a:lstStyle/>
            <a:p>
              <a:pPr algn="ctr">
                <a:lnSpc>
                  <a:spcPct val="120000"/>
                </a:lnSpc>
                <a:defRPr/>
              </a:pPr>
              <a:r>
                <a:rPr lang="zh-CN" altLang="en-US" sz="1400" b="1" spc="15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承认选择</a:t>
              </a:r>
            </a:p>
          </p:txBody>
        </p:sp>
        <p:sp>
          <p:nvSpPr>
            <p:cNvPr id="61" name="矩形 60"/>
            <p:cNvSpPr/>
            <p:nvPr>
              <p:custDataLst>
                <p:tags r:id="rId12"/>
              </p:custDataLst>
            </p:nvPr>
          </p:nvSpPr>
          <p:spPr>
            <a:xfrm>
              <a:off x="7947" y="5048"/>
              <a:ext cx="250" cy="946"/>
            </a:xfrm>
            <a:prstGeom prst="rect">
              <a:avLst/>
            </a:prstGeom>
            <a:solidFill>
              <a:schemeClr val="tx1">
                <a:lumMod val="75000"/>
                <a:lumOff val="25000"/>
              </a:schemeClr>
            </a:solidFill>
            <a:ln w="12700" cap="flat" cmpd="sng" algn="ctr">
              <a:solidFill>
                <a:sysClr val="window" lastClr="FFFFFF"/>
              </a:solidFill>
              <a:prstDash val="solid"/>
              <a:miter lim="800000"/>
            </a:ln>
            <a:effectLst/>
          </p:spPr>
          <p:txBody>
            <a:bodyPr wrap="square" lIns="67509" tIns="35104" rIns="67509" anchor="ctr">
              <a:normAutofit/>
            </a:bodyPr>
            <a:lstStyle/>
            <a:p>
              <a:pPr algn="ctr">
                <a:lnSpc>
                  <a:spcPct val="120000"/>
                </a:lnSpc>
              </a:pPr>
              <a:endParaRPr sz="1350">
                <a:latin typeface="Arial" panose="020B0604020202020204" pitchFamily="34" charset="0"/>
                <a:ea typeface="微软雅黑" panose="020B0503020204020204" pitchFamily="34" charset="-122"/>
                <a:sym typeface="Arial" panose="020B0604020202020204" pitchFamily="34" charset="0"/>
              </a:endParaRPr>
            </a:p>
          </p:txBody>
        </p:sp>
        <p:sp>
          <p:nvSpPr>
            <p:cNvPr id="64" name="矩形 63"/>
            <p:cNvSpPr/>
            <p:nvPr>
              <p:custDataLst>
                <p:tags r:id="rId13"/>
              </p:custDataLst>
            </p:nvPr>
          </p:nvSpPr>
          <p:spPr>
            <a:xfrm>
              <a:off x="7947" y="4082"/>
              <a:ext cx="250" cy="946"/>
            </a:xfrm>
            <a:prstGeom prst="rect">
              <a:avLst/>
            </a:prstGeom>
            <a:solidFill>
              <a:srgbClr val="FF9216"/>
            </a:solidFill>
            <a:ln w="12700" cap="flat" cmpd="sng" algn="ctr">
              <a:solidFill>
                <a:sysClr val="window" lastClr="FFFFFF"/>
              </a:solidFill>
              <a:prstDash val="solid"/>
              <a:miter lim="800000"/>
            </a:ln>
            <a:effectLst/>
          </p:spPr>
          <p:txBody>
            <a:bodyPr wrap="square" lIns="67509" tIns="35104" rIns="67509" anchor="ctr">
              <a:normAutofit/>
            </a:bodyPr>
            <a:lstStyle/>
            <a:p>
              <a:pPr algn="ctr">
                <a:lnSpc>
                  <a:spcPct val="120000"/>
                </a:lnSpc>
              </a:pPr>
              <a:endParaRPr sz="1350">
                <a:latin typeface="Arial" panose="020B0604020202020204" pitchFamily="34" charset="0"/>
                <a:ea typeface="微软雅黑" panose="020B0503020204020204" pitchFamily="34" charset="-122"/>
                <a:sym typeface="Arial" panose="020B0604020202020204" pitchFamily="34" charset="0"/>
              </a:endParaRPr>
            </a:p>
          </p:txBody>
        </p:sp>
        <p:sp>
          <p:nvSpPr>
            <p:cNvPr id="65" name="矩形 64"/>
            <p:cNvSpPr/>
            <p:nvPr>
              <p:custDataLst>
                <p:tags r:id="rId14"/>
              </p:custDataLst>
            </p:nvPr>
          </p:nvSpPr>
          <p:spPr>
            <a:xfrm>
              <a:off x="7947" y="3123"/>
              <a:ext cx="250" cy="946"/>
            </a:xfrm>
            <a:prstGeom prst="rect">
              <a:avLst/>
            </a:prstGeom>
            <a:solidFill>
              <a:srgbClr val="1E74AE"/>
            </a:solidFill>
            <a:ln w="12700" cap="flat" cmpd="sng" algn="ctr">
              <a:solidFill>
                <a:sysClr val="window" lastClr="FFFFFF"/>
              </a:solidFill>
              <a:prstDash val="solid"/>
              <a:miter lim="800000"/>
            </a:ln>
            <a:effectLst/>
          </p:spPr>
          <p:txBody>
            <a:bodyPr wrap="square" lIns="67509" tIns="35104" rIns="67509" anchor="ctr">
              <a:normAutofit/>
            </a:bodyPr>
            <a:lstStyle/>
            <a:p>
              <a:pPr algn="ctr">
                <a:lnSpc>
                  <a:spcPct val="120000"/>
                </a:lnSpc>
              </a:pPr>
              <a:endParaRPr sz="1350">
                <a:latin typeface="Arial" panose="020B0604020202020204" pitchFamily="34" charset="0"/>
                <a:ea typeface="微软雅黑" panose="020B0503020204020204" pitchFamily="34" charset="-122"/>
                <a:sym typeface="Arial" panose="020B0604020202020204" pitchFamily="34" charset="0"/>
              </a:endParaRPr>
            </a:p>
          </p:txBody>
        </p:sp>
        <p:sp>
          <p:nvSpPr>
            <p:cNvPr id="67" name="同侧圆角矩形 17"/>
            <p:cNvSpPr/>
            <p:nvPr>
              <p:custDataLst>
                <p:tags r:id="rId15"/>
              </p:custDataLst>
            </p:nvPr>
          </p:nvSpPr>
          <p:spPr>
            <a:xfrm rot="16200000">
              <a:off x="4306" y="2636"/>
              <a:ext cx="671" cy="3737"/>
            </a:xfrm>
            <a:prstGeom prst="round2SameRect">
              <a:avLst>
                <a:gd name="adj1" fmla="val 50000"/>
                <a:gd name="adj2" fmla="val 0"/>
              </a:avLst>
            </a:prstGeom>
            <a:solidFill>
              <a:srgbClr val="FF9216"/>
            </a:solidFill>
            <a:ln w="12700" cap="flat" cmpd="sng" algn="ctr">
              <a:noFill/>
              <a:prstDash val="solid"/>
              <a:miter lim="800000"/>
            </a:ln>
            <a:effectLst/>
          </p:spPr>
          <p:txBody>
            <a:bodyPr wrap="square" lIns="67509" tIns="35104" rIns="67509" anchor="ctr">
              <a:noAutofit/>
            </a:bodyPr>
            <a:lstStyle/>
            <a:p>
              <a:pPr algn="ctr">
                <a:lnSpc>
                  <a:spcPct val="120000"/>
                </a:lnSpc>
              </a:pPr>
              <a:endParaRPr sz="135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0" name="任意多边形 26"/>
            <p:cNvSpPr/>
            <p:nvPr>
              <p:custDataLst>
                <p:tags r:id="rId16"/>
              </p:custDataLst>
            </p:nvPr>
          </p:nvSpPr>
          <p:spPr bwMode="auto">
            <a:xfrm>
              <a:off x="2895" y="4276"/>
              <a:ext cx="497" cy="497"/>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ysClr val="window" lastClr="FFFFFF"/>
            </a:solidFill>
            <a:ln>
              <a:noFill/>
            </a:ln>
          </p:spPr>
          <p:txBody>
            <a:bodyPr wrap="square" lIns="67509" tIns="35104" rIns="67509" anchor="ctr">
              <a:normAutofit/>
            </a:bodyPr>
            <a:lstStyle/>
            <a:p>
              <a:pPr algn="ctr">
                <a:lnSpc>
                  <a:spcPct val="120000"/>
                </a:lnSpc>
              </a:pPr>
              <a:endParaRPr sz="135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1" name="矩形 70"/>
            <p:cNvSpPr/>
            <p:nvPr>
              <p:custDataLst>
                <p:tags r:id="rId17"/>
              </p:custDataLst>
            </p:nvPr>
          </p:nvSpPr>
          <p:spPr>
            <a:xfrm>
              <a:off x="3557" y="4264"/>
              <a:ext cx="2871" cy="481"/>
            </a:xfrm>
            <a:prstGeom prst="rect">
              <a:avLst/>
            </a:prstGeom>
          </p:spPr>
          <p:txBody>
            <a:bodyPr wrap="square" lIns="67509" tIns="35104" rIns="67509" bIns="35104" anchor="ctr">
              <a:normAutofit/>
            </a:bodyPr>
            <a:lstStyle/>
            <a:p>
              <a:pPr algn="ctr">
                <a:lnSpc>
                  <a:spcPct val="120000"/>
                </a:lnSpc>
                <a:defRPr/>
              </a:pPr>
              <a:r>
                <a:rPr lang="zh-CN" altLang="en-US" sz="1400" b="1" spc="15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向自己坦白</a:t>
              </a:r>
            </a:p>
          </p:txBody>
        </p:sp>
        <p:cxnSp>
          <p:nvCxnSpPr>
            <p:cNvPr id="72" name="直接连接符 71"/>
            <p:cNvCxnSpPr/>
            <p:nvPr>
              <p:custDataLst>
                <p:tags r:id="rId18"/>
              </p:custDataLst>
            </p:nvPr>
          </p:nvCxnSpPr>
          <p:spPr>
            <a:xfrm>
              <a:off x="6667" y="4488"/>
              <a:ext cx="1171" cy="0"/>
            </a:xfrm>
            <a:prstGeom prst="line">
              <a:avLst/>
            </a:prstGeom>
            <a:noFill/>
            <a:ln w="6350" cap="flat" cmpd="sng" algn="ctr">
              <a:solidFill>
                <a:srgbClr val="FFC000"/>
              </a:solidFill>
              <a:prstDash val="sysDash"/>
              <a:miter lim="800000"/>
              <a:headEnd type="oval"/>
            </a:ln>
            <a:effectLst/>
          </p:spPr>
        </p:cxnSp>
      </p:grpSp>
      <p:sp>
        <p:nvSpPr>
          <p:cNvPr id="16" name="文本框 15"/>
          <p:cNvSpPr txBox="1"/>
          <p:nvPr/>
        </p:nvSpPr>
        <p:spPr>
          <a:xfrm>
            <a:off x="6232525" y="2099945"/>
            <a:ext cx="2477135" cy="553085"/>
          </a:xfrm>
          <a:prstGeom prst="rect">
            <a:avLst/>
          </a:prstGeom>
          <a:noFill/>
        </p:spPr>
        <p:txBody>
          <a:bodyPr wrap="square">
            <a:spAutoFit/>
          </a:bodyPr>
          <a:lstStyle/>
          <a:p>
            <a:pPr algn="just" eaLnBrk="1" latinLnBrk="0" hangingPunct="1">
              <a:lnSpc>
                <a:spcPct val="100000"/>
              </a:lnSpc>
            </a:pPr>
            <a:r>
              <a:rPr lang="zh-CN" altLang="en-US" sz="1000" dirty="0">
                <a:solidFill>
                  <a:schemeClr val="tx1">
                    <a:lumMod val="65000"/>
                    <a:lumOff val="35000"/>
                  </a:schemeClr>
                </a:solidFill>
                <a:ea typeface="思源黑体" panose="020B0500000000000000" pitchFamily="34" charset="-122"/>
                <a:sym typeface="+mn-ea"/>
              </a:rPr>
              <a:t>在日常生活中，你觉得哪些事情没意思，却又认为自己不得不做？请将它们列在一张纸上。</a:t>
            </a:r>
          </a:p>
        </p:txBody>
      </p:sp>
      <p:sp>
        <p:nvSpPr>
          <p:cNvPr id="3" name="文本框 2"/>
          <p:cNvSpPr txBox="1"/>
          <p:nvPr/>
        </p:nvSpPr>
        <p:spPr>
          <a:xfrm>
            <a:off x="6320790" y="1915795"/>
            <a:ext cx="457200" cy="184150"/>
          </a:xfrm>
          <a:prstGeom prst="rect">
            <a:avLst/>
          </a:prstGeom>
          <a:noFill/>
        </p:spPr>
        <p:txBody>
          <a:bodyPr wrap="none" lIns="0" tIns="0" rIns="0" bIns="0" rtlCol="0">
            <a:spAutoFit/>
          </a:bodyPr>
          <a:lstStyle/>
          <a:p>
            <a:r>
              <a:rPr lang="zh-CN" altLang="en-US" sz="1200" b="1" dirty="0">
                <a:solidFill>
                  <a:srgbClr val="1E74AE"/>
                </a:solidFill>
                <a:latin typeface="微软雅黑" panose="020B0503020204020204" pitchFamily="34" charset="-122"/>
                <a:ea typeface="微软雅黑" panose="020B0503020204020204" pitchFamily="34" charset="-122"/>
              </a:rPr>
              <a:t>第一步</a:t>
            </a:r>
          </a:p>
        </p:txBody>
      </p:sp>
      <p:sp>
        <p:nvSpPr>
          <p:cNvPr id="4" name="文本框 3"/>
          <p:cNvSpPr txBox="1"/>
          <p:nvPr/>
        </p:nvSpPr>
        <p:spPr>
          <a:xfrm>
            <a:off x="6232525" y="3030220"/>
            <a:ext cx="2477135" cy="706755"/>
          </a:xfrm>
          <a:prstGeom prst="rect">
            <a:avLst/>
          </a:prstGeom>
          <a:noFill/>
        </p:spPr>
        <p:txBody>
          <a:bodyPr wrap="square">
            <a:spAutoFit/>
          </a:bodyPr>
          <a:lstStyle/>
          <a:p>
            <a:pPr algn="just" eaLnBrk="1" latinLnBrk="0" hangingPunct="1">
              <a:lnSpc>
                <a:spcPct val="100000"/>
              </a:lnSpc>
            </a:pPr>
            <a:r>
              <a:rPr lang="zh-CN" altLang="en-US" sz="1000" dirty="0">
                <a:solidFill>
                  <a:schemeClr val="tx1">
                    <a:lumMod val="65000"/>
                    <a:lumOff val="35000"/>
                  </a:schemeClr>
                </a:solidFill>
                <a:ea typeface="思源黑体" panose="020B0500000000000000" pitchFamily="34" charset="-122"/>
                <a:sym typeface="+mn-ea"/>
              </a:rPr>
              <a:t>列好清单后，向自己坦白：你做这些事情是因为你选择了做它们，而不是因为你不得不做。在你所列的每个项目前，加上“我选择做”。</a:t>
            </a:r>
          </a:p>
        </p:txBody>
      </p:sp>
      <p:sp>
        <p:nvSpPr>
          <p:cNvPr id="5" name="文本框 4"/>
          <p:cNvSpPr txBox="1"/>
          <p:nvPr/>
        </p:nvSpPr>
        <p:spPr>
          <a:xfrm>
            <a:off x="6320790" y="2846070"/>
            <a:ext cx="457200" cy="184150"/>
          </a:xfrm>
          <a:prstGeom prst="rect">
            <a:avLst/>
          </a:prstGeom>
          <a:noFill/>
        </p:spPr>
        <p:txBody>
          <a:bodyPr wrap="none" lIns="0" tIns="0" rIns="0" bIns="0" rtlCol="0">
            <a:spAutoFit/>
          </a:bodyPr>
          <a:lstStyle/>
          <a:p>
            <a:r>
              <a:rPr lang="zh-CN" altLang="en-US" sz="1200" b="1" dirty="0">
                <a:solidFill>
                  <a:srgbClr val="FF9216"/>
                </a:solidFill>
                <a:latin typeface="微软雅黑" panose="020B0503020204020204" pitchFamily="34" charset="-122"/>
                <a:ea typeface="微软雅黑" panose="020B0503020204020204" pitchFamily="34" charset="-122"/>
              </a:rPr>
              <a:t>第二步</a:t>
            </a:r>
          </a:p>
        </p:txBody>
      </p:sp>
      <p:sp>
        <p:nvSpPr>
          <p:cNvPr id="9" name="文本框 8"/>
          <p:cNvSpPr txBox="1"/>
          <p:nvPr/>
        </p:nvSpPr>
        <p:spPr>
          <a:xfrm>
            <a:off x="6232525" y="4127500"/>
            <a:ext cx="2477135" cy="553085"/>
          </a:xfrm>
          <a:prstGeom prst="rect">
            <a:avLst/>
          </a:prstGeom>
          <a:noFill/>
        </p:spPr>
        <p:txBody>
          <a:bodyPr wrap="square">
            <a:spAutoFit/>
          </a:bodyPr>
          <a:lstStyle/>
          <a:p>
            <a:pPr algn="just" eaLnBrk="1" latinLnBrk="0" hangingPunct="1">
              <a:lnSpc>
                <a:spcPct val="100000"/>
              </a:lnSpc>
            </a:pPr>
            <a:r>
              <a:rPr lang="zh-CN" altLang="en-US" sz="1000" dirty="0">
                <a:solidFill>
                  <a:schemeClr val="tx1">
                    <a:lumMod val="65000"/>
                    <a:lumOff val="35000"/>
                  </a:schemeClr>
                </a:solidFill>
                <a:ea typeface="思源黑体" panose="020B0500000000000000" pitchFamily="34" charset="-122"/>
                <a:sym typeface="+mn-ea"/>
              </a:rPr>
              <a:t>一旦承认某一行为是你的选择，就填写以下的声明来了解你为什么要那么做：“我选择做______是因为我想要______。”</a:t>
            </a:r>
          </a:p>
        </p:txBody>
      </p:sp>
      <p:sp>
        <p:nvSpPr>
          <p:cNvPr id="10" name="文本框 9"/>
          <p:cNvSpPr txBox="1"/>
          <p:nvPr/>
        </p:nvSpPr>
        <p:spPr>
          <a:xfrm>
            <a:off x="6320790" y="3943350"/>
            <a:ext cx="457200" cy="184150"/>
          </a:xfrm>
          <a:prstGeom prst="rect">
            <a:avLst/>
          </a:prstGeom>
          <a:noFill/>
        </p:spPr>
        <p:txBody>
          <a:bodyPr wrap="none" lIns="0" tIns="0" rIns="0" bIns="0" rtlCol="0">
            <a:spAutoFit/>
          </a:body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第三步</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72394" y="197930"/>
            <a:ext cx="5400600" cy="4603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深入理解我们行为的动机</a:t>
            </a:r>
          </a:p>
        </p:txBody>
      </p:sp>
      <p:sp>
        <p:nvSpPr>
          <p:cNvPr id="7" name="文本框 6"/>
          <p:cNvSpPr txBox="1"/>
          <p:nvPr/>
        </p:nvSpPr>
        <p:spPr>
          <a:xfrm>
            <a:off x="1044402" y="659595"/>
            <a:ext cx="7344816" cy="553720"/>
          </a:xfrm>
          <a:prstGeom prst="rect">
            <a:avLst/>
          </a:prstGeom>
          <a:noFill/>
        </p:spPr>
        <p:txBody>
          <a:bodyPr wrap="square" lIns="0" tIns="0" rIns="0" bIns="0" rtlCol="0">
            <a:spAutoFit/>
          </a:bodyPr>
          <a:lstStyle/>
          <a:p>
            <a:pPr lvl="0" algn="just">
              <a:buClrTx/>
              <a:buSzTx/>
              <a:buFontTx/>
            </a:pPr>
            <a:r>
              <a:rPr lang="zh-CN" altLang="en-US" sz="1200" dirty="0">
                <a:solidFill>
                  <a:schemeClr val="tx1">
                    <a:lumMod val="65000"/>
                    <a:lumOff val="35000"/>
                  </a:schemeClr>
                </a:solidFill>
                <a:ea typeface="思源黑体" panose="020B0500000000000000" pitchFamily="34" charset="-122"/>
                <a:sym typeface="+mn-ea"/>
              </a:rPr>
              <a:t>你在思考“我选择做______是因为我想______”这个问题时，会发现自己行为背后的价值取向——你在生活中看重什么。我确信，一旦意识到我们的行为所服务的需要，即使工作很艰苦、富有挑战性乃至举步维艰，我们也会从中得到乐趣。</a:t>
            </a:r>
          </a:p>
        </p:txBody>
      </p:sp>
      <p:sp>
        <p:nvSpPr>
          <p:cNvPr id="8" name="文本框 7"/>
          <p:cNvSpPr txBox="1"/>
          <p:nvPr/>
        </p:nvSpPr>
        <p:spPr>
          <a:xfrm>
            <a:off x="2772594" y="1253626"/>
            <a:ext cx="3672408" cy="245745"/>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做出所列清单行为的动机有哪些？</a:t>
            </a:r>
          </a:p>
        </p:txBody>
      </p:sp>
      <p:grpSp>
        <p:nvGrpSpPr>
          <p:cNvPr id="53" name="组合 52"/>
          <p:cNvGrpSpPr/>
          <p:nvPr/>
        </p:nvGrpSpPr>
        <p:grpSpPr>
          <a:xfrm>
            <a:off x="447040" y="1610886"/>
            <a:ext cx="8222615" cy="786239"/>
            <a:chOff x="704" y="2876"/>
            <a:chExt cx="12949" cy="1238"/>
          </a:xfrm>
        </p:grpSpPr>
        <p:grpSp>
          <p:nvGrpSpPr>
            <p:cNvPr id="5" name="组合 4"/>
            <p:cNvGrpSpPr/>
            <p:nvPr/>
          </p:nvGrpSpPr>
          <p:grpSpPr>
            <a:xfrm rot="1738458">
              <a:off x="1199" y="2876"/>
              <a:ext cx="657" cy="657"/>
              <a:chOff x="4482708" y="3301234"/>
              <a:chExt cx="661162" cy="661161"/>
            </a:xfrm>
            <a:effectLst>
              <a:outerShdw blurRad="190500" dist="38100" dir="2700000" algn="tl" rotWithShape="0">
                <a:prstClr val="black">
                  <a:alpha val="30000"/>
                </a:prstClr>
              </a:outerShdw>
            </a:effectLst>
          </p:grpSpPr>
          <p:grpSp>
            <p:nvGrpSpPr>
              <p:cNvPr id="2" name="组合 1"/>
              <p:cNvGrpSpPr/>
              <p:nvPr/>
            </p:nvGrpSpPr>
            <p:grpSpPr>
              <a:xfrm>
                <a:off x="4482708" y="3301234"/>
                <a:ext cx="661162" cy="661161"/>
                <a:chOff x="775780" y="771539"/>
                <a:chExt cx="1852004" cy="1852001"/>
              </a:xfrm>
            </p:grpSpPr>
            <p:sp>
              <p:nvSpPr>
                <p:cNvPr id="10" name="椭圆 9"/>
                <p:cNvSpPr/>
                <p:nvPr/>
              </p:nvSpPr>
              <p:spPr>
                <a:xfrm>
                  <a:off x="775780" y="771539"/>
                  <a:ext cx="1852004" cy="1852001"/>
                </a:xfrm>
                <a:prstGeom prst="ellipse">
                  <a:avLst/>
                </a:prstGeom>
                <a:solidFill>
                  <a:srgbClr val="1E74AE"/>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dirty="0">
                    <a:ln>
                      <a:noFill/>
                    </a:ln>
                    <a:solidFill>
                      <a:sysClr val="window" lastClr="FFFFFF"/>
                    </a:solidFill>
                    <a:effectLst/>
                    <a:uLnTx/>
                    <a:uFillTx/>
                    <a:latin typeface="+mn-lt"/>
                    <a:ea typeface="思源黑体" panose="020B0500000000000000" pitchFamily="34" charset="-122"/>
                    <a:cs typeface="+mn-ea"/>
                    <a:sym typeface="+mn-lt"/>
                  </a:endParaRPr>
                </a:p>
              </p:txBody>
            </p:sp>
            <p:sp>
              <p:nvSpPr>
                <p:cNvPr id="11" name="椭圆 10"/>
                <p:cNvSpPr/>
                <p:nvPr/>
              </p:nvSpPr>
              <p:spPr>
                <a:xfrm>
                  <a:off x="1007828" y="1003591"/>
                  <a:ext cx="1387906" cy="1387906"/>
                </a:xfrm>
                <a:prstGeom prst="ellipse">
                  <a:avLst/>
                </a:prstGeom>
                <a:solidFill>
                  <a:schemeClr val="bg1"/>
                </a:solidFill>
                <a:ln w="19050" cap="flat" cmpd="sng" algn="ctr">
                  <a:gradFill>
                    <a:gsLst>
                      <a:gs pos="0">
                        <a:sysClr val="window" lastClr="FFFFFF">
                          <a:lumMod val="85000"/>
                        </a:sysClr>
                      </a:gs>
                      <a:gs pos="100000">
                        <a:sysClr val="window" lastClr="FFFFFF">
                          <a:lumMod val="95000"/>
                        </a:sysClr>
                      </a:gs>
                    </a:gsLst>
                    <a:lin ang="3000000" scaled="0"/>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dirty="0">
                    <a:ln>
                      <a:noFill/>
                    </a:ln>
                    <a:solidFill>
                      <a:sysClr val="window" lastClr="FFFFFF"/>
                    </a:solidFill>
                    <a:effectLst/>
                    <a:uLnTx/>
                    <a:uFillTx/>
                    <a:latin typeface="+mn-lt"/>
                    <a:ea typeface="思源黑体" panose="020B0500000000000000" pitchFamily="34" charset="-122"/>
                    <a:cs typeface="+mn-ea"/>
                    <a:sym typeface="+mn-lt"/>
                  </a:endParaRPr>
                </a:p>
              </p:txBody>
            </p:sp>
          </p:grpSp>
          <p:grpSp>
            <p:nvGrpSpPr>
              <p:cNvPr id="3" name="组合 2"/>
              <p:cNvGrpSpPr/>
              <p:nvPr/>
            </p:nvGrpSpPr>
            <p:grpSpPr>
              <a:xfrm>
                <a:off x="4679943" y="3516067"/>
                <a:ext cx="266691" cy="231503"/>
                <a:chOff x="6434683" y="510993"/>
                <a:chExt cx="987549" cy="857250"/>
              </a:xfrm>
            </p:grpSpPr>
            <p:sp>
              <p:nvSpPr>
                <p:cNvPr id="4" name="任意多边形 120"/>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1E74A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dirty="0">
                    <a:ln>
                      <a:noFill/>
                    </a:ln>
                    <a:solidFill>
                      <a:sysClr val="window" lastClr="FFFFFF"/>
                    </a:solidFill>
                    <a:effectLst/>
                    <a:uLnTx/>
                    <a:uFillTx/>
                    <a:latin typeface="+mn-lt"/>
                    <a:ea typeface="思源黑体" panose="020B0500000000000000" pitchFamily="34" charset="-122"/>
                    <a:cs typeface="+mn-ea"/>
                    <a:sym typeface="+mn-lt"/>
                  </a:endParaRPr>
                </a:p>
              </p:txBody>
            </p:sp>
            <p:cxnSp>
              <p:nvCxnSpPr>
                <p:cNvPr id="9" name="直接连接符 8"/>
                <p:cNvCxnSpPr/>
                <p:nvPr/>
              </p:nvCxnSpPr>
              <p:spPr>
                <a:xfrm>
                  <a:off x="6434683" y="954806"/>
                  <a:ext cx="987549" cy="0"/>
                </a:xfrm>
                <a:prstGeom prst="line">
                  <a:avLst/>
                </a:prstGeom>
                <a:noFill/>
                <a:ln w="28575" cap="flat" cmpd="sng" algn="ctr">
                  <a:solidFill>
                    <a:srgbClr val="1E74AE"/>
                  </a:solidFill>
                  <a:prstDash val="solid"/>
                </a:ln>
                <a:effectLst/>
              </p:spPr>
            </p:cxnSp>
          </p:grpSp>
        </p:grpSp>
        <p:grpSp>
          <p:nvGrpSpPr>
            <p:cNvPr id="12" name="组合 11"/>
            <p:cNvGrpSpPr/>
            <p:nvPr/>
          </p:nvGrpSpPr>
          <p:grpSpPr>
            <a:xfrm rot="1738458">
              <a:off x="3447" y="2876"/>
              <a:ext cx="657" cy="657"/>
              <a:chOff x="4482708" y="3301238"/>
              <a:chExt cx="661162" cy="661162"/>
            </a:xfrm>
            <a:effectLst>
              <a:outerShdw blurRad="190500" dist="38100" dir="2700000" algn="tl" rotWithShape="0">
                <a:prstClr val="black">
                  <a:alpha val="30000"/>
                </a:prstClr>
              </a:outerShdw>
            </a:effectLst>
          </p:grpSpPr>
          <p:grpSp>
            <p:nvGrpSpPr>
              <p:cNvPr id="13" name="组合 12"/>
              <p:cNvGrpSpPr/>
              <p:nvPr/>
            </p:nvGrpSpPr>
            <p:grpSpPr>
              <a:xfrm>
                <a:off x="4482708" y="3301238"/>
                <a:ext cx="661162" cy="661162"/>
                <a:chOff x="775780" y="771550"/>
                <a:chExt cx="1852004" cy="1852004"/>
              </a:xfrm>
            </p:grpSpPr>
            <p:sp>
              <p:nvSpPr>
                <p:cNvPr id="17" name="椭圆 16"/>
                <p:cNvSpPr/>
                <p:nvPr/>
              </p:nvSpPr>
              <p:spPr>
                <a:xfrm>
                  <a:off x="775780" y="771550"/>
                  <a:ext cx="1852004" cy="1852004"/>
                </a:xfrm>
                <a:prstGeom prst="ellipse">
                  <a:avLst/>
                </a:prstGeom>
                <a:solidFill>
                  <a:srgbClr val="FF9216"/>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dirty="0">
                    <a:ln>
                      <a:noFill/>
                    </a:ln>
                    <a:solidFill>
                      <a:sysClr val="window" lastClr="FFFFFF"/>
                    </a:solidFill>
                    <a:effectLst/>
                    <a:uLnTx/>
                    <a:uFillTx/>
                    <a:latin typeface="+mn-lt"/>
                    <a:ea typeface="思源黑体" panose="020B0500000000000000" pitchFamily="34" charset="-122"/>
                    <a:cs typeface="+mn-ea"/>
                    <a:sym typeface="+mn-lt"/>
                  </a:endParaRPr>
                </a:p>
              </p:txBody>
            </p:sp>
            <p:sp>
              <p:nvSpPr>
                <p:cNvPr id="18" name="椭圆 17"/>
                <p:cNvSpPr/>
                <p:nvPr/>
              </p:nvSpPr>
              <p:spPr>
                <a:xfrm>
                  <a:off x="1007828" y="1003597"/>
                  <a:ext cx="1387908" cy="1387908"/>
                </a:xfrm>
                <a:prstGeom prst="ellipse">
                  <a:avLst/>
                </a:prstGeom>
                <a:solidFill>
                  <a:schemeClr val="bg1"/>
                </a:solidFill>
                <a:ln w="19050" cap="flat" cmpd="sng" algn="ctr">
                  <a:gradFill>
                    <a:gsLst>
                      <a:gs pos="0">
                        <a:sysClr val="window" lastClr="FFFFFF">
                          <a:lumMod val="85000"/>
                        </a:sysClr>
                      </a:gs>
                      <a:gs pos="100000">
                        <a:sysClr val="window" lastClr="FFFFFF">
                          <a:lumMod val="95000"/>
                        </a:sysClr>
                      </a:gs>
                    </a:gsLst>
                    <a:lin ang="3000000" scaled="0"/>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dirty="0">
                    <a:ln>
                      <a:noFill/>
                    </a:ln>
                    <a:solidFill>
                      <a:sysClr val="window" lastClr="FFFFFF"/>
                    </a:solidFill>
                    <a:effectLst/>
                    <a:uLnTx/>
                    <a:uFillTx/>
                    <a:latin typeface="+mn-lt"/>
                    <a:ea typeface="思源黑体" panose="020B0500000000000000" pitchFamily="34" charset="-122"/>
                    <a:cs typeface="+mn-ea"/>
                    <a:sym typeface="+mn-lt"/>
                  </a:endParaRPr>
                </a:p>
              </p:txBody>
            </p:sp>
          </p:grpSp>
          <p:grpSp>
            <p:nvGrpSpPr>
              <p:cNvPr id="14" name="组合 13"/>
              <p:cNvGrpSpPr/>
              <p:nvPr/>
            </p:nvGrpSpPr>
            <p:grpSpPr>
              <a:xfrm>
                <a:off x="4679943" y="3516067"/>
                <a:ext cx="266691" cy="231503"/>
                <a:chOff x="6434683" y="510993"/>
                <a:chExt cx="987549" cy="857250"/>
              </a:xfrm>
            </p:grpSpPr>
            <p:sp>
              <p:nvSpPr>
                <p:cNvPr id="15" name="任意多边形 127"/>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FF921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dirty="0">
                    <a:ln>
                      <a:noFill/>
                    </a:ln>
                    <a:solidFill>
                      <a:sysClr val="window" lastClr="FFFFFF"/>
                    </a:solidFill>
                    <a:effectLst/>
                    <a:uLnTx/>
                    <a:uFillTx/>
                    <a:latin typeface="+mn-lt"/>
                    <a:ea typeface="思源黑体" panose="020B0500000000000000" pitchFamily="34" charset="-122"/>
                    <a:cs typeface="+mn-ea"/>
                    <a:sym typeface="+mn-lt"/>
                  </a:endParaRPr>
                </a:p>
              </p:txBody>
            </p:sp>
            <p:cxnSp>
              <p:nvCxnSpPr>
                <p:cNvPr id="16" name="直接连接符 15"/>
                <p:cNvCxnSpPr/>
                <p:nvPr/>
              </p:nvCxnSpPr>
              <p:spPr>
                <a:xfrm>
                  <a:off x="6434683" y="954806"/>
                  <a:ext cx="987549" cy="0"/>
                </a:xfrm>
                <a:prstGeom prst="line">
                  <a:avLst/>
                </a:prstGeom>
                <a:noFill/>
                <a:ln w="28575" cap="flat" cmpd="sng" algn="ctr">
                  <a:solidFill>
                    <a:srgbClr val="FF9216"/>
                  </a:solidFill>
                  <a:prstDash val="solid"/>
                </a:ln>
                <a:effectLst/>
              </p:spPr>
            </p:cxnSp>
          </p:grpSp>
        </p:grpSp>
        <p:grpSp>
          <p:nvGrpSpPr>
            <p:cNvPr id="19" name="组合 18"/>
            <p:cNvGrpSpPr/>
            <p:nvPr/>
          </p:nvGrpSpPr>
          <p:grpSpPr>
            <a:xfrm rot="1738458">
              <a:off x="5695" y="2876"/>
              <a:ext cx="657" cy="657"/>
              <a:chOff x="4482708" y="3301238"/>
              <a:chExt cx="661162" cy="661162"/>
            </a:xfrm>
            <a:effectLst>
              <a:outerShdw blurRad="190500" dist="38100" dir="2700000" algn="tl" rotWithShape="0">
                <a:prstClr val="black">
                  <a:alpha val="30000"/>
                </a:prstClr>
              </a:outerShdw>
            </a:effectLst>
          </p:grpSpPr>
          <p:grpSp>
            <p:nvGrpSpPr>
              <p:cNvPr id="20" name="组合 19"/>
              <p:cNvGrpSpPr/>
              <p:nvPr/>
            </p:nvGrpSpPr>
            <p:grpSpPr>
              <a:xfrm>
                <a:off x="4482708" y="3301238"/>
                <a:ext cx="661162" cy="661162"/>
                <a:chOff x="775780" y="771550"/>
                <a:chExt cx="1852004" cy="1852004"/>
              </a:xfrm>
            </p:grpSpPr>
            <p:sp>
              <p:nvSpPr>
                <p:cNvPr id="24" name="椭圆 23"/>
                <p:cNvSpPr/>
                <p:nvPr/>
              </p:nvSpPr>
              <p:spPr>
                <a:xfrm>
                  <a:off x="775780" y="771550"/>
                  <a:ext cx="1852004" cy="1852004"/>
                </a:xfrm>
                <a:prstGeom prst="ellipse">
                  <a:avLst/>
                </a:prstGeom>
                <a:solidFill>
                  <a:srgbClr val="1E74AE"/>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dirty="0">
                    <a:ln>
                      <a:noFill/>
                    </a:ln>
                    <a:solidFill>
                      <a:sysClr val="window" lastClr="FFFFFF"/>
                    </a:solidFill>
                    <a:effectLst/>
                    <a:uLnTx/>
                    <a:uFillTx/>
                    <a:latin typeface="+mn-lt"/>
                    <a:ea typeface="思源黑体" panose="020B0500000000000000" pitchFamily="34" charset="-122"/>
                    <a:cs typeface="+mn-ea"/>
                    <a:sym typeface="+mn-lt"/>
                  </a:endParaRPr>
                </a:p>
              </p:txBody>
            </p:sp>
            <p:sp>
              <p:nvSpPr>
                <p:cNvPr id="25" name="椭圆 24"/>
                <p:cNvSpPr/>
                <p:nvPr/>
              </p:nvSpPr>
              <p:spPr>
                <a:xfrm>
                  <a:off x="1007828" y="1003597"/>
                  <a:ext cx="1387908" cy="1387908"/>
                </a:xfrm>
                <a:prstGeom prst="ellipse">
                  <a:avLst/>
                </a:prstGeom>
                <a:solidFill>
                  <a:schemeClr val="bg1"/>
                </a:solidFill>
                <a:ln w="19050" cap="flat" cmpd="sng" algn="ctr">
                  <a:gradFill>
                    <a:gsLst>
                      <a:gs pos="0">
                        <a:sysClr val="window" lastClr="FFFFFF">
                          <a:lumMod val="85000"/>
                        </a:sysClr>
                      </a:gs>
                      <a:gs pos="100000">
                        <a:sysClr val="window" lastClr="FFFFFF">
                          <a:lumMod val="95000"/>
                        </a:sysClr>
                      </a:gs>
                    </a:gsLst>
                    <a:lin ang="3000000" scaled="0"/>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dirty="0">
                    <a:ln>
                      <a:noFill/>
                    </a:ln>
                    <a:solidFill>
                      <a:sysClr val="window" lastClr="FFFFFF"/>
                    </a:solidFill>
                    <a:effectLst/>
                    <a:uLnTx/>
                    <a:uFillTx/>
                    <a:latin typeface="+mn-lt"/>
                    <a:ea typeface="思源黑体" panose="020B0500000000000000" pitchFamily="34" charset="-122"/>
                    <a:cs typeface="+mn-ea"/>
                    <a:sym typeface="+mn-lt"/>
                  </a:endParaRPr>
                </a:p>
              </p:txBody>
            </p:sp>
          </p:grpSp>
          <p:grpSp>
            <p:nvGrpSpPr>
              <p:cNvPr id="21" name="组合 20"/>
              <p:cNvGrpSpPr/>
              <p:nvPr/>
            </p:nvGrpSpPr>
            <p:grpSpPr>
              <a:xfrm>
                <a:off x="4679943" y="3516067"/>
                <a:ext cx="266691" cy="231503"/>
                <a:chOff x="6434683" y="510993"/>
                <a:chExt cx="987549" cy="857250"/>
              </a:xfrm>
            </p:grpSpPr>
            <p:sp>
              <p:nvSpPr>
                <p:cNvPr id="22" name="任意多边形 135"/>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1E74A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dirty="0">
                    <a:ln>
                      <a:noFill/>
                    </a:ln>
                    <a:solidFill>
                      <a:sysClr val="window" lastClr="FFFFFF"/>
                    </a:solidFill>
                    <a:effectLst/>
                    <a:uLnTx/>
                    <a:uFillTx/>
                    <a:latin typeface="+mn-lt"/>
                    <a:ea typeface="思源黑体" panose="020B0500000000000000" pitchFamily="34" charset="-122"/>
                    <a:cs typeface="+mn-ea"/>
                    <a:sym typeface="+mn-lt"/>
                  </a:endParaRPr>
                </a:p>
              </p:txBody>
            </p:sp>
            <p:cxnSp>
              <p:nvCxnSpPr>
                <p:cNvPr id="23" name="直接连接符 22"/>
                <p:cNvCxnSpPr/>
                <p:nvPr/>
              </p:nvCxnSpPr>
              <p:spPr>
                <a:xfrm>
                  <a:off x="6434683" y="954806"/>
                  <a:ext cx="987549" cy="0"/>
                </a:xfrm>
                <a:prstGeom prst="line">
                  <a:avLst/>
                </a:prstGeom>
                <a:noFill/>
                <a:ln w="28575" cap="flat" cmpd="sng" algn="ctr">
                  <a:solidFill>
                    <a:srgbClr val="1E74AE"/>
                  </a:solidFill>
                  <a:prstDash val="solid"/>
                </a:ln>
                <a:effectLst/>
              </p:spPr>
            </p:cxnSp>
          </p:grpSp>
        </p:grpSp>
        <p:grpSp>
          <p:nvGrpSpPr>
            <p:cNvPr id="26" name="组合 25"/>
            <p:cNvGrpSpPr/>
            <p:nvPr/>
          </p:nvGrpSpPr>
          <p:grpSpPr>
            <a:xfrm rot="1738458">
              <a:off x="7943" y="2876"/>
              <a:ext cx="657" cy="657"/>
              <a:chOff x="4482708" y="3301238"/>
              <a:chExt cx="661162" cy="661162"/>
            </a:xfrm>
            <a:effectLst>
              <a:outerShdw blurRad="190500" dist="38100" dir="2700000" algn="tl" rotWithShape="0">
                <a:prstClr val="black">
                  <a:alpha val="30000"/>
                </a:prstClr>
              </a:outerShdw>
            </a:effectLst>
          </p:grpSpPr>
          <p:grpSp>
            <p:nvGrpSpPr>
              <p:cNvPr id="27" name="组合 26"/>
              <p:cNvGrpSpPr/>
              <p:nvPr/>
            </p:nvGrpSpPr>
            <p:grpSpPr>
              <a:xfrm>
                <a:off x="4482708" y="3301238"/>
                <a:ext cx="661162" cy="661162"/>
                <a:chOff x="775780" y="771550"/>
                <a:chExt cx="1852004" cy="1852004"/>
              </a:xfrm>
            </p:grpSpPr>
            <p:sp>
              <p:nvSpPr>
                <p:cNvPr id="31" name="椭圆 30"/>
                <p:cNvSpPr/>
                <p:nvPr/>
              </p:nvSpPr>
              <p:spPr>
                <a:xfrm>
                  <a:off x="775780" y="771550"/>
                  <a:ext cx="1852004" cy="1852004"/>
                </a:xfrm>
                <a:prstGeom prst="ellipse">
                  <a:avLst/>
                </a:prstGeom>
                <a:solidFill>
                  <a:srgbClr val="FF9216"/>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dirty="0">
                    <a:ln>
                      <a:noFill/>
                    </a:ln>
                    <a:solidFill>
                      <a:sysClr val="window" lastClr="FFFFFF"/>
                    </a:solidFill>
                    <a:effectLst/>
                    <a:uLnTx/>
                    <a:uFillTx/>
                    <a:latin typeface="+mn-lt"/>
                    <a:ea typeface="思源黑体" panose="020B0500000000000000" pitchFamily="34" charset="-122"/>
                    <a:cs typeface="+mn-ea"/>
                    <a:sym typeface="+mn-lt"/>
                  </a:endParaRPr>
                </a:p>
              </p:txBody>
            </p:sp>
            <p:sp>
              <p:nvSpPr>
                <p:cNvPr id="32" name="椭圆 31"/>
                <p:cNvSpPr/>
                <p:nvPr/>
              </p:nvSpPr>
              <p:spPr>
                <a:xfrm>
                  <a:off x="1007828" y="1003597"/>
                  <a:ext cx="1387908" cy="1387908"/>
                </a:xfrm>
                <a:prstGeom prst="ellipse">
                  <a:avLst/>
                </a:prstGeom>
                <a:solidFill>
                  <a:schemeClr val="bg1"/>
                </a:solidFill>
                <a:ln w="19050" cap="flat" cmpd="sng" algn="ctr">
                  <a:gradFill>
                    <a:gsLst>
                      <a:gs pos="0">
                        <a:sysClr val="window" lastClr="FFFFFF">
                          <a:lumMod val="85000"/>
                        </a:sysClr>
                      </a:gs>
                      <a:gs pos="100000">
                        <a:sysClr val="window" lastClr="FFFFFF">
                          <a:lumMod val="95000"/>
                        </a:sysClr>
                      </a:gs>
                    </a:gsLst>
                    <a:lin ang="3000000" scaled="0"/>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dirty="0">
                    <a:ln>
                      <a:noFill/>
                    </a:ln>
                    <a:solidFill>
                      <a:sysClr val="window" lastClr="FFFFFF"/>
                    </a:solidFill>
                    <a:effectLst/>
                    <a:uLnTx/>
                    <a:uFillTx/>
                    <a:latin typeface="+mn-lt"/>
                    <a:ea typeface="思源黑体" panose="020B0500000000000000" pitchFamily="34" charset="-122"/>
                    <a:cs typeface="+mn-ea"/>
                    <a:sym typeface="+mn-lt"/>
                  </a:endParaRPr>
                </a:p>
              </p:txBody>
            </p:sp>
          </p:grpSp>
          <p:grpSp>
            <p:nvGrpSpPr>
              <p:cNvPr id="28" name="组合 27"/>
              <p:cNvGrpSpPr/>
              <p:nvPr/>
            </p:nvGrpSpPr>
            <p:grpSpPr>
              <a:xfrm>
                <a:off x="4679943" y="3516067"/>
                <a:ext cx="266691" cy="231503"/>
                <a:chOff x="6434683" y="510993"/>
                <a:chExt cx="987549" cy="857250"/>
              </a:xfrm>
            </p:grpSpPr>
            <p:sp>
              <p:nvSpPr>
                <p:cNvPr id="29" name="任意多边形 142"/>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FF921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dirty="0">
                    <a:ln>
                      <a:noFill/>
                    </a:ln>
                    <a:solidFill>
                      <a:sysClr val="window" lastClr="FFFFFF"/>
                    </a:solidFill>
                    <a:effectLst/>
                    <a:uLnTx/>
                    <a:uFillTx/>
                    <a:latin typeface="+mn-lt"/>
                    <a:ea typeface="思源黑体" panose="020B0500000000000000" pitchFamily="34" charset="-122"/>
                    <a:cs typeface="+mn-ea"/>
                    <a:sym typeface="+mn-lt"/>
                  </a:endParaRPr>
                </a:p>
              </p:txBody>
            </p:sp>
            <p:cxnSp>
              <p:nvCxnSpPr>
                <p:cNvPr id="30" name="直接连接符 29"/>
                <p:cNvCxnSpPr/>
                <p:nvPr/>
              </p:nvCxnSpPr>
              <p:spPr>
                <a:xfrm>
                  <a:off x="6434683" y="954806"/>
                  <a:ext cx="987549" cy="0"/>
                </a:xfrm>
                <a:prstGeom prst="line">
                  <a:avLst/>
                </a:prstGeom>
                <a:noFill/>
                <a:ln w="28575" cap="flat" cmpd="sng" algn="ctr">
                  <a:solidFill>
                    <a:srgbClr val="FF9216"/>
                  </a:solidFill>
                  <a:prstDash val="solid"/>
                </a:ln>
                <a:effectLst/>
              </p:spPr>
            </p:cxnSp>
          </p:grpSp>
        </p:grpSp>
        <p:sp>
          <p:nvSpPr>
            <p:cNvPr id="33" name="TextBox 11"/>
            <p:cNvSpPr txBox="1"/>
            <p:nvPr/>
          </p:nvSpPr>
          <p:spPr>
            <a:xfrm>
              <a:off x="704" y="3716"/>
              <a:ext cx="1649" cy="398"/>
            </a:xfrm>
            <a:prstGeom prst="rect">
              <a:avLst/>
            </a:prstGeom>
            <a:solidFill>
              <a:srgbClr val="1E74AE"/>
            </a:solidFill>
            <a:ln>
              <a:noFill/>
            </a:ln>
            <a:effectLst>
              <a:outerShdw blurRad="190500" dist="38100" dir="2700000" algn="tl" rotWithShape="0">
                <a:prstClr val="black">
                  <a:alpha val="30000"/>
                </a:prstClr>
              </a:outerShdw>
            </a:effectLst>
          </p:spPr>
          <p:txBody>
            <a:bodyPr wrap="square" lIns="68711" tIns="34357" rIns="68711" bIns="34357" rtlCol="0">
              <a:spAutoFit/>
            </a:bodyPr>
            <a:lstStyle/>
            <a:p>
              <a:pPr algn="ctr"/>
              <a:r>
                <a:rPr lang="zh-CN" altLang="en-US" sz="1200" b="1" dirty="0">
                  <a:solidFill>
                    <a:schemeClr val="bg1"/>
                  </a:solidFill>
                  <a:latin typeface="+mn-lt"/>
                  <a:ea typeface="思源黑体" panose="020B0500000000000000" pitchFamily="34" charset="-122"/>
                  <a:cs typeface="+mn-ea"/>
                  <a:sym typeface="+mn-lt"/>
                </a:rPr>
                <a:t>为了钱</a:t>
              </a:r>
            </a:p>
          </p:txBody>
        </p:sp>
        <p:sp>
          <p:nvSpPr>
            <p:cNvPr id="34" name="TextBox 13"/>
            <p:cNvSpPr txBox="1"/>
            <p:nvPr/>
          </p:nvSpPr>
          <p:spPr>
            <a:xfrm>
              <a:off x="2965" y="3716"/>
              <a:ext cx="1648" cy="374"/>
            </a:xfrm>
            <a:prstGeom prst="rect">
              <a:avLst/>
            </a:prstGeom>
            <a:solidFill>
              <a:srgbClr val="FF9216"/>
            </a:solidFill>
            <a:effectLst>
              <a:outerShdw blurRad="190500" dist="38100" dir="2700000" algn="tl" rotWithShape="0">
                <a:prstClr val="black">
                  <a:alpha val="30000"/>
                </a:prstClr>
              </a:outerShdw>
            </a:effectLst>
          </p:spPr>
          <p:txBody>
            <a:bodyPr wrap="square" lIns="68711" tIns="34357" rIns="68711" bIns="34357" rtlCol="0">
              <a:spAutoFit/>
            </a:bodyPr>
            <a:lstStyle/>
            <a:p>
              <a:pPr algn="ctr"/>
              <a:r>
                <a:rPr lang="zh-CN" altLang="en-US" sz="1100" b="1" dirty="0">
                  <a:solidFill>
                    <a:schemeClr val="bg1"/>
                  </a:solidFill>
                  <a:latin typeface="+mn-lt"/>
                  <a:ea typeface="思源黑体" panose="020B0500000000000000" pitchFamily="34" charset="-122"/>
                  <a:cs typeface="+mn-ea"/>
                  <a:sym typeface="+mn-lt"/>
                </a:rPr>
                <a:t>为了得到赞同</a:t>
              </a:r>
            </a:p>
          </p:txBody>
        </p:sp>
        <p:sp>
          <p:nvSpPr>
            <p:cNvPr id="35" name="TextBox 14"/>
            <p:cNvSpPr txBox="1"/>
            <p:nvPr/>
          </p:nvSpPr>
          <p:spPr>
            <a:xfrm>
              <a:off x="5225" y="3716"/>
              <a:ext cx="1648" cy="374"/>
            </a:xfrm>
            <a:prstGeom prst="rect">
              <a:avLst/>
            </a:prstGeom>
            <a:solidFill>
              <a:srgbClr val="1E74AE"/>
            </a:solidFill>
            <a:effectLst>
              <a:outerShdw blurRad="190500" dist="38100" dir="2700000" algn="tl" rotWithShape="0">
                <a:prstClr val="black">
                  <a:alpha val="30000"/>
                </a:prstClr>
              </a:outerShdw>
            </a:effectLst>
          </p:spPr>
          <p:txBody>
            <a:bodyPr wrap="square" lIns="68711" tIns="34357" rIns="68711" bIns="34357" rtlCol="0">
              <a:spAutoFit/>
            </a:bodyPr>
            <a:lstStyle/>
            <a:p>
              <a:pPr algn="ctr"/>
              <a:r>
                <a:rPr lang="zh-CN" altLang="en-US" sz="1100" b="1" dirty="0">
                  <a:solidFill>
                    <a:schemeClr val="bg1"/>
                  </a:solidFill>
                  <a:latin typeface="+mn-lt"/>
                  <a:ea typeface="思源黑体" panose="020B0500000000000000" pitchFamily="34" charset="-122"/>
                  <a:cs typeface="+mn-ea"/>
                  <a:sym typeface="+mn-lt"/>
                </a:rPr>
                <a:t>为了逃避惩罚</a:t>
              </a:r>
            </a:p>
          </p:txBody>
        </p:sp>
        <p:sp>
          <p:nvSpPr>
            <p:cNvPr id="36" name="TextBox 14"/>
            <p:cNvSpPr txBox="1"/>
            <p:nvPr/>
          </p:nvSpPr>
          <p:spPr>
            <a:xfrm>
              <a:off x="7485" y="3716"/>
              <a:ext cx="1648" cy="374"/>
            </a:xfrm>
            <a:prstGeom prst="rect">
              <a:avLst/>
            </a:prstGeom>
            <a:solidFill>
              <a:srgbClr val="FF9216"/>
            </a:solidFill>
            <a:effectLst>
              <a:outerShdw blurRad="190500" dist="38100" dir="2700000" algn="tl" rotWithShape="0">
                <a:prstClr val="black">
                  <a:alpha val="30000"/>
                </a:prstClr>
              </a:outerShdw>
            </a:effectLst>
          </p:spPr>
          <p:txBody>
            <a:bodyPr wrap="square" lIns="68711" tIns="34357" rIns="68711" bIns="34357" rtlCol="0">
              <a:spAutoFit/>
            </a:bodyPr>
            <a:lstStyle/>
            <a:p>
              <a:pPr algn="ctr"/>
              <a:r>
                <a:rPr lang="zh-CN" altLang="en-US" sz="1100" b="1" dirty="0">
                  <a:solidFill>
                    <a:schemeClr val="bg1"/>
                  </a:solidFill>
                  <a:latin typeface="+mn-lt"/>
                  <a:ea typeface="思源黑体" panose="020B0500000000000000" pitchFamily="34" charset="-122"/>
                  <a:cs typeface="+mn-ea"/>
                  <a:sym typeface="+mn-lt"/>
                </a:rPr>
                <a:t>不想感到羞愧</a:t>
              </a:r>
            </a:p>
          </p:txBody>
        </p:sp>
        <p:grpSp>
          <p:nvGrpSpPr>
            <p:cNvPr id="37" name="组合 36"/>
            <p:cNvGrpSpPr/>
            <p:nvPr/>
          </p:nvGrpSpPr>
          <p:grpSpPr>
            <a:xfrm rot="1738458">
              <a:off x="10191" y="2876"/>
              <a:ext cx="657" cy="657"/>
              <a:chOff x="4482708" y="3301238"/>
              <a:chExt cx="661162" cy="661162"/>
            </a:xfrm>
            <a:effectLst>
              <a:outerShdw blurRad="190500" dist="38100" dir="2700000" algn="tl" rotWithShape="0">
                <a:prstClr val="black">
                  <a:alpha val="30000"/>
                </a:prstClr>
              </a:outerShdw>
            </a:effectLst>
          </p:grpSpPr>
          <p:grpSp>
            <p:nvGrpSpPr>
              <p:cNvPr id="38" name="组合 37"/>
              <p:cNvGrpSpPr/>
              <p:nvPr/>
            </p:nvGrpSpPr>
            <p:grpSpPr>
              <a:xfrm>
                <a:off x="4482708" y="3301238"/>
                <a:ext cx="661162" cy="661162"/>
                <a:chOff x="775780" y="771550"/>
                <a:chExt cx="1852004" cy="1852004"/>
              </a:xfrm>
            </p:grpSpPr>
            <p:sp>
              <p:nvSpPr>
                <p:cNvPr id="39" name="椭圆 38"/>
                <p:cNvSpPr/>
                <p:nvPr/>
              </p:nvSpPr>
              <p:spPr>
                <a:xfrm>
                  <a:off x="775780" y="771550"/>
                  <a:ext cx="1852004" cy="1852004"/>
                </a:xfrm>
                <a:prstGeom prst="ellipse">
                  <a:avLst/>
                </a:prstGeom>
                <a:solidFill>
                  <a:srgbClr val="1E74AE"/>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dirty="0">
                    <a:ln>
                      <a:noFill/>
                    </a:ln>
                    <a:solidFill>
                      <a:sysClr val="window" lastClr="FFFFFF"/>
                    </a:solidFill>
                    <a:effectLst/>
                    <a:uLnTx/>
                    <a:uFillTx/>
                    <a:latin typeface="+mn-lt"/>
                    <a:ea typeface="思源黑体" panose="020B0500000000000000" pitchFamily="34" charset="-122"/>
                    <a:cs typeface="+mn-ea"/>
                    <a:sym typeface="+mn-lt"/>
                  </a:endParaRPr>
                </a:p>
              </p:txBody>
            </p:sp>
            <p:sp>
              <p:nvSpPr>
                <p:cNvPr id="40" name="椭圆 39"/>
                <p:cNvSpPr/>
                <p:nvPr/>
              </p:nvSpPr>
              <p:spPr>
                <a:xfrm>
                  <a:off x="1007828" y="1003597"/>
                  <a:ext cx="1387908" cy="1387908"/>
                </a:xfrm>
                <a:prstGeom prst="ellipse">
                  <a:avLst/>
                </a:prstGeom>
                <a:solidFill>
                  <a:schemeClr val="bg1"/>
                </a:solidFill>
                <a:ln w="19050" cap="flat" cmpd="sng" algn="ctr">
                  <a:gradFill>
                    <a:gsLst>
                      <a:gs pos="0">
                        <a:sysClr val="window" lastClr="FFFFFF">
                          <a:lumMod val="85000"/>
                        </a:sysClr>
                      </a:gs>
                      <a:gs pos="100000">
                        <a:sysClr val="window" lastClr="FFFFFF">
                          <a:lumMod val="95000"/>
                        </a:sysClr>
                      </a:gs>
                    </a:gsLst>
                    <a:lin ang="3000000" scaled="0"/>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dirty="0">
                    <a:ln>
                      <a:noFill/>
                    </a:ln>
                    <a:solidFill>
                      <a:sysClr val="window" lastClr="FFFFFF"/>
                    </a:solidFill>
                    <a:effectLst/>
                    <a:uLnTx/>
                    <a:uFillTx/>
                    <a:latin typeface="+mn-lt"/>
                    <a:ea typeface="思源黑体" panose="020B0500000000000000" pitchFamily="34" charset="-122"/>
                    <a:cs typeface="+mn-ea"/>
                    <a:sym typeface="+mn-lt"/>
                  </a:endParaRPr>
                </a:p>
              </p:txBody>
            </p:sp>
          </p:grpSp>
          <p:grpSp>
            <p:nvGrpSpPr>
              <p:cNvPr id="41" name="组合 40"/>
              <p:cNvGrpSpPr/>
              <p:nvPr/>
            </p:nvGrpSpPr>
            <p:grpSpPr>
              <a:xfrm>
                <a:off x="4679943" y="3516067"/>
                <a:ext cx="266691" cy="231503"/>
                <a:chOff x="6434683" y="510993"/>
                <a:chExt cx="987549" cy="857250"/>
              </a:xfrm>
            </p:grpSpPr>
            <p:sp>
              <p:nvSpPr>
                <p:cNvPr id="42" name="任意多边形 135"/>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1E74A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dirty="0">
                    <a:ln>
                      <a:noFill/>
                    </a:ln>
                    <a:solidFill>
                      <a:sysClr val="window" lastClr="FFFFFF"/>
                    </a:solidFill>
                    <a:effectLst/>
                    <a:uLnTx/>
                    <a:uFillTx/>
                    <a:latin typeface="+mn-lt"/>
                    <a:ea typeface="思源黑体" panose="020B0500000000000000" pitchFamily="34" charset="-122"/>
                    <a:cs typeface="+mn-ea"/>
                    <a:sym typeface="+mn-lt"/>
                  </a:endParaRPr>
                </a:p>
              </p:txBody>
            </p:sp>
            <p:cxnSp>
              <p:nvCxnSpPr>
                <p:cNvPr id="43" name="直接连接符 42"/>
                <p:cNvCxnSpPr/>
                <p:nvPr/>
              </p:nvCxnSpPr>
              <p:spPr>
                <a:xfrm>
                  <a:off x="6434683" y="954806"/>
                  <a:ext cx="987549" cy="0"/>
                </a:xfrm>
                <a:prstGeom prst="line">
                  <a:avLst/>
                </a:prstGeom>
                <a:noFill/>
                <a:ln w="28575" cap="flat" cmpd="sng" algn="ctr">
                  <a:solidFill>
                    <a:srgbClr val="1E74AE"/>
                  </a:solidFill>
                  <a:prstDash val="solid"/>
                </a:ln>
                <a:effectLst/>
              </p:spPr>
            </p:cxnSp>
          </p:grpSp>
        </p:grpSp>
        <p:sp>
          <p:nvSpPr>
            <p:cNvPr id="44" name="TextBox 14"/>
            <p:cNvSpPr txBox="1"/>
            <p:nvPr/>
          </p:nvSpPr>
          <p:spPr>
            <a:xfrm>
              <a:off x="9745" y="3716"/>
              <a:ext cx="1648" cy="374"/>
            </a:xfrm>
            <a:prstGeom prst="rect">
              <a:avLst/>
            </a:prstGeom>
            <a:solidFill>
              <a:srgbClr val="1E74AE"/>
            </a:solidFill>
            <a:effectLst>
              <a:outerShdw blurRad="190500" dist="38100" dir="2700000" algn="tl" rotWithShape="0">
                <a:prstClr val="black">
                  <a:alpha val="30000"/>
                </a:prstClr>
              </a:outerShdw>
            </a:effectLst>
          </p:spPr>
          <p:txBody>
            <a:bodyPr wrap="square" lIns="68711" tIns="34357" rIns="68711" bIns="34357" rtlCol="0">
              <a:spAutoFit/>
            </a:bodyPr>
            <a:lstStyle/>
            <a:p>
              <a:pPr algn="ctr"/>
              <a:r>
                <a:rPr lang="zh-CN" altLang="en-US" sz="1100" b="1" dirty="0">
                  <a:solidFill>
                    <a:schemeClr val="bg1"/>
                  </a:solidFill>
                  <a:latin typeface="+mn-lt"/>
                  <a:ea typeface="思源黑体" panose="020B0500000000000000" pitchFamily="34" charset="-122"/>
                  <a:cs typeface="+mn-ea"/>
                  <a:sym typeface="+mn-lt"/>
                </a:rPr>
                <a:t>为了避免内疚</a:t>
              </a:r>
            </a:p>
          </p:txBody>
        </p:sp>
        <p:grpSp>
          <p:nvGrpSpPr>
            <p:cNvPr id="45" name="组合 44"/>
            <p:cNvGrpSpPr/>
            <p:nvPr/>
          </p:nvGrpSpPr>
          <p:grpSpPr>
            <a:xfrm rot="1738458">
              <a:off x="12439" y="2879"/>
              <a:ext cx="657" cy="657"/>
              <a:chOff x="4482708" y="3301238"/>
              <a:chExt cx="661162" cy="661162"/>
            </a:xfrm>
            <a:effectLst>
              <a:outerShdw blurRad="190500" dist="38100" dir="2700000" algn="tl" rotWithShape="0">
                <a:prstClr val="black">
                  <a:alpha val="30000"/>
                </a:prstClr>
              </a:outerShdw>
            </a:effectLst>
          </p:grpSpPr>
          <p:grpSp>
            <p:nvGrpSpPr>
              <p:cNvPr id="46" name="组合 45"/>
              <p:cNvGrpSpPr/>
              <p:nvPr/>
            </p:nvGrpSpPr>
            <p:grpSpPr>
              <a:xfrm>
                <a:off x="4482708" y="3301238"/>
                <a:ext cx="661162" cy="661162"/>
                <a:chOff x="775780" y="771550"/>
                <a:chExt cx="1852004" cy="1852004"/>
              </a:xfrm>
            </p:grpSpPr>
            <p:sp>
              <p:nvSpPr>
                <p:cNvPr id="47" name="椭圆 46"/>
                <p:cNvSpPr/>
                <p:nvPr/>
              </p:nvSpPr>
              <p:spPr>
                <a:xfrm>
                  <a:off x="775780" y="771550"/>
                  <a:ext cx="1852004" cy="1852004"/>
                </a:xfrm>
                <a:prstGeom prst="ellipse">
                  <a:avLst/>
                </a:prstGeom>
                <a:solidFill>
                  <a:srgbClr val="FF9216"/>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dirty="0">
                    <a:ln>
                      <a:noFill/>
                    </a:ln>
                    <a:solidFill>
                      <a:sysClr val="window" lastClr="FFFFFF"/>
                    </a:solidFill>
                    <a:effectLst/>
                    <a:uLnTx/>
                    <a:uFillTx/>
                    <a:latin typeface="+mn-lt"/>
                    <a:ea typeface="思源黑体" panose="020B0500000000000000" pitchFamily="34" charset="-122"/>
                    <a:cs typeface="+mn-ea"/>
                    <a:sym typeface="+mn-lt"/>
                  </a:endParaRPr>
                </a:p>
              </p:txBody>
            </p:sp>
            <p:sp>
              <p:nvSpPr>
                <p:cNvPr id="48" name="椭圆 47"/>
                <p:cNvSpPr/>
                <p:nvPr/>
              </p:nvSpPr>
              <p:spPr>
                <a:xfrm>
                  <a:off x="1007828" y="1003597"/>
                  <a:ext cx="1387908" cy="1387908"/>
                </a:xfrm>
                <a:prstGeom prst="ellipse">
                  <a:avLst/>
                </a:prstGeom>
                <a:solidFill>
                  <a:schemeClr val="bg1"/>
                </a:solidFill>
                <a:ln w="19050" cap="flat" cmpd="sng" algn="ctr">
                  <a:gradFill>
                    <a:gsLst>
                      <a:gs pos="0">
                        <a:sysClr val="window" lastClr="FFFFFF">
                          <a:lumMod val="85000"/>
                        </a:sysClr>
                      </a:gs>
                      <a:gs pos="100000">
                        <a:sysClr val="window" lastClr="FFFFFF">
                          <a:lumMod val="95000"/>
                        </a:sysClr>
                      </a:gs>
                    </a:gsLst>
                    <a:lin ang="3000000" scaled="0"/>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dirty="0">
                    <a:ln>
                      <a:noFill/>
                    </a:ln>
                    <a:solidFill>
                      <a:sysClr val="window" lastClr="FFFFFF"/>
                    </a:solidFill>
                    <a:effectLst/>
                    <a:uLnTx/>
                    <a:uFillTx/>
                    <a:latin typeface="+mn-lt"/>
                    <a:ea typeface="思源黑体" panose="020B0500000000000000" pitchFamily="34" charset="-122"/>
                    <a:cs typeface="+mn-ea"/>
                    <a:sym typeface="+mn-lt"/>
                  </a:endParaRPr>
                </a:p>
              </p:txBody>
            </p:sp>
          </p:grpSp>
          <p:grpSp>
            <p:nvGrpSpPr>
              <p:cNvPr id="49" name="组合 48"/>
              <p:cNvGrpSpPr/>
              <p:nvPr/>
            </p:nvGrpSpPr>
            <p:grpSpPr>
              <a:xfrm>
                <a:off x="4679943" y="3516067"/>
                <a:ext cx="266691" cy="231503"/>
                <a:chOff x="6434683" y="510993"/>
                <a:chExt cx="987549" cy="857250"/>
              </a:xfrm>
            </p:grpSpPr>
            <p:sp>
              <p:nvSpPr>
                <p:cNvPr id="50" name="任意多边形 142"/>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FF921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dirty="0">
                    <a:ln>
                      <a:noFill/>
                    </a:ln>
                    <a:solidFill>
                      <a:sysClr val="window" lastClr="FFFFFF"/>
                    </a:solidFill>
                    <a:effectLst/>
                    <a:uLnTx/>
                    <a:uFillTx/>
                    <a:latin typeface="+mn-lt"/>
                    <a:ea typeface="思源黑体" panose="020B0500000000000000" pitchFamily="34" charset="-122"/>
                    <a:cs typeface="+mn-ea"/>
                    <a:sym typeface="+mn-lt"/>
                  </a:endParaRPr>
                </a:p>
              </p:txBody>
            </p:sp>
            <p:cxnSp>
              <p:nvCxnSpPr>
                <p:cNvPr id="51" name="直接连接符 50"/>
                <p:cNvCxnSpPr/>
                <p:nvPr/>
              </p:nvCxnSpPr>
              <p:spPr>
                <a:xfrm>
                  <a:off x="6434683" y="954806"/>
                  <a:ext cx="987549" cy="0"/>
                </a:xfrm>
                <a:prstGeom prst="line">
                  <a:avLst/>
                </a:prstGeom>
                <a:noFill/>
                <a:ln w="28575" cap="flat" cmpd="sng" algn="ctr">
                  <a:solidFill>
                    <a:srgbClr val="FF9216"/>
                  </a:solidFill>
                  <a:prstDash val="solid"/>
                </a:ln>
                <a:effectLst/>
              </p:spPr>
            </p:cxnSp>
          </p:grpSp>
        </p:grpSp>
        <p:sp>
          <p:nvSpPr>
            <p:cNvPr id="52" name="TextBox 14"/>
            <p:cNvSpPr txBox="1"/>
            <p:nvPr/>
          </p:nvSpPr>
          <p:spPr>
            <a:xfrm>
              <a:off x="12005" y="3716"/>
              <a:ext cx="1648" cy="374"/>
            </a:xfrm>
            <a:prstGeom prst="rect">
              <a:avLst/>
            </a:prstGeom>
            <a:solidFill>
              <a:srgbClr val="FF9216"/>
            </a:solidFill>
            <a:effectLst>
              <a:outerShdw blurRad="190500" dist="38100" dir="2700000" algn="tl" rotWithShape="0">
                <a:prstClr val="black">
                  <a:alpha val="30000"/>
                </a:prstClr>
              </a:outerShdw>
            </a:effectLst>
          </p:spPr>
          <p:txBody>
            <a:bodyPr wrap="square" lIns="68711" tIns="34357" rIns="68711" bIns="34357" rtlCol="0">
              <a:spAutoFit/>
            </a:bodyPr>
            <a:lstStyle/>
            <a:p>
              <a:pPr algn="ctr"/>
              <a:r>
                <a:rPr lang="zh-CN" altLang="en-US" sz="1100" b="1" dirty="0">
                  <a:solidFill>
                    <a:schemeClr val="bg1"/>
                  </a:solidFill>
                  <a:latin typeface="+mn-lt"/>
                  <a:ea typeface="思源黑体" panose="020B0500000000000000" pitchFamily="34" charset="-122"/>
                  <a:cs typeface="+mn-ea"/>
                  <a:sym typeface="+mn-lt"/>
                </a:rPr>
                <a:t>为了履行职责</a:t>
              </a:r>
            </a:p>
          </p:txBody>
        </p:sp>
      </p:grpSp>
      <p:sp>
        <p:nvSpPr>
          <p:cNvPr id="54" name="文本框 53"/>
          <p:cNvSpPr txBox="1"/>
          <p:nvPr/>
        </p:nvSpPr>
        <p:spPr>
          <a:xfrm>
            <a:off x="366395" y="2459990"/>
            <a:ext cx="1203325" cy="1014730"/>
          </a:xfrm>
          <a:prstGeom prst="rect">
            <a:avLst/>
          </a:prstGeom>
          <a:noFill/>
        </p:spPr>
        <p:txBody>
          <a:bodyPr wrap="square">
            <a:spAutoFit/>
          </a:bodyPr>
          <a:lstStyle/>
          <a:p>
            <a:pPr algn="just" eaLnBrk="1" latinLnBrk="0" hangingPunct="1">
              <a:lnSpc>
                <a:spcPct val="100000"/>
              </a:lnSpc>
            </a:pPr>
            <a:r>
              <a:rPr lang="zh-CN" altLang="en-US" sz="1000" dirty="0">
                <a:solidFill>
                  <a:schemeClr val="tx1">
                    <a:lumMod val="65000"/>
                    <a:lumOff val="35000"/>
                  </a:schemeClr>
                </a:solidFill>
                <a:ea typeface="思源黑体" panose="020B0500000000000000" pitchFamily="34" charset="-122"/>
                <a:sym typeface="+mn-ea"/>
              </a:rPr>
              <a:t>在非暴力沟通中，钱并不被认为是一种“需要”；它只是被用来满足某种需要的无数种策略中的一种。</a:t>
            </a:r>
          </a:p>
        </p:txBody>
      </p:sp>
      <p:sp>
        <p:nvSpPr>
          <p:cNvPr id="55" name="文本框 54"/>
          <p:cNvSpPr txBox="1"/>
          <p:nvPr/>
        </p:nvSpPr>
        <p:spPr>
          <a:xfrm>
            <a:off x="1804670" y="2459990"/>
            <a:ext cx="1203325" cy="1783715"/>
          </a:xfrm>
          <a:prstGeom prst="rect">
            <a:avLst/>
          </a:prstGeom>
          <a:noFill/>
        </p:spPr>
        <p:txBody>
          <a:bodyPr wrap="square">
            <a:spAutoFit/>
          </a:bodyPr>
          <a:lstStyle/>
          <a:p>
            <a:pPr algn="just" eaLnBrk="1" latinLnBrk="0" hangingPunct="1">
              <a:lnSpc>
                <a:spcPct val="100000"/>
              </a:lnSpc>
            </a:pPr>
            <a:r>
              <a:rPr lang="zh-CN" altLang="en-US" sz="1000" dirty="0">
                <a:solidFill>
                  <a:schemeClr val="tx1">
                    <a:lumMod val="65000"/>
                    <a:lumOff val="35000"/>
                  </a:schemeClr>
                </a:solidFill>
                <a:ea typeface="思源黑体" panose="020B0500000000000000" pitchFamily="34" charset="-122"/>
                <a:sym typeface="+mn-ea"/>
              </a:rPr>
              <a:t>像钱一样，来自他人的赞同也是一种回报。为了博得他人的喜爱，我们费尽心思、委曲求全。这是很可悲的。如果我们的行为是出于对生命的爱，我们所体会到的欢乐是他人的赞同永远无法给予的。</a:t>
            </a:r>
          </a:p>
        </p:txBody>
      </p:sp>
      <p:sp>
        <p:nvSpPr>
          <p:cNvPr id="56" name="文本框 55"/>
          <p:cNvSpPr txBox="1"/>
          <p:nvPr/>
        </p:nvSpPr>
        <p:spPr>
          <a:xfrm>
            <a:off x="3263265" y="2459990"/>
            <a:ext cx="1203325" cy="2707005"/>
          </a:xfrm>
          <a:prstGeom prst="rect">
            <a:avLst/>
          </a:prstGeom>
          <a:noFill/>
        </p:spPr>
        <p:txBody>
          <a:bodyPr wrap="square">
            <a:spAutoFit/>
          </a:bodyPr>
          <a:lstStyle/>
          <a:p>
            <a:pPr algn="just" eaLnBrk="1" latinLnBrk="0" hangingPunct="1">
              <a:lnSpc>
                <a:spcPct val="100000"/>
              </a:lnSpc>
            </a:pPr>
            <a:r>
              <a:rPr lang="zh-CN" altLang="en-US" sz="1000" dirty="0">
                <a:solidFill>
                  <a:schemeClr val="tx1">
                    <a:lumMod val="65000"/>
                    <a:lumOff val="35000"/>
                  </a:schemeClr>
                </a:solidFill>
                <a:ea typeface="思源黑体" panose="020B0500000000000000" pitchFamily="34" charset="-122"/>
                <a:sym typeface="+mn-ea"/>
              </a:rPr>
              <a:t>有些人缴纳个人所得税主要是为了免受惩罚。他们对每年的税收会产生抵触情绪。然而，我的父辈们对纳税的态度真是今非昔比。他们从俄罗斯移民到美国，热衷于支持一个他们认为比沙皇更能保护人民利益的政府。想到许多人的福利有赖于他们的纳税，每次将支票寄给美国政府时，他们都无比喜悦。</a:t>
            </a:r>
          </a:p>
        </p:txBody>
      </p:sp>
      <p:sp>
        <p:nvSpPr>
          <p:cNvPr id="57" name="文本框 56"/>
          <p:cNvSpPr txBox="1"/>
          <p:nvPr/>
        </p:nvSpPr>
        <p:spPr>
          <a:xfrm>
            <a:off x="4674870" y="2459990"/>
            <a:ext cx="1203325" cy="1476375"/>
          </a:xfrm>
          <a:prstGeom prst="rect">
            <a:avLst/>
          </a:prstGeom>
          <a:noFill/>
        </p:spPr>
        <p:txBody>
          <a:bodyPr wrap="square">
            <a:spAutoFit/>
          </a:bodyPr>
          <a:lstStyle/>
          <a:p>
            <a:pPr algn="just" eaLnBrk="1" latinLnBrk="0" hangingPunct="1">
              <a:lnSpc>
                <a:spcPct val="100000"/>
              </a:lnSpc>
            </a:pPr>
            <a:r>
              <a:rPr lang="zh-CN" altLang="en-US" sz="1000" dirty="0">
                <a:solidFill>
                  <a:schemeClr val="tx1">
                    <a:lumMod val="65000"/>
                    <a:lumOff val="35000"/>
                  </a:schemeClr>
                </a:solidFill>
                <a:ea typeface="思源黑体" panose="020B0500000000000000" pitchFamily="34" charset="-122"/>
                <a:sym typeface="+mn-ea"/>
              </a:rPr>
              <a:t>我们知道，如果不做某些事情，我们就会责备自己。我们认为不做那些事情是不对的、愚蠢的。可是，如果为了体面而循规蹈矩，我们最终难免会感到厌烦。</a:t>
            </a:r>
          </a:p>
        </p:txBody>
      </p:sp>
      <p:sp>
        <p:nvSpPr>
          <p:cNvPr id="58" name="文本框 57"/>
          <p:cNvSpPr txBox="1"/>
          <p:nvPr/>
        </p:nvSpPr>
        <p:spPr>
          <a:xfrm>
            <a:off x="6078220" y="2459990"/>
            <a:ext cx="1203325" cy="2091690"/>
          </a:xfrm>
          <a:prstGeom prst="rect">
            <a:avLst/>
          </a:prstGeom>
          <a:noFill/>
        </p:spPr>
        <p:txBody>
          <a:bodyPr wrap="square">
            <a:spAutoFit/>
          </a:bodyPr>
          <a:lstStyle/>
          <a:p>
            <a:pPr algn="just" eaLnBrk="1" latinLnBrk="0" hangingPunct="1">
              <a:lnSpc>
                <a:spcPct val="100000"/>
              </a:lnSpc>
            </a:pPr>
            <a:r>
              <a:rPr lang="zh-CN" altLang="en-US" sz="1000" dirty="0">
                <a:solidFill>
                  <a:schemeClr val="tx1">
                    <a:lumMod val="65000"/>
                    <a:lumOff val="35000"/>
                  </a:schemeClr>
                </a:solidFill>
                <a:ea typeface="思源黑体" panose="020B0500000000000000" pitchFamily="34" charset="-122"/>
                <a:sym typeface="+mn-ea"/>
              </a:rPr>
              <a:t>我们有时候会想，如果不做这件事，就会让别人失望，我们担心无法满足他人的期待。同样一件事情，不同的目的会给我们带来截然不同的感受。如果为了避免内疚，我们将活得可怜兮兮；如果为了活出对他人的爱，我们的生活将充满乐趣。</a:t>
            </a:r>
          </a:p>
        </p:txBody>
      </p:sp>
      <p:sp>
        <p:nvSpPr>
          <p:cNvPr id="59" name="文本框 58"/>
          <p:cNvSpPr txBox="1"/>
          <p:nvPr/>
        </p:nvSpPr>
        <p:spPr>
          <a:xfrm>
            <a:off x="7545705" y="2459990"/>
            <a:ext cx="1203325" cy="2091690"/>
          </a:xfrm>
          <a:prstGeom prst="rect">
            <a:avLst/>
          </a:prstGeom>
          <a:noFill/>
        </p:spPr>
        <p:txBody>
          <a:bodyPr wrap="square">
            <a:spAutoFit/>
          </a:bodyPr>
          <a:lstStyle/>
          <a:p>
            <a:pPr algn="just" eaLnBrk="1" latinLnBrk="0" hangingPunct="1">
              <a:lnSpc>
                <a:spcPct val="100000"/>
              </a:lnSpc>
            </a:pPr>
            <a:r>
              <a:rPr lang="zh-CN" altLang="en-US" sz="1000" dirty="0">
                <a:solidFill>
                  <a:schemeClr val="tx1">
                    <a:lumMod val="65000"/>
                    <a:lumOff val="35000"/>
                  </a:schemeClr>
                </a:solidFill>
                <a:ea typeface="思源黑体" panose="020B0500000000000000" pitchFamily="34" charset="-122"/>
                <a:sym typeface="+mn-ea"/>
              </a:rPr>
              <a:t>使用“应该”“不得不”“应当”“必须”“不能”“被迫”这样的词语，意味着我们受到内疚、职责或义务的逼迫，感到自己无可奈何。我确信，一旦生命的需要被忽视，我们的行动对社会来说极具危险，对个人来说则极为不幸。</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5400600" cy="4603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小结</a:t>
            </a:r>
          </a:p>
        </p:txBody>
      </p:sp>
      <p:sp>
        <p:nvSpPr>
          <p:cNvPr id="3" name="文本框 2"/>
          <p:cNvSpPr txBox="1"/>
          <p:nvPr/>
        </p:nvSpPr>
        <p:spPr>
          <a:xfrm>
            <a:off x="1801459" y="1536971"/>
            <a:ext cx="5542670" cy="2306955"/>
          </a:xfrm>
          <a:prstGeom prst="rect">
            <a:avLst/>
          </a:prstGeom>
          <a:noFill/>
        </p:spPr>
        <p:txBody>
          <a:bodyPr wrap="square">
            <a:spAutoFit/>
          </a:bodyPr>
          <a:lstStyle/>
          <a:p>
            <a:pPr algn="just">
              <a:lnSpc>
                <a:spcPct val="150000"/>
              </a:lnSpc>
            </a:pPr>
            <a:r>
              <a:rPr lang="zh-CN" altLang="en-US" sz="1200" dirty="0">
                <a:solidFill>
                  <a:schemeClr val="tx1">
                    <a:lumMod val="65000"/>
                    <a:lumOff val="35000"/>
                  </a:schemeClr>
                </a:solidFill>
                <a:ea typeface="思源黑体" panose="020B0500000000000000" pitchFamily="34" charset="-122"/>
              </a:rPr>
              <a:t>非暴力沟通最重要的应用也许在于培育对自己的爱。当我们的表现不完美时，我们可以通过体会忧伤和自我宽恕，来看清个人成长的方向，以及避免自我惩罚。评价自己的行为时，我们专注于尚未满足的需要；这样，我们就不再依赖羞愧、内疚、恼怒或沮丧的心理来寻求改变，而让爱主导我们的学习和成长。</a:t>
            </a:r>
          </a:p>
          <a:p>
            <a:pPr algn="just">
              <a:lnSpc>
                <a:spcPct val="150000"/>
              </a:lnSpc>
            </a:pPr>
            <a:r>
              <a:rPr lang="zh-CN" altLang="en-US" sz="1200" dirty="0">
                <a:solidFill>
                  <a:schemeClr val="tx1">
                    <a:lumMod val="65000"/>
                    <a:lumOff val="35000"/>
                  </a:schemeClr>
                </a:solidFill>
                <a:ea typeface="思源黑体" panose="020B0500000000000000" pitchFamily="34" charset="-122"/>
              </a:rPr>
              <a:t>同时，在日常生活中，我们主动根据需要和价值观来选择生活。我们的行为不再是为了履行职责、获得回报、逃避惩罚或避免感到内疚和羞愧。通过深入理解我们行为的动机，并用“选择做”来取代“不得不”，我们的生活将变得和谐并充满欢乐。</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972394" y="197930"/>
            <a:ext cx="219628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人生的抉择</a:t>
            </a:r>
          </a:p>
        </p:txBody>
      </p:sp>
      <p:sp>
        <p:nvSpPr>
          <p:cNvPr id="19" name="文本框 18"/>
          <p:cNvSpPr txBox="1"/>
          <p:nvPr/>
        </p:nvSpPr>
        <p:spPr>
          <a:xfrm>
            <a:off x="1044402" y="659595"/>
            <a:ext cx="7344816" cy="369332"/>
          </a:xfrm>
          <a:prstGeom prst="rect">
            <a:avLst/>
          </a:prstGeom>
          <a:noFill/>
        </p:spPr>
        <p:txBody>
          <a:bodyPr wrap="square" lIns="0" tIns="0" rIns="0" bIns="0" rtlCol="0">
            <a:spAutoFit/>
          </a:bodyPr>
          <a:lstStyle/>
          <a:p>
            <a:pPr algn="just"/>
            <a:r>
              <a:rPr lang="zh-CN" altLang="en-US" sz="1200" dirty="0">
                <a:solidFill>
                  <a:schemeClr val="accent6"/>
                </a:solidFill>
                <a:ea typeface="思源黑体" panose="020B0500000000000000" pitchFamily="34" charset="-122"/>
              </a:rPr>
              <a:t>非暴力沟通的基础是一些沟通方式</a:t>
            </a:r>
            <a:r>
              <a:rPr lang="en-US" altLang="zh-CN" sz="1200" dirty="0">
                <a:solidFill>
                  <a:schemeClr val="accent6"/>
                </a:solidFill>
                <a:ea typeface="思源黑体" panose="020B0500000000000000" pitchFamily="34" charset="-122"/>
              </a:rPr>
              <a:t>——</a:t>
            </a:r>
            <a:r>
              <a:rPr lang="zh-CN" altLang="en-US" sz="1200" dirty="0">
                <a:solidFill>
                  <a:schemeClr val="accent6"/>
                </a:solidFill>
                <a:ea typeface="思源黑体" panose="020B0500000000000000" pitchFamily="34" charset="-122"/>
              </a:rPr>
              <a:t>即在逆境中，它们也能使人乐于互助。非暴力沟通的目的是提醒我们借助已有的知识，让爱融入生活。</a:t>
            </a:r>
          </a:p>
        </p:txBody>
      </p:sp>
      <p:sp>
        <p:nvSpPr>
          <p:cNvPr id="20" name="文本框 19"/>
          <p:cNvSpPr txBox="1"/>
          <p:nvPr/>
        </p:nvSpPr>
        <p:spPr>
          <a:xfrm>
            <a:off x="3276650" y="1253626"/>
            <a:ext cx="2603864" cy="246221"/>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非暴力沟通的作用</a:t>
            </a:r>
          </a:p>
        </p:txBody>
      </p:sp>
      <p:grpSp>
        <p:nvGrpSpPr>
          <p:cNvPr id="2" name="组合 1"/>
          <p:cNvGrpSpPr/>
          <p:nvPr/>
        </p:nvGrpSpPr>
        <p:grpSpPr>
          <a:xfrm>
            <a:off x="2765112" y="1996480"/>
            <a:ext cx="3615364" cy="2232248"/>
            <a:chOff x="2251990" y="1693051"/>
            <a:chExt cx="4640024" cy="2535677"/>
          </a:xfrm>
        </p:grpSpPr>
        <p:sp>
          <p:nvSpPr>
            <p:cNvPr id="21" name="Right Arrow 29"/>
            <p:cNvSpPr/>
            <p:nvPr/>
          </p:nvSpPr>
          <p:spPr>
            <a:xfrm flipH="1">
              <a:off x="2251990" y="3642444"/>
              <a:ext cx="586284" cy="586284"/>
            </a:xfrm>
            <a:prstGeom prst="rightArrow">
              <a:avLst>
                <a:gd name="adj1" fmla="val 5906"/>
                <a:gd name="adj2" fmla="val 50000"/>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sz="1350" dirty="0">
                <a:ea typeface="思源黑体" panose="020B0500000000000000" pitchFamily="34" charset="-122"/>
                <a:cs typeface="+mn-ea"/>
                <a:sym typeface="+mn-lt"/>
              </a:endParaRPr>
            </a:p>
          </p:txBody>
        </p:sp>
        <p:sp>
          <p:nvSpPr>
            <p:cNvPr id="22" name="Right Arrow 30"/>
            <p:cNvSpPr/>
            <p:nvPr/>
          </p:nvSpPr>
          <p:spPr>
            <a:xfrm flipH="1">
              <a:off x="2251990" y="1756416"/>
              <a:ext cx="586284" cy="586284"/>
            </a:xfrm>
            <a:prstGeom prst="rightArrow">
              <a:avLst>
                <a:gd name="adj1" fmla="val 5906"/>
                <a:gd name="adj2" fmla="val 50000"/>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sz="1350" dirty="0">
                <a:ea typeface="思源黑体" panose="020B0500000000000000" pitchFamily="34" charset="-122"/>
                <a:cs typeface="+mn-ea"/>
                <a:sym typeface="+mn-lt"/>
              </a:endParaRPr>
            </a:p>
          </p:txBody>
        </p:sp>
        <p:sp>
          <p:nvSpPr>
            <p:cNvPr id="23" name="Right Arrow 28"/>
            <p:cNvSpPr/>
            <p:nvPr/>
          </p:nvSpPr>
          <p:spPr>
            <a:xfrm>
              <a:off x="6305730" y="3586843"/>
              <a:ext cx="586284" cy="586284"/>
            </a:xfrm>
            <a:prstGeom prst="rightArrow">
              <a:avLst>
                <a:gd name="adj1" fmla="val 5906"/>
                <a:gd name="adj2" fmla="val 50000"/>
              </a:avLst>
            </a:prstGeom>
            <a:solidFill>
              <a:srgbClr val="1E74AE"/>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sz="1350" dirty="0">
                <a:ea typeface="思源黑体" panose="020B0500000000000000" pitchFamily="34" charset="-122"/>
                <a:cs typeface="+mn-ea"/>
                <a:sym typeface="+mn-lt"/>
              </a:endParaRPr>
            </a:p>
          </p:txBody>
        </p:sp>
        <p:sp>
          <p:nvSpPr>
            <p:cNvPr id="24" name="Freeform 24"/>
            <p:cNvSpPr/>
            <p:nvPr/>
          </p:nvSpPr>
          <p:spPr bwMode="auto">
            <a:xfrm>
              <a:off x="4599080" y="3608962"/>
              <a:ext cx="2071773" cy="408602"/>
            </a:xfrm>
            <a:custGeom>
              <a:avLst/>
              <a:gdLst>
                <a:gd name="T0" fmla="*/ 79 w 883"/>
                <a:gd name="T1" fmla="*/ 0 h 174"/>
                <a:gd name="T2" fmla="*/ 271 w 883"/>
                <a:gd name="T3" fmla="*/ 58 h 174"/>
                <a:gd name="T4" fmla="*/ 271 w 883"/>
                <a:gd name="T5" fmla="*/ 58 h 174"/>
                <a:gd name="T6" fmla="*/ 883 w 883"/>
                <a:gd name="T7" fmla="*/ 58 h 174"/>
                <a:gd name="T8" fmla="*/ 883 w 883"/>
                <a:gd name="T9" fmla="*/ 174 h 174"/>
                <a:gd name="T10" fmla="*/ 271 w 883"/>
                <a:gd name="T11" fmla="*/ 174 h 174"/>
                <a:gd name="T12" fmla="*/ 0 w 883"/>
                <a:gd name="T13" fmla="*/ 86 h 174"/>
                <a:gd name="T14" fmla="*/ 79 w 883"/>
                <a:gd name="T15" fmla="*/ 0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3" h="174">
                  <a:moveTo>
                    <a:pt x="79" y="0"/>
                  </a:moveTo>
                  <a:cubicBezTo>
                    <a:pt x="134" y="36"/>
                    <a:pt x="200" y="58"/>
                    <a:pt x="271" y="58"/>
                  </a:cubicBezTo>
                  <a:cubicBezTo>
                    <a:pt x="271" y="58"/>
                    <a:pt x="271" y="58"/>
                    <a:pt x="271" y="58"/>
                  </a:cubicBezTo>
                  <a:cubicBezTo>
                    <a:pt x="883" y="58"/>
                    <a:pt x="883" y="58"/>
                    <a:pt x="883" y="58"/>
                  </a:cubicBezTo>
                  <a:cubicBezTo>
                    <a:pt x="883" y="174"/>
                    <a:pt x="883" y="174"/>
                    <a:pt x="883" y="174"/>
                  </a:cubicBezTo>
                  <a:cubicBezTo>
                    <a:pt x="271" y="174"/>
                    <a:pt x="271" y="174"/>
                    <a:pt x="271" y="174"/>
                  </a:cubicBezTo>
                  <a:cubicBezTo>
                    <a:pt x="170" y="174"/>
                    <a:pt x="76" y="141"/>
                    <a:pt x="0" y="86"/>
                  </a:cubicBezTo>
                  <a:lnTo>
                    <a:pt x="79" y="0"/>
                  </a:lnTo>
                  <a:close/>
                </a:path>
              </a:pathLst>
            </a:custGeom>
            <a:solidFill>
              <a:srgbClr val="1E74AE"/>
            </a:solidFill>
            <a:ln>
              <a:noFill/>
            </a:ln>
            <a:effectLst>
              <a:outerShdw blurRad="190500" dist="38100" dir="2700000" algn="tl" rotWithShape="0">
                <a:prstClr val="black">
                  <a:alpha val="30000"/>
                </a:prstClr>
              </a:outerShdw>
            </a:effectLst>
          </p:spPr>
          <p:txBody>
            <a:bodyPr vert="horz" wrap="square" lIns="68562" tIns="34281" rIns="68562" bIns="34281"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1350" dirty="0">
                <a:ea typeface="思源黑体" panose="020B0500000000000000" pitchFamily="34" charset="-122"/>
                <a:cs typeface="+mn-ea"/>
                <a:sym typeface="+mn-lt"/>
              </a:endParaRPr>
            </a:p>
          </p:txBody>
        </p:sp>
        <p:sp>
          <p:nvSpPr>
            <p:cNvPr id="25" name="Freeform 25"/>
            <p:cNvSpPr/>
            <p:nvPr/>
          </p:nvSpPr>
          <p:spPr bwMode="auto">
            <a:xfrm>
              <a:off x="2541195" y="1911081"/>
              <a:ext cx="2076730" cy="423479"/>
            </a:xfrm>
            <a:custGeom>
              <a:avLst/>
              <a:gdLst>
                <a:gd name="T0" fmla="*/ 811 w 885"/>
                <a:gd name="T1" fmla="*/ 180 h 180"/>
                <a:gd name="T2" fmla="*/ 612 w 885"/>
                <a:gd name="T3" fmla="*/ 116 h 180"/>
                <a:gd name="T4" fmla="*/ 612 w 885"/>
                <a:gd name="T5" fmla="*/ 116 h 180"/>
                <a:gd name="T6" fmla="*/ 0 w 885"/>
                <a:gd name="T7" fmla="*/ 116 h 180"/>
                <a:gd name="T8" fmla="*/ 0 w 885"/>
                <a:gd name="T9" fmla="*/ 0 h 180"/>
                <a:gd name="T10" fmla="*/ 612 w 885"/>
                <a:gd name="T11" fmla="*/ 0 h 180"/>
                <a:gd name="T12" fmla="*/ 885 w 885"/>
                <a:gd name="T13" fmla="*/ 90 h 180"/>
                <a:gd name="T14" fmla="*/ 811 w 885"/>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5" h="180">
                  <a:moveTo>
                    <a:pt x="811" y="180"/>
                  </a:moveTo>
                  <a:cubicBezTo>
                    <a:pt x="755" y="140"/>
                    <a:pt x="686" y="116"/>
                    <a:pt x="612" y="116"/>
                  </a:cubicBezTo>
                  <a:cubicBezTo>
                    <a:pt x="612" y="116"/>
                    <a:pt x="612" y="116"/>
                    <a:pt x="612" y="116"/>
                  </a:cubicBezTo>
                  <a:cubicBezTo>
                    <a:pt x="0" y="116"/>
                    <a:pt x="0" y="116"/>
                    <a:pt x="0" y="116"/>
                  </a:cubicBezTo>
                  <a:cubicBezTo>
                    <a:pt x="0" y="0"/>
                    <a:pt x="0" y="0"/>
                    <a:pt x="0" y="0"/>
                  </a:cubicBezTo>
                  <a:cubicBezTo>
                    <a:pt x="612" y="0"/>
                    <a:pt x="612" y="0"/>
                    <a:pt x="612" y="0"/>
                  </a:cubicBezTo>
                  <a:cubicBezTo>
                    <a:pt x="714" y="0"/>
                    <a:pt x="809" y="33"/>
                    <a:pt x="885" y="90"/>
                  </a:cubicBezTo>
                  <a:lnTo>
                    <a:pt x="811" y="180"/>
                  </a:lnTo>
                  <a:close/>
                </a:path>
              </a:pathLst>
            </a:custGeom>
            <a:solidFill>
              <a:srgbClr val="FF9216"/>
            </a:solidFill>
            <a:ln>
              <a:noFill/>
            </a:ln>
            <a:effectLst>
              <a:outerShdw blurRad="190500" dist="38100" dir="2700000" algn="tl" rotWithShape="0">
                <a:prstClr val="black">
                  <a:alpha val="30000"/>
                </a:prstClr>
              </a:outerShdw>
            </a:effectLst>
          </p:spPr>
          <p:txBody>
            <a:bodyPr vert="horz" wrap="square" lIns="68562" tIns="34281" rIns="68562" bIns="34281"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1350" dirty="0">
                <a:ea typeface="思源黑体" panose="020B0500000000000000" pitchFamily="34" charset="-122"/>
                <a:cs typeface="+mn-ea"/>
                <a:sym typeface="+mn-lt"/>
              </a:endParaRPr>
            </a:p>
          </p:txBody>
        </p:sp>
        <p:sp>
          <p:nvSpPr>
            <p:cNvPr id="26" name="Freeform 26"/>
            <p:cNvSpPr/>
            <p:nvPr/>
          </p:nvSpPr>
          <p:spPr bwMode="auto">
            <a:xfrm>
              <a:off x="2541193" y="2226459"/>
              <a:ext cx="2515085" cy="1847635"/>
            </a:xfrm>
            <a:custGeom>
              <a:avLst/>
              <a:gdLst>
                <a:gd name="T0" fmla="*/ 937 w 1072"/>
                <a:gd name="T1" fmla="*/ 0 h 786"/>
                <a:gd name="T2" fmla="*/ 1072 w 1072"/>
                <a:gd name="T3" fmla="*/ 326 h 786"/>
                <a:gd name="T4" fmla="*/ 612 w 1072"/>
                <a:gd name="T5" fmla="*/ 786 h 786"/>
                <a:gd name="T6" fmla="*/ 0 w 1072"/>
                <a:gd name="T7" fmla="*/ 786 h 786"/>
                <a:gd name="T8" fmla="*/ 0 w 1072"/>
                <a:gd name="T9" fmla="*/ 674 h 786"/>
                <a:gd name="T10" fmla="*/ 612 w 1072"/>
                <a:gd name="T11" fmla="*/ 674 h 786"/>
                <a:gd name="T12" fmla="*/ 612 w 1072"/>
                <a:gd name="T13" fmla="*/ 670 h 786"/>
                <a:gd name="T14" fmla="*/ 956 w 1072"/>
                <a:gd name="T15" fmla="*/ 326 h 786"/>
                <a:gd name="T16" fmla="*/ 858 w 1072"/>
                <a:gd name="T17" fmla="*/ 85 h 786"/>
                <a:gd name="T18" fmla="*/ 937 w 1072"/>
                <a:gd name="T19" fmla="*/ 0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2" h="786">
                  <a:moveTo>
                    <a:pt x="937" y="0"/>
                  </a:moveTo>
                  <a:cubicBezTo>
                    <a:pt x="1020" y="84"/>
                    <a:pt x="1072" y="199"/>
                    <a:pt x="1072" y="326"/>
                  </a:cubicBezTo>
                  <a:cubicBezTo>
                    <a:pt x="1072" y="580"/>
                    <a:pt x="866" y="786"/>
                    <a:pt x="612" y="786"/>
                  </a:cubicBezTo>
                  <a:cubicBezTo>
                    <a:pt x="0" y="786"/>
                    <a:pt x="0" y="786"/>
                    <a:pt x="0" y="786"/>
                  </a:cubicBezTo>
                  <a:cubicBezTo>
                    <a:pt x="0" y="674"/>
                    <a:pt x="0" y="674"/>
                    <a:pt x="0" y="674"/>
                  </a:cubicBezTo>
                  <a:cubicBezTo>
                    <a:pt x="612" y="674"/>
                    <a:pt x="612" y="674"/>
                    <a:pt x="612" y="674"/>
                  </a:cubicBezTo>
                  <a:cubicBezTo>
                    <a:pt x="612" y="670"/>
                    <a:pt x="612" y="670"/>
                    <a:pt x="612" y="670"/>
                  </a:cubicBezTo>
                  <a:cubicBezTo>
                    <a:pt x="802" y="670"/>
                    <a:pt x="956" y="516"/>
                    <a:pt x="956" y="326"/>
                  </a:cubicBezTo>
                  <a:cubicBezTo>
                    <a:pt x="956" y="232"/>
                    <a:pt x="919" y="147"/>
                    <a:pt x="858" y="85"/>
                  </a:cubicBezTo>
                  <a:lnTo>
                    <a:pt x="937" y="0"/>
                  </a:lnTo>
                  <a:close/>
                </a:path>
              </a:pathLst>
            </a:custGeom>
            <a:solidFill>
              <a:srgbClr val="FF9216"/>
            </a:solidFill>
            <a:ln>
              <a:noFill/>
            </a:ln>
            <a:effectLst>
              <a:outerShdw blurRad="190500" dist="38100" dir="2700000" algn="tl" rotWithShape="0">
                <a:prstClr val="black">
                  <a:alpha val="30000"/>
                </a:prstClr>
              </a:outerShdw>
            </a:effectLst>
          </p:spPr>
          <p:txBody>
            <a:bodyPr vert="horz" wrap="square" lIns="68562" tIns="34281" rIns="68562" bIns="34281"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1350" dirty="0">
                <a:ea typeface="思源黑体" panose="020B0500000000000000" pitchFamily="34" charset="-122"/>
                <a:cs typeface="+mn-ea"/>
                <a:sym typeface="+mn-lt"/>
              </a:endParaRPr>
            </a:p>
          </p:txBody>
        </p:sp>
        <p:sp>
          <p:nvSpPr>
            <p:cNvPr id="27" name="Freeform 27"/>
            <p:cNvSpPr/>
            <p:nvPr/>
          </p:nvSpPr>
          <p:spPr bwMode="auto">
            <a:xfrm>
              <a:off x="4155768" y="1854551"/>
              <a:ext cx="2515085" cy="1805982"/>
            </a:xfrm>
            <a:custGeom>
              <a:avLst/>
              <a:gdLst>
                <a:gd name="T0" fmla="*/ 202 w 1072"/>
                <a:gd name="T1" fmla="*/ 687 h 768"/>
                <a:gd name="T2" fmla="*/ 116 w 1072"/>
                <a:gd name="T3" fmla="*/ 460 h 768"/>
                <a:gd name="T4" fmla="*/ 460 w 1072"/>
                <a:gd name="T5" fmla="*/ 116 h 768"/>
                <a:gd name="T6" fmla="*/ 460 w 1072"/>
                <a:gd name="T7" fmla="*/ 112 h 768"/>
                <a:gd name="T8" fmla="*/ 1072 w 1072"/>
                <a:gd name="T9" fmla="*/ 112 h 768"/>
                <a:gd name="T10" fmla="*/ 1072 w 1072"/>
                <a:gd name="T11" fmla="*/ 0 h 768"/>
                <a:gd name="T12" fmla="*/ 460 w 1072"/>
                <a:gd name="T13" fmla="*/ 0 h 768"/>
                <a:gd name="T14" fmla="*/ 0 w 1072"/>
                <a:gd name="T15" fmla="*/ 460 h 768"/>
                <a:gd name="T16" fmla="*/ 118 w 1072"/>
                <a:gd name="T17" fmla="*/ 768 h 768"/>
                <a:gd name="T18" fmla="*/ 202 w 1072"/>
                <a:gd name="T19" fmla="*/ 687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2" h="768">
                  <a:moveTo>
                    <a:pt x="202" y="687"/>
                  </a:moveTo>
                  <a:cubicBezTo>
                    <a:pt x="148" y="627"/>
                    <a:pt x="116" y="547"/>
                    <a:pt x="116" y="460"/>
                  </a:cubicBezTo>
                  <a:cubicBezTo>
                    <a:pt x="116" y="270"/>
                    <a:pt x="272" y="116"/>
                    <a:pt x="460" y="116"/>
                  </a:cubicBezTo>
                  <a:cubicBezTo>
                    <a:pt x="460" y="112"/>
                    <a:pt x="460" y="112"/>
                    <a:pt x="460" y="112"/>
                  </a:cubicBezTo>
                  <a:cubicBezTo>
                    <a:pt x="1072" y="112"/>
                    <a:pt x="1072" y="112"/>
                    <a:pt x="1072" y="112"/>
                  </a:cubicBezTo>
                  <a:cubicBezTo>
                    <a:pt x="1072" y="0"/>
                    <a:pt x="1072" y="0"/>
                    <a:pt x="1072" y="0"/>
                  </a:cubicBezTo>
                  <a:cubicBezTo>
                    <a:pt x="460" y="0"/>
                    <a:pt x="460" y="0"/>
                    <a:pt x="460" y="0"/>
                  </a:cubicBezTo>
                  <a:cubicBezTo>
                    <a:pt x="206" y="0"/>
                    <a:pt x="0" y="206"/>
                    <a:pt x="0" y="460"/>
                  </a:cubicBezTo>
                  <a:cubicBezTo>
                    <a:pt x="0" y="578"/>
                    <a:pt x="45" y="686"/>
                    <a:pt x="118" y="768"/>
                  </a:cubicBezTo>
                  <a:cubicBezTo>
                    <a:pt x="118" y="768"/>
                    <a:pt x="170" y="730"/>
                    <a:pt x="202" y="687"/>
                  </a:cubicBezTo>
                  <a:close/>
                </a:path>
              </a:pathLst>
            </a:custGeom>
            <a:solidFill>
              <a:srgbClr val="1E74AE"/>
            </a:solidFill>
            <a:ln>
              <a:noFill/>
            </a:ln>
            <a:effectLst>
              <a:outerShdw blurRad="190500" dist="38100" dir="2700000" algn="tl" rotWithShape="0">
                <a:prstClr val="black">
                  <a:alpha val="30000"/>
                </a:prstClr>
              </a:outerShdw>
            </a:effectLst>
          </p:spPr>
          <p:txBody>
            <a:bodyPr vert="horz" wrap="square" lIns="68562" tIns="34281" rIns="68562" bIns="34281"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1350" dirty="0">
                <a:ea typeface="思源黑体" panose="020B0500000000000000" pitchFamily="34" charset="-122"/>
                <a:cs typeface="+mn-ea"/>
                <a:sym typeface="+mn-lt"/>
              </a:endParaRPr>
            </a:p>
          </p:txBody>
        </p:sp>
        <p:sp>
          <p:nvSpPr>
            <p:cNvPr id="37" name="Right Arrow 11"/>
            <p:cNvSpPr/>
            <p:nvPr/>
          </p:nvSpPr>
          <p:spPr>
            <a:xfrm>
              <a:off x="6305730" y="1693051"/>
              <a:ext cx="586284" cy="586284"/>
            </a:xfrm>
            <a:prstGeom prst="rightArrow">
              <a:avLst>
                <a:gd name="adj1" fmla="val 5906"/>
                <a:gd name="adj2" fmla="val 50000"/>
              </a:avLst>
            </a:prstGeom>
            <a:solidFill>
              <a:srgbClr val="1E74AE"/>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sz="1350" dirty="0">
                <a:ea typeface="思源黑体" panose="020B0500000000000000" pitchFamily="34" charset="-122"/>
                <a:cs typeface="+mn-ea"/>
                <a:sym typeface="+mn-lt"/>
              </a:endParaRPr>
            </a:p>
          </p:txBody>
        </p:sp>
      </p:grpSp>
      <p:sp>
        <p:nvSpPr>
          <p:cNvPr id="46" name="文本框 45"/>
          <p:cNvSpPr txBox="1"/>
          <p:nvPr/>
        </p:nvSpPr>
        <p:spPr>
          <a:xfrm>
            <a:off x="313539" y="1852464"/>
            <a:ext cx="2358267" cy="991105"/>
          </a:xfrm>
          <a:prstGeom prst="rect">
            <a:avLst/>
          </a:prstGeom>
          <a:noFill/>
          <a:ln>
            <a:noFill/>
          </a:ln>
        </p:spPr>
        <p:txBody>
          <a:bodyPr wrap="square">
            <a:spAutoFit/>
          </a:bodyPr>
          <a:lstStyle>
            <a:defPPr>
              <a:defRPr lang="zh-CN"/>
            </a:defPPr>
            <a:lvl1pPr marL="0" marR="0" lvl="0" indent="0" algn="just" defTabSz="914400" eaLnBrk="1" fontAlgn="auto" latinLnBrk="0" hangingPunct="1">
              <a:lnSpc>
                <a:spcPct val="150000"/>
              </a:lnSpc>
              <a:spcBef>
                <a:spcPts val="0"/>
              </a:spcBef>
              <a:spcAft>
                <a:spcPts val="0"/>
              </a:spcAft>
              <a:buClrTx/>
              <a:buSzTx/>
              <a:buFontTx/>
              <a:buNone/>
              <a:defRPr sz="1000">
                <a:solidFill>
                  <a:schemeClr val="tx1">
                    <a:lumMod val="65000"/>
                    <a:lumOff val="3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我们不再条件反射式地反应，而是去明了自己的观察、感受和愿望，有意识地使用语言。我们既诚实、清晰地表达自己，又尊重与倾听他人。</a:t>
            </a:r>
          </a:p>
        </p:txBody>
      </p:sp>
      <p:sp>
        <p:nvSpPr>
          <p:cNvPr id="47" name="文本框 46"/>
          <p:cNvSpPr txBox="1"/>
          <p:nvPr/>
        </p:nvSpPr>
        <p:spPr>
          <a:xfrm>
            <a:off x="324322" y="1658761"/>
            <a:ext cx="2358267" cy="184666"/>
          </a:xfrm>
          <a:prstGeom prst="rect">
            <a:avLst/>
          </a:prstGeom>
          <a:noFill/>
        </p:spPr>
        <p:txBody>
          <a:bodyPr wrap="square" lIns="0" tIns="0" rIns="0" bIns="0" rtlCol="0">
            <a:spAutoFit/>
          </a:bodyPr>
          <a:lstStyle>
            <a:defPPr>
              <a:defRPr lang="zh-CN"/>
            </a:defPPr>
            <a:lvl1pPr algn="ctr">
              <a:defRPr sz="14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sz="1200" dirty="0"/>
              <a:t>指导我们转变谈话和聆听的方式</a:t>
            </a:r>
          </a:p>
        </p:txBody>
      </p:sp>
      <p:sp>
        <p:nvSpPr>
          <p:cNvPr id="49" name="文本框 48"/>
          <p:cNvSpPr txBox="1"/>
          <p:nvPr/>
        </p:nvSpPr>
        <p:spPr>
          <a:xfrm>
            <a:off x="313539" y="3580656"/>
            <a:ext cx="2358267" cy="991105"/>
          </a:xfrm>
          <a:prstGeom prst="rect">
            <a:avLst/>
          </a:prstGeom>
          <a:noFill/>
          <a:ln>
            <a:noFill/>
          </a:ln>
        </p:spPr>
        <p:txBody>
          <a:bodyPr wrap="square">
            <a:spAutoFit/>
          </a:bodyPr>
          <a:lstStyle>
            <a:defPPr>
              <a:defRPr lang="zh-CN"/>
            </a:defPPr>
            <a:lvl1pPr marL="0" marR="0" lvl="0" indent="0" algn="just" defTabSz="914400" eaLnBrk="1" fontAlgn="auto" latinLnBrk="0" hangingPunct="1">
              <a:lnSpc>
                <a:spcPct val="150000"/>
              </a:lnSpc>
              <a:spcBef>
                <a:spcPts val="0"/>
              </a:spcBef>
              <a:spcAft>
                <a:spcPts val="0"/>
              </a:spcAft>
              <a:buClrTx/>
              <a:buSzTx/>
              <a:buFontTx/>
              <a:buNone/>
              <a:defRPr sz="1000">
                <a:solidFill>
                  <a:schemeClr val="tx1">
                    <a:lumMod val="65000"/>
                    <a:lumOff val="3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非暴力沟通还促使我们仔细观察，发现正影响我们的行为和事件，并提出明确的请求。它的方式虽然简明，但能带来根本性的变化。</a:t>
            </a:r>
          </a:p>
        </p:txBody>
      </p:sp>
      <p:sp>
        <p:nvSpPr>
          <p:cNvPr id="50" name="文本框 49"/>
          <p:cNvSpPr txBox="1"/>
          <p:nvPr/>
        </p:nvSpPr>
        <p:spPr>
          <a:xfrm>
            <a:off x="324322" y="3372483"/>
            <a:ext cx="2358267" cy="276999"/>
          </a:xfrm>
          <a:prstGeom prst="rect">
            <a:avLst/>
          </a:prstGeom>
          <a:noFill/>
        </p:spPr>
        <p:txBody>
          <a:bodyPr wrap="square" lIns="0" tIns="0" rIns="0" bIns="0" rtlCol="0">
            <a:spAutoFit/>
          </a:bodyPr>
          <a:lstStyle>
            <a:defPPr>
              <a:defRPr lang="zh-CN"/>
            </a:defPPr>
            <a:lvl1pPr algn="ctr">
              <a:defRPr sz="12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明确目标</a:t>
            </a:r>
          </a:p>
        </p:txBody>
      </p:sp>
      <p:sp>
        <p:nvSpPr>
          <p:cNvPr id="53" name="文本框 52"/>
          <p:cNvSpPr txBox="1"/>
          <p:nvPr/>
        </p:nvSpPr>
        <p:spPr>
          <a:xfrm>
            <a:off x="6433990" y="1852464"/>
            <a:ext cx="2358267" cy="1221938"/>
          </a:xfrm>
          <a:prstGeom prst="rect">
            <a:avLst/>
          </a:prstGeom>
          <a:noFill/>
          <a:ln>
            <a:noFill/>
          </a:ln>
        </p:spPr>
        <p:txBody>
          <a:bodyPr wrap="square">
            <a:spAutoFit/>
          </a:bodyPr>
          <a:lstStyle>
            <a:defPPr>
              <a:defRPr lang="zh-CN"/>
            </a:defPPr>
            <a:lvl1pPr marL="0" marR="0" lvl="0" indent="0" algn="just" defTabSz="914400" eaLnBrk="1" fontAlgn="auto" latinLnBrk="0" hangingPunct="1">
              <a:lnSpc>
                <a:spcPct val="150000"/>
              </a:lnSpc>
              <a:spcBef>
                <a:spcPts val="0"/>
              </a:spcBef>
              <a:spcAft>
                <a:spcPts val="0"/>
              </a:spcAft>
              <a:buClrTx/>
              <a:buSzTx/>
              <a:buFontTx/>
              <a:buNone/>
              <a:defRPr sz="1000">
                <a:solidFill>
                  <a:schemeClr val="tx1">
                    <a:lumMod val="65000"/>
                    <a:lumOff val="3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听到批评时，我们一般会申辩、退缩或反击。然而，一旦专注于彼此的观察、感受及需要，而不反驳他人，我们便能发现内心的柔情，对自己和他人产生全新的体会。这将最大限度地避免暴力。</a:t>
            </a:r>
          </a:p>
        </p:txBody>
      </p:sp>
      <p:sp>
        <p:nvSpPr>
          <p:cNvPr id="54" name="文本框 53"/>
          <p:cNvSpPr txBox="1"/>
          <p:nvPr/>
        </p:nvSpPr>
        <p:spPr>
          <a:xfrm>
            <a:off x="6463002" y="1658761"/>
            <a:ext cx="2329256" cy="276999"/>
          </a:xfrm>
          <a:prstGeom prst="rect">
            <a:avLst/>
          </a:prstGeom>
          <a:noFill/>
        </p:spPr>
        <p:txBody>
          <a:bodyPr wrap="square" lIns="0" tIns="0" rIns="0" bIns="0" rtlCol="0">
            <a:spAutoFit/>
          </a:bodyPr>
          <a:lstStyle>
            <a:defPPr>
              <a:defRPr lang="zh-CN"/>
            </a:defPPr>
            <a:lvl1pPr algn="ctr">
              <a:defRPr sz="12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以全新的眼光看待人际关系</a:t>
            </a:r>
          </a:p>
        </p:txBody>
      </p:sp>
      <p:sp>
        <p:nvSpPr>
          <p:cNvPr id="55" name="文本框 54"/>
          <p:cNvSpPr txBox="1"/>
          <p:nvPr/>
        </p:nvSpPr>
        <p:spPr>
          <a:xfrm>
            <a:off x="6433990" y="3580656"/>
            <a:ext cx="2358267" cy="1452770"/>
          </a:xfrm>
          <a:prstGeom prst="rect">
            <a:avLst/>
          </a:prstGeom>
          <a:noFill/>
          <a:ln>
            <a:noFill/>
          </a:ln>
        </p:spPr>
        <p:txBody>
          <a:bodyPr wrap="square">
            <a:spAutoFit/>
          </a:bodyPr>
          <a:lstStyle>
            <a:defPPr>
              <a:defRPr lang="zh-CN"/>
            </a:defPPr>
            <a:lvl1pPr marL="0" marR="0" lvl="0" indent="0" algn="just" defTabSz="914400" eaLnBrk="1" fontAlgn="auto" latinLnBrk="0" hangingPunct="1">
              <a:lnSpc>
                <a:spcPct val="150000"/>
              </a:lnSpc>
              <a:spcBef>
                <a:spcPts val="0"/>
              </a:spcBef>
              <a:spcAft>
                <a:spcPts val="0"/>
              </a:spcAft>
              <a:buClrTx/>
              <a:buSzTx/>
              <a:buFontTx/>
              <a:buNone/>
              <a:defRPr sz="1000">
                <a:solidFill>
                  <a:schemeClr val="tx1">
                    <a:lumMod val="65000"/>
                    <a:lumOff val="3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当我们真诚助人时，我们丰富他人生命的愿望得到了满足。这样的给予让施者和受者同时受益。由于施者的给予既不是出于恐惧、内疚或羞愧，也不是为了得到什么；受者获得馈赠，却不会有心理负担。</a:t>
            </a:r>
          </a:p>
        </p:txBody>
      </p:sp>
      <p:sp>
        <p:nvSpPr>
          <p:cNvPr id="56" name="文本框 55"/>
          <p:cNvSpPr txBox="1"/>
          <p:nvPr/>
        </p:nvSpPr>
        <p:spPr>
          <a:xfrm>
            <a:off x="6463002" y="3366372"/>
            <a:ext cx="2329256" cy="276999"/>
          </a:xfrm>
          <a:prstGeom prst="rect">
            <a:avLst/>
          </a:prstGeom>
          <a:noFill/>
        </p:spPr>
        <p:txBody>
          <a:bodyPr wrap="square" lIns="0" tIns="0" rIns="0" bIns="0" rtlCol="0">
            <a:spAutoFit/>
          </a:bodyPr>
          <a:lstStyle>
            <a:defPPr>
              <a:defRPr lang="zh-CN"/>
            </a:defPPr>
            <a:lvl1pPr algn="ctr">
              <a:defRPr sz="12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有利于做出人生的抉择</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rot="2662275" flipH="1">
            <a:off x="244310" y="4147384"/>
            <a:ext cx="323797" cy="2374511"/>
          </a:xfrm>
          <a:prstGeom prst="roundRect">
            <a:avLst>
              <a:gd name="adj" fmla="val 50000"/>
            </a:avLst>
          </a:prstGeom>
          <a:solidFill>
            <a:srgbClr val="1E74AE"/>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6" name="椭圆 5"/>
          <p:cNvSpPr/>
          <p:nvPr/>
        </p:nvSpPr>
        <p:spPr>
          <a:xfrm>
            <a:off x="289153" y="4319175"/>
            <a:ext cx="316898" cy="316898"/>
          </a:xfrm>
          <a:prstGeom prst="ellipse">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7" name="圆角矩形 6"/>
          <p:cNvSpPr/>
          <p:nvPr/>
        </p:nvSpPr>
        <p:spPr>
          <a:xfrm rot="2662275" flipH="1">
            <a:off x="-376609" y="4467442"/>
            <a:ext cx="323797" cy="1355291"/>
          </a:xfrm>
          <a:prstGeom prst="roundRect">
            <a:avLst>
              <a:gd name="adj" fmla="val 50000"/>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16" name="矩形 15"/>
          <p:cNvSpPr/>
          <p:nvPr/>
        </p:nvSpPr>
        <p:spPr>
          <a:xfrm>
            <a:off x="884631" y="2622847"/>
            <a:ext cx="4248472" cy="64516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3600" b="1" kern="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充分表达愤怒</a:t>
            </a:r>
          </a:p>
        </p:txBody>
      </p:sp>
      <p:sp>
        <p:nvSpPr>
          <p:cNvPr id="17" name="文本框 9"/>
          <p:cNvSpPr txBox="1"/>
          <p:nvPr/>
        </p:nvSpPr>
        <p:spPr>
          <a:xfrm>
            <a:off x="989501" y="3375100"/>
            <a:ext cx="2333664" cy="215265"/>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为什么我们会生气？ </a:t>
            </a:r>
          </a:p>
        </p:txBody>
      </p:sp>
      <p:sp>
        <p:nvSpPr>
          <p:cNvPr id="19" name="文本框 9"/>
          <p:cNvSpPr txBox="1"/>
          <p:nvPr/>
        </p:nvSpPr>
        <p:spPr>
          <a:xfrm>
            <a:off x="989500" y="3653129"/>
            <a:ext cx="3367270" cy="215265"/>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en-US" altLang="zh-CN"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a:t>
            </a: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合理的愤怒？</a:t>
            </a:r>
            <a:r>
              <a:rPr lang="en-US" altLang="zh-CN"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a:t>
            </a: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 </a:t>
            </a:r>
          </a:p>
        </p:txBody>
      </p:sp>
      <p:grpSp>
        <p:nvGrpSpPr>
          <p:cNvPr id="4" name="组合 3"/>
          <p:cNvGrpSpPr/>
          <p:nvPr/>
        </p:nvGrpSpPr>
        <p:grpSpPr>
          <a:xfrm>
            <a:off x="5761276" y="-1422211"/>
            <a:ext cx="2576315" cy="4979765"/>
            <a:chOff x="5761276" y="-1422211"/>
            <a:chExt cx="2576315" cy="4979765"/>
          </a:xfrm>
          <a:effectLst>
            <a:outerShdw blurRad="190500" dist="38100" dir="2700000" algn="tl" rotWithShape="0">
              <a:prstClr val="black">
                <a:alpha val="30000"/>
              </a:prstClr>
            </a:outerShdw>
          </a:effectLst>
        </p:grpSpPr>
        <p:sp>
          <p:nvSpPr>
            <p:cNvPr id="3" name="任意多边形 2"/>
            <p:cNvSpPr/>
            <p:nvPr/>
          </p:nvSpPr>
          <p:spPr>
            <a:xfrm rot="2662275" flipH="1">
              <a:off x="7420057" y="152549"/>
              <a:ext cx="917534" cy="3405005"/>
            </a:xfrm>
            <a:custGeom>
              <a:avLst/>
              <a:gdLst>
                <a:gd name="connsiteX0" fmla="*/ 868039 w 1113249"/>
                <a:gd name="connsiteY0" fmla="*/ 50346 h 3405005"/>
                <a:gd name="connsiteX1" fmla="*/ 918385 w 1113249"/>
                <a:gd name="connsiteY1" fmla="*/ 171893 h 3405005"/>
                <a:gd name="connsiteX2" fmla="*/ 918385 w 1113249"/>
                <a:gd name="connsiteY2" fmla="*/ 375080 h 3405005"/>
                <a:gd name="connsiteX3" fmla="*/ 941356 w 1113249"/>
                <a:gd name="connsiteY3" fmla="*/ 370442 h 3405005"/>
                <a:gd name="connsiteX4" fmla="*/ 1113249 w 1113249"/>
                <a:gd name="connsiteY4" fmla="*/ 542335 h 3405005"/>
                <a:gd name="connsiteX5" fmla="*/ 1113249 w 1113249"/>
                <a:gd name="connsiteY5" fmla="*/ 2719647 h 3405005"/>
                <a:gd name="connsiteX6" fmla="*/ 941356 w 1113249"/>
                <a:gd name="connsiteY6" fmla="*/ 2891540 h 3405005"/>
                <a:gd name="connsiteX7" fmla="*/ 918385 w 1113249"/>
                <a:gd name="connsiteY7" fmla="*/ 2886903 h 3405005"/>
                <a:gd name="connsiteX8" fmla="*/ 918385 w 1113249"/>
                <a:gd name="connsiteY8" fmla="*/ 3233112 h 3405005"/>
                <a:gd name="connsiteX9" fmla="*/ 746492 w 1113249"/>
                <a:gd name="connsiteY9" fmla="*/ 3405005 h 3405005"/>
                <a:gd name="connsiteX10" fmla="*/ 574599 w 1113249"/>
                <a:gd name="connsiteY10" fmla="*/ 3233112 h 3405005"/>
                <a:gd name="connsiteX11" fmla="*/ 574599 w 1113249"/>
                <a:gd name="connsiteY11" fmla="*/ 3165303 h 3405005"/>
                <a:gd name="connsiteX12" fmla="*/ 531296 w 1113249"/>
                <a:gd name="connsiteY12" fmla="*/ 3136108 h 3405005"/>
                <a:gd name="connsiteX13" fmla="*/ 480950 w 1113249"/>
                <a:gd name="connsiteY13" fmla="*/ 3014561 h 3405005"/>
                <a:gd name="connsiteX14" fmla="*/ 480950 w 1113249"/>
                <a:gd name="connsiteY14" fmla="*/ 2751638 h 3405005"/>
                <a:gd name="connsiteX15" fmla="*/ 418640 w 1113249"/>
                <a:gd name="connsiteY15" fmla="*/ 2764218 h 3405005"/>
                <a:gd name="connsiteX16" fmla="*/ 246747 w 1113249"/>
                <a:gd name="connsiteY16" fmla="*/ 2592326 h 3405005"/>
                <a:gd name="connsiteX17" fmla="*/ 246747 w 1113249"/>
                <a:gd name="connsiteY17" fmla="*/ 2416989 h 3405005"/>
                <a:gd name="connsiteX18" fmla="*/ 217777 w 1113249"/>
                <a:gd name="connsiteY18" fmla="*/ 2436521 h 3405005"/>
                <a:gd name="connsiteX19" fmla="*/ 156759 w 1113249"/>
                <a:gd name="connsiteY19" fmla="*/ 2448840 h 3405005"/>
                <a:gd name="connsiteX20" fmla="*/ 0 w 1113249"/>
                <a:gd name="connsiteY20" fmla="*/ 2292081 h 3405005"/>
                <a:gd name="connsiteX21" fmla="*/ 0 w 1113249"/>
                <a:gd name="connsiteY21" fmla="*/ 306468 h 3405005"/>
                <a:gd name="connsiteX22" fmla="*/ 156759 w 1113249"/>
                <a:gd name="connsiteY22" fmla="*/ 149709 h 3405005"/>
                <a:gd name="connsiteX23" fmla="*/ 267605 w 1113249"/>
                <a:gd name="connsiteY23" fmla="*/ 195623 h 3405005"/>
                <a:gd name="connsiteX24" fmla="*/ 301199 w 1113249"/>
                <a:gd name="connsiteY24" fmla="*/ 245450 h 3405005"/>
                <a:gd name="connsiteX25" fmla="*/ 313499 w 1113249"/>
                <a:gd name="connsiteY25" fmla="*/ 306375 h 3405005"/>
                <a:gd name="connsiteX26" fmla="*/ 313499 w 1113249"/>
                <a:gd name="connsiteY26" fmla="*/ 702135 h 3405005"/>
                <a:gd name="connsiteX27" fmla="*/ 454732 w 1113249"/>
                <a:gd name="connsiteY27" fmla="*/ 843368 h 3405005"/>
                <a:gd name="connsiteX28" fmla="*/ 595965 w 1113249"/>
                <a:gd name="connsiteY28" fmla="*/ 702135 h 3405005"/>
                <a:gd name="connsiteX29" fmla="*/ 595965 w 1113249"/>
                <a:gd name="connsiteY29" fmla="*/ 93330 h 3405005"/>
                <a:gd name="connsiteX30" fmla="*/ 624945 w 1113249"/>
                <a:gd name="connsiteY30" fmla="*/ 50346 h 3405005"/>
                <a:gd name="connsiteX31" fmla="*/ 746492 w 1113249"/>
                <a:gd name="connsiteY31" fmla="*/ 0 h 3405005"/>
                <a:gd name="connsiteX32" fmla="*/ 868039 w 1113249"/>
                <a:gd name="connsiteY32" fmla="*/ 50346 h 3405005"/>
                <a:gd name="connsiteX0-1" fmla="*/ 868039 w 1113249"/>
                <a:gd name="connsiteY0-2" fmla="*/ 50346 h 3405005"/>
                <a:gd name="connsiteX1-3" fmla="*/ 918385 w 1113249"/>
                <a:gd name="connsiteY1-4" fmla="*/ 171893 h 3405005"/>
                <a:gd name="connsiteX2-5" fmla="*/ 918385 w 1113249"/>
                <a:gd name="connsiteY2-6" fmla="*/ 375080 h 3405005"/>
                <a:gd name="connsiteX3-7" fmla="*/ 941356 w 1113249"/>
                <a:gd name="connsiteY3-8" fmla="*/ 370442 h 3405005"/>
                <a:gd name="connsiteX4-9" fmla="*/ 1113249 w 1113249"/>
                <a:gd name="connsiteY4-10" fmla="*/ 542335 h 3405005"/>
                <a:gd name="connsiteX5-11" fmla="*/ 1113249 w 1113249"/>
                <a:gd name="connsiteY5-12" fmla="*/ 2719647 h 3405005"/>
                <a:gd name="connsiteX6-13" fmla="*/ 941356 w 1113249"/>
                <a:gd name="connsiteY6-14" fmla="*/ 2891540 h 3405005"/>
                <a:gd name="connsiteX7-15" fmla="*/ 918385 w 1113249"/>
                <a:gd name="connsiteY7-16" fmla="*/ 2886903 h 3405005"/>
                <a:gd name="connsiteX8-17" fmla="*/ 918385 w 1113249"/>
                <a:gd name="connsiteY8-18" fmla="*/ 3233112 h 3405005"/>
                <a:gd name="connsiteX9-19" fmla="*/ 746492 w 1113249"/>
                <a:gd name="connsiteY9-20" fmla="*/ 3405005 h 3405005"/>
                <a:gd name="connsiteX10-21" fmla="*/ 574599 w 1113249"/>
                <a:gd name="connsiteY10-22" fmla="*/ 3233112 h 3405005"/>
                <a:gd name="connsiteX11-23" fmla="*/ 574599 w 1113249"/>
                <a:gd name="connsiteY11-24" fmla="*/ 3165303 h 3405005"/>
                <a:gd name="connsiteX12-25" fmla="*/ 531296 w 1113249"/>
                <a:gd name="connsiteY12-26" fmla="*/ 3136108 h 3405005"/>
                <a:gd name="connsiteX13-27" fmla="*/ 480950 w 1113249"/>
                <a:gd name="connsiteY13-28" fmla="*/ 3014561 h 3405005"/>
                <a:gd name="connsiteX14-29" fmla="*/ 480950 w 1113249"/>
                <a:gd name="connsiteY14-30" fmla="*/ 2751638 h 3405005"/>
                <a:gd name="connsiteX15-31" fmla="*/ 418640 w 1113249"/>
                <a:gd name="connsiteY15-32" fmla="*/ 2764218 h 3405005"/>
                <a:gd name="connsiteX16-33" fmla="*/ 246747 w 1113249"/>
                <a:gd name="connsiteY16-34" fmla="*/ 2592326 h 3405005"/>
                <a:gd name="connsiteX17-35" fmla="*/ 246747 w 1113249"/>
                <a:gd name="connsiteY17-36" fmla="*/ 2416989 h 3405005"/>
                <a:gd name="connsiteX18-37" fmla="*/ 156759 w 1113249"/>
                <a:gd name="connsiteY18-38" fmla="*/ 2448840 h 3405005"/>
                <a:gd name="connsiteX19-39" fmla="*/ 0 w 1113249"/>
                <a:gd name="connsiteY19-40" fmla="*/ 2292081 h 3405005"/>
                <a:gd name="connsiteX20-41" fmla="*/ 0 w 1113249"/>
                <a:gd name="connsiteY20-42" fmla="*/ 306468 h 3405005"/>
                <a:gd name="connsiteX21-43" fmla="*/ 156759 w 1113249"/>
                <a:gd name="connsiteY21-44" fmla="*/ 149709 h 3405005"/>
                <a:gd name="connsiteX22-45" fmla="*/ 267605 w 1113249"/>
                <a:gd name="connsiteY22-46" fmla="*/ 195623 h 3405005"/>
                <a:gd name="connsiteX23-47" fmla="*/ 301199 w 1113249"/>
                <a:gd name="connsiteY23-48" fmla="*/ 245450 h 3405005"/>
                <a:gd name="connsiteX24-49" fmla="*/ 313499 w 1113249"/>
                <a:gd name="connsiteY24-50" fmla="*/ 306375 h 3405005"/>
                <a:gd name="connsiteX25-51" fmla="*/ 313499 w 1113249"/>
                <a:gd name="connsiteY25-52" fmla="*/ 702135 h 3405005"/>
                <a:gd name="connsiteX26-53" fmla="*/ 454732 w 1113249"/>
                <a:gd name="connsiteY26-54" fmla="*/ 843368 h 3405005"/>
                <a:gd name="connsiteX27-55" fmla="*/ 595965 w 1113249"/>
                <a:gd name="connsiteY27-56" fmla="*/ 702135 h 3405005"/>
                <a:gd name="connsiteX28-57" fmla="*/ 595965 w 1113249"/>
                <a:gd name="connsiteY28-58" fmla="*/ 93330 h 3405005"/>
                <a:gd name="connsiteX29-59" fmla="*/ 624945 w 1113249"/>
                <a:gd name="connsiteY29-60" fmla="*/ 50346 h 3405005"/>
                <a:gd name="connsiteX30-61" fmla="*/ 746492 w 1113249"/>
                <a:gd name="connsiteY30-62" fmla="*/ 0 h 3405005"/>
                <a:gd name="connsiteX31-63" fmla="*/ 868039 w 1113249"/>
                <a:gd name="connsiteY31-64" fmla="*/ 50346 h 3405005"/>
                <a:gd name="connsiteX0-65" fmla="*/ 868039 w 1113249"/>
                <a:gd name="connsiteY0-66" fmla="*/ 50346 h 3405005"/>
                <a:gd name="connsiteX1-67" fmla="*/ 918385 w 1113249"/>
                <a:gd name="connsiteY1-68" fmla="*/ 171893 h 3405005"/>
                <a:gd name="connsiteX2-69" fmla="*/ 918385 w 1113249"/>
                <a:gd name="connsiteY2-70" fmla="*/ 375080 h 3405005"/>
                <a:gd name="connsiteX3-71" fmla="*/ 941356 w 1113249"/>
                <a:gd name="connsiteY3-72" fmla="*/ 370442 h 3405005"/>
                <a:gd name="connsiteX4-73" fmla="*/ 1113249 w 1113249"/>
                <a:gd name="connsiteY4-74" fmla="*/ 542335 h 3405005"/>
                <a:gd name="connsiteX5-75" fmla="*/ 1113249 w 1113249"/>
                <a:gd name="connsiteY5-76" fmla="*/ 2719647 h 3405005"/>
                <a:gd name="connsiteX6-77" fmla="*/ 941356 w 1113249"/>
                <a:gd name="connsiteY6-78" fmla="*/ 2891540 h 3405005"/>
                <a:gd name="connsiteX7-79" fmla="*/ 918385 w 1113249"/>
                <a:gd name="connsiteY7-80" fmla="*/ 2886903 h 3405005"/>
                <a:gd name="connsiteX8-81" fmla="*/ 918385 w 1113249"/>
                <a:gd name="connsiteY8-82" fmla="*/ 3233112 h 3405005"/>
                <a:gd name="connsiteX9-83" fmla="*/ 746492 w 1113249"/>
                <a:gd name="connsiteY9-84" fmla="*/ 3405005 h 3405005"/>
                <a:gd name="connsiteX10-85" fmla="*/ 574599 w 1113249"/>
                <a:gd name="connsiteY10-86" fmla="*/ 3233112 h 3405005"/>
                <a:gd name="connsiteX11-87" fmla="*/ 574599 w 1113249"/>
                <a:gd name="connsiteY11-88" fmla="*/ 3165303 h 3405005"/>
                <a:gd name="connsiteX12-89" fmla="*/ 531296 w 1113249"/>
                <a:gd name="connsiteY12-90" fmla="*/ 3136108 h 3405005"/>
                <a:gd name="connsiteX13-91" fmla="*/ 480950 w 1113249"/>
                <a:gd name="connsiteY13-92" fmla="*/ 3014561 h 3405005"/>
                <a:gd name="connsiteX14-93" fmla="*/ 480950 w 1113249"/>
                <a:gd name="connsiteY14-94" fmla="*/ 2751638 h 3405005"/>
                <a:gd name="connsiteX15-95" fmla="*/ 418640 w 1113249"/>
                <a:gd name="connsiteY15-96" fmla="*/ 2764218 h 3405005"/>
                <a:gd name="connsiteX16-97" fmla="*/ 246747 w 1113249"/>
                <a:gd name="connsiteY16-98" fmla="*/ 2592326 h 3405005"/>
                <a:gd name="connsiteX17-99" fmla="*/ 156759 w 1113249"/>
                <a:gd name="connsiteY17-100" fmla="*/ 2448840 h 3405005"/>
                <a:gd name="connsiteX18-101" fmla="*/ 0 w 1113249"/>
                <a:gd name="connsiteY18-102" fmla="*/ 2292081 h 3405005"/>
                <a:gd name="connsiteX19-103" fmla="*/ 0 w 1113249"/>
                <a:gd name="connsiteY19-104" fmla="*/ 306468 h 3405005"/>
                <a:gd name="connsiteX20-105" fmla="*/ 156759 w 1113249"/>
                <a:gd name="connsiteY20-106" fmla="*/ 149709 h 3405005"/>
                <a:gd name="connsiteX21-107" fmla="*/ 267605 w 1113249"/>
                <a:gd name="connsiteY21-108" fmla="*/ 195623 h 3405005"/>
                <a:gd name="connsiteX22-109" fmla="*/ 301199 w 1113249"/>
                <a:gd name="connsiteY22-110" fmla="*/ 245450 h 3405005"/>
                <a:gd name="connsiteX23-111" fmla="*/ 313499 w 1113249"/>
                <a:gd name="connsiteY23-112" fmla="*/ 306375 h 3405005"/>
                <a:gd name="connsiteX24-113" fmla="*/ 313499 w 1113249"/>
                <a:gd name="connsiteY24-114" fmla="*/ 702135 h 3405005"/>
                <a:gd name="connsiteX25-115" fmla="*/ 454732 w 1113249"/>
                <a:gd name="connsiteY25-116" fmla="*/ 843368 h 3405005"/>
                <a:gd name="connsiteX26-117" fmla="*/ 595965 w 1113249"/>
                <a:gd name="connsiteY26-118" fmla="*/ 702135 h 3405005"/>
                <a:gd name="connsiteX27-119" fmla="*/ 595965 w 1113249"/>
                <a:gd name="connsiteY27-120" fmla="*/ 93330 h 3405005"/>
                <a:gd name="connsiteX28-121" fmla="*/ 624945 w 1113249"/>
                <a:gd name="connsiteY28-122" fmla="*/ 50346 h 3405005"/>
                <a:gd name="connsiteX29-123" fmla="*/ 746492 w 1113249"/>
                <a:gd name="connsiteY29-124" fmla="*/ 0 h 3405005"/>
                <a:gd name="connsiteX30-125" fmla="*/ 868039 w 1113249"/>
                <a:gd name="connsiteY30-126" fmla="*/ 50346 h 3405005"/>
                <a:gd name="connsiteX0-127" fmla="*/ 868039 w 1113249"/>
                <a:gd name="connsiteY0-128" fmla="*/ 50346 h 3405005"/>
                <a:gd name="connsiteX1-129" fmla="*/ 918385 w 1113249"/>
                <a:gd name="connsiteY1-130" fmla="*/ 171893 h 3405005"/>
                <a:gd name="connsiteX2-131" fmla="*/ 918385 w 1113249"/>
                <a:gd name="connsiteY2-132" fmla="*/ 375080 h 3405005"/>
                <a:gd name="connsiteX3-133" fmla="*/ 941356 w 1113249"/>
                <a:gd name="connsiteY3-134" fmla="*/ 370442 h 3405005"/>
                <a:gd name="connsiteX4-135" fmla="*/ 1113249 w 1113249"/>
                <a:gd name="connsiteY4-136" fmla="*/ 542335 h 3405005"/>
                <a:gd name="connsiteX5-137" fmla="*/ 1113249 w 1113249"/>
                <a:gd name="connsiteY5-138" fmla="*/ 2719647 h 3405005"/>
                <a:gd name="connsiteX6-139" fmla="*/ 941356 w 1113249"/>
                <a:gd name="connsiteY6-140" fmla="*/ 2891540 h 3405005"/>
                <a:gd name="connsiteX7-141" fmla="*/ 918385 w 1113249"/>
                <a:gd name="connsiteY7-142" fmla="*/ 2886903 h 3405005"/>
                <a:gd name="connsiteX8-143" fmla="*/ 918385 w 1113249"/>
                <a:gd name="connsiteY8-144" fmla="*/ 3233112 h 3405005"/>
                <a:gd name="connsiteX9-145" fmla="*/ 746492 w 1113249"/>
                <a:gd name="connsiteY9-146" fmla="*/ 3405005 h 3405005"/>
                <a:gd name="connsiteX10-147" fmla="*/ 574599 w 1113249"/>
                <a:gd name="connsiteY10-148" fmla="*/ 3233112 h 3405005"/>
                <a:gd name="connsiteX11-149" fmla="*/ 574599 w 1113249"/>
                <a:gd name="connsiteY11-150" fmla="*/ 3165303 h 3405005"/>
                <a:gd name="connsiteX12-151" fmla="*/ 531296 w 1113249"/>
                <a:gd name="connsiteY12-152" fmla="*/ 3136108 h 3405005"/>
                <a:gd name="connsiteX13-153" fmla="*/ 480950 w 1113249"/>
                <a:gd name="connsiteY13-154" fmla="*/ 3014561 h 3405005"/>
                <a:gd name="connsiteX14-155" fmla="*/ 480950 w 1113249"/>
                <a:gd name="connsiteY14-156" fmla="*/ 2751638 h 3405005"/>
                <a:gd name="connsiteX15-157" fmla="*/ 418640 w 1113249"/>
                <a:gd name="connsiteY15-158" fmla="*/ 2764218 h 3405005"/>
                <a:gd name="connsiteX16-159" fmla="*/ 246747 w 1113249"/>
                <a:gd name="connsiteY16-160" fmla="*/ 2592326 h 3405005"/>
                <a:gd name="connsiteX17-161" fmla="*/ 156759 w 1113249"/>
                <a:gd name="connsiteY17-162" fmla="*/ 2448840 h 3405005"/>
                <a:gd name="connsiteX18-163" fmla="*/ 0 w 1113249"/>
                <a:gd name="connsiteY18-164" fmla="*/ 2292081 h 3405005"/>
                <a:gd name="connsiteX19-165" fmla="*/ 0 w 1113249"/>
                <a:gd name="connsiteY19-166" fmla="*/ 306468 h 3405005"/>
                <a:gd name="connsiteX20-167" fmla="*/ 156759 w 1113249"/>
                <a:gd name="connsiteY20-168" fmla="*/ 149709 h 3405005"/>
                <a:gd name="connsiteX21-169" fmla="*/ 267605 w 1113249"/>
                <a:gd name="connsiteY21-170" fmla="*/ 195623 h 3405005"/>
                <a:gd name="connsiteX22-171" fmla="*/ 301199 w 1113249"/>
                <a:gd name="connsiteY22-172" fmla="*/ 245450 h 3405005"/>
                <a:gd name="connsiteX23-173" fmla="*/ 313499 w 1113249"/>
                <a:gd name="connsiteY23-174" fmla="*/ 306375 h 3405005"/>
                <a:gd name="connsiteX24-175" fmla="*/ 313499 w 1113249"/>
                <a:gd name="connsiteY24-176" fmla="*/ 702135 h 3405005"/>
                <a:gd name="connsiteX25-177" fmla="*/ 454732 w 1113249"/>
                <a:gd name="connsiteY25-178" fmla="*/ 843368 h 3405005"/>
                <a:gd name="connsiteX26-179" fmla="*/ 595965 w 1113249"/>
                <a:gd name="connsiteY26-180" fmla="*/ 702135 h 3405005"/>
                <a:gd name="connsiteX27-181" fmla="*/ 595965 w 1113249"/>
                <a:gd name="connsiteY27-182" fmla="*/ 93330 h 3405005"/>
                <a:gd name="connsiteX28-183" fmla="*/ 624945 w 1113249"/>
                <a:gd name="connsiteY28-184" fmla="*/ 50346 h 3405005"/>
                <a:gd name="connsiteX29-185" fmla="*/ 746492 w 1113249"/>
                <a:gd name="connsiteY29-186" fmla="*/ 0 h 3405005"/>
                <a:gd name="connsiteX30-187" fmla="*/ 868039 w 1113249"/>
                <a:gd name="connsiteY30-188" fmla="*/ 50346 h 3405005"/>
                <a:gd name="connsiteX0-189" fmla="*/ 868039 w 1113249"/>
                <a:gd name="connsiteY0-190" fmla="*/ 50346 h 3405005"/>
                <a:gd name="connsiteX1-191" fmla="*/ 918385 w 1113249"/>
                <a:gd name="connsiteY1-192" fmla="*/ 171893 h 3405005"/>
                <a:gd name="connsiteX2-193" fmla="*/ 918385 w 1113249"/>
                <a:gd name="connsiteY2-194" fmla="*/ 375080 h 3405005"/>
                <a:gd name="connsiteX3-195" fmla="*/ 941356 w 1113249"/>
                <a:gd name="connsiteY3-196" fmla="*/ 370442 h 3405005"/>
                <a:gd name="connsiteX4-197" fmla="*/ 1113249 w 1113249"/>
                <a:gd name="connsiteY4-198" fmla="*/ 542335 h 3405005"/>
                <a:gd name="connsiteX5-199" fmla="*/ 1113249 w 1113249"/>
                <a:gd name="connsiteY5-200" fmla="*/ 2719647 h 3405005"/>
                <a:gd name="connsiteX6-201" fmla="*/ 941356 w 1113249"/>
                <a:gd name="connsiteY6-202" fmla="*/ 2891540 h 3405005"/>
                <a:gd name="connsiteX7-203" fmla="*/ 918385 w 1113249"/>
                <a:gd name="connsiteY7-204" fmla="*/ 2886903 h 3405005"/>
                <a:gd name="connsiteX8-205" fmla="*/ 918385 w 1113249"/>
                <a:gd name="connsiteY8-206" fmla="*/ 3233112 h 3405005"/>
                <a:gd name="connsiteX9-207" fmla="*/ 746492 w 1113249"/>
                <a:gd name="connsiteY9-208" fmla="*/ 3405005 h 3405005"/>
                <a:gd name="connsiteX10-209" fmla="*/ 574599 w 1113249"/>
                <a:gd name="connsiteY10-210" fmla="*/ 3233112 h 3405005"/>
                <a:gd name="connsiteX11-211" fmla="*/ 574599 w 1113249"/>
                <a:gd name="connsiteY11-212" fmla="*/ 3165303 h 3405005"/>
                <a:gd name="connsiteX12-213" fmla="*/ 531296 w 1113249"/>
                <a:gd name="connsiteY12-214" fmla="*/ 3136108 h 3405005"/>
                <a:gd name="connsiteX13-215" fmla="*/ 480950 w 1113249"/>
                <a:gd name="connsiteY13-216" fmla="*/ 3014561 h 3405005"/>
                <a:gd name="connsiteX14-217" fmla="*/ 418640 w 1113249"/>
                <a:gd name="connsiteY14-218" fmla="*/ 2764218 h 3405005"/>
                <a:gd name="connsiteX15-219" fmla="*/ 246747 w 1113249"/>
                <a:gd name="connsiteY15-220" fmla="*/ 2592326 h 3405005"/>
                <a:gd name="connsiteX16-221" fmla="*/ 156759 w 1113249"/>
                <a:gd name="connsiteY16-222" fmla="*/ 2448840 h 3405005"/>
                <a:gd name="connsiteX17-223" fmla="*/ 0 w 1113249"/>
                <a:gd name="connsiteY17-224" fmla="*/ 2292081 h 3405005"/>
                <a:gd name="connsiteX18-225" fmla="*/ 0 w 1113249"/>
                <a:gd name="connsiteY18-226" fmla="*/ 306468 h 3405005"/>
                <a:gd name="connsiteX19-227" fmla="*/ 156759 w 1113249"/>
                <a:gd name="connsiteY19-228" fmla="*/ 149709 h 3405005"/>
                <a:gd name="connsiteX20-229" fmla="*/ 267605 w 1113249"/>
                <a:gd name="connsiteY20-230" fmla="*/ 195623 h 3405005"/>
                <a:gd name="connsiteX21-231" fmla="*/ 301199 w 1113249"/>
                <a:gd name="connsiteY21-232" fmla="*/ 245450 h 3405005"/>
                <a:gd name="connsiteX22-233" fmla="*/ 313499 w 1113249"/>
                <a:gd name="connsiteY22-234" fmla="*/ 306375 h 3405005"/>
                <a:gd name="connsiteX23-235" fmla="*/ 313499 w 1113249"/>
                <a:gd name="connsiteY23-236" fmla="*/ 702135 h 3405005"/>
                <a:gd name="connsiteX24-237" fmla="*/ 454732 w 1113249"/>
                <a:gd name="connsiteY24-238" fmla="*/ 843368 h 3405005"/>
                <a:gd name="connsiteX25-239" fmla="*/ 595965 w 1113249"/>
                <a:gd name="connsiteY25-240" fmla="*/ 702135 h 3405005"/>
                <a:gd name="connsiteX26-241" fmla="*/ 595965 w 1113249"/>
                <a:gd name="connsiteY26-242" fmla="*/ 93330 h 3405005"/>
                <a:gd name="connsiteX27-243" fmla="*/ 624945 w 1113249"/>
                <a:gd name="connsiteY27-244" fmla="*/ 50346 h 3405005"/>
                <a:gd name="connsiteX28-245" fmla="*/ 746492 w 1113249"/>
                <a:gd name="connsiteY28-246" fmla="*/ 0 h 3405005"/>
                <a:gd name="connsiteX29-247" fmla="*/ 868039 w 1113249"/>
                <a:gd name="connsiteY29-248" fmla="*/ 50346 h 3405005"/>
                <a:gd name="connsiteX0-249" fmla="*/ 868039 w 1113249"/>
                <a:gd name="connsiteY0-250" fmla="*/ 50346 h 3405005"/>
                <a:gd name="connsiteX1-251" fmla="*/ 918385 w 1113249"/>
                <a:gd name="connsiteY1-252" fmla="*/ 171893 h 3405005"/>
                <a:gd name="connsiteX2-253" fmla="*/ 918385 w 1113249"/>
                <a:gd name="connsiteY2-254" fmla="*/ 375080 h 3405005"/>
                <a:gd name="connsiteX3-255" fmla="*/ 941356 w 1113249"/>
                <a:gd name="connsiteY3-256" fmla="*/ 370442 h 3405005"/>
                <a:gd name="connsiteX4-257" fmla="*/ 1113249 w 1113249"/>
                <a:gd name="connsiteY4-258" fmla="*/ 542335 h 3405005"/>
                <a:gd name="connsiteX5-259" fmla="*/ 1113249 w 1113249"/>
                <a:gd name="connsiteY5-260" fmla="*/ 2719647 h 3405005"/>
                <a:gd name="connsiteX6-261" fmla="*/ 941356 w 1113249"/>
                <a:gd name="connsiteY6-262" fmla="*/ 2891540 h 3405005"/>
                <a:gd name="connsiteX7-263" fmla="*/ 918385 w 1113249"/>
                <a:gd name="connsiteY7-264" fmla="*/ 2886903 h 3405005"/>
                <a:gd name="connsiteX8-265" fmla="*/ 918385 w 1113249"/>
                <a:gd name="connsiteY8-266" fmla="*/ 3233112 h 3405005"/>
                <a:gd name="connsiteX9-267" fmla="*/ 746492 w 1113249"/>
                <a:gd name="connsiteY9-268" fmla="*/ 3405005 h 3405005"/>
                <a:gd name="connsiteX10-269" fmla="*/ 574599 w 1113249"/>
                <a:gd name="connsiteY10-270" fmla="*/ 3233112 h 3405005"/>
                <a:gd name="connsiteX11-271" fmla="*/ 574599 w 1113249"/>
                <a:gd name="connsiteY11-272" fmla="*/ 3165303 h 3405005"/>
                <a:gd name="connsiteX12-273" fmla="*/ 531296 w 1113249"/>
                <a:gd name="connsiteY12-274" fmla="*/ 3136108 h 3405005"/>
                <a:gd name="connsiteX13-275" fmla="*/ 480950 w 1113249"/>
                <a:gd name="connsiteY13-276" fmla="*/ 3014561 h 3405005"/>
                <a:gd name="connsiteX14-277" fmla="*/ 418640 w 1113249"/>
                <a:gd name="connsiteY14-278" fmla="*/ 2764218 h 3405005"/>
                <a:gd name="connsiteX15-279" fmla="*/ 246747 w 1113249"/>
                <a:gd name="connsiteY15-280" fmla="*/ 2592326 h 3405005"/>
                <a:gd name="connsiteX16-281" fmla="*/ 156759 w 1113249"/>
                <a:gd name="connsiteY16-282" fmla="*/ 2448840 h 3405005"/>
                <a:gd name="connsiteX17-283" fmla="*/ 0 w 1113249"/>
                <a:gd name="connsiteY17-284" fmla="*/ 2292081 h 3405005"/>
                <a:gd name="connsiteX18-285" fmla="*/ 0 w 1113249"/>
                <a:gd name="connsiteY18-286" fmla="*/ 306468 h 3405005"/>
                <a:gd name="connsiteX19-287" fmla="*/ 156759 w 1113249"/>
                <a:gd name="connsiteY19-288" fmla="*/ 149709 h 3405005"/>
                <a:gd name="connsiteX20-289" fmla="*/ 267605 w 1113249"/>
                <a:gd name="connsiteY20-290" fmla="*/ 195623 h 3405005"/>
                <a:gd name="connsiteX21-291" fmla="*/ 301199 w 1113249"/>
                <a:gd name="connsiteY21-292" fmla="*/ 245450 h 3405005"/>
                <a:gd name="connsiteX22-293" fmla="*/ 313499 w 1113249"/>
                <a:gd name="connsiteY22-294" fmla="*/ 306375 h 3405005"/>
                <a:gd name="connsiteX23-295" fmla="*/ 313499 w 1113249"/>
                <a:gd name="connsiteY23-296" fmla="*/ 702135 h 3405005"/>
                <a:gd name="connsiteX24-297" fmla="*/ 454732 w 1113249"/>
                <a:gd name="connsiteY24-298" fmla="*/ 843368 h 3405005"/>
                <a:gd name="connsiteX25-299" fmla="*/ 595965 w 1113249"/>
                <a:gd name="connsiteY25-300" fmla="*/ 702135 h 3405005"/>
                <a:gd name="connsiteX26-301" fmla="*/ 595965 w 1113249"/>
                <a:gd name="connsiteY26-302" fmla="*/ 93330 h 3405005"/>
                <a:gd name="connsiteX27-303" fmla="*/ 624945 w 1113249"/>
                <a:gd name="connsiteY27-304" fmla="*/ 50346 h 3405005"/>
                <a:gd name="connsiteX28-305" fmla="*/ 746492 w 1113249"/>
                <a:gd name="connsiteY28-306" fmla="*/ 0 h 3405005"/>
                <a:gd name="connsiteX29-307" fmla="*/ 868039 w 1113249"/>
                <a:gd name="connsiteY29-308" fmla="*/ 50346 h 3405005"/>
                <a:gd name="connsiteX0-309" fmla="*/ 868039 w 1113249"/>
                <a:gd name="connsiteY0-310" fmla="*/ 50346 h 3405005"/>
                <a:gd name="connsiteX1-311" fmla="*/ 918385 w 1113249"/>
                <a:gd name="connsiteY1-312" fmla="*/ 171893 h 3405005"/>
                <a:gd name="connsiteX2-313" fmla="*/ 918385 w 1113249"/>
                <a:gd name="connsiteY2-314" fmla="*/ 375080 h 3405005"/>
                <a:gd name="connsiteX3-315" fmla="*/ 941356 w 1113249"/>
                <a:gd name="connsiteY3-316" fmla="*/ 370442 h 3405005"/>
                <a:gd name="connsiteX4-317" fmla="*/ 1113249 w 1113249"/>
                <a:gd name="connsiteY4-318" fmla="*/ 542335 h 3405005"/>
                <a:gd name="connsiteX5-319" fmla="*/ 1113249 w 1113249"/>
                <a:gd name="connsiteY5-320" fmla="*/ 2719647 h 3405005"/>
                <a:gd name="connsiteX6-321" fmla="*/ 941356 w 1113249"/>
                <a:gd name="connsiteY6-322" fmla="*/ 2891540 h 3405005"/>
                <a:gd name="connsiteX7-323" fmla="*/ 918385 w 1113249"/>
                <a:gd name="connsiteY7-324" fmla="*/ 2886903 h 3405005"/>
                <a:gd name="connsiteX8-325" fmla="*/ 918385 w 1113249"/>
                <a:gd name="connsiteY8-326" fmla="*/ 3233112 h 3405005"/>
                <a:gd name="connsiteX9-327" fmla="*/ 746492 w 1113249"/>
                <a:gd name="connsiteY9-328" fmla="*/ 3405005 h 3405005"/>
                <a:gd name="connsiteX10-329" fmla="*/ 574599 w 1113249"/>
                <a:gd name="connsiteY10-330" fmla="*/ 3233112 h 3405005"/>
                <a:gd name="connsiteX11-331" fmla="*/ 574599 w 1113249"/>
                <a:gd name="connsiteY11-332" fmla="*/ 3165303 h 3405005"/>
                <a:gd name="connsiteX12-333" fmla="*/ 531296 w 1113249"/>
                <a:gd name="connsiteY12-334" fmla="*/ 3136108 h 3405005"/>
                <a:gd name="connsiteX13-335" fmla="*/ 480950 w 1113249"/>
                <a:gd name="connsiteY13-336" fmla="*/ 3014561 h 3405005"/>
                <a:gd name="connsiteX14-337" fmla="*/ 246747 w 1113249"/>
                <a:gd name="connsiteY14-338" fmla="*/ 2592326 h 3405005"/>
                <a:gd name="connsiteX15-339" fmla="*/ 156759 w 1113249"/>
                <a:gd name="connsiteY15-340" fmla="*/ 2448840 h 3405005"/>
                <a:gd name="connsiteX16-341" fmla="*/ 0 w 1113249"/>
                <a:gd name="connsiteY16-342" fmla="*/ 2292081 h 3405005"/>
                <a:gd name="connsiteX17-343" fmla="*/ 0 w 1113249"/>
                <a:gd name="connsiteY17-344" fmla="*/ 306468 h 3405005"/>
                <a:gd name="connsiteX18-345" fmla="*/ 156759 w 1113249"/>
                <a:gd name="connsiteY18-346" fmla="*/ 149709 h 3405005"/>
                <a:gd name="connsiteX19-347" fmla="*/ 267605 w 1113249"/>
                <a:gd name="connsiteY19-348" fmla="*/ 195623 h 3405005"/>
                <a:gd name="connsiteX20-349" fmla="*/ 301199 w 1113249"/>
                <a:gd name="connsiteY20-350" fmla="*/ 245450 h 3405005"/>
                <a:gd name="connsiteX21-351" fmla="*/ 313499 w 1113249"/>
                <a:gd name="connsiteY21-352" fmla="*/ 306375 h 3405005"/>
                <a:gd name="connsiteX22-353" fmla="*/ 313499 w 1113249"/>
                <a:gd name="connsiteY22-354" fmla="*/ 702135 h 3405005"/>
                <a:gd name="connsiteX23-355" fmla="*/ 454732 w 1113249"/>
                <a:gd name="connsiteY23-356" fmla="*/ 843368 h 3405005"/>
                <a:gd name="connsiteX24-357" fmla="*/ 595965 w 1113249"/>
                <a:gd name="connsiteY24-358" fmla="*/ 702135 h 3405005"/>
                <a:gd name="connsiteX25-359" fmla="*/ 595965 w 1113249"/>
                <a:gd name="connsiteY25-360" fmla="*/ 93330 h 3405005"/>
                <a:gd name="connsiteX26-361" fmla="*/ 624945 w 1113249"/>
                <a:gd name="connsiteY26-362" fmla="*/ 50346 h 3405005"/>
                <a:gd name="connsiteX27-363" fmla="*/ 746492 w 1113249"/>
                <a:gd name="connsiteY27-364" fmla="*/ 0 h 3405005"/>
                <a:gd name="connsiteX28-365" fmla="*/ 868039 w 1113249"/>
                <a:gd name="connsiteY28-366" fmla="*/ 50346 h 3405005"/>
                <a:gd name="connsiteX0-367" fmla="*/ 868039 w 1113249"/>
                <a:gd name="connsiteY0-368" fmla="*/ 50346 h 3405005"/>
                <a:gd name="connsiteX1-369" fmla="*/ 918385 w 1113249"/>
                <a:gd name="connsiteY1-370" fmla="*/ 171893 h 3405005"/>
                <a:gd name="connsiteX2-371" fmla="*/ 918385 w 1113249"/>
                <a:gd name="connsiteY2-372" fmla="*/ 375080 h 3405005"/>
                <a:gd name="connsiteX3-373" fmla="*/ 941356 w 1113249"/>
                <a:gd name="connsiteY3-374" fmla="*/ 370442 h 3405005"/>
                <a:gd name="connsiteX4-375" fmla="*/ 1113249 w 1113249"/>
                <a:gd name="connsiteY4-376" fmla="*/ 542335 h 3405005"/>
                <a:gd name="connsiteX5-377" fmla="*/ 1113249 w 1113249"/>
                <a:gd name="connsiteY5-378" fmla="*/ 2719647 h 3405005"/>
                <a:gd name="connsiteX6-379" fmla="*/ 941356 w 1113249"/>
                <a:gd name="connsiteY6-380" fmla="*/ 2891540 h 3405005"/>
                <a:gd name="connsiteX7-381" fmla="*/ 918385 w 1113249"/>
                <a:gd name="connsiteY7-382" fmla="*/ 2886903 h 3405005"/>
                <a:gd name="connsiteX8-383" fmla="*/ 918385 w 1113249"/>
                <a:gd name="connsiteY8-384" fmla="*/ 3233112 h 3405005"/>
                <a:gd name="connsiteX9-385" fmla="*/ 746492 w 1113249"/>
                <a:gd name="connsiteY9-386" fmla="*/ 3405005 h 3405005"/>
                <a:gd name="connsiteX10-387" fmla="*/ 574599 w 1113249"/>
                <a:gd name="connsiteY10-388" fmla="*/ 3233112 h 3405005"/>
                <a:gd name="connsiteX11-389" fmla="*/ 574599 w 1113249"/>
                <a:gd name="connsiteY11-390" fmla="*/ 3165303 h 3405005"/>
                <a:gd name="connsiteX12-391" fmla="*/ 531296 w 1113249"/>
                <a:gd name="connsiteY12-392" fmla="*/ 3136108 h 3405005"/>
                <a:gd name="connsiteX13-393" fmla="*/ 480950 w 1113249"/>
                <a:gd name="connsiteY13-394" fmla="*/ 3014561 h 3405005"/>
                <a:gd name="connsiteX14-395" fmla="*/ 246747 w 1113249"/>
                <a:gd name="connsiteY14-396" fmla="*/ 2592326 h 3405005"/>
                <a:gd name="connsiteX15-397" fmla="*/ 156759 w 1113249"/>
                <a:gd name="connsiteY15-398" fmla="*/ 2448840 h 3405005"/>
                <a:gd name="connsiteX16-399" fmla="*/ 0 w 1113249"/>
                <a:gd name="connsiteY16-400" fmla="*/ 2292081 h 3405005"/>
                <a:gd name="connsiteX17-401" fmla="*/ 0 w 1113249"/>
                <a:gd name="connsiteY17-402" fmla="*/ 306468 h 3405005"/>
                <a:gd name="connsiteX18-403" fmla="*/ 156759 w 1113249"/>
                <a:gd name="connsiteY18-404" fmla="*/ 149709 h 3405005"/>
                <a:gd name="connsiteX19-405" fmla="*/ 267605 w 1113249"/>
                <a:gd name="connsiteY19-406" fmla="*/ 195623 h 3405005"/>
                <a:gd name="connsiteX20-407" fmla="*/ 301199 w 1113249"/>
                <a:gd name="connsiteY20-408" fmla="*/ 245450 h 3405005"/>
                <a:gd name="connsiteX21-409" fmla="*/ 313499 w 1113249"/>
                <a:gd name="connsiteY21-410" fmla="*/ 306375 h 3405005"/>
                <a:gd name="connsiteX22-411" fmla="*/ 313499 w 1113249"/>
                <a:gd name="connsiteY22-412" fmla="*/ 702135 h 3405005"/>
                <a:gd name="connsiteX23-413" fmla="*/ 454732 w 1113249"/>
                <a:gd name="connsiteY23-414" fmla="*/ 843368 h 3405005"/>
                <a:gd name="connsiteX24-415" fmla="*/ 595965 w 1113249"/>
                <a:gd name="connsiteY24-416" fmla="*/ 702135 h 3405005"/>
                <a:gd name="connsiteX25-417" fmla="*/ 595965 w 1113249"/>
                <a:gd name="connsiteY25-418" fmla="*/ 93330 h 3405005"/>
                <a:gd name="connsiteX26-419" fmla="*/ 624945 w 1113249"/>
                <a:gd name="connsiteY26-420" fmla="*/ 50346 h 3405005"/>
                <a:gd name="connsiteX27-421" fmla="*/ 746492 w 1113249"/>
                <a:gd name="connsiteY27-422" fmla="*/ 0 h 3405005"/>
                <a:gd name="connsiteX28-423" fmla="*/ 868039 w 1113249"/>
                <a:gd name="connsiteY28-424" fmla="*/ 50346 h 3405005"/>
                <a:gd name="connsiteX0-425" fmla="*/ 868039 w 1113249"/>
                <a:gd name="connsiteY0-426" fmla="*/ 50346 h 3405005"/>
                <a:gd name="connsiteX1-427" fmla="*/ 918385 w 1113249"/>
                <a:gd name="connsiteY1-428" fmla="*/ 171893 h 3405005"/>
                <a:gd name="connsiteX2-429" fmla="*/ 918385 w 1113249"/>
                <a:gd name="connsiteY2-430" fmla="*/ 375080 h 3405005"/>
                <a:gd name="connsiteX3-431" fmla="*/ 941356 w 1113249"/>
                <a:gd name="connsiteY3-432" fmla="*/ 370442 h 3405005"/>
                <a:gd name="connsiteX4-433" fmla="*/ 1113249 w 1113249"/>
                <a:gd name="connsiteY4-434" fmla="*/ 542335 h 3405005"/>
                <a:gd name="connsiteX5-435" fmla="*/ 1113249 w 1113249"/>
                <a:gd name="connsiteY5-436" fmla="*/ 2719647 h 3405005"/>
                <a:gd name="connsiteX6-437" fmla="*/ 941356 w 1113249"/>
                <a:gd name="connsiteY6-438" fmla="*/ 2891540 h 3405005"/>
                <a:gd name="connsiteX7-439" fmla="*/ 918385 w 1113249"/>
                <a:gd name="connsiteY7-440" fmla="*/ 2886903 h 3405005"/>
                <a:gd name="connsiteX8-441" fmla="*/ 918385 w 1113249"/>
                <a:gd name="connsiteY8-442" fmla="*/ 3233112 h 3405005"/>
                <a:gd name="connsiteX9-443" fmla="*/ 746492 w 1113249"/>
                <a:gd name="connsiteY9-444" fmla="*/ 3405005 h 3405005"/>
                <a:gd name="connsiteX10-445" fmla="*/ 574599 w 1113249"/>
                <a:gd name="connsiteY10-446" fmla="*/ 3233112 h 3405005"/>
                <a:gd name="connsiteX11-447" fmla="*/ 574599 w 1113249"/>
                <a:gd name="connsiteY11-448" fmla="*/ 3165303 h 3405005"/>
                <a:gd name="connsiteX12-449" fmla="*/ 531296 w 1113249"/>
                <a:gd name="connsiteY12-450" fmla="*/ 3136108 h 3405005"/>
                <a:gd name="connsiteX13-451" fmla="*/ 480950 w 1113249"/>
                <a:gd name="connsiteY13-452" fmla="*/ 3014561 h 3405005"/>
                <a:gd name="connsiteX14-453" fmla="*/ 246747 w 1113249"/>
                <a:gd name="connsiteY14-454" fmla="*/ 2592326 h 3405005"/>
                <a:gd name="connsiteX15-455" fmla="*/ 156759 w 1113249"/>
                <a:gd name="connsiteY15-456" fmla="*/ 2448840 h 3405005"/>
                <a:gd name="connsiteX16-457" fmla="*/ 0 w 1113249"/>
                <a:gd name="connsiteY16-458" fmla="*/ 2292081 h 3405005"/>
                <a:gd name="connsiteX17-459" fmla="*/ 0 w 1113249"/>
                <a:gd name="connsiteY17-460" fmla="*/ 306468 h 3405005"/>
                <a:gd name="connsiteX18-461" fmla="*/ 156759 w 1113249"/>
                <a:gd name="connsiteY18-462" fmla="*/ 149709 h 3405005"/>
                <a:gd name="connsiteX19-463" fmla="*/ 267605 w 1113249"/>
                <a:gd name="connsiteY19-464" fmla="*/ 195623 h 3405005"/>
                <a:gd name="connsiteX20-465" fmla="*/ 301199 w 1113249"/>
                <a:gd name="connsiteY20-466" fmla="*/ 245450 h 3405005"/>
                <a:gd name="connsiteX21-467" fmla="*/ 313499 w 1113249"/>
                <a:gd name="connsiteY21-468" fmla="*/ 306375 h 3405005"/>
                <a:gd name="connsiteX22-469" fmla="*/ 313499 w 1113249"/>
                <a:gd name="connsiteY22-470" fmla="*/ 702135 h 3405005"/>
                <a:gd name="connsiteX23-471" fmla="*/ 454732 w 1113249"/>
                <a:gd name="connsiteY23-472" fmla="*/ 843368 h 3405005"/>
                <a:gd name="connsiteX24-473" fmla="*/ 595965 w 1113249"/>
                <a:gd name="connsiteY24-474" fmla="*/ 702135 h 3405005"/>
                <a:gd name="connsiteX25-475" fmla="*/ 595965 w 1113249"/>
                <a:gd name="connsiteY25-476" fmla="*/ 93330 h 3405005"/>
                <a:gd name="connsiteX26-477" fmla="*/ 624945 w 1113249"/>
                <a:gd name="connsiteY26-478" fmla="*/ 50346 h 3405005"/>
                <a:gd name="connsiteX27-479" fmla="*/ 746492 w 1113249"/>
                <a:gd name="connsiteY27-480" fmla="*/ 0 h 3405005"/>
                <a:gd name="connsiteX28-481" fmla="*/ 868039 w 1113249"/>
                <a:gd name="connsiteY28-482" fmla="*/ 50346 h 340500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Lst>
              <a:rect l="l" t="t" r="r" b="b"/>
              <a:pathLst>
                <a:path w="1113249" h="3405005">
                  <a:moveTo>
                    <a:pt x="868039" y="50346"/>
                  </a:moveTo>
                  <a:cubicBezTo>
                    <a:pt x="899145" y="81453"/>
                    <a:pt x="918385" y="124426"/>
                    <a:pt x="918385" y="171893"/>
                  </a:cubicBezTo>
                  <a:lnTo>
                    <a:pt x="918385" y="375080"/>
                  </a:lnTo>
                  <a:lnTo>
                    <a:pt x="941356" y="370442"/>
                  </a:lnTo>
                  <a:cubicBezTo>
                    <a:pt x="1036290" y="370442"/>
                    <a:pt x="1113249" y="447401"/>
                    <a:pt x="1113249" y="542335"/>
                  </a:cubicBezTo>
                  <a:lnTo>
                    <a:pt x="1113249" y="2719647"/>
                  </a:lnTo>
                  <a:cubicBezTo>
                    <a:pt x="1113249" y="2814581"/>
                    <a:pt x="1036290" y="2891540"/>
                    <a:pt x="941356" y="2891540"/>
                  </a:cubicBezTo>
                  <a:lnTo>
                    <a:pt x="918385" y="2886903"/>
                  </a:lnTo>
                  <a:lnTo>
                    <a:pt x="918385" y="3233112"/>
                  </a:lnTo>
                  <a:cubicBezTo>
                    <a:pt x="918384" y="3328046"/>
                    <a:pt x="841426" y="3405005"/>
                    <a:pt x="746492" y="3405005"/>
                  </a:cubicBezTo>
                  <a:cubicBezTo>
                    <a:pt x="651558" y="3405005"/>
                    <a:pt x="574599" y="3328046"/>
                    <a:pt x="574599" y="3233112"/>
                  </a:cubicBezTo>
                  <a:lnTo>
                    <a:pt x="574599" y="3165303"/>
                  </a:lnTo>
                  <a:lnTo>
                    <a:pt x="531296" y="3136108"/>
                  </a:lnTo>
                  <a:cubicBezTo>
                    <a:pt x="500190" y="3105002"/>
                    <a:pt x="480950" y="3062028"/>
                    <a:pt x="480950" y="3014561"/>
                  </a:cubicBezTo>
                  <a:cubicBezTo>
                    <a:pt x="432395" y="2596947"/>
                    <a:pt x="271114" y="2895922"/>
                    <a:pt x="246747" y="2592326"/>
                  </a:cubicBezTo>
                  <a:cubicBezTo>
                    <a:pt x="235070" y="2421366"/>
                    <a:pt x="186755" y="2496669"/>
                    <a:pt x="156759" y="2448840"/>
                  </a:cubicBezTo>
                  <a:cubicBezTo>
                    <a:pt x="70183" y="2448840"/>
                    <a:pt x="0" y="2378657"/>
                    <a:pt x="0" y="2292081"/>
                  </a:cubicBezTo>
                  <a:lnTo>
                    <a:pt x="0" y="306468"/>
                  </a:lnTo>
                  <a:cubicBezTo>
                    <a:pt x="0" y="219892"/>
                    <a:pt x="70183" y="149709"/>
                    <a:pt x="156759" y="149709"/>
                  </a:cubicBezTo>
                  <a:cubicBezTo>
                    <a:pt x="200047" y="149709"/>
                    <a:pt x="239237" y="167255"/>
                    <a:pt x="267605" y="195623"/>
                  </a:cubicBezTo>
                  <a:cubicBezTo>
                    <a:pt x="281789" y="209807"/>
                    <a:pt x="293267" y="226696"/>
                    <a:pt x="301199" y="245450"/>
                  </a:cubicBezTo>
                  <a:lnTo>
                    <a:pt x="313499" y="306375"/>
                  </a:lnTo>
                  <a:lnTo>
                    <a:pt x="313499" y="702135"/>
                  </a:lnTo>
                  <a:cubicBezTo>
                    <a:pt x="313499" y="780136"/>
                    <a:pt x="376731" y="843368"/>
                    <a:pt x="454732" y="843368"/>
                  </a:cubicBezTo>
                  <a:cubicBezTo>
                    <a:pt x="532733" y="843368"/>
                    <a:pt x="595965" y="780136"/>
                    <a:pt x="595965" y="702135"/>
                  </a:cubicBezTo>
                  <a:lnTo>
                    <a:pt x="595965" y="93330"/>
                  </a:lnTo>
                  <a:lnTo>
                    <a:pt x="624945" y="50346"/>
                  </a:lnTo>
                  <a:cubicBezTo>
                    <a:pt x="656052" y="19240"/>
                    <a:pt x="699025" y="0"/>
                    <a:pt x="746492" y="0"/>
                  </a:cubicBezTo>
                  <a:cubicBezTo>
                    <a:pt x="793959" y="0"/>
                    <a:pt x="836932" y="19240"/>
                    <a:pt x="868039" y="50346"/>
                  </a:cubicBezTo>
                  <a:close/>
                </a:path>
              </a:pathLst>
            </a:cu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14" name="任意多边形 13"/>
            <p:cNvSpPr/>
            <p:nvPr/>
          </p:nvSpPr>
          <p:spPr>
            <a:xfrm rot="2662275" flipH="1">
              <a:off x="6966124" y="-1422211"/>
              <a:ext cx="744277" cy="4590800"/>
            </a:xfrm>
            <a:custGeom>
              <a:avLst/>
              <a:gdLst>
                <a:gd name="connsiteX0" fmla="*/ 319140 w 744277"/>
                <a:gd name="connsiteY0" fmla="*/ 54756 h 4590800"/>
                <a:gd name="connsiteX1" fmla="*/ 373896 w 744277"/>
                <a:gd name="connsiteY1" fmla="*/ 186948 h 4590800"/>
                <a:gd name="connsiteX2" fmla="*/ 373896 w 744277"/>
                <a:gd name="connsiteY2" fmla="*/ 1076399 h 4590800"/>
                <a:gd name="connsiteX3" fmla="*/ 385072 w 744277"/>
                <a:gd name="connsiteY3" fmla="*/ 1021041 h 4590800"/>
                <a:gd name="connsiteX4" fmla="*/ 557329 w 744277"/>
                <a:gd name="connsiteY4" fmla="*/ 906862 h 4590800"/>
                <a:gd name="connsiteX5" fmla="*/ 744277 w 744277"/>
                <a:gd name="connsiteY5" fmla="*/ 1093810 h 4590800"/>
                <a:gd name="connsiteX6" fmla="*/ 744277 w 744277"/>
                <a:gd name="connsiteY6" fmla="*/ 3897602 h 4590800"/>
                <a:gd name="connsiteX7" fmla="*/ 689521 w 744277"/>
                <a:gd name="connsiteY7" fmla="*/ 4029794 h 4590800"/>
                <a:gd name="connsiteX8" fmla="*/ 683361 w 744277"/>
                <a:gd name="connsiteY8" fmla="*/ 4033948 h 4590800"/>
                <a:gd name="connsiteX9" fmla="*/ 683362 w 744277"/>
                <a:gd name="connsiteY9" fmla="*/ 4009469 h 4590800"/>
                <a:gd name="connsiteX10" fmla="*/ 521462 w 744277"/>
                <a:gd name="connsiteY10" fmla="*/ 3847570 h 4590800"/>
                <a:gd name="connsiteX11" fmla="*/ 406983 w 744277"/>
                <a:gd name="connsiteY11" fmla="*/ 3894989 h 4590800"/>
                <a:gd name="connsiteX12" fmla="*/ 378409 w 744277"/>
                <a:gd name="connsiteY12" fmla="*/ 3937369 h 4590800"/>
                <a:gd name="connsiteX13" fmla="*/ 373896 w 744277"/>
                <a:gd name="connsiteY13" fmla="*/ 3915013 h 4590800"/>
                <a:gd name="connsiteX14" fmla="*/ 373896 w 744277"/>
                <a:gd name="connsiteY14" fmla="*/ 3944063 h 4590800"/>
                <a:gd name="connsiteX15" fmla="*/ 372286 w 744277"/>
                <a:gd name="connsiteY15" fmla="*/ 3946451 h 4590800"/>
                <a:gd name="connsiteX16" fmla="*/ 359563 w 744277"/>
                <a:gd name="connsiteY16" fmla="*/ 4009469 h 4590800"/>
                <a:gd name="connsiteX17" fmla="*/ 359564 w 744277"/>
                <a:gd name="connsiteY17" fmla="*/ 4474848 h 4590800"/>
                <a:gd name="connsiteX18" fmla="*/ 359206 w 744277"/>
                <a:gd name="connsiteY18" fmla="*/ 4476621 h 4590800"/>
                <a:gd name="connsiteX19" fmla="*/ 186948 w 744277"/>
                <a:gd name="connsiteY19" fmla="*/ 4590800 h 4590800"/>
                <a:gd name="connsiteX20" fmla="*/ 0 w 744277"/>
                <a:gd name="connsiteY20" fmla="*/ 4403852 h 4590800"/>
                <a:gd name="connsiteX21" fmla="*/ 0 w 744277"/>
                <a:gd name="connsiteY21" fmla="*/ 186948 h 4590800"/>
                <a:gd name="connsiteX22" fmla="*/ 186948 w 744277"/>
                <a:gd name="connsiteY22" fmla="*/ 0 h 4590800"/>
                <a:gd name="connsiteX23" fmla="*/ 319140 w 744277"/>
                <a:gd name="connsiteY23" fmla="*/ 54756 h 4590800"/>
                <a:gd name="connsiteX0-1" fmla="*/ 319140 w 744277"/>
                <a:gd name="connsiteY0-2" fmla="*/ 54756 h 4590800"/>
                <a:gd name="connsiteX1-3" fmla="*/ 373896 w 744277"/>
                <a:gd name="connsiteY1-4" fmla="*/ 186948 h 4590800"/>
                <a:gd name="connsiteX2-5" fmla="*/ 385072 w 744277"/>
                <a:gd name="connsiteY2-6" fmla="*/ 1021041 h 4590800"/>
                <a:gd name="connsiteX3-7" fmla="*/ 557329 w 744277"/>
                <a:gd name="connsiteY3-8" fmla="*/ 906862 h 4590800"/>
                <a:gd name="connsiteX4-9" fmla="*/ 744277 w 744277"/>
                <a:gd name="connsiteY4-10" fmla="*/ 1093810 h 4590800"/>
                <a:gd name="connsiteX5-11" fmla="*/ 744277 w 744277"/>
                <a:gd name="connsiteY5-12" fmla="*/ 3897602 h 4590800"/>
                <a:gd name="connsiteX6-13" fmla="*/ 689521 w 744277"/>
                <a:gd name="connsiteY6-14" fmla="*/ 4029794 h 4590800"/>
                <a:gd name="connsiteX7-15" fmla="*/ 683361 w 744277"/>
                <a:gd name="connsiteY7-16" fmla="*/ 4033948 h 4590800"/>
                <a:gd name="connsiteX8-17" fmla="*/ 683362 w 744277"/>
                <a:gd name="connsiteY8-18" fmla="*/ 4009469 h 4590800"/>
                <a:gd name="connsiteX9-19" fmla="*/ 521462 w 744277"/>
                <a:gd name="connsiteY9-20" fmla="*/ 3847570 h 4590800"/>
                <a:gd name="connsiteX10-21" fmla="*/ 406983 w 744277"/>
                <a:gd name="connsiteY10-22" fmla="*/ 3894989 h 4590800"/>
                <a:gd name="connsiteX11-23" fmla="*/ 378409 w 744277"/>
                <a:gd name="connsiteY11-24" fmla="*/ 3937369 h 4590800"/>
                <a:gd name="connsiteX12-25" fmla="*/ 373896 w 744277"/>
                <a:gd name="connsiteY12-26" fmla="*/ 3915013 h 4590800"/>
                <a:gd name="connsiteX13-27" fmla="*/ 373896 w 744277"/>
                <a:gd name="connsiteY13-28" fmla="*/ 3944063 h 4590800"/>
                <a:gd name="connsiteX14-29" fmla="*/ 372286 w 744277"/>
                <a:gd name="connsiteY14-30" fmla="*/ 3946451 h 4590800"/>
                <a:gd name="connsiteX15-31" fmla="*/ 359563 w 744277"/>
                <a:gd name="connsiteY15-32" fmla="*/ 4009469 h 4590800"/>
                <a:gd name="connsiteX16-33" fmla="*/ 359564 w 744277"/>
                <a:gd name="connsiteY16-34" fmla="*/ 4474848 h 4590800"/>
                <a:gd name="connsiteX17-35" fmla="*/ 359206 w 744277"/>
                <a:gd name="connsiteY17-36" fmla="*/ 4476621 h 4590800"/>
                <a:gd name="connsiteX18-37" fmla="*/ 186948 w 744277"/>
                <a:gd name="connsiteY18-38" fmla="*/ 4590800 h 4590800"/>
                <a:gd name="connsiteX19-39" fmla="*/ 0 w 744277"/>
                <a:gd name="connsiteY19-40" fmla="*/ 4403852 h 4590800"/>
                <a:gd name="connsiteX20-41" fmla="*/ 0 w 744277"/>
                <a:gd name="connsiteY20-42" fmla="*/ 186948 h 4590800"/>
                <a:gd name="connsiteX21-43" fmla="*/ 186948 w 744277"/>
                <a:gd name="connsiteY21-44" fmla="*/ 0 h 4590800"/>
                <a:gd name="connsiteX22-45" fmla="*/ 319140 w 744277"/>
                <a:gd name="connsiteY22-46" fmla="*/ 54756 h 4590800"/>
                <a:gd name="connsiteX0-47" fmla="*/ 319140 w 744277"/>
                <a:gd name="connsiteY0-48" fmla="*/ 54756 h 4590800"/>
                <a:gd name="connsiteX1-49" fmla="*/ 373896 w 744277"/>
                <a:gd name="connsiteY1-50" fmla="*/ 186948 h 4590800"/>
                <a:gd name="connsiteX2-51" fmla="*/ 385060 w 744277"/>
                <a:gd name="connsiteY2-52" fmla="*/ 847283 h 4590800"/>
                <a:gd name="connsiteX3-53" fmla="*/ 385072 w 744277"/>
                <a:gd name="connsiteY3-54" fmla="*/ 1021041 h 4590800"/>
                <a:gd name="connsiteX4-55" fmla="*/ 557329 w 744277"/>
                <a:gd name="connsiteY4-56" fmla="*/ 906862 h 4590800"/>
                <a:gd name="connsiteX5-57" fmla="*/ 744277 w 744277"/>
                <a:gd name="connsiteY5-58" fmla="*/ 1093810 h 4590800"/>
                <a:gd name="connsiteX6-59" fmla="*/ 744277 w 744277"/>
                <a:gd name="connsiteY6-60" fmla="*/ 3897602 h 4590800"/>
                <a:gd name="connsiteX7-61" fmla="*/ 689521 w 744277"/>
                <a:gd name="connsiteY7-62" fmla="*/ 4029794 h 4590800"/>
                <a:gd name="connsiteX8-63" fmla="*/ 683361 w 744277"/>
                <a:gd name="connsiteY8-64" fmla="*/ 4033948 h 4590800"/>
                <a:gd name="connsiteX9-65" fmla="*/ 683362 w 744277"/>
                <a:gd name="connsiteY9-66" fmla="*/ 4009469 h 4590800"/>
                <a:gd name="connsiteX10-67" fmla="*/ 521462 w 744277"/>
                <a:gd name="connsiteY10-68" fmla="*/ 3847570 h 4590800"/>
                <a:gd name="connsiteX11-69" fmla="*/ 406983 w 744277"/>
                <a:gd name="connsiteY11-70" fmla="*/ 3894989 h 4590800"/>
                <a:gd name="connsiteX12-71" fmla="*/ 378409 w 744277"/>
                <a:gd name="connsiteY12-72" fmla="*/ 3937369 h 4590800"/>
                <a:gd name="connsiteX13-73" fmla="*/ 373896 w 744277"/>
                <a:gd name="connsiteY13-74" fmla="*/ 3915013 h 4590800"/>
                <a:gd name="connsiteX14-75" fmla="*/ 373896 w 744277"/>
                <a:gd name="connsiteY14-76" fmla="*/ 3944063 h 4590800"/>
                <a:gd name="connsiteX15-77" fmla="*/ 372286 w 744277"/>
                <a:gd name="connsiteY15-78" fmla="*/ 3946451 h 4590800"/>
                <a:gd name="connsiteX16-79" fmla="*/ 359563 w 744277"/>
                <a:gd name="connsiteY16-80" fmla="*/ 4009469 h 4590800"/>
                <a:gd name="connsiteX17-81" fmla="*/ 359564 w 744277"/>
                <a:gd name="connsiteY17-82" fmla="*/ 4474848 h 4590800"/>
                <a:gd name="connsiteX18-83" fmla="*/ 359206 w 744277"/>
                <a:gd name="connsiteY18-84" fmla="*/ 4476621 h 4590800"/>
                <a:gd name="connsiteX19-85" fmla="*/ 186948 w 744277"/>
                <a:gd name="connsiteY19-86" fmla="*/ 4590800 h 4590800"/>
                <a:gd name="connsiteX20-87" fmla="*/ 0 w 744277"/>
                <a:gd name="connsiteY20-88" fmla="*/ 4403852 h 4590800"/>
                <a:gd name="connsiteX21-89" fmla="*/ 0 w 744277"/>
                <a:gd name="connsiteY21-90" fmla="*/ 186948 h 4590800"/>
                <a:gd name="connsiteX22-91" fmla="*/ 186948 w 744277"/>
                <a:gd name="connsiteY22-92" fmla="*/ 0 h 4590800"/>
                <a:gd name="connsiteX23-93" fmla="*/ 319140 w 744277"/>
                <a:gd name="connsiteY23-94" fmla="*/ 54756 h 4590800"/>
                <a:gd name="connsiteX0-95" fmla="*/ 319140 w 744277"/>
                <a:gd name="connsiteY0-96" fmla="*/ 54756 h 4590800"/>
                <a:gd name="connsiteX1-97" fmla="*/ 373896 w 744277"/>
                <a:gd name="connsiteY1-98" fmla="*/ 186948 h 4590800"/>
                <a:gd name="connsiteX2-99" fmla="*/ 385060 w 744277"/>
                <a:gd name="connsiteY2-100" fmla="*/ 847283 h 4590800"/>
                <a:gd name="connsiteX3-101" fmla="*/ 557329 w 744277"/>
                <a:gd name="connsiteY3-102" fmla="*/ 906862 h 4590800"/>
                <a:gd name="connsiteX4-103" fmla="*/ 744277 w 744277"/>
                <a:gd name="connsiteY4-104" fmla="*/ 1093810 h 4590800"/>
                <a:gd name="connsiteX5-105" fmla="*/ 744277 w 744277"/>
                <a:gd name="connsiteY5-106" fmla="*/ 3897602 h 4590800"/>
                <a:gd name="connsiteX6-107" fmla="*/ 689521 w 744277"/>
                <a:gd name="connsiteY6-108" fmla="*/ 4029794 h 4590800"/>
                <a:gd name="connsiteX7-109" fmla="*/ 683361 w 744277"/>
                <a:gd name="connsiteY7-110" fmla="*/ 4033948 h 4590800"/>
                <a:gd name="connsiteX8-111" fmla="*/ 683362 w 744277"/>
                <a:gd name="connsiteY8-112" fmla="*/ 4009469 h 4590800"/>
                <a:gd name="connsiteX9-113" fmla="*/ 521462 w 744277"/>
                <a:gd name="connsiteY9-114" fmla="*/ 3847570 h 4590800"/>
                <a:gd name="connsiteX10-115" fmla="*/ 406983 w 744277"/>
                <a:gd name="connsiteY10-116" fmla="*/ 3894989 h 4590800"/>
                <a:gd name="connsiteX11-117" fmla="*/ 378409 w 744277"/>
                <a:gd name="connsiteY11-118" fmla="*/ 3937369 h 4590800"/>
                <a:gd name="connsiteX12-119" fmla="*/ 373896 w 744277"/>
                <a:gd name="connsiteY12-120" fmla="*/ 3915013 h 4590800"/>
                <a:gd name="connsiteX13-121" fmla="*/ 373896 w 744277"/>
                <a:gd name="connsiteY13-122" fmla="*/ 3944063 h 4590800"/>
                <a:gd name="connsiteX14-123" fmla="*/ 372286 w 744277"/>
                <a:gd name="connsiteY14-124" fmla="*/ 3946451 h 4590800"/>
                <a:gd name="connsiteX15-125" fmla="*/ 359563 w 744277"/>
                <a:gd name="connsiteY15-126" fmla="*/ 4009469 h 4590800"/>
                <a:gd name="connsiteX16-127" fmla="*/ 359564 w 744277"/>
                <a:gd name="connsiteY16-128" fmla="*/ 4474848 h 4590800"/>
                <a:gd name="connsiteX17-129" fmla="*/ 359206 w 744277"/>
                <a:gd name="connsiteY17-130" fmla="*/ 4476621 h 4590800"/>
                <a:gd name="connsiteX18-131" fmla="*/ 186948 w 744277"/>
                <a:gd name="connsiteY18-132" fmla="*/ 4590800 h 4590800"/>
                <a:gd name="connsiteX19-133" fmla="*/ 0 w 744277"/>
                <a:gd name="connsiteY19-134" fmla="*/ 4403852 h 4590800"/>
                <a:gd name="connsiteX20-135" fmla="*/ 0 w 744277"/>
                <a:gd name="connsiteY20-136" fmla="*/ 186948 h 4590800"/>
                <a:gd name="connsiteX21-137" fmla="*/ 186948 w 744277"/>
                <a:gd name="connsiteY21-138" fmla="*/ 0 h 4590800"/>
                <a:gd name="connsiteX22-139" fmla="*/ 319140 w 744277"/>
                <a:gd name="connsiteY22-140" fmla="*/ 54756 h 4590800"/>
                <a:gd name="connsiteX0-141" fmla="*/ 319140 w 744277"/>
                <a:gd name="connsiteY0-142" fmla="*/ 54756 h 4590800"/>
                <a:gd name="connsiteX1-143" fmla="*/ 373896 w 744277"/>
                <a:gd name="connsiteY1-144" fmla="*/ 186948 h 4590800"/>
                <a:gd name="connsiteX2-145" fmla="*/ 385060 w 744277"/>
                <a:gd name="connsiteY2-146" fmla="*/ 847283 h 4590800"/>
                <a:gd name="connsiteX3-147" fmla="*/ 557329 w 744277"/>
                <a:gd name="connsiteY3-148" fmla="*/ 906862 h 4590800"/>
                <a:gd name="connsiteX4-149" fmla="*/ 744277 w 744277"/>
                <a:gd name="connsiteY4-150" fmla="*/ 1093810 h 4590800"/>
                <a:gd name="connsiteX5-151" fmla="*/ 744277 w 744277"/>
                <a:gd name="connsiteY5-152" fmla="*/ 3897602 h 4590800"/>
                <a:gd name="connsiteX6-153" fmla="*/ 689521 w 744277"/>
                <a:gd name="connsiteY6-154" fmla="*/ 4029794 h 4590800"/>
                <a:gd name="connsiteX7-155" fmla="*/ 683361 w 744277"/>
                <a:gd name="connsiteY7-156" fmla="*/ 4033948 h 4590800"/>
                <a:gd name="connsiteX8-157" fmla="*/ 683362 w 744277"/>
                <a:gd name="connsiteY8-158" fmla="*/ 4009469 h 4590800"/>
                <a:gd name="connsiteX9-159" fmla="*/ 521462 w 744277"/>
                <a:gd name="connsiteY9-160" fmla="*/ 3847570 h 4590800"/>
                <a:gd name="connsiteX10-161" fmla="*/ 406983 w 744277"/>
                <a:gd name="connsiteY10-162" fmla="*/ 3894989 h 4590800"/>
                <a:gd name="connsiteX11-163" fmla="*/ 378409 w 744277"/>
                <a:gd name="connsiteY11-164" fmla="*/ 3937369 h 4590800"/>
                <a:gd name="connsiteX12-165" fmla="*/ 373896 w 744277"/>
                <a:gd name="connsiteY12-166" fmla="*/ 3915013 h 4590800"/>
                <a:gd name="connsiteX13-167" fmla="*/ 373896 w 744277"/>
                <a:gd name="connsiteY13-168" fmla="*/ 3944063 h 4590800"/>
                <a:gd name="connsiteX14-169" fmla="*/ 372286 w 744277"/>
                <a:gd name="connsiteY14-170" fmla="*/ 3946451 h 4590800"/>
                <a:gd name="connsiteX15-171" fmla="*/ 359563 w 744277"/>
                <a:gd name="connsiteY15-172" fmla="*/ 4009469 h 4590800"/>
                <a:gd name="connsiteX16-173" fmla="*/ 359564 w 744277"/>
                <a:gd name="connsiteY16-174" fmla="*/ 4474848 h 4590800"/>
                <a:gd name="connsiteX17-175" fmla="*/ 359206 w 744277"/>
                <a:gd name="connsiteY17-176" fmla="*/ 4476621 h 4590800"/>
                <a:gd name="connsiteX18-177" fmla="*/ 186948 w 744277"/>
                <a:gd name="connsiteY18-178" fmla="*/ 4590800 h 4590800"/>
                <a:gd name="connsiteX19-179" fmla="*/ 0 w 744277"/>
                <a:gd name="connsiteY19-180" fmla="*/ 4403852 h 4590800"/>
                <a:gd name="connsiteX20-181" fmla="*/ 0 w 744277"/>
                <a:gd name="connsiteY20-182" fmla="*/ 186948 h 4590800"/>
                <a:gd name="connsiteX21-183" fmla="*/ 186948 w 744277"/>
                <a:gd name="connsiteY21-184" fmla="*/ 0 h 4590800"/>
                <a:gd name="connsiteX22-185" fmla="*/ 319140 w 744277"/>
                <a:gd name="connsiteY22-186" fmla="*/ 54756 h 4590800"/>
                <a:gd name="connsiteX0-187" fmla="*/ 319140 w 744277"/>
                <a:gd name="connsiteY0-188" fmla="*/ 54756 h 4590800"/>
                <a:gd name="connsiteX1-189" fmla="*/ 373896 w 744277"/>
                <a:gd name="connsiteY1-190" fmla="*/ 186948 h 4590800"/>
                <a:gd name="connsiteX2-191" fmla="*/ 385060 w 744277"/>
                <a:gd name="connsiteY2-192" fmla="*/ 847283 h 4590800"/>
                <a:gd name="connsiteX3-193" fmla="*/ 557329 w 744277"/>
                <a:gd name="connsiteY3-194" fmla="*/ 906862 h 4590800"/>
                <a:gd name="connsiteX4-195" fmla="*/ 744277 w 744277"/>
                <a:gd name="connsiteY4-196" fmla="*/ 1093810 h 4590800"/>
                <a:gd name="connsiteX5-197" fmla="*/ 744277 w 744277"/>
                <a:gd name="connsiteY5-198" fmla="*/ 3897602 h 4590800"/>
                <a:gd name="connsiteX6-199" fmla="*/ 689521 w 744277"/>
                <a:gd name="connsiteY6-200" fmla="*/ 4029794 h 4590800"/>
                <a:gd name="connsiteX7-201" fmla="*/ 683361 w 744277"/>
                <a:gd name="connsiteY7-202" fmla="*/ 4033948 h 4590800"/>
                <a:gd name="connsiteX8-203" fmla="*/ 683362 w 744277"/>
                <a:gd name="connsiteY8-204" fmla="*/ 4009469 h 4590800"/>
                <a:gd name="connsiteX9-205" fmla="*/ 521462 w 744277"/>
                <a:gd name="connsiteY9-206" fmla="*/ 3847570 h 4590800"/>
                <a:gd name="connsiteX10-207" fmla="*/ 406983 w 744277"/>
                <a:gd name="connsiteY10-208" fmla="*/ 3894989 h 4590800"/>
                <a:gd name="connsiteX11-209" fmla="*/ 378409 w 744277"/>
                <a:gd name="connsiteY11-210" fmla="*/ 3937369 h 4590800"/>
                <a:gd name="connsiteX12-211" fmla="*/ 373896 w 744277"/>
                <a:gd name="connsiteY12-212" fmla="*/ 3915013 h 4590800"/>
                <a:gd name="connsiteX13-213" fmla="*/ 373896 w 744277"/>
                <a:gd name="connsiteY13-214" fmla="*/ 3944063 h 4590800"/>
                <a:gd name="connsiteX14-215" fmla="*/ 372286 w 744277"/>
                <a:gd name="connsiteY14-216" fmla="*/ 3946451 h 4590800"/>
                <a:gd name="connsiteX15-217" fmla="*/ 359563 w 744277"/>
                <a:gd name="connsiteY15-218" fmla="*/ 4009469 h 4590800"/>
                <a:gd name="connsiteX16-219" fmla="*/ 359564 w 744277"/>
                <a:gd name="connsiteY16-220" fmla="*/ 4474848 h 4590800"/>
                <a:gd name="connsiteX17-221" fmla="*/ 359206 w 744277"/>
                <a:gd name="connsiteY17-222" fmla="*/ 4476621 h 4590800"/>
                <a:gd name="connsiteX18-223" fmla="*/ 186948 w 744277"/>
                <a:gd name="connsiteY18-224" fmla="*/ 4590800 h 4590800"/>
                <a:gd name="connsiteX19-225" fmla="*/ 0 w 744277"/>
                <a:gd name="connsiteY19-226" fmla="*/ 4403852 h 4590800"/>
                <a:gd name="connsiteX20-227" fmla="*/ 0 w 744277"/>
                <a:gd name="connsiteY20-228" fmla="*/ 186948 h 4590800"/>
                <a:gd name="connsiteX21-229" fmla="*/ 186948 w 744277"/>
                <a:gd name="connsiteY21-230" fmla="*/ 0 h 4590800"/>
                <a:gd name="connsiteX22-231" fmla="*/ 319140 w 744277"/>
                <a:gd name="connsiteY22-232" fmla="*/ 54756 h 45908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Lst>
              <a:rect l="l" t="t" r="r" b="b"/>
              <a:pathLst>
                <a:path w="744277" h="4590800">
                  <a:moveTo>
                    <a:pt x="319140" y="54756"/>
                  </a:moveTo>
                  <a:cubicBezTo>
                    <a:pt x="352971" y="88587"/>
                    <a:pt x="373896" y="135324"/>
                    <a:pt x="373896" y="186948"/>
                  </a:cubicBezTo>
                  <a:lnTo>
                    <a:pt x="385060" y="847283"/>
                  </a:lnTo>
                  <a:cubicBezTo>
                    <a:pt x="415632" y="967269"/>
                    <a:pt x="485242" y="898139"/>
                    <a:pt x="557329" y="906862"/>
                  </a:cubicBezTo>
                  <a:cubicBezTo>
                    <a:pt x="646802" y="917689"/>
                    <a:pt x="744277" y="990561"/>
                    <a:pt x="744277" y="1093810"/>
                  </a:cubicBezTo>
                  <a:lnTo>
                    <a:pt x="744277" y="3897602"/>
                  </a:lnTo>
                  <a:cubicBezTo>
                    <a:pt x="744277" y="3949226"/>
                    <a:pt x="723352" y="3995964"/>
                    <a:pt x="689521" y="4029794"/>
                  </a:cubicBezTo>
                  <a:lnTo>
                    <a:pt x="683361" y="4033948"/>
                  </a:lnTo>
                  <a:cubicBezTo>
                    <a:pt x="683361" y="4025788"/>
                    <a:pt x="683362" y="4017629"/>
                    <a:pt x="683362" y="4009469"/>
                  </a:cubicBezTo>
                  <a:cubicBezTo>
                    <a:pt x="683362" y="3920055"/>
                    <a:pt x="610876" y="3847570"/>
                    <a:pt x="521462" y="3847570"/>
                  </a:cubicBezTo>
                  <a:cubicBezTo>
                    <a:pt x="476755" y="3847570"/>
                    <a:pt x="436281" y="3865691"/>
                    <a:pt x="406983" y="3894989"/>
                  </a:cubicBezTo>
                  <a:lnTo>
                    <a:pt x="378409" y="3937369"/>
                  </a:lnTo>
                  <a:lnTo>
                    <a:pt x="373896" y="3915013"/>
                  </a:lnTo>
                  <a:lnTo>
                    <a:pt x="373896" y="3944063"/>
                  </a:lnTo>
                  <a:lnTo>
                    <a:pt x="372286" y="3946451"/>
                  </a:lnTo>
                  <a:cubicBezTo>
                    <a:pt x="364094" y="3965820"/>
                    <a:pt x="359563" y="3987115"/>
                    <a:pt x="359563" y="4009469"/>
                  </a:cubicBezTo>
                  <a:cubicBezTo>
                    <a:pt x="359563" y="4164595"/>
                    <a:pt x="359564" y="4319722"/>
                    <a:pt x="359564" y="4474848"/>
                  </a:cubicBezTo>
                  <a:cubicBezTo>
                    <a:pt x="359445" y="4475439"/>
                    <a:pt x="359325" y="4476030"/>
                    <a:pt x="359206" y="4476621"/>
                  </a:cubicBezTo>
                  <a:cubicBezTo>
                    <a:pt x="330825" y="4543720"/>
                    <a:pt x="264385" y="4590801"/>
                    <a:pt x="186948" y="4590800"/>
                  </a:cubicBezTo>
                  <a:cubicBezTo>
                    <a:pt x="83699" y="4590800"/>
                    <a:pt x="0" y="4507101"/>
                    <a:pt x="0" y="4403852"/>
                  </a:cubicBezTo>
                  <a:lnTo>
                    <a:pt x="0" y="186948"/>
                  </a:lnTo>
                  <a:cubicBezTo>
                    <a:pt x="0" y="83699"/>
                    <a:pt x="83699" y="0"/>
                    <a:pt x="186948" y="0"/>
                  </a:cubicBezTo>
                  <a:cubicBezTo>
                    <a:pt x="238573" y="0"/>
                    <a:pt x="285310" y="20925"/>
                    <a:pt x="319140" y="54756"/>
                  </a:cubicBezTo>
                  <a:close/>
                </a:path>
              </a:pathLst>
            </a:cu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10" name="圆角矩形 9"/>
            <p:cNvSpPr/>
            <p:nvPr/>
          </p:nvSpPr>
          <p:spPr>
            <a:xfrm rot="2662275" flipH="1">
              <a:off x="6412660" y="441189"/>
              <a:ext cx="260300" cy="1356513"/>
            </a:xfrm>
            <a:prstGeom prst="roundRect">
              <a:avLst>
                <a:gd name="adj" fmla="val 50000"/>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11" name="椭圆 10"/>
            <p:cNvSpPr/>
            <p:nvPr/>
          </p:nvSpPr>
          <p:spPr>
            <a:xfrm flipH="1">
              <a:off x="5761276" y="1666522"/>
              <a:ext cx="246866" cy="246866"/>
            </a:xfrm>
            <a:prstGeom prst="ellipse">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22" name="圆角矩形 21"/>
            <p:cNvSpPr/>
            <p:nvPr/>
          </p:nvSpPr>
          <p:spPr>
            <a:xfrm rot="2662275" flipH="1">
              <a:off x="7682219" y="371941"/>
              <a:ext cx="260300" cy="1668842"/>
            </a:xfrm>
            <a:prstGeom prst="roundRect">
              <a:avLst>
                <a:gd name="adj" fmla="val 50000"/>
              </a:avLst>
            </a:prstGeom>
            <a:solidFill>
              <a:srgbClr val="1E74AE"/>
            </a:solidFill>
            <a:ln>
              <a:solidFill>
                <a:srgbClr val="EBA4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24" name="圆角矩形 23"/>
            <p:cNvSpPr/>
            <p:nvPr/>
          </p:nvSpPr>
          <p:spPr>
            <a:xfrm rot="2662275" flipH="1">
              <a:off x="7720535" y="748876"/>
              <a:ext cx="272289" cy="2057032"/>
            </a:xfrm>
            <a:prstGeom prst="roundRect">
              <a:avLst>
                <a:gd name="adj" fmla="val 50000"/>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grpSp>
      <p:sp>
        <p:nvSpPr>
          <p:cNvPr id="15" name="矩形 14"/>
          <p:cNvSpPr/>
          <p:nvPr/>
        </p:nvSpPr>
        <p:spPr>
          <a:xfrm>
            <a:off x="6178310" y="579891"/>
            <a:ext cx="2471908" cy="164528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sz="10100" kern="0" dirty="0">
                <a:solidFill>
                  <a:schemeClr val="bg1"/>
                </a:solidFill>
                <a:effectLst>
                  <a:outerShdw blurRad="38100" dist="38100" dir="2700000" algn="tl">
                    <a:srgbClr val="000000">
                      <a:alpha val="43137"/>
                    </a:srgbClr>
                  </a:outerShdw>
                </a:effectLst>
                <a:latin typeface="Impact" panose="020B0806030902050204" pitchFamily="34" charset="0"/>
                <a:ea typeface="思源黑体" panose="020B0500000000000000" pitchFamily="34" charset="-122"/>
                <a:cs typeface="+mn-ea"/>
                <a:sym typeface="+mn-lt"/>
              </a:rPr>
              <a:t>10</a:t>
            </a:r>
          </a:p>
        </p:txBody>
      </p:sp>
      <p:sp>
        <p:nvSpPr>
          <p:cNvPr id="25" name="矩形 24"/>
          <p:cNvSpPr/>
          <p:nvPr/>
        </p:nvSpPr>
        <p:spPr>
          <a:xfrm>
            <a:off x="896354" y="1874711"/>
            <a:ext cx="4248472" cy="70675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en-US" altLang="zh-CN" sz="4000" kern="0" spc="60" dirty="0">
                <a:solidFill>
                  <a:srgbClr val="1E74AE"/>
                </a:solidFill>
                <a:latin typeface="Impact" panose="020B0806030902050204" pitchFamily="34" charset="0"/>
                <a:ea typeface="思源黑体" panose="020B0500000000000000" pitchFamily="34" charset="-122"/>
                <a:cs typeface="+mn-ea"/>
                <a:sym typeface="+mn-lt"/>
              </a:rPr>
              <a:t>PART</a:t>
            </a:r>
            <a:r>
              <a:rPr lang="en-US" altLang="zh-CN" sz="4000" kern="0" spc="60" dirty="0">
                <a:solidFill>
                  <a:schemeClr val="tx1">
                    <a:lumMod val="85000"/>
                    <a:lumOff val="15000"/>
                  </a:schemeClr>
                </a:solidFill>
                <a:latin typeface="Impact" panose="020B0806030902050204" pitchFamily="34" charset="0"/>
                <a:ea typeface="思源黑体" panose="020B0500000000000000" pitchFamily="34" charset="-122"/>
                <a:cs typeface="+mn-ea"/>
                <a:sym typeface="+mn-lt"/>
              </a:rPr>
              <a:t> </a:t>
            </a:r>
            <a:r>
              <a:rPr lang="en-US" altLang="zh-CN" sz="4000" kern="0" spc="60" dirty="0">
                <a:solidFill>
                  <a:srgbClr val="FFC000"/>
                </a:solidFill>
                <a:latin typeface="Impact" panose="020B0806030902050204" pitchFamily="34" charset="0"/>
                <a:ea typeface="思源黑体" panose="020B0500000000000000" pitchFamily="34" charset="-122"/>
                <a:cs typeface="+mn-ea"/>
                <a:sym typeface="+mn-lt"/>
              </a:rPr>
              <a:t>TEN</a:t>
            </a:r>
          </a:p>
        </p:txBody>
      </p:sp>
      <p:sp>
        <p:nvSpPr>
          <p:cNvPr id="20" name="文本框 9"/>
          <p:cNvSpPr txBox="1"/>
          <p:nvPr/>
        </p:nvSpPr>
        <p:spPr>
          <a:xfrm>
            <a:off x="3141298" y="3931989"/>
            <a:ext cx="3037012" cy="215265"/>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给自己时间</a:t>
            </a:r>
          </a:p>
        </p:txBody>
      </p:sp>
      <p:sp>
        <p:nvSpPr>
          <p:cNvPr id="26" name="文本框 9"/>
          <p:cNvSpPr txBox="1"/>
          <p:nvPr/>
        </p:nvSpPr>
        <p:spPr>
          <a:xfrm>
            <a:off x="3141298" y="3377341"/>
            <a:ext cx="2215142" cy="215265"/>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表达愤怒的四个步骤</a:t>
            </a:r>
          </a:p>
        </p:txBody>
      </p:sp>
      <p:sp>
        <p:nvSpPr>
          <p:cNvPr id="27" name="文本框 9"/>
          <p:cNvSpPr txBox="1"/>
          <p:nvPr/>
        </p:nvSpPr>
        <p:spPr>
          <a:xfrm>
            <a:off x="3141298" y="3657708"/>
            <a:ext cx="2647191" cy="215265"/>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先倾听他人</a:t>
            </a:r>
          </a:p>
        </p:txBody>
      </p:sp>
      <p:sp>
        <p:nvSpPr>
          <p:cNvPr id="29" name="文本框 9"/>
          <p:cNvSpPr txBox="1"/>
          <p:nvPr/>
        </p:nvSpPr>
        <p:spPr>
          <a:xfrm>
            <a:off x="989501" y="3924407"/>
            <a:ext cx="2333664" cy="215265"/>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暴力的种子 </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53" presetClass="entr" presetSubtype="16"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ppt_w</p:attrName>
                                        </p:attrNameLst>
                                      </p:cBhvr>
                                      <p:tavLst>
                                        <p:tav tm="0">
                                          <p:val>
                                            <p:fltVal val="0"/>
                                          </p:val>
                                        </p:tav>
                                        <p:tav tm="100000">
                                          <p:val>
                                            <p:strVal val="#ppt_w"/>
                                          </p:val>
                                        </p:tav>
                                      </p:tavLst>
                                    </p:anim>
                                    <p:anim calcmode="lin" valueType="num">
                                      <p:cBhvr>
                                        <p:cTn id="21" dur="500" fill="hold"/>
                                        <p:tgtEl>
                                          <p:spTgt spid="4"/>
                                        </p:tgtEl>
                                        <p:attrNameLst>
                                          <p:attrName>ppt_h</p:attrName>
                                        </p:attrNameLst>
                                      </p:cBhvr>
                                      <p:tavLst>
                                        <p:tav tm="0">
                                          <p:val>
                                            <p:fltVal val="0"/>
                                          </p:val>
                                        </p:tav>
                                        <p:tav tm="100000">
                                          <p:val>
                                            <p:strVal val="#ppt_h"/>
                                          </p:val>
                                        </p:tav>
                                      </p:tavLst>
                                    </p:anim>
                                    <p:animEffect transition="in" filter="fade">
                                      <p:cBhvr>
                                        <p:cTn id="22" dur="500"/>
                                        <p:tgtEl>
                                          <p:spTgt spid="4"/>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p:cTn id="25" dur="500" fill="hold"/>
                                        <p:tgtEl>
                                          <p:spTgt spid="15"/>
                                        </p:tgtEl>
                                        <p:attrNameLst>
                                          <p:attrName>ppt_w</p:attrName>
                                        </p:attrNameLst>
                                      </p:cBhvr>
                                      <p:tavLst>
                                        <p:tav tm="0">
                                          <p:val>
                                            <p:fltVal val="0"/>
                                          </p:val>
                                        </p:tav>
                                        <p:tav tm="100000">
                                          <p:val>
                                            <p:strVal val="#ppt_w"/>
                                          </p:val>
                                        </p:tav>
                                      </p:tavLst>
                                    </p:anim>
                                    <p:anim calcmode="lin" valueType="num">
                                      <p:cBhvr>
                                        <p:cTn id="26" dur="500" fill="hold"/>
                                        <p:tgtEl>
                                          <p:spTgt spid="15"/>
                                        </p:tgtEl>
                                        <p:attrNameLst>
                                          <p:attrName>ppt_h</p:attrName>
                                        </p:attrNameLst>
                                      </p:cBhvr>
                                      <p:tavLst>
                                        <p:tav tm="0">
                                          <p:val>
                                            <p:fltVal val="0"/>
                                          </p:val>
                                        </p:tav>
                                        <p:tav tm="100000">
                                          <p:val>
                                            <p:strVal val="#ppt_h"/>
                                          </p:val>
                                        </p:tav>
                                      </p:tavLst>
                                    </p:anim>
                                    <p:animEffect transition="in" filter="fade">
                                      <p:cBhvr>
                                        <p:cTn id="27" dur="500"/>
                                        <p:tgtEl>
                                          <p:spTgt spid="15"/>
                                        </p:tgtEl>
                                      </p:cBhvr>
                                    </p:animEffect>
                                  </p:childTnLst>
                                </p:cTn>
                              </p:par>
                            </p:childTnLst>
                          </p:cTn>
                        </p:par>
                        <p:par>
                          <p:cTn id="28" fill="hold">
                            <p:stCondLst>
                              <p:cond delay="500"/>
                            </p:stCondLst>
                            <p:childTnLst>
                              <p:par>
                                <p:cTn id="29" presetID="53" presetClass="entr" presetSubtype="16" fill="hold" grpId="0" nodeType="afterEffect">
                                  <p:stCondLst>
                                    <p:cond delay="0"/>
                                  </p:stCondLst>
                                  <p:iterate type="lt">
                                    <p:tmPct val="10000"/>
                                  </p:iterate>
                                  <p:childTnLst>
                                    <p:set>
                                      <p:cBhvr>
                                        <p:cTn id="30" dur="1" fill="hold">
                                          <p:stCondLst>
                                            <p:cond delay="0"/>
                                          </p:stCondLst>
                                        </p:cTn>
                                        <p:tgtEl>
                                          <p:spTgt spid="25"/>
                                        </p:tgtEl>
                                        <p:attrNameLst>
                                          <p:attrName>style.visibility</p:attrName>
                                        </p:attrNameLst>
                                      </p:cBhvr>
                                      <p:to>
                                        <p:strVal val="visible"/>
                                      </p:to>
                                    </p:set>
                                    <p:anim calcmode="lin" valueType="num">
                                      <p:cBhvr>
                                        <p:cTn id="31" dur="500" fill="hold"/>
                                        <p:tgtEl>
                                          <p:spTgt spid="25"/>
                                        </p:tgtEl>
                                        <p:attrNameLst>
                                          <p:attrName>ppt_w</p:attrName>
                                        </p:attrNameLst>
                                      </p:cBhvr>
                                      <p:tavLst>
                                        <p:tav tm="0">
                                          <p:val>
                                            <p:fltVal val="0"/>
                                          </p:val>
                                        </p:tav>
                                        <p:tav tm="100000">
                                          <p:val>
                                            <p:strVal val="#ppt_w"/>
                                          </p:val>
                                        </p:tav>
                                      </p:tavLst>
                                    </p:anim>
                                    <p:anim calcmode="lin" valueType="num">
                                      <p:cBhvr>
                                        <p:cTn id="32" dur="500" fill="hold"/>
                                        <p:tgtEl>
                                          <p:spTgt spid="25"/>
                                        </p:tgtEl>
                                        <p:attrNameLst>
                                          <p:attrName>ppt_h</p:attrName>
                                        </p:attrNameLst>
                                      </p:cBhvr>
                                      <p:tavLst>
                                        <p:tav tm="0">
                                          <p:val>
                                            <p:fltVal val="0"/>
                                          </p:val>
                                        </p:tav>
                                        <p:tav tm="100000">
                                          <p:val>
                                            <p:strVal val="#ppt_h"/>
                                          </p:val>
                                        </p:tav>
                                      </p:tavLst>
                                    </p:anim>
                                    <p:animEffect transition="in" filter="fade">
                                      <p:cBhvr>
                                        <p:cTn id="33" dur="500"/>
                                        <p:tgtEl>
                                          <p:spTgt spid="25"/>
                                        </p:tgtEl>
                                      </p:cBhvr>
                                    </p:animEffect>
                                  </p:childTnLst>
                                </p:cTn>
                              </p:par>
                            </p:childTnLst>
                          </p:cTn>
                        </p:par>
                        <p:par>
                          <p:cTn id="34" fill="hold">
                            <p:stCondLst>
                              <p:cond delay="850"/>
                            </p:stCondLst>
                            <p:childTnLst>
                              <p:par>
                                <p:cTn id="35" presetID="53" presetClass="entr" presetSubtype="16" fill="hold" grpId="0" nodeType="afterEffect">
                                  <p:stCondLst>
                                    <p:cond delay="0"/>
                                  </p:stCondLst>
                                  <p:iterate type="lt">
                                    <p:tmPct val="10000"/>
                                  </p:iterate>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fltVal val="0"/>
                                          </p:val>
                                        </p:tav>
                                        <p:tav tm="100000">
                                          <p:val>
                                            <p:strVal val="#ppt_h"/>
                                          </p:val>
                                        </p:tav>
                                      </p:tavLst>
                                    </p:anim>
                                    <p:animEffect transition="in" filter="fade">
                                      <p:cBhvr>
                                        <p:cTn id="39" dur="500"/>
                                        <p:tgtEl>
                                          <p:spTgt spid="16"/>
                                        </p:tgtEl>
                                      </p:cBhvr>
                                    </p:animEffect>
                                  </p:childTnLst>
                                </p:cTn>
                              </p:par>
                            </p:childTnLst>
                          </p:cTn>
                        </p:par>
                        <p:par>
                          <p:cTn id="40" fill="hold">
                            <p:stCondLst>
                              <p:cond delay="1600"/>
                            </p:stCondLst>
                            <p:childTnLst>
                              <p:par>
                                <p:cTn id="41" presetID="22" presetClass="entr" presetSubtype="8"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left)">
                                      <p:cBhvr>
                                        <p:cTn id="43" dur="500"/>
                                        <p:tgtEl>
                                          <p:spTgt spid="17"/>
                                        </p:tgtEl>
                                      </p:cBhvr>
                                    </p:animEffect>
                                  </p:childTnLst>
                                </p:cTn>
                              </p:par>
                              <p:par>
                                <p:cTn id="44" presetID="22" presetClass="entr" presetSubtype="8" fill="hold" grpId="0" nodeType="withEffect">
                                  <p:stCondLst>
                                    <p:cond delay="600"/>
                                  </p:stCondLst>
                                  <p:childTnLst>
                                    <p:set>
                                      <p:cBhvr>
                                        <p:cTn id="45" dur="1" fill="hold">
                                          <p:stCondLst>
                                            <p:cond delay="0"/>
                                          </p:stCondLst>
                                        </p:cTn>
                                        <p:tgtEl>
                                          <p:spTgt spid="19"/>
                                        </p:tgtEl>
                                        <p:attrNameLst>
                                          <p:attrName>style.visibility</p:attrName>
                                        </p:attrNameLst>
                                      </p:cBhvr>
                                      <p:to>
                                        <p:strVal val="visible"/>
                                      </p:to>
                                    </p:set>
                                    <p:animEffect transition="in" filter="wipe(left)">
                                      <p:cBhvr>
                                        <p:cTn id="46" dur="500"/>
                                        <p:tgtEl>
                                          <p:spTgt spid="19"/>
                                        </p:tgtEl>
                                      </p:cBhvr>
                                    </p:animEffect>
                                  </p:childTnLst>
                                </p:cTn>
                              </p:par>
                              <p:par>
                                <p:cTn id="47" presetID="22" presetClass="entr" presetSubtype="8" fill="hold" grpId="0" nodeType="withEffect">
                                  <p:stCondLst>
                                    <p:cond delay="200"/>
                                  </p:stCondLst>
                                  <p:childTnLst>
                                    <p:set>
                                      <p:cBhvr>
                                        <p:cTn id="48" dur="1" fill="hold">
                                          <p:stCondLst>
                                            <p:cond delay="0"/>
                                          </p:stCondLst>
                                        </p:cTn>
                                        <p:tgtEl>
                                          <p:spTgt spid="20"/>
                                        </p:tgtEl>
                                        <p:attrNameLst>
                                          <p:attrName>style.visibility</p:attrName>
                                        </p:attrNameLst>
                                      </p:cBhvr>
                                      <p:to>
                                        <p:strVal val="visible"/>
                                      </p:to>
                                    </p:set>
                                    <p:animEffect transition="in" filter="wipe(left)">
                                      <p:cBhvr>
                                        <p:cTn id="49" dur="500"/>
                                        <p:tgtEl>
                                          <p:spTgt spid="20"/>
                                        </p:tgtEl>
                                      </p:cBhvr>
                                    </p:animEffect>
                                  </p:childTnLst>
                                </p:cTn>
                              </p:par>
                              <p:par>
                                <p:cTn id="50" presetID="22" presetClass="entr" presetSubtype="8" fill="hold" grpId="0" nodeType="withEffect">
                                  <p:stCondLst>
                                    <p:cond delay="200"/>
                                  </p:stCondLst>
                                  <p:childTnLst>
                                    <p:set>
                                      <p:cBhvr>
                                        <p:cTn id="51" dur="1" fill="hold">
                                          <p:stCondLst>
                                            <p:cond delay="0"/>
                                          </p:stCondLst>
                                        </p:cTn>
                                        <p:tgtEl>
                                          <p:spTgt spid="26"/>
                                        </p:tgtEl>
                                        <p:attrNameLst>
                                          <p:attrName>style.visibility</p:attrName>
                                        </p:attrNameLst>
                                      </p:cBhvr>
                                      <p:to>
                                        <p:strVal val="visible"/>
                                      </p:to>
                                    </p:set>
                                    <p:animEffect transition="in" filter="wipe(left)">
                                      <p:cBhvr>
                                        <p:cTn id="52" dur="500"/>
                                        <p:tgtEl>
                                          <p:spTgt spid="26"/>
                                        </p:tgtEl>
                                      </p:cBhvr>
                                    </p:animEffect>
                                  </p:childTnLst>
                                </p:cTn>
                              </p:par>
                              <p:par>
                                <p:cTn id="53" presetID="22" presetClass="entr" presetSubtype="8" fill="hold" grpId="0" nodeType="withEffect">
                                  <p:stCondLst>
                                    <p:cond delay="200"/>
                                  </p:stCondLst>
                                  <p:childTnLst>
                                    <p:set>
                                      <p:cBhvr>
                                        <p:cTn id="54" dur="1" fill="hold">
                                          <p:stCondLst>
                                            <p:cond delay="0"/>
                                          </p:stCondLst>
                                        </p:cTn>
                                        <p:tgtEl>
                                          <p:spTgt spid="27"/>
                                        </p:tgtEl>
                                        <p:attrNameLst>
                                          <p:attrName>style.visibility</p:attrName>
                                        </p:attrNameLst>
                                      </p:cBhvr>
                                      <p:to>
                                        <p:strVal val="visible"/>
                                      </p:to>
                                    </p:set>
                                    <p:animEffect transition="in" filter="wipe(left)">
                                      <p:cBhvr>
                                        <p:cTn id="55" dur="500"/>
                                        <p:tgtEl>
                                          <p:spTgt spid="27"/>
                                        </p:tgtEl>
                                      </p:cBhvr>
                                    </p:animEffect>
                                  </p:childTnLst>
                                </p:cTn>
                              </p:par>
                            </p:childTnLst>
                          </p:cTn>
                        </p:par>
                        <p:par>
                          <p:cTn id="56" fill="hold">
                            <p:stCondLst>
                              <p:cond delay="2100"/>
                            </p:stCondLst>
                            <p:childTnLst>
                              <p:par>
                                <p:cTn id="57" presetID="22" presetClass="entr" presetSubtype="8" fill="hold" grpId="0" nodeType="after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wipe(left)">
                                      <p:cBhvr>
                                        <p:cTn id="5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16" grpId="0"/>
      <p:bldP spid="17" grpId="0"/>
      <p:bldP spid="19" grpId="0"/>
      <p:bldP spid="15" grpId="0"/>
      <p:bldP spid="25" grpId="0"/>
      <p:bldP spid="20" grpId="0"/>
      <p:bldP spid="26" grpId="0"/>
      <p:bldP spid="27" grpId="0"/>
      <p:bldP spid="29"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5400600" cy="4603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为什么我们会生气？</a:t>
            </a:r>
          </a:p>
        </p:txBody>
      </p:sp>
      <p:sp>
        <p:nvSpPr>
          <p:cNvPr id="3" name="文本框 2"/>
          <p:cNvSpPr txBox="1"/>
          <p:nvPr/>
        </p:nvSpPr>
        <p:spPr>
          <a:xfrm>
            <a:off x="1044402" y="659595"/>
            <a:ext cx="7344816" cy="553998"/>
          </a:xfrm>
          <a:prstGeom prst="rect">
            <a:avLst/>
          </a:prstGeom>
          <a:noFill/>
        </p:spPr>
        <p:txBody>
          <a:bodyPr wrap="square" lIns="0" tIns="0" rIns="0" bIns="0" rtlCol="0">
            <a:spAutoFit/>
          </a:bodyPr>
          <a:lstStyle/>
          <a:p>
            <a:pPr lvl="0" algn="just">
              <a:buClrTx/>
              <a:buSzTx/>
              <a:buFontTx/>
            </a:pPr>
            <a:r>
              <a:rPr lang="zh-CN" altLang="en-US" sz="1200" dirty="0">
                <a:solidFill>
                  <a:schemeClr val="tx1">
                    <a:lumMod val="65000"/>
                    <a:lumOff val="35000"/>
                  </a:schemeClr>
                </a:solidFill>
                <a:ea typeface="思源黑体" panose="020B0500000000000000" pitchFamily="34" charset="-122"/>
                <a:sym typeface="+mn-ea"/>
              </a:rPr>
              <a:t>到底是什么让我们生气呢？我们听到不中听的话时，有四种选择：责备自己、指责他人、体会自己的感受和需要、体会他人的感受和需要。当我们选择第二种反应时，我们认为别人应当认错或受罚</a:t>
            </a:r>
            <a:r>
              <a:rPr lang="en-US" altLang="zh-CN" sz="1200" dirty="0">
                <a:solidFill>
                  <a:schemeClr val="tx1">
                    <a:lumMod val="65000"/>
                    <a:lumOff val="35000"/>
                  </a:schemeClr>
                </a:solidFill>
                <a:ea typeface="思源黑体" panose="020B0500000000000000" pitchFamily="34" charset="-122"/>
                <a:sym typeface="+mn-ea"/>
              </a:rPr>
              <a:t>——</a:t>
            </a:r>
            <a:r>
              <a:rPr lang="zh-CN" altLang="en-US" sz="1200" dirty="0">
                <a:solidFill>
                  <a:schemeClr val="tx1">
                    <a:lumMod val="65000"/>
                    <a:lumOff val="35000"/>
                  </a:schemeClr>
                </a:solidFill>
                <a:ea typeface="思源黑体" panose="020B0500000000000000" pitchFamily="34" charset="-122"/>
                <a:sym typeface="+mn-ea"/>
              </a:rPr>
              <a:t>这就是我们生气的原因。</a:t>
            </a:r>
          </a:p>
        </p:txBody>
      </p:sp>
      <p:sp>
        <p:nvSpPr>
          <p:cNvPr id="4" name="文本框 3"/>
          <p:cNvSpPr txBox="1"/>
          <p:nvPr/>
        </p:nvSpPr>
        <p:spPr>
          <a:xfrm>
            <a:off x="2196530" y="1253626"/>
            <a:ext cx="4680520" cy="246221"/>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我们为什么会生气？</a:t>
            </a:r>
          </a:p>
        </p:txBody>
      </p:sp>
      <p:grpSp>
        <p:nvGrpSpPr>
          <p:cNvPr id="16" name="组合 15"/>
          <p:cNvGrpSpPr/>
          <p:nvPr/>
        </p:nvGrpSpPr>
        <p:grpSpPr>
          <a:xfrm>
            <a:off x="972394" y="1996480"/>
            <a:ext cx="7414553" cy="2736304"/>
            <a:chOff x="972394" y="2068488"/>
            <a:chExt cx="7414553" cy="2736304"/>
          </a:xfrm>
        </p:grpSpPr>
        <p:grpSp>
          <p:nvGrpSpPr>
            <p:cNvPr id="13" name="组合 12"/>
            <p:cNvGrpSpPr/>
            <p:nvPr/>
          </p:nvGrpSpPr>
          <p:grpSpPr>
            <a:xfrm>
              <a:off x="972394" y="2068488"/>
              <a:ext cx="3312368" cy="2416585"/>
              <a:chOff x="1440446" y="2068488"/>
              <a:chExt cx="3312368" cy="2416585"/>
            </a:xfrm>
          </p:grpSpPr>
          <p:sp>
            <p:nvSpPr>
              <p:cNvPr id="5" name="矩形: 圆角 4"/>
              <p:cNvSpPr/>
              <p:nvPr/>
            </p:nvSpPr>
            <p:spPr>
              <a:xfrm>
                <a:off x="1440446" y="2068488"/>
                <a:ext cx="2304256" cy="460375"/>
              </a:xfrm>
              <a:prstGeom prst="roundRect">
                <a:avLst>
                  <a:gd name="adj" fmla="val 50000"/>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Calibri" panose="020F0502020204030204" pitchFamily="34" charset="0"/>
                    <a:ea typeface="思源黑体" panose="020B0500000000000000" pitchFamily="34" charset="-122"/>
                  </a:rPr>
                  <a:t>责备自己</a:t>
                </a:r>
              </a:p>
            </p:txBody>
          </p:sp>
          <p:sp>
            <p:nvSpPr>
              <p:cNvPr id="6" name="矩形: 圆角 5"/>
              <p:cNvSpPr/>
              <p:nvPr/>
            </p:nvSpPr>
            <p:spPr>
              <a:xfrm>
                <a:off x="1440446" y="2720558"/>
                <a:ext cx="2304256" cy="460375"/>
              </a:xfrm>
              <a:prstGeom prst="roundRect">
                <a:avLst>
                  <a:gd name="adj" fmla="val 50000"/>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Calibri" panose="020F0502020204030204" pitchFamily="34" charset="0"/>
                    <a:ea typeface="思源黑体" panose="020B0500000000000000" pitchFamily="34" charset="-122"/>
                  </a:rPr>
                  <a:t>指责他人</a:t>
                </a:r>
              </a:p>
            </p:txBody>
          </p:sp>
          <p:sp>
            <p:nvSpPr>
              <p:cNvPr id="7" name="矩形: 圆角 6"/>
              <p:cNvSpPr/>
              <p:nvPr/>
            </p:nvSpPr>
            <p:spPr>
              <a:xfrm>
                <a:off x="1440446" y="3372628"/>
                <a:ext cx="2304256" cy="460375"/>
              </a:xfrm>
              <a:prstGeom prst="roundRect">
                <a:avLst>
                  <a:gd name="adj" fmla="val 50000"/>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Calibri" panose="020F0502020204030204" pitchFamily="34" charset="0"/>
                    <a:ea typeface="思源黑体" panose="020B0500000000000000" pitchFamily="34" charset="-122"/>
                  </a:rPr>
                  <a:t>体会自己的感受和需要</a:t>
                </a:r>
              </a:p>
            </p:txBody>
          </p:sp>
          <p:sp>
            <p:nvSpPr>
              <p:cNvPr id="8" name="矩形: 圆角 7"/>
              <p:cNvSpPr/>
              <p:nvPr/>
            </p:nvSpPr>
            <p:spPr>
              <a:xfrm>
                <a:off x="1440446" y="4024698"/>
                <a:ext cx="2304256" cy="460375"/>
              </a:xfrm>
              <a:prstGeom prst="roundRect">
                <a:avLst>
                  <a:gd name="adj" fmla="val 50000"/>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Calibri" panose="020F0502020204030204" pitchFamily="34" charset="0"/>
                    <a:ea typeface="思源黑体" panose="020B0500000000000000" pitchFamily="34" charset="-122"/>
                  </a:rPr>
                  <a:t>体会他人的感受和需要</a:t>
                </a:r>
              </a:p>
            </p:txBody>
          </p:sp>
          <p:sp>
            <p:nvSpPr>
              <p:cNvPr id="9" name="箭头: 右 8"/>
              <p:cNvSpPr/>
              <p:nvPr/>
            </p:nvSpPr>
            <p:spPr>
              <a:xfrm>
                <a:off x="3888718" y="2805385"/>
                <a:ext cx="864096" cy="341879"/>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右 9"/>
              <p:cNvSpPr/>
              <p:nvPr/>
            </p:nvSpPr>
            <p:spPr>
              <a:xfrm>
                <a:off x="3888198" y="3474302"/>
                <a:ext cx="864096" cy="341879"/>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4426507" y="2602682"/>
              <a:ext cx="3960440" cy="437107"/>
            </a:xfrm>
            <a:prstGeom prst="rect">
              <a:avLst/>
            </a:prstGeom>
            <a:noFill/>
          </p:spPr>
          <p:txBody>
            <a:bodyPr wrap="square" lIns="0" tIns="0" rIns="0" bIns="0" rtlCol="0">
              <a:spAutoFit/>
            </a:bodyPr>
            <a:lstStyle>
              <a:defPPr>
                <a:defRPr lang="zh-CN"/>
              </a:defPPr>
              <a:lvl1pPr algn="just">
                <a:defRPr sz="1000" b="0">
                  <a:solidFill>
                    <a:schemeClr val="tx1">
                      <a:lumMod val="65000"/>
                      <a:lumOff val="3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a:lnSpc>
                  <a:spcPct val="150000"/>
                </a:lnSpc>
              </a:pPr>
              <a:r>
                <a:rPr lang="zh-CN" altLang="en-US" dirty="0"/>
                <a:t>当我们选择第二种反应时，我们认为别人应当认错或受罚</a:t>
              </a:r>
              <a:r>
                <a:rPr lang="en-US" altLang="zh-CN" dirty="0"/>
                <a:t>——</a:t>
              </a:r>
              <a:r>
                <a:rPr lang="zh-CN" altLang="en-US" dirty="0"/>
                <a:t>我相信这就是我们生气的原因。</a:t>
              </a:r>
            </a:p>
          </p:txBody>
        </p:sp>
        <p:sp>
          <p:nvSpPr>
            <p:cNvPr id="12" name="文本框 11"/>
            <p:cNvSpPr txBox="1"/>
            <p:nvPr/>
          </p:nvSpPr>
          <p:spPr>
            <a:xfrm>
              <a:off x="4426507" y="3254351"/>
              <a:ext cx="3960440" cy="667940"/>
            </a:xfrm>
            <a:prstGeom prst="rect">
              <a:avLst/>
            </a:prstGeom>
            <a:noFill/>
          </p:spPr>
          <p:txBody>
            <a:bodyPr wrap="square" lIns="0" tIns="0" rIns="0" bIns="0" rtlCol="0">
              <a:spAutoFit/>
            </a:bodyPr>
            <a:lstStyle>
              <a:defPPr>
                <a:defRPr lang="zh-CN"/>
              </a:defPPr>
              <a:lvl1pPr algn="just">
                <a:lnSpc>
                  <a:spcPct val="150000"/>
                </a:lnSpc>
                <a:defRPr sz="1000" b="0">
                  <a:solidFill>
                    <a:schemeClr val="tx1">
                      <a:lumMod val="65000"/>
                      <a:lumOff val="3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当我们选择第三种反应时，我们专注于自己的感受和需要。我们用心体会着自己，而不再分析别人犯了什么错。我们越是用心体会自己的感受和需要，我们也就越能留意到自己的心理活动。</a:t>
              </a:r>
            </a:p>
          </p:txBody>
        </p:sp>
        <p:sp>
          <p:nvSpPr>
            <p:cNvPr id="14" name="箭头: 右 13"/>
            <p:cNvSpPr/>
            <p:nvPr/>
          </p:nvSpPr>
          <p:spPr>
            <a:xfrm>
              <a:off x="3420146" y="4102446"/>
              <a:ext cx="864096" cy="341879"/>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4426507" y="4136852"/>
              <a:ext cx="3960440" cy="667940"/>
            </a:xfrm>
            <a:prstGeom prst="rect">
              <a:avLst/>
            </a:prstGeom>
            <a:noFill/>
          </p:spPr>
          <p:txBody>
            <a:bodyPr wrap="square" lIns="0" tIns="0" rIns="0" bIns="0" rtlCol="0">
              <a:spAutoFit/>
            </a:bodyPr>
            <a:lstStyle>
              <a:defPPr>
                <a:defRPr lang="zh-CN"/>
              </a:defPPr>
              <a:lvl1pPr algn="just">
                <a:lnSpc>
                  <a:spcPct val="150000"/>
                </a:lnSpc>
                <a:defRPr sz="1000" b="0">
                  <a:solidFill>
                    <a:schemeClr val="tx1">
                      <a:lumMod val="65000"/>
                      <a:lumOff val="3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我们还可以选择去体会对方的感受和需要。此时，我们也不会感到生气。我们无须压抑愤怒，只要我们专注于他人的感受和需要，愤怒也就不再存在。</a:t>
              </a:r>
            </a:p>
          </p:txBody>
        </p:sp>
      </p:grpSp>
      <p:sp>
        <p:nvSpPr>
          <p:cNvPr id="17" name="文本框 16"/>
          <p:cNvSpPr txBox="1"/>
          <p:nvPr/>
        </p:nvSpPr>
        <p:spPr>
          <a:xfrm>
            <a:off x="4426507" y="1996480"/>
            <a:ext cx="3960440" cy="215444"/>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sz="1400" dirty="0">
                <a:solidFill>
                  <a:schemeClr val="tx1">
                    <a:lumMod val="65000"/>
                    <a:lumOff val="35000"/>
                  </a:schemeClr>
                </a:solidFill>
              </a:rPr>
              <a:t>愤怒是思维方式造成的，核心是尚未满足的需要。</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5400600" cy="4603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“合理的愤怒？”</a:t>
            </a:r>
          </a:p>
        </p:txBody>
      </p:sp>
      <p:sp>
        <p:nvSpPr>
          <p:cNvPr id="3" name="文本框 2"/>
          <p:cNvSpPr txBox="1"/>
          <p:nvPr/>
        </p:nvSpPr>
        <p:spPr>
          <a:xfrm>
            <a:off x="1044402" y="659595"/>
            <a:ext cx="7344816" cy="553998"/>
          </a:xfrm>
          <a:prstGeom prst="rect">
            <a:avLst/>
          </a:prstGeom>
          <a:noFill/>
        </p:spPr>
        <p:txBody>
          <a:bodyPr wrap="square" lIns="0" tIns="0" rIns="0" bIns="0" rtlCol="0">
            <a:spAutoFit/>
          </a:bodyPr>
          <a:lstStyle/>
          <a:p>
            <a:pPr lvl="0" algn="just">
              <a:buClrTx/>
              <a:buSzTx/>
              <a:buFontTx/>
            </a:pPr>
            <a:r>
              <a:rPr lang="zh-CN" altLang="en-US" sz="1200" dirty="0">
                <a:solidFill>
                  <a:schemeClr val="tx1">
                    <a:lumMod val="65000"/>
                    <a:lumOff val="35000"/>
                  </a:schemeClr>
                </a:solidFill>
                <a:ea typeface="思源黑体" panose="020B0500000000000000" pitchFamily="34" charset="-122"/>
                <a:sym typeface="+mn-ea"/>
              </a:rPr>
              <a:t>“但是，”有人问我，“在有些情况下，愤怒不是理所当然的吗？例如，看到各种破坏环境的行为，愤怒不正是正直的表现吗？”我的回答是，如果我把人看作是“正直的”或“不正直的”，“负责任的”或“不负责任的”，那么，我的想法也会带来暴力。我坚信，专注于我们的需要，比评判他人是什么人，更有益于生活。</a:t>
            </a:r>
          </a:p>
        </p:txBody>
      </p:sp>
      <p:sp>
        <p:nvSpPr>
          <p:cNvPr id="4" name="文本框 3"/>
          <p:cNvSpPr txBox="1"/>
          <p:nvPr/>
        </p:nvSpPr>
        <p:spPr>
          <a:xfrm>
            <a:off x="2196530" y="1253626"/>
            <a:ext cx="4680520" cy="246221"/>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合理的愤怒不如倾听自己和他人的需要</a:t>
            </a:r>
          </a:p>
        </p:txBody>
      </p:sp>
      <p:sp>
        <p:nvSpPr>
          <p:cNvPr id="5" name="文本框 4"/>
          <p:cNvSpPr txBox="1"/>
          <p:nvPr/>
        </p:nvSpPr>
        <p:spPr>
          <a:xfrm>
            <a:off x="1044402" y="2212504"/>
            <a:ext cx="2880320" cy="2514599"/>
          </a:xfrm>
          <a:prstGeom prst="rect">
            <a:avLst/>
          </a:prstGeom>
          <a:noFill/>
        </p:spPr>
        <p:txBody>
          <a:bodyPr wrap="square" lIns="0" tIns="0" rIns="0" bIns="0" rtlCol="0">
            <a:spAutoFit/>
          </a:bodyPr>
          <a:lstStyle>
            <a:defPPr>
              <a:defRPr lang="zh-CN"/>
            </a:defPPr>
            <a:lvl1pPr algn="just">
              <a:lnSpc>
                <a:spcPct val="150000"/>
              </a:lnSpc>
              <a:defRPr sz="1000" b="0">
                <a:solidFill>
                  <a:schemeClr val="tx1">
                    <a:lumMod val="65000"/>
                    <a:lumOff val="3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愤怒是我们的思维方式造成的。它的核心是尚未满足的需要。如果我们能够借助它来提醒自己</a:t>
            </a:r>
            <a:r>
              <a:rPr lang="en-US" altLang="zh-CN" dirty="0"/>
              <a:t>——</a:t>
            </a:r>
            <a:r>
              <a:rPr lang="zh-CN" altLang="en-US" dirty="0"/>
              <a:t>我们有需要没有得到满足，而我们的思维方式正使它难以得到满足，那愤怒就是有价值的。为了充分表达愤怒，我们有必要明了自己的需要并采取行动。然而，做到这一点并不容易。因为愤怒驱使我们去惩罚他人，而不是去满足需要。为此，我建议，与其沉浸于“合理的愤怒”，不如倾听自己和他人的需要。这也许需要一个过程，但通过不断的实践，我们将会有意识地用“我生气是因为我需要</a:t>
            </a:r>
            <a:r>
              <a:rPr lang="en-US" altLang="zh-CN" dirty="0"/>
              <a:t>……”</a:t>
            </a:r>
            <a:r>
              <a:rPr lang="zh-CN" altLang="en-US" dirty="0"/>
              <a:t>来取代“我生气是因为他们</a:t>
            </a:r>
            <a:r>
              <a:rPr lang="en-US" altLang="zh-CN" dirty="0"/>
              <a:t>……”</a:t>
            </a:r>
            <a:r>
              <a:rPr lang="zh-CN" altLang="en-US" dirty="0"/>
              <a:t>。</a:t>
            </a:r>
          </a:p>
        </p:txBody>
      </p:sp>
      <p:sp>
        <p:nvSpPr>
          <p:cNvPr id="6" name="文本框 5"/>
          <p:cNvSpPr txBox="1"/>
          <p:nvPr/>
        </p:nvSpPr>
        <p:spPr>
          <a:xfrm>
            <a:off x="1044402" y="1852463"/>
            <a:ext cx="2880320" cy="184666"/>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sz="1200" dirty="0">
                <a:solidFill>
                  <a:schemeClr val="tx1">
                    <a:lumMod val="65000"/>
                    <a:lumOff val="35000"/>
                  </a:schemeClr>
                </a:solidFill>
              </a:rPr>
              <a:t>“我生气是因为我需要，不是因为他人</a:t>
            </a:r>
            <a:r>
              <a:rPr lang="en-US" altLang="zh-CN" sz="1200" dirty="0">
                <a:solidFill>
                  <a:schemeClr val="tx1">
                    <a:lumMod val="65000"/>
                    <a:lumOff val="35000"/>
                  </a:schemeClr>
                </a:solidFill>
              </a:rPr>
              <a:t>……</a:t>
            </a:r>
            <a:r>
              <a:rPr lang="zh-CN" altLang="en-US" sz="1200" dirty="0">
                <a:solidFill>
                  <a:schemeClr val="tx1">
                    <a:lumMod val="65000"/>
                    <a:lumOff val="35000"/>
                  </a:schemeClr>
                </a:solidFill>
              </a:rPr>
              <a:t>”</a:t>
            </a:r>
          </a:p>
        </p:txBody>
      </p:sp>
      <p:sp>
        <p:nvSpPr>
          <p:cNvPr id="8" name="文本框 7"/>
          <p:cNvSpPr txBox="1"/>
          <p:nvPr/>
        </p:nvSpPr>
        <p:spPr>
          <a:xfrm>
            <a:off x="4716810" y="2356520"/>
            <a:ext cx="3960440" cy="437107"/>
          </a:xfrm>
          <a:prstGeom prst="rect">
            <a:avLst/>
          </a:prstGeom>
          <a:noFill/>
        </p:spPr>
        <p:txBody>
          <a:bodyPr wrap="square" lIns="0" tIns="0" rIns="0" bIns="0" rtlCol="0">
            <a:spAutoFit/>
          </a:bodyPr>
          <a:lstStyle>
            <a:defPPr>
              <a:defRPr lang="zh-CN"/>
            </a:defPPr>
            <a:lvl1pPr algn="just">
              <a:lnSpc>
                <a:spcPct val="150000"/>
              </a:lnSpc>
              <a:defRPr sz="1000" b="0">
                <a:solidFill>
                  <a:schemeClr val="tx1">
                    <a:lumMod val="65000"/>
                    <a:lumOff val="3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我曾在威斯康星州的一所学校提供咨询服务。连续两天，在劝架时，我的鼻子都挨了重重一击。</a:t>
            </a:r>
          </a:p>
        </p:txBody>
      </p:sp>
      <p:pic>
        <p:nvPicPr>
          <p:cNvPr id="10" name="图形 9" descr="英式足球"/>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12668" y="3042984"/>
            <a:ext cx="609680" cy="609680"/>
          </a:xfrm>
          <a:prstGeom prst="rect">
            <a:avLst/>
          </a:prstGeom>
        </p:spPr>
      </p:pic>
      <p:pic>
        <p:nvPicPr>
          <p:cNvPr id="12" name="图形 11" descr="棒球"/>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44802" y="3979088"/>
            <a:ext cx="609680" cy="609680"/>
          </a:xfrm>
          <a:prstGeom prst="rect">
            <a:avLst/>
          </a:prstGeom>
        </p:spPr>
      </p:pic>
      <p:sp>
        <p:nvSpPr>
          <p:cNvPr id="13" name="文本框 12"/>
          <p:cNvSpPr txBox="1"/>
          <p:nvPr/>
        </p:nvSpPr>
        <p:spPr>
          <a:xfrm>
            <a:off x="5508898" y="2984724"/>
            <a:ext cx="3240360" cy="667940"/>
          </a:xfrm>
          <a:prstGeom prst="rect">
            <a:avLst/>
          </a:prstGeom>
          <a:noFill/>
        </p:spPr>
        <p:txBody>
          <a:bodyPr wrap="square" lIns="0" tIns="0" rIns="0" bIns="0" rtlCol="0">
            <a:spAutoFit/>
          </a:bodyPr>
          <a:lstStyle>
            <a:defPPr>
              <a:defRPr lang="zh-CN"/>
            </a:defPPr>
            <a:lvl1pPr algn="just">
              <a:lnSpc>
                <a:spcPct val="150000"/>
              </a:lnSpc>
              <a:defRPr sz="1000" b="0">
                <a:solidFill>
                  <a:schemeClr val="tx1">
                    <a:lumMod val="65000"/>
                    <a:lumOff val="3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第一天，我的鼻子被一个孩子的肘部击中了。我差点就一拳打了回去。我从一开始就把第一个孩子看作是“被宠坏的孩子”。所以，他打到我时，我极为恼怒。</a:t>
            </a:r>
          </a:p>
        </p:txBody>
      </p:sp>
      <p:sp>
        <p:nvSpPr>
          <p:cNvPr id="14" name="文本框 13"/>
          <p:cNvSpPr txBox="1"/>
          <p:nvPr/>
        </p:nvSpPr>
        <p:spPr>
          <a:xfrm>
            <a:off x="5508898" y="3906020"/>
            <a:ext cx="3240360" cy="898772"/>
          </a:xfrm>
          <a:prstGeom prst="rect">
            <a:avLst/>
          </a:prstGeom>
          <a:noFill/>
        </p:spPr>
        <p:txBody>
          <a:bodyPr wrap="square" lIns="0" tIns="0" rIns="0" bIns="0" rtlCol="0">
            <a:spAutoFit/>
          </a:bodyPr>
          <a:lstStyle>
            <a:defPPr>
              <a:defRPr lang="zh-CN"/>
            </a:defPPr>
            <a:lvl1pPr algn="just">
              <a:lnSpc>
                <a:spcPct val="150000"/>
              </a:lnSpc>
              <a:defRPr sz="1000" b="0">
                <a:solidFill>
                  <a:schemeClr val="tx1">
                    <a:lumMod val="65000"/>
                    <a:lumOff val="3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第二天，又有两个小孩吵架，我的鼻子被一个小孩打中了，这次痛得更厉害，但我并没有生气。我对第二个孩子的看法不同，我把他看作是“软弱的孩子”。由于我比较担心这个孩子，当我的鼻子被他打伤时，我并没有责怪他。</a:t>
            </a:r>
          </a:p>
        </p:txBody>
      </p:sp>
      <p:sp>
        <p:nvSpPr>
          <p:cNvPr id="15" name="文本框 14"/>
          <p:cNvSpPr txBox="1"/>
          <p:nvPr/>
        </p:nvSpPr>
        <p:spPr>
          <a:xfrm>
            <a:off x="4716810" y="1849306"/>
            <a:ext cx="3960440" cy="369332"/>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sz="1200" dirty="0">
                <a:solidFill>
                  <a:schemeClr val="tx1">
                    <a:lumMod val="65000"/>
                    <a:lumOff val="35000"/>
                  </a:schemeClr>
                </a:solidFill>
              </a:rPr>
              <a:t>“我生气的原因不在于别人做了什么，</a:t>
            </a:r>
            <a:endParaRPr lang="en-US" altLang="zh-CN" sz="1200" dirty="0">
              <a:solidFill>
                <a:schemeClr val="tx1">
                  <a:lumMod val="65000"/>
                  <a:lumOff val="35000"/>
                </a:schemeClr>
              </a:solidFill>
            </a:endParaRPr>
          </a:p>
          <a:p>
            <a:r>
              <a:rPr lang="zh-CN" altLang="en-US" sz="1200" dirty="0">
                <a:solidFill>
                  <a:schemeClr val="tx1">
                    <a:lumMod val="65000"/>
                    <a:lumOff val="35000"/>
                  </a:schemeClr>
                </a:solidFill>
              </a:rPr>
              <a:t>而在于我怎么看待对方及其行为。</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5400600" cy="4603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暴力的种子</a:t>
            </a:r>
          </a:p>
        </p:txBody>
      </p:sp>
      <p:sp>
        <p:nvSpPr>
          <p:cNvPr id="4" name="文本框 3"/>
          <p:cNvSpPr txBox="1"/>
          <p:nvPr/>
        </p:nvSpPr>
        <p:spPr>
          <a:xfrm>
            <a:off x="2196530" y="1253626"/>
            <a:ext cx="4680520" cy="246221"/>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案例：区分外在刺激与内在原因的实际意义</a:t>
            </a:r>
          </a:p>
        </p:txBody>
      </p:sp>
      <p:sp>
        <p:nvSpPr>
          <p:cNvPr id="5" name="文本框 4"/>
          <p:cNvSpPr txBox="1"/>
          <p:nvPr/>
        </p:nvSpPr>
        <p:spPr>
          <a:xfrm>
            <a:off x="1044402" y="659595"/>
            <a:ext cx="7344816" cy="369332"/>
          </a:xfrm>
          <a:prstGeom prst="rect">
            <a:avLst/>
          </a:prstGeom>
          <a:noFill/>
        </p:spPr>
        <p:txBody>
          <a:bodyPr wrap="square" lIns="0" tIns="0" rIns="0" bIns="0" rtlCol="0">
            <a:spAutoFit/>
          </a:bodyPr>
          <a:lstStyle/>
          <a:p>
            <a:pPr lvl="0" algn="just">
              <a:buClrTx/>
              <a:buSzTx/>
              <a:buFontTx/>
            </a:pPr>
            <a:r>
              <a:rPr lang="zh-CN" altLang="en-US" sz="1200" dirty="0">
                <a:solidFill>
                  <a:schemeClr val="tx1">
                    <a:lumMod val="65000"/>
                    <a:lumOff val="35000"/>
                  </a:schemeClr>
                </a:solidFill>
                <a:ea typeface="思源黑体" panose="020B0500000000000000" pitchFamily="34" charset="-122"/>
                <a:sym typeface="+mn-ea"/>
              </a:rPr>
              <a:t>当我们意识到自己的需要，愤怒就转变为服务需要的情感。下文是作者在瑞士监狱中与约翰的谈话记录，作者想借助它来说明区分外在刺激与内在原因的实际意义。</a:t>
            </a:r>
          </a:p>
        </p:txBody>
      </p:sp>
      <p:sp>
        <p:nvSpPr>
          <p:cNvPr id="6" name="对话气泡: 圆角矩形 5"/>
          <p:cNvSpPr/>
          <p:nvPr/>
        </p:nvSpPr>
        <p:spPr>
          <a:xfrm>
            <a:off x="396330" y="1843172"/>
            <a:ext cx="2376264" cy="369332"/>
          </a:xfrm>
          <a:prstGeom prst="wedgeRoundRectCallout">
            <a:avLst>
              <a:gd name="adj1" fmla="val -56892"/>
              <a:gd name="adj2" fmla="val -30297"/>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“三个星期前，我向监狱的官员提出了一个请求，至今他们仍没有反馈。”</a:t>
            </a:r>
          </a:p>
        </p:txBody>
      </p:sp>
      <p:sp>
        <p:nvSpPr>
          <p:cNvPr id="7" name="对话气泡: 圆角矩形 6"/>
          <p:cNvSpPr/>
          <p:nvPr/>
        </p:nvSpPr>
        <p:spPr>
          <a:xfrm>
            <a:off x="396330" y="2284512"/>
            <a:ext cx="1440160" cy="504056"/>
          </a:xfrm>
          <a:prstGeom prst="wedgeRoundRectCallout">
            <a:avLst>
              <a:gd name="adj1" fmla="val 57366"/>
              <a:gd name="adj2" fmla="val -12156"/>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“发生这个事情后，为什么你会生气呢？”</a:t>
            </a:r>
          </a:p>
        </p:txBody>
      </p:sp>
      <p:sp>
        <p:nvSpPr>
          <p:cNvPr id="9" name="文本框 8"/>
          <p:cNvSpPr txBox="1"/>
          <p:nvPr/>
        </p:nvSpPr>
        <p:spPr>
          <a:xfrm>
            <a:off x="252314" y="3222938"/>
            <a:ext cx="3096344" cy="861774"/>
          </a:xfrm>
          <a:prstGeom prst="rect">
            <a:avLst/>
          </a:prstGeom>
          <a:noFill/>
        </p:spPr>
        <p:txBody>
          <a:bodyPr wrap="square" lIns="91440" tIns="45720" rIns="91440" bIns="45720" rtlCol="0" anchor="t">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pPr marL="0" lvl="0" indent="0" algn="just">
              <a:lnSpc>
                <a:spcPct val="100000"/>
              </a:lnSpc>
              <a:buClrTx/>
              <a:buSzTx/>
              <a:buFont typeface="Arial" panose="020B0604020202020204" pitchFamily="34" charset="0"/>
              <a:buNone/>
            </a:pPr>
            <a:r>
              <a:rPr lang="zh-CN" altLang="en-US" dirty="0">
                <a:solidFill>
                  <a:schemeClr val="tx1"/>
                </a:solidFill>
                <a:sym typeface="+mn-ea"/>
              </a:rPr>
              <a:t>（看来，他把外在刺激等同于内在原因，并认为监狱官员的行为让他生气。如果在一个社会中，内疚被运用来控制人；那么，指责他人就容易成为一种习惯。同时，为了使这种手段奏效，我们可能就会认为一个人可以主导另一个人的情绪）</a:t>
            </a:r>
          </a:p>
        </p:txBody>
      </p:sp>
      <p:sp>
        <p:nvSpPr>
          <p:cNvPr id="10" name="对话气泡: 圆角矩形 9"/>
          <p:cNvSpPr/>
          <p:nvPr/>
        </p:nvSpPr>
        <p:spPr>
          <a:xfrm>
            <a:off x="396330" y="2851284"/>
            <a:ext cx="2071537" cy="369332"/>
          </a:xfrm>
          <a:prstGeom prst="wedgeRoundRectCallout">
            <a:avLst>
              <a:gd name="adj1" fmla="val -56892"/>
              <a:gd name="adj2" fmla="val -30297"/>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“我刚才已经和你说了，我生气是因为他们没有回应我的请求。”</a:t>
            </a:r>
          </a:p>
        </p:txBody>
      </p:sp>
      <p:sp>
        <p:nvSpPr>
          <p:cNvPr id="11" name="对话气泡: 圆角矩形 10"/>
          <p:cNvSpPr/>
          <p:nvPr/>
        </p:nvSpPr>
        <p:spPr>
          <a:xfrm>
            <a:off x="396330" y="4084712"/>
            <a:ext cx="2232248" cy="504056"/>
          </a:xfrm>
          <a:prstGeom prst="wedgeRoundRectCallout">
            <a:avLst>
              <a:gd name="adj1" fmla="val 57366"/>
              <a:gd name="adj2" fmla="val -12156"/>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“等一下。在你说‘我生气是因为他们</a:t>
            </a:r>
            <a:r>
              <a:rPr lang="en-US" altLang="zh-CN" sz="1000" dirty="0"/>
              <a:t>……’</a:t>
            </a:r>
            <a:r>
              <a:rPr lang="zh-CN" altLang="en-US" sz="1000" dirty="0"/>
              <a:t>时，停下来想一想，你和自己说是什么让你生气了？”</a:t>
            </a:r>
          </a:p>
        </p:txBody>
      </p:sp>
      <p:sp>
        <p:nvSpPr>
          <p:cNvPr id="12" name="对话气泡: 圆角矩形 11"/>
          <p:cNvSpPr/>
          <p:nvPr/>
        </p:nvSpPr>
        <p:spPr>
          <a:xfrm>
            <a:off x="396331" y="4651484"/>
            <a:ext cx="1656184" cy="369332"/>
          </a:xfrm>
          <a:prstGeom prst="wedgeRoundRectCallout">
            <a:avLst>
              <a:gd name="adj1" fmla="val -56892"/>
              <a:gd name="adj2" fmla="val -30297"/>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“我没和自己说什么。”</a:t>
            </a:r>
          </a:p>
        </p:txBody>
      </p:sp>
      <p:sp>
        <p:nvSpPr>
          <p:cNvPr id="13" name="对话气泡: 圆角矩形 12"/>
          <p:cNvSpPr/>
          <p:nvPr/>
        </p:nvSpPr>
        <p:spPr>
          <a:xfrm>
            <a:off x="3132634" y="1636440"/>
            <a:ext cx="3168352" cy="285710"/>
          </a:xfrm>
          <a:prstGeom prst="wedgeRoundRectCallout">
            <a:avLst>
              <a:gd name="adj1" fmla="val 57366"/>
              <a:gd name="adj2" fmla="val -12156"/>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“好，现在停下来，好好体会一下你的心情和想法。”</a:t>
            </a:r>
          </a:p>
        </p:txBody>
      </p:sp>
      <p:sp>
        <p:nvSpPr>
          <p:cNvPr id="14" name="对话气泡: 圆角矩形 13"/>
          <p:cNvSpPr/>
          <p:nvPr/>
        </p:nvSpPr>
        <p:spPr>
          <a:xfrm>
            <a:off x="3302363" y="1989096"/>
            <a:ext cx="2782599" cy="504056"/>
          </a:xfrm>
          <a:prstGeom prst="wedgeRoundRectCallout">
            <a:avLst>
              <a:gd name="adj1" fmla="val -56892"/>
              <a:gd name="adj2" fmla="val -30297"/>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约翰（沉默了片刻，然后说）“我告诉自己，他们一点都不尊重人，他们冷漠无情，只在乎自己的利益。他们真是一群混蛋</a:t>
            </a:r>
            <a:r>
              <a:rPr lang="en-US" altLang="zh-CN" sz="1000" dirty="0"/>
              <a:t>……”</a:t>
            </a:r>
            <a:endParaRPr lang="zh-CN" altLang="en-US" sz="1000" dirty="0"/>
          </a:p>
        </p:txBody>
      </p:sp>
      <p:sp>
        <p:nvSpPr>
          <p:cNvPr id="15" name="对话气泡: 圆角矩形 14"/>
          <p:cNvSpPr/>
          <p:nvPr/>
        </p:nvSpPr>
        <p:spPr>
          <a:xfrm>
            <a:off x="3302362" y="2572430"/>
            <a:ext cx="2422560" cy="360154"/>
          </a:xfrm>
          <a:prstGeom prst="wedgeRoundRectCallout">
            <a:avLst>
              <a:gd name="adj1" fmla="val 57366"/>
              <a:gd name="adj2" fmla="val -12156"/>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“谢谢。这足够了。现在你知道自己为什么生气了吗？是因为这些想法吗？”</a:t>
            </a:r>
          </a:p>
        </p:txBody>
      </p:sp>
      <p:sp>
        <p:nvSpPr>
          <p:cNvPr id="16" name="对话气泡: 圆角矩形 15"/>
          <p:cNvSpPr/>
          <p:nvPr/>
        </p:nvSpPr>
        <p:spPr>
          <a:xfrm>
            <a:off x="3593771" y="2974395"/>
            <a:ext cx="1886037" cy="246221"/>
          </a:xfrm>
          <a:prstGeom prst="wedgeRoundRectCallout">
            <a:avLst>
              <a:gd name="adj1" fmla="val -56892"/>
              <a:gd name="adj2" fmla="val -30297"/>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“但是，这样想有什么不对？”</a:t>
            </a:r>
          </a:p>
        </p:txBody>
      </p:sp>
      <p:sp>
        <p:nvSpPr>
          <p:cNvPr id="17" name="对话气泡: 圆角矩形 16"/>
          <p:cNvSpPr/>
          <p:nvPr/>
        </p:nvSpPr>
        <p:spPr>
          <a:xfrm>
            <a:off x="3453398" y="3261487"/>
            <a:ext cx="2487548" cy="823226"/>
          </a:xfrm>
          <a:prstGeom prst="wedgeRoundRectCallout">
            <a:avLst>
              <a:gd name="adj1" fmla="val 57366"/>
              <a:gd name="adj2" fmla="val -12156"/>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“我不是说你这样想有什么不对。我也没有说，你不该说他们冷漠无情、自私</a:t>
            </a:r>
            <a:r>
              <a:rPr lang="en-US" altLang="zh-CN" sz="1000" dirty="0"/>
              <a:t>……</a:t>
            </a:r>
            <a:r>
              <a:rPr lang="zh-CN" altLang="en-US" sz="1000" dirty="0"/>
              <a:t>。但是，这样的想法让你很生气。想一想，你有什么需要，‘在此时此刻，你需要什么？’”</a:t>
            </a:r>
          </a:p>
        </p:txBody>
      </p:sp>
      <p:sp>
        <p:nvSpPr>
          <p:cNvPr id="18" name="对话气泡: 圆角矩形 17"/>
          <p:cNvSpPr/>
          <p:nvPr/>
        </p:nvSpPr>
        <p:spPr>
          <a:xfrm>
            <a:off x="3317622" y="4154844"/>
            <a:ext cx="2708203" cy="306254"/>
          </a:xfrm>
          <a:prstGeom prst="wedgeRoundRectCallout">
            <a:avLst>
              <a:gd name="adj1" fmla="val -56892"/>
              <a:gd name="adj2" fmla="val -30297"/>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“我需要他们让我去参加那些培训。如果我无法参加培训，出狱后，我还会再进来的。”</a:t>
            </a:r>
          </a:p>
        </p:txBody>
      </p:sp>
      <p:sp>
        <p:nvSpPr>
          <p:cNvPr id="19" name="对话气泡: 圆角矩形 18"/>
          <p:cNvSpPr/>
          <p:nvPr/>
        </p:nvSpPr>
        <p:spPr>
          <a:xfrm>
            <a:off x="3453398" y="4516472"/>
            <a:ext cx="1911484" cy="504056"/>
          </a:xfrm>
          <a:prstGeom prst="wedgeRoundRectCallout">
            <a:avLst>
              <a:gd name="adj1" fmla="val 57366"/>
              <a:gd name="adj2" fmla="val -12156"/>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a:t>“现在你把注意力放在了你的需要上。你是什么样的心情？”</a:t>
            </a:r>
            <a:endParaRPr lang="zh-CN" altLang="en-US" sz="1000" dirty="0"/>
          </a:p>
        </p:txBody>
      </p:sp>
      <p:sp>
        <p:nvSpPr>
          <p:cNvPr id="20" name="对话气泡: 圆角矩形 19"/>
          <p:cNvSpPr/>
          <p:nvPr/>
        </p:nvSpPr>
        <p:spPr>
          <a:xfrm>
            <a:off x="6949058" y="1644078"/>
            <a:ext cx="792087" cy="246221"/>
          </a:xfrm>
          <a:prstGeom prst="wedgeRoundRectCallout">
            <a:avLst>
              <a:gd name="adj1" fmla="val -56892"/>
              <a:gd name="adj2" fmla="val -30297"/>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“害怕。”</a:t>
            </a:r>
          </a:p>
        </p:txBody>
      </p:sp>
      <p:sp>
        <p:nvSpPr>
          <p:cNvPr id="21" name="对话气泡: 圆角矩形 20"/>
          <p:cNvSpPr/>
          <p:nvPr/>
        </p:nvSpPr>
        <p:spPr>
          <a:xfrm>
            <a:off x="6196733" y="1945234"/>
            <a:ext cx="2708203" cy="1296889"/>
          </a:xfrm>
          <a:prstGeom prst="wedgeRoundRectCallout">
            <a:avLst>
              <a:gd name="adj1" fmla="val 57366"/>
              <a:gd name="adj2" fmla="val -12156"/>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现在，假定你是监狱的官员，而我是犯人。如果我把你看作是冷漠无情的官僚，即使我没有当面指责你，那样的想法也会通过眼神流露出来。如果我和你说‘我真的很需要那些培训，如果无法接受培训，我担心我迟早还会被送进监狱</a:t>
            </a:r>
            <a:r>
              <a:rPr lang="en-US" altLang="zh-CN" sz="1000" dirty="0"/>
              <a:t>……’</a:t>
            </a:r>
            <a:r>
              <a:rPr lang="zh-CN" altLang="en-US" sz="1000" dirty="0"/>
              <a:t>与把你看作是冷漠无情的官僚相比，哪种方式更可能使我的愿望得到满足呢？”</a:t>
            </a:r>
          </a:p>
        </p:txBody>
      </p:sp>
      <p:sp>
        <p:nvSpPr>
          <p:cNvPr id="22" name="对话气泡: 圆角矩形 21"/>
          <p:cNvSpPr/>
          <p:nvPr/>
        </p:nvSpPr>
        <p:spPr>
          <a:xfrm>
            <a:off x="6257080" y="3911700"/>
            <a:ext cx="2708203" cy="533052"/>
          </a:xfrm>
          <a:prstGeom prst="wedgeRoundRectCallout">
            <a:avLst>
              <a:gd name="adj1" fmla="val -56892"/>
              <a:gd name="adj2" fmla="val -30297"/>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三个小时后，约翰过来和我说，“马歇尔，我真希望，你两年前就和我说你早上的那番话，那样，我就不会杀了我最好的朋友。”</a:t>
            </a:r>
          </a:p>
        </p:txBody>
      </p:sp>
      <p:sp>
        <p:nvSpPr>
          <p:cNvPr id="23" name="对话气泡: 圆角矩形 22"/>
          <p:cNvSpPr/>
          <p:nvPr/>
        </p:nvSpPr>
        <p:spPr>
          <a:xfrm>
            <a:off x="6308102" y="3297058"/>
            <a:ext cx="1911484" cy="211590"/>
          </a:xfrm>
          <a:prstGeom prst="wedgeRoundRectCallout">
            <a:avLst>
              <a:gd name="adj1" fmla="val 57366"/>
              <a:gd name="adj2" fmla="val -12156"/>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“嘿，伙计，在想些什么？”</a:t>
            </a:r>
          </a:p>
        </p:txBody>
      </p:sp>
      <p:sp>
        <p:nvSpPr>
          <p:cNvPr id="24" name="对话气泡: 圆角矩形 23"/>
          <p:cNvSpPr/>
          <p:nvPr/>
        </p:nvSpPr>
        <p:spPr>
          <a:xfrm>
            <a:off x="7546046" y="3580656"/>
            <a:ext cx="1059196" cy="246221"/>
          </a:xfrm>
          <a:prstGeom prst="wedgeRoundRectCallout">
            <a:avLst>
              <a:gd name="adj1" fmla="val -56892"/>
              <a:gd name="adj2" fmla="val -30297"/>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“说不出口。”</a:t>
            </a:r>
          </a:p>
        </p:txBody>
      </p:sp>
      <p:sp>
        <p:nvSpPr>
          <p:cNvPr id="25" name="文本框 24"/>
          <p:cNvSpPr txBox="1"/>
          <p:nvPr/>
        </p:nvSpPr>
        <p:spPr>
          <a:xfrm>
            <a:off x="6171020" y="4516472"/>
            <a:ext cx="2880321" cy="553998"/>
          </a:xfrm>
          <a:prstGeom prst="rect">
            <a:avLst/>
          </a:prstGeom>
          <a:noFill/>
        </p:spPr>
        <p:txBody>
          <a:bodyPr wrap="square" lIns="91440" tIns="45720" rIns="91440" bIns="45720" rtlCol="0" anchor="t">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pPr marL="0" lvl="0" indent="0" algn="just">
              <a:lnSpc>
                <a:spcPct val="100000"/>
              </a:lnSpc>
              <a:buClrTx/>
              <a:buSzTx/>
              <a:buFont typeface="Arial" panose="020B0604020202020204" pitchFamily="34" charset="0"/>
              <a:buNone/>
            </a:pPr>
            <a:r>
              <a:rPr lang="zh-CN" altLang="en-US" dirty="0">
                <a:solidFill>
                  <a:schemeClr val="tx1"/>
                </a:solidFill>
                <a:sym typeface="+mn-ea"/>
              </a:rPr>
              <a:t>（如果人们认为自己的痛苦是由其他人造成的，并认为那些人应该受到谴责或惩罚，那么，就像这位年轻的囚犯那样，他们播下了暴力的种子）</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5400600" cy="4603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暴力的种子</a:t>
            </a:r>
          </a:p>
        </p:txBody>
      </p:sp>
      <p:sp>
        <p:nvSpPr>
          <p:cNvPr id="3" name="文本框 2"/>
          <p:cNvSpPr txBox="1"/>
          <p:nvPr/>
        </p:nvSpPr>
        <p:spPr>
          <a:xfrm>
            <a:off x="2196530" y="1253626"/>
            <a:ext cx="4680520" cy="246221"/>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把注意力放在对方的需要而不是批评指责上</a:t>
            </a:r>
          </a:p>
        </p:txBody>
      </p:sp>
      <p:sp>
        <p:nvSpPr>
          <p:cNvPr id="4" name="文本框 3"/>
          <p:cNvSpPr txBox="1"/>
          <p:nvPr/>
        </p:nvSpPr>
        <p:spPr>
          <a:xfrm>
            <a:off x="1044402" y="659595"/>
            <a:ext cx="7344816" cy="369332"/>
          </a:xfrm>
          <a:prstGeom prst="rect">
            <a:avLst/>
          </a:prstGeom>
          <a:noFill/>
        </p:spPr>
        <p:txBody>
          <a:bodyPr wrap="square" lIns="0" tIns="0" rIns="0" bIns="0" rtlCol="0">
            <a:spAutoFit/>
          </a:bodyPr>
          <a:lstStyle/>
          <a:p>
            <a:pPr lvl="0" algn="just">
              <a:buClrTx/>
              <a:buSzTx/>
              <a:buFontTx/>
            </a:pPr>
            <a:r>
              <a:rPr lang="zh-CN" altLang="en-US" sz="1200" dirty="0">
                <a:solidFill>
                  <a:schemeClr val="tx1">
                    <a:lumMod val="65000"/>
                    <a:lumOff val="35000"/>
                  </a:schemeClr>
                </a:solidFill>
                <a:ea typeface="思源黑体" panose="020B0500000000000000" pitchFamily="34" charset="-122"/>
                <a:sym typeface="+mn-ea"/>
              </a:rPr>
              <a:t>如果我们满脑子是非对错，把某些人看作是贪婪的人、不负责任的人、骗子或坏人，那么我们就很难与他们建立良好的关系。</a:t>
            </a:r>
          </a:p>
        </p:txBody>
      </p:sp>
      <p:graphicFrame>
        <p:nvGraphicFramePr>
          <p:cNvPr id="6" name="图示 5"/>
          <p:cNvGraphicFramePr/>
          <p:nvPr/>
        </p:nvGraphicFramePr>
        <p:xfrm>
          <a:off x="756370" y="1780456"/>
          <a:ext cx="7632848" cy="30700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5400600" cy="4603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表达愤怒的四个步骤</a:t>
            </a:r>
          </a:p>
        </p:txBody>
      </p:sp>
      <p:sp>
        <p:nvSpPr>
          <p:cNvPr id="3" name="文本框 2"/>
          <p:cNvSpPr txBox="1"/>
          <p:nvPr/>
        </p:nvSpPr>
        <p:spPr>
          <a:xfrm>
            <a:off x="2196530" y="1253626"/>
            <a:ext cx="4680520" cy="246221"/>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四个步骤</a:t>
            </a:r>
          </a:p>
        </p:txBody>
      </p:sp>
      <p:sp>
        <p:nvSpPr>
          <p:cNvPr id="4" name="文本框 3"/>
          <p:cNvSpPr txBox="1"/>
          <p:nvPr/>
        </p:nvSpPr>
        <p:spPr>
          <a:xfrm>
            <a:off x="1044402" y="659595"/>
            <a:ext cx="7344816" cy="184666"/>
          </a:xfrm>
          <a:prstGeom prst="rect">
            <a:avLst/>
          </a:prstGeom>
          <a:noFill/>
        </p:spPr>
        <p:txBody>
          <a:bodyPr wrap="square" lIns="0" tIns="0" rIns="0" bIns="0" rtlCol="0">
            <a:spAutoFit/>
          </a:bodyPr>
          <a:lstStyle/>
          <a:p>
            <a:pPr lvl="0" algn="just">
              <a:buClrTx/>
              <a:buSzTx/>
              <a:buFontTx/>
            </a:pPr>
            <a:r>
              <a:rPr lang="zh-CN" altLang="en-US" sz="1200" dirty="0">
                <a:solidFill>
                  <a:schemeClr val="tx1">
                    <a:lumMod val="65000"/>
                    <a:lumOff val="35000"/>
                  </a:schemeClr>
                </a:solidFill>
                <a:ea typeface="思源黑体" panose="020B0500000000000000" pitchFamily="34" charset="-122"/>
                <a:sym typeface="+mn-ea"/>
              </a:rPr>
              <a:t>现在让我们看看非暴力沟通表达愤怒的具体步骤。</a:t>
            </a:r>
          </a:p>
        </p:txBody>
      </p:sp>
      <p:graphicFrame>
        <p:nvGraphicFramePr>
          <p:cNvPr id="5" name="图示 4"/>
          <p:cNvGraphicFramePr/>
          <p:nvPr/>
        </p:nvGraphicFramePr>
        <p:xfrm>
          <a:off x="108298" y="1348409"/>
          <a:ext cx="8856984" cy="16155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文本框 6"/>
          <p:cNvSpPr txBox="1"/>
          <p:nvPr/>
        </p:nvSpPr>
        <p:spPr>
          <a:xfrm>
            <a:off x="108298" y="2644552"/>
            <a:ext cx="2016224" cy="898772"/>
          </a:xfrm>
          <a:prstGeom prst="rect">
            <a:avLst/>
          </a:prstGeom>
          <a:noFill/>
        </p:spPr>
        <p:txBody>
          <a:bodyPr wrap="square" lIns="0" tIns="0" rIns="0" bIns="0" rtlCol="0">
            <a:spAutoFit/>
          </a:bodyPr>
          <a:lstStyle>
            <a:defPPr>
              <a:defRPr lang="zh-CN"/>
            </a:defPPr>
            <a:lvl1pPr algn="just">
              <a:lnSpc>
                <a:spcPct val="150000"/>
              </a:lnSpc>
              <a:defRPr sz="1000" b="0">
                <a:solidFill>
                  <a:schemeClr val="tx1">
                    <a:lumMod val="65000"/>
                    <a:lumOff val="3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首先，停下来，除了呼吸，什么都别做。我们避免采取行动去指责或惩罚对方。我们只是静静地体会自己。</a:t>
            </a:r>
          </a:p>
        </p:txBody>
      </p:sp>
      <p:sp>
        <p:nvSpPr>
          <p:cNvPr id="8" name="文本框 7"/>
          <p:cNvSpPr txBox="1"/>
          <p:nvPr/>
        </p:nvSpPr>
        <p:spPr>
          <a:xfrm>
            <a:off x="2412554" y="2640473"/>
            <a:ext cx="2016224" cy="2052934"/>
          </a:xfrm>
          <a:prstGeom prst="rect">
            <a:avLst/>
          </a:prstGeom>
          <a:noFill/>
        </p:spPr>
        <p:txBody>
          <a:bodyPr wrap="square" lIns="0" tIns="0" rIns="0" bIns="0" rtlCol="0">
            <a:spAutoFit/>
          </a:bodyPr>
          <a:lstStyle>
            <a:defPPr>
              <a:defRPr lang="zh-CN"/>
            </a:defPPr>
            <a:lvl1pPr algn="just">
              <a:lnSpc>
                <a:spcPct val="150000"/>
              </a:lnSpc>
              <a:defRPr sz="1000" b="0">
                <a:solidFill>
                  <a:schemeClr val="tx1">
                    <a:lumMod val="65000"/>
                    <a:lumOff val="3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a:t>或惩罚对方。我们只是静静地体会自己。接着，想一想是什么想法使我们生气了。例如，无意中听到某个人的谈话后，我们认为由于种族的原因自己遭到了排斥。这时，我们体会着愤怒，并留意脑海中盘旋的想法：“这太不公平了！她这是种族歧视！”我们知道，像这样的想法是尚未满足的需要的可悲表达。</a:t>
            </a:r>
            <a:endParaRPr lang="zh-CN" altLang="en-US" dirty="0"/>
          </a:p>
        </p:txBody>
      </p:sp>
      <p:sp>
        <p:nvSpPr>
          <p:cNvPr id="9" name="文本框 8"/>
          <p:cNvSpPr txBox="1"/>
          <p:nvPr/>
        </p:nvSpPr>
        <p:spPr>
          <a:xfrm>
            <a:off x="4717604" y="2640473"/>
            <a:ext cx="2016224" cy="898772"/>
          </a:xfrm>
          <a:prstGeom prst="rect">
            <a:avLst/>
          </a:prstGeom>
          <a:noFill/>
        </p:spPr>
        <p:txBody>
          <a:bodyPr wrap="square" lIns="0" tIns="0" rIns="0" bIns="0" rtlCol="0">
            <a:spAutoFit/>
          </a:bodyPr>
          <a:lstStyle>
            <a:defPPr>
              <a:defRPr lang="zh-CN"/>
            </a:defPPr>
            <a:lvl1pPr algn="just">
              <a:lnSpc>
                <a:spcPct val="150000"/>
              </a:lnSpc>
              <a:defRPr sz="1000" b="0">
                <a:solidFill>
                  <a:schemeClr val="tx1">
                    <a:lumMod val="65000"/>
                    <a:lumOff val="3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接下来，就去了解自己想要满足的需要。如果我把某个人当作种族主义者，我的需要也许是接纳、平等、尊重或联系。</a:t>
            </a:r>
          </a:p>
        </p:txBody>
      </p:sp>
      <p:sp>
        <p:nvSpPr>
          <p:cNvPr id="10" name="文本框 9"/>
          <p:cNvSpPr txBox="1"/>
          <p:nvPr/>
        </p:nvSpPr>
        <p:spPr>
          <a:xfrm>
            <a:off x="6977878" y="2640473"/>
            <a:ext cx="2016224" cy="898772"/>
          </a:xfrm>
          <a:prstGeom prst="rect">
            <a:avLst/>
          </a:prstGeom>
          <a:noFill/>
        </p:spPr>
        <p:txBody>
          <a:bodyPr wrap="square" lIns="0" tIns="0" rIns="0" bIns="0" rtlCol="0">
            <a:spAutoFit/>
          </a:bodyPr>
          <a:lstStyle>
            <a:defPPr>
              <a:defRPr lang="zh-CN"/>
            </a:defPPr>
            <a:lvl1pPr algn="just">
              <a:lnSpc>
                <a:spcPct val="150000"/>
              </a:lnSpc>
              <a:defRPr sz="1000" b="0">
                <a:solidFill>
                  <a:schemeClr val="tx1">
                    <a:lumMod val="65000"/>
                    <a:lumOff val="3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为了充分表达自己，我们现在需要张开嘴，说出我们的愤怒</a:t>
            </a:r>
            <a:r>
              <a:rPr lang="en-US" altLang="zh-CN" dirty="0"/>
              <a:t>——</a:t>
            </a:r>
            <a:r>
              <a:rPr lang="zh-CN" altLang="en-US" dirty="0"/>
              <a:t>怒火此时已被转化为需要以及与需要相联系的情感。</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5400600" cy="4603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先倾听他人</a:t>
            </a:r>
          </a:p>
        </p:txBody>
      </p:sp>
      <p:sp>
        <p:nvSpPr>
          <p:cNvPr id="3" name="文本框 2"/>
          <p:cNvSpPr txBox="1"/>
          <p:nvPr/>
        </p:nvSpPr>
        <p:spPr>
          <a:xfrm>
            <a:off x="2196530" y="1253626"/>
            <a:ext cx="4680520" cy="246221"/>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案例：种族和民族歧视</a:t>
            </a:r>
          </a:p>
        </p:txBody>
      </p:sp>
      <p:sp>
        <p:nvSpPr>
          <p:cNvPr id="4" name="文本框 3"/>
          <p:cNvSpPr txBox="1"/>
          <p:nvPr/>
        </p:nvSpPr>
        <p:spPr>
          <a:xfrm>
            <a:off x="1044402" y="659595"/>
            <a:ext cx="7344816" cy="553998"/>
          </a:xfrm>
          <a:prstGeom prst="rect">
            <a:avLst/>
          </a:prstGeom>
          <a:noFill/>
        </p:spPr>
        <p:txBody>
          <a:bodyPr wrap="square" lIns="0" tIns="0" rIns="0" bIns="0" rtlCol="0">
            <a:spAutoFit/>
          </a:bodyPr>
          <a:lstStyle/>
          <a:p>
            <a:pPr lvl="0" algn="just">
              <a:buClrTx/>
              <a:buSzTx/>
              <a:buFontTx/>
            </a:pPr>
            <a:r>
              <a:rPr lang="zh-CN" altLang="en-US" sz="1200" dirty="0">
                <a:solidFill>
                  <a:schemeClr val="tx1">
                    <a:lumMod val="65000"/>
                    <a:lumOff val="35000"/>
                  </a:schemeClr>
                </a:solidFill>
                <a:ea typeface="思源黑体" panose="020B0500000000000000" pitchFamily="34" charset="-122"/>
                <a:sym typeface="+mn-ea"/>
              </a:rPr>
              <a:t>然而，在大多数情况下，在表达自己之前，我们需要先倾听他人。如果对方还处于某种情绪中，他们就很难静下心来体会我们的感受和需要。一旦我们用心倾听他们，并表达我们的理解，在得到倾听和理解之后，他们一般也就会开始留意我们的感受和需要。</a:t>
            </a:r>
          </a:p>
        </p:txBody>
      </p:sp>
      <p:sp>
        <p:nvSpPr>
          <p:cNvPr id="5" name="文本框 4"/>
          <p:cNvSpPr txBox="1"/>
          <p:nvPr/>
        </p:nvSpPr>
        <p:spPr>
          <a:xfrm>
            <a:off x="607481" y="1636440"/>
            <a:ext cx="2880320" cy="615553"/>
          </a:xfrm>
          <a:prstGeom prst="rect">
            <a:avLst/>
          </a:prstGeom>
          <a:noFill/>
        </p:spPr>
        <p:txBody>
          <a:bodyPr wrap="square" lIns="0" tIns="0" rIns="0" bIns="0" rtlCol="0">
            <a:spAutoFit/>
          </a:bodyPr>
          <a:lstStyle>
            <a:defPPr>
              <a:defRPr lang="zh-CN"/>
            </a:defPPr>
            <a:lvl1pPr algn="just">
              <a:lnSpc>
                <a:spcPct val="150000"/>
              </a:lnSpc>
              <a:defRPr sz="1000" b="0">
                <a:solidFill>
                  <a:schemeClr val="tx1">
                    <a:lumMod val="65000"/>
                    <a:lumOff val="3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a:lnSpc>
                <a:spcPct val="100000"/>
              </a:lnSpc>
            </a:pPr>
            <a:r>
              <a:rPr lang="zh-CN" altLang="en-US" dirty="0"/>
              <a:t>有些人，对一些种族和民族，有着某种特定的看法。有一天清早，作者从机场乘出租车前往市区。突然，车内的喇叭传来出租车调度中心的声音：“请到犹太教堂门口接费希曼先生。”</a:t>
            </a:r>
          </a:p>
        </p:txBody>
      </p:sp>
      <p:sp>
        <p:nvSpPr>
          <p:cNvPr id="6" name="对话气泡: 圆角矩形 5"/>
          <p:cNvSpPr/>
          <p:nvPr/>
        </p:nvSpPr>
        <p:spPr>
          <a:xfrm>
            <a:off x="619113" y="2284512"/>
            <a:ext cx="2153481" cy="504056"/>
          </a:xfrm>
          <a:prstGeom prst="wedgeRoundRectCallout">
            <a:avLst>
              <a:gd name="adj1" fmla="val -56892"/>
              <a:gd name="adj2" fmla="val -30297"/>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坐在我旁边的一位先生嘀咕了一句：“这些该死的犹太人起得这么早，把别人口袋的钱都掏光了。”</a:t>
            </a:r>
          </a:p>
        </p:txBody>
      </p:sp>
      <p:sp>
        <p:nvSpPr>
          <p:cNvPr id="7" name="对话气泡: 圆角矩形 6"/>
          <p:cNvSpPr/>
          <p:nvPr/>
        </p:nvSpPr>
        <p:spPr>
          <a:xfrm>
            <a:off x="607480" y="3148608"/>
            <a:ext cx="1805073" cy="504056"/>
          </a:xfrm>
          <a:prstGeom prst="wedgeRoundRectCallout">
            <a:avLst>
              <a:gd name="adj1" fmla="val 57366"/>
              <a:gd name="adj2" fmla="val -12156"/>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“你有些不满吧？”我问他，“听起来，你可能有过一些不愉快的经历。”</a:t>
            </a:r>
          </a:p>
        </p:txBody>
      </p:sp>
      <p:sp>
        <p:nvSpPr>
          <p:cNvPr id="8" name="文本框 7"/>
          <p:cNvSpPr txBox="1"/>
          <p:nvPr/>
        </p:nvSpPr>
        <p:spPr>
          <a:xfrm>
            <a:off x="468338" y="2788568"/>
            <a:ext cx="3019462" cy="400110"/>
          </a:xfrm>
          <a:prstGeom prst="rect">
            <a:avLst/>
          </a:prstGeom>
          <a:noFill/>
        </p:spPr>
        <p:txBody>
          <a:bodyPr wrap="square" lIns="91440" tIns="45720" rIns="91440" bIns="45720" rtlCol="0" anchor="t">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pPr marL="0" lvl="0" indent="0" algn="just">
              <a:lnSpc>
                <a:spcPct val="100000"/>
              </a:lnSpc>
              <a:buClrTx/>
              <a:buSzTx/>
              <a:buFont typeface="Arial" panose="020B0604020202020204" pitchFamily="34" charset="0"/>
              <a:buNone/>
            </a:pPr>
            <a:r>
              <a:rPr lang="zh-CN" altLang="en-US" dirty="0">
                <a:solidFill>
                  <a:schemeClr val="tx1"/>
                </a:solidFill>
                <a:sym typeface="+mn-ea"/>
              </a:rPr>
              <a:t>（作者十分恼火，但他努力让自己平静下来，体会那个人的感受和需要）</a:t>
            </a:r>
          </a:p>
        </p:txBody>
      </p:sp>
      <p:sp>
        <p:nvSpPr>
          <p:cNvPr id="9" name="文本框 8"/>
          <p:cNvSpPr txBox="1"/>
          <p:nvPr/>
        </p:nvSpPr>
        <p:spPr>
          <a:xfrm>
            <a:off x="468338" y="3652664"/>
            <a:ext cx="3019462" cy="707886"/>
          </a:xfrm>
          <a:prstGeom prst="rect">
            <a:avLst/>
          </a:prstGeom>
          <a:noFill/>
        </p:spPr>
        <p:txBody>
          <a:bodyPr wrap="square" lIns="91440" tIns="45720" rIns="91440" bIns="45720" rtlCol="0" anchor="t">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pPr marL="0" lvl="0" indent="0" algn="just">
              <a:lnSpc>
                <a:spcPct val="100000"/>
              </a:lnSpc>
              <a:buClrTx/>
              <a:buSzTx/>
              <a:buFont typeface="Arial" panose="020B0604020202020204" pitchFamily="34" charset="0"/>
              <a:buNone/>
            </a:pPr>
            <a:r>
              <a:rPr lang="zh-CN" altLang="en-US" dirty="0">
                <a:solidFill>
                  <a:schemeClr val="tx1"/>
                </a:solidFill>
                <a:sym typeface="+mn-ea"/>
              </a:rPr>
              <a:t>（作者试图去了解那个人的痛苦，因为作者知道，如果那个人还在痛苦之中，是无法倾听他的心声的。所以要先去倾听对方的心声，并表达理解和尊重，那么他才会理解作者）</a:t>
            </a:r>
          </a:p>
        </p:txBody>
      </p:sp>
      <p:sp>
        <p:nvSpPr>
          <p:cNvPr id="10" name="对话气泡: 圆角矩形 9"/>
          <p:cNvSpPr/>
          <p:nvPr/>
        </p:nvSpPr>
        <p:spPr>
          <a:xfrm>
            <a:off x="619113" y="4300736"/>
            <a:ext cx="2369505" cy="353492"/>
          </a:xfrm>
          <a:prstGeom prst="wedgeRoundRectCallout">
            <a:avLst>
              <a:gd name="adj1" fmla="val -56892"/>
              <a:gd name="adj2" fmla="val -30297"/>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他看了我一眼。“是的，这些人真惹人讨厌，他们做什么都是为了钱。”</a:t>
            </a:r>
          </a:p>
        </p:txBody>
      </p:sp>
      <p:sp>
        <p:nvSpPr>
          <p:cNvPr id="11" name="对话气泡: 圆角矩形 10"/>
          <p:cNvSpPr/>
          <p:nvPr/>
        </p:nvSpPr>
        <p:spPr>
          <a:xfrm>
            <a:off x="242568" y="4660776"/>
            <a:ext cx="2818058" cy="353492"/>
          </a:xfrm>
          <a:prstGeom prst="wedgeRoundRectCallout">
            <a:avLst>
              <a:gd name="adj1" fmla="val 57366"/>
              <a:gd name="adj2" fmla="val -12156"/>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“你有点厌恶他们，在经济上和他们有来往时，你认为自己需要小心点？”</a:t>
            </a:r>
          </a:p>
        </p:txBody>
      </p:sp>
      <p:sp>
        <p:nvSpPr>
          <p:cNvPr id="12" name="对话气泡: 圆角矩形 11"/>
          <p:cNvSpPr/>
          <p:nvPr/>
        </p:nvSpPr>
        <p:spPr>
          <a:xfrm>
            <a:off x="3825797" y="1636440"/>
            <a:ext cx="872731" cy="255512"/>
          </a:xfrm>
          <a:prstGeom prst="wedgeRoundRectCallout">
            <a:avLst>
              <a:gd name="adj1" fmla="val -56892"/>
              <a:gd name="adj2" fmla="val -30297"/>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“正是！”</a:t>
            </a:r>
          </a:p>
        </p:txBody>
      </p:sp>
      <p:sp>
        <p:nvSpPr>
          <p:cNvPr id="13" name="文本框 12"/>
          <p:cNvSpPr txBox="1"/>
          <p:nvPr/>
        </p:nvSpPr>
        <p:spPr>
          <a:xfrm>
            <a:off x="3583238" y="1960585"/>
            <a:ext cx="2153481" cy="1323439"/>
          </a:xfrm>
          <a:prstGeom prst="rect">
            <a:avLst/>
          </a:prstGeom>
          <a:noFill/>
        </p:spPr>
        <p:txBody>
          <a:bodyPr wrap="square" lIns="91440" tIns="45720" rIns="91440" bIns="45720" rtlCol="0" anchor="t">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pPr marL="0" lvl="0" indent="0" algn="just">
              <a:lnSpc>
                <a:spcPct val="100000"/>
              </a:lnSpc>
              <a:buClrTx/>
              <a:buSzTx/>
              <a:buFont typeface="Arial" panose="020B0604020202020204" pitchFamily="34" charset="0"/>
              <a:buNone/>
            </a:pPr>
            <a:r>
              <a:rPr lang="zh-CN" altLang="en-US" dirty="0">
                <a:solidFill>
                  <a:schemeClr val="tx1"/>
                </a:solidFill>
                <a:sym typeface="+mn-ea"/>
              </a:rPr>
              <a:t>（作者意识到，那个人是在感到担心，想保护自己。当我们专注于他人的感受和需要时，我们就会发现彼此作为人的共同点。如果作者不强调自己与他人观念的不同，他就较容易接纳他们。倾听他们的感受和需要，而不纠缠于他们的想法，我们的生活将会变得愉快得多）</a:t>
            </a:r>
          </a:p>
        </p:txBody>
      </p:sp>
      <p:sp>
        <p:nvSpPr>
          <p:cNvPr id="14" name="对话气泡: 圆角矩形 13"/>
          <p:cNvSpPr/>
          <p:nvPr/>
        </p:nvSpPr>
        <p:spPr>
          <a:xfrm>
            <a:off x="3711861" y="3289396"/>
            <a:ext cx="2024858" cy="382778"/>
          </a:xfrm>
          <a:prstGeom prst="wedgeRoundRectCallout">
            <a:avLst>
              <a:gd name="adj1" fmla="val -56892"/>
              <a:gd name="adj2" fmla="val -30297"/>
              <a:gd name="adj3" fmla="val 1666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此间这位乘客一直在抱怨，作者只是静静地听着，试图理解他。</a:t>
            </a:r>
          </a:p>
        </p:txBody>
      </p:sp>
      <p:sp>
        <p:nvSpPr>
          <p:cNvPr id="15" name="对话气泡: 圆角矩形 14"/>
          <p:cNvSpPr/>
          <p:nvPr/>
        </p:nvSpPr>
        <p:spPr>
          <a:xfrm>
            <a:off x="3583321" y="3762786"/>
            <a:ext cx="2369505" cy="753974"/>
          </a:xfrm>
          <a:prstGeom prst="wedgeRoundRectCallout">
            <a:avLst>
              <a:gd name="adj1" fmla="val 57366"/>
              <a:gd name="adj2" fmla="val -12156"/>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“一开始，听到你对犹太人的评论时，我很生气，也很伤心。因为我对犹太人的印象和你说的很不一样，我真希望你能有一些别的体验。我想请你告诉我，你怎么理解我说的话？”</a:t>
            </a:r>
          </a:p>
        </p:txBody>
      </p:sp>
      <p:sp>
        <p:nvSpPr>
          <p:cNvPr id="16" name="对话气泡: 圆角矩形 15"/>
          <p:cNvSpPr/>
          <p:nvPr/>
        </p:nvSpPr>
        <p:spPr>
          <a:xfrm>
            <a:off x="3721358" y="4617202"/>
            <a:ext cx="1211476" cy="397065"/>
          </a:xfrm>
          <a:prstGeom prst="wedgeRoundRectCallout">
            <a:avLst>
              <a:gd name="adj1" fmla="val -56892"/>
              <a:gd name="adj2" fmla="val -30297"/>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“哦，我并没有说他们都是</a:t>
            </a:r>
            <a:r>
              <a:rPr lang="en-US" altLang="zh-CN" sz="1000" dirty="0"/>
              <a:t>……”</a:t>
            </a:r>
            <a:endParaRPr lang="zh-CN" altLang="en-US" sz="1000" dirty="0"/>
          </a:p>
        </p:txBody>
      </p:sp>
      <p:sp>
        <p:nvSpPr>
          <p:cNvPr id="17" name="对话气泡: 圆角矩形 16"/>
          <p:cNvSpPr/>
          <p:nvPr/>
        </p:nvSpPr>
        <p:spPr>
          <a:xfrm>
            <a:off x="6300987" y="1538566"/>
            <a:ext cx="1800200" cy="422019"/>
          </a:xfrm>
          <a:prstGeom prst="wedgeRoundRectCallout">
            <a:avLst>
              <a:gd name="adj1" fmla="val 57366"/>
              <a:gd name="adj2" fmla="val -12156"/>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“对不起。我想请你告诉我，你怎么理解我说的话？”</a:t>
            </a:r>
          </a:p>
        </p:txBody>
      </p:sp>
      <p:sp>
        <p:nvSpPr>
          <p:cNvPr id="18" name="对话气泡: 圆角矩形 17"/>
          <p:cNvSpPr/>
          <p:nvPr/>
        </p:nvSpPr>
        <p:spPr>
          <a:xfrm>
            <a:off x="6301666" y="1996480"/>
            <a:ext cx="1211476" cy="217045"/>
          </a:xfrm>
          <a:prstGeom prst="wedgeRoundRectCallout">
            <a:avLst>
              <a:gd name="adj1" fmla="val -56892"/>
              <a:gd name="adj2" fmla="val -30297"/>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“你在讲什么？”</a:t>
            </a:r>
          </a:p>
        </p:txBody>
      </p:sp>
      <p:sp>
        <p:nvSpPr>
          <p:cNvPr id="19" name="对话气泡: 圆角矩形 18"/>
          <p:cNvSpPr/>
          <p:nvPr/>
        </p:nvSpPr>
        <p:spPr>
          <a:xfrm>
            <a:off x="6008213" y="2212504"/>
            <a:ext cx="2880319" cy="954385"/>
          </a:xfrm>
          <a:prstGeom prst="wedgeRoundRectCallout">
            <a:avLst>
              <a:gd name="adj1" fmla="val 57366"/>
              <a:gd name="adj2" fmla="val -12156"/>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请让我重复一遍。我真的希望你听到我的痛苦。你听到我的痛苦对我很重要。我刚才说的是，听到你对犹太人的评论，我很伤心。因为我对犹太人的印象和你说的很不一样。我很希望，对犹太人，你能有一些别的体验。我想请你告诉我，你怎么理解我说的话？”</a:t>
            </a:r>
          </a:p>
        </p:txBody>
      </p:sp>
      <p:sp>
        <p:nvSpPr>
          <p:cNvPr id="20" name="对话气泡: 圆角矩形 19"/>
          <p:cNvSpPr/>
          <p:nvPr/>
        </p:nvSpPr>
        <p:spPr>
          <a:xfrm>
            <a:off x="6304266" y="3148608"/>
            <a:ext cx="2444991" cy="197758"/>
          </a:xfrm>
          <a:prstGeom prst="wedgeRoundRectCallout">
            <a:avLst>
              <a:gd name="adj1" fmla="val -56892"/>
              <a:gd name="adj2" fmla="val -30297"/>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“你的意思是说，我没有权利那样说。”</a:t>
            </a:r>
          </a:p>
        </p:txBody>
      </p:sp>
      <p:sp>
        <p:nvSpPr>
          <p:cNvPr id="21" name="对话气泡: 圆角矩形 20"/>
          <p:cNvSpPr/>
          <p:nvPr/>
        </p:nvSpPr>
        <p:spPr>
          <a:xfrm>
            <a:off x="6166029" y="3420341"/>
            <a:ext cx="2722503" cy="382778"/>
          </a:xfrm>
          <a:prstGeom prst="wedgeRoundRectCallout">
            <a:avLst>
              <a:gd name="adj1" fmla="val 57366"/>
              <a:gd name="adj2" fmla="val -12156"/>
              <a:gd name="adj3" fmla="val 16667"/>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“不是这样的。我希望你对我的话有不同的理解。我真的不想指责你。我无意指责你。”</a:t>
            </a:r>
          </a:p>
        </p:txBody>
      </p:sp>
      <p:sp>
        <p:nvSpPr>
          <p:cNvPr id="22" name="对话气泡: 圆角矩形 21"/>
          <p:cNvSpPr/>
          <p:nvPr/>
        </p:nvSpPr>
        <p:spPr>
          <a:xfrm>
            <a:off x="6232259" y="3825860"/>
            <a:ext cx="2656273" cy="339939"/>
          </a:xfrm>
          <a:prstGeom prst="wedgeRoundRectCallout">
            <a:avLst>
              <a:gd name="adj1" fmla="val -56892"/>
              <a:gd name="adj2" fmla="val -30297"/>
              <a:gd name="adj3" fmla="val 16667"/>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000" dirty="0"/>
              <a:t>我怎么可以那样说话，我真的太不应该了。”</a:t>
            </a:r>
          </a:p>
        </p:txBody>
      </p:sp>
      <p:sp>
        <p:nvSpPr>
          <p:cNvPr id="23" name="文本框 22"/>
          <p:cNvSpPr txBox="1"/>
          <p:nvPr/>
        </p:nvSpPr>
        <p:spPr>
          <a:xfrm>
            <a:off x="6008213" y="4156720"/>
            <a:ext cx="3029077" cy="1015663"/>
          </a:xfrm>
          <a:prstGeom prst="rect">
            <a:avLst/>
          </a:prstGeom>
          <a:noFill/>
        </p:spPr>
        <p:txBody>
          <a:bodyPr wrap="square" lIns="91440" tIns="45720" rIns="91440" bIns="45720" rtlCol="0" anchor="t">
            <a:spAutoFit/>
          </a:bodyPr>
          <a:lstStyle>
            <a:defPPr>
              <a:defRPr lang="zh-CN"/>
            </a:defPPr>
            <a:lvl1pPr algn="just">
              <a:lnSpc>
                <a:spcPct val="150000"/>
              </a:lnSpc>
              <a:defRPr sz="1000">
                <a:solidFill>
                  <a:schemeClr val="tx1">
                    <a:lumMod val="65000"/>
                    <a:lumOff val="35000"/>
                  </a:schemeClr>
                </a:solidFill>
                <a:ea typeface="思源黑体" panose="020B0500000000000000" pitchFamily="34" charset="-122"/>
              </a:defRPr>
            </a:lvl1pPr>
          </a:lstStyle>
          <a:p>
            <a:pPr marL="0" lvl="0" indent="0" algn="just">
              <a:lnSpc>
                <a:spcPct val="100000"/>
              </a:lnSpc>
              <a:buClrTx/>
              <a:buSzTx/>
              <a:buFont typeface="Arial" panose="020B0604020202020204" pitchFamily="34" charset="0"/>
              <a:buNone/>
            </a:pPr>
            <a:r>
              <a:rPr lang="zh-CN" altLang="en-US" dirty="0">
                <a:solidFill>
                  <a:schemeClr val="tx1"/>
                </a:solidFill>
                <a:sym typeface="+mn-ea"/>
              </a:rPr>
              <a:t>（他仍然没有在体会我的痛苦</a:t>
            </a:r>
            <a:r>
              <a:rPr lang="en-US" altLang="zh-CN" dirty="0">
                <a:solidFill>
                  <a:schemeClr val="tx1"/>
                </a:solidFill>
                <a:sym typeface="+mn-ea"/>
              </a:rPr>
              <a:t>——</a:t>
            </a:r>
            <a:r>
              <a:rPr lang="zh-CN" altLang="en-US" dirty="0">
                <a:solidFill>
                  <a:schemeClr val="tx1"/>
                </a:solidFill>
                <a:sym typeface="+mn-ea"/>
              </a:rPr>
              <a:t>相反，他沉浸于自我惩罚所带来的痛苦之中。我不希望他听到指责，因为我想提醒他我的痛苦。指责别人是很容易的，一旦我们注意到他们认为自己受到了指责，或发现他们在责备自己，我们也许就需要暂时停下来，并去理解他们所经历的痛苦）</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5400600" cy="4603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给自己时间</a:t>
            </a:r>
          </a:p>
        </p:txBody>
      </p:sp>
      <p:sp>
        <p:nvSpPr>
          <p:cNvPr id="3" name="文本框 2"/>
          <p:cNvSpPr txBox="1"/>
          <p:nvPr/>
        </p:nvSpPr>
        <p:spPr>
          <a:xfrm>
            <a:off x="2196530" y="1253626"/>
            <a:ext cx="4680520" cy="246221"/>
          </a:xfrm>
          <a:prstGeom prst="rect">
            <a:avLst/>
          </a:prstGeom>
          <a:noFill/>
        </p:spPr>
        <p:txBody>
          <a:bodyPr wrap="square" lIns="0" tIns="0" rIns="0" bIns="0" rtlCol="0">
            <a:spAutoFit/>
          </a:bodyPr>
          <a:lstStyle>
            <a:defPPr>
              <a:defRPr lang="zh-CN"/>
            </a:defPPr>
            <a:lvl1pPr algn="ctr">
              <a:defRPr sz="1600" b="1">
                <a:solidFill>
                  <a:schemeClr val="tx1">
                    <a:lumMod val="75000"/>
                    <a:lumOff val="2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案例：非暴力沟通的卡片练习</a:t>
            </a:r>
          </a:p>
        </p:txBody>
      </p:sp>
      <p:sp>
        <p:nvSpPr>
          <p:cNvPr id="4" name="文本框 3"/>
          <p:cNvSpPr txBox="1"/>
          <p:nvPr/>
        </p:nvSpPr>
        <p:spPr>
          <a:xfrm>
            <a:off x="1044402" y="659595"/>
            <a:ext cx="7344816" cy="553998"/>
          </a:xfrm>
          <a:prstGeom prst="rect">
            <a:avLst/>
          </a:prstGeom>
          <a:noFill/>
        </p:spPr>
        <p:txBody>
          <a:bodyPr wrap="square" lIns="0" tIns="0" rIns="0" bIns="0" rtlCol="0">
            <a:spAutoFit/>
          </a:bodyPr>
          <a:lstStyle/>
          <a:p>
            <a:pPr lvl="0" algn="just">
              <a:buClrTx/>
              <a:buSzTx/>
              <a:buFontTx/>
            </a:pPr>
            <a:r>
              <a:rPr lang="zh-CN" altLang="en-US" sz="1200" dirty="0">
                <a:solidFill>
                  <a:schemeClr val="tx1">
                    <a:lumMod val="65000"/>
                    <a:lumOff val="35000"/>
                  </a:schemeClr>
                </a:solidFill>
                <a:ea typeface="思源黑体" panose="020B0500000000000000" pitchFamily="34" charset="-122"/>
                <a:sym typeface="+mn-ea"/>
              </a:rPr>
              <a:t>我们需要有足够的耐心来学习和运用非暴力沟通。在与人交往的过程中，我们的第一反应常常是习惯性的反应，因此，运用非暴力沟通有时是很别扭的事。然而，如果我们想要实现自己的人生选择，我们就要给自己充分的时间。</a:t>
            </a:r>
          </a:p>
        </p:txBody>
      </p:sp>
      <p:sp>
        <p:nvSpPr>
          <p:cNvPr id="5" name="文本框 4"/>
          <p:cNvSpPr txBox="1"/>
          <p:nvPr/>
        </p:nvSpPr>
        <p:spPr>
          <a:xfrm>
            <a:off x="2158089" y="1636440"/>
            <a:ext cx="4829409" cy="153888"/>
          </a:xfrm>
          <a:prstGeom prst="rect">
            <a:avLst/>
          </a:prstGeom>
          <a:noFill/>
        </p:spPr>
        <p:txBody>
          <a:bodyPr wrap="square" lIns="0" tIns="0" rIns="0" bIns="0" rtlCol="0">
            <a:spAutoFit/>
          </a:bodyPr>
          <a:lstStyle>
            <a:defPPr>
              <a:defRPr lang="zh-CN"/>
            </a:defPPr>
            <a:lvl1pPr algn="just">
              <a:lnSpc>
                <a:spcPct val="150000"/>
              </a:lnSpc>
              <a:defRPr sz="1000" b="0">
                <a:solidFill>
                  <a:schemeClr val="tx1">
                    <a:lumMod val="65000"/>
                    <a:lumOff val="3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a:lnSpc>
                <a:spcPct val="100000"/>
              </a:lnSpc>
            </a:pPr>
            <a:r>
              <a:rPr lang="zh-CN" altLang="en-US" dirty="0"/>
              <a:t>作者的朋友萨姆</a:t>
            </a:r>
            <a:r>
              <a:rPr lang="en-US" altLang="zh-CN" dirty="0"/>
              <a:t>·</a:t>
            </a:r>
            <a:r>
              <a:rPr lang="zh-CN" altLang="en-US" dirty="0"/>
              <a:t>威廉斯（</a:t>
            </a:r>
            <a:r>
              <a:rPr lang="en-US" altLang="zh-CN" dirty="0"/>
              <a:t>Sam Williams</a:t>
            </a:r>
            <a:r>
              <a:rPr lang="zh-CN" altLang="en-US" dirty="0"/>
              <a:t>）把非暴力沟通的表达形式写在了一张卡片上。</a:t>
            </a:r>
          </a:p>
        </p:txBody>
      </p:sp>
      <p:grpSp>
        <p:nvGrpSpPr>
          <p:cNvPr id="18" name="组合 17"/>
          <p:cNvGrpSpPr/>
          <p:nvPr/>
        </p:nvGrpSpPr>
        <p:grpSpPr>
          <a:xfrm>
            <a:off x="720365" y="1996480"/>
            <a:ext cx="7704856" cy="2830214"/>
            <a:chOff x="396330" y="2189874"/>
            <a:chExt cx="7704856" cy="2830214"/>
          </a:xfrm>
        </p:grpSpPr>
        <p:grpSp>
          <p:nvGrpSpPr>
            <p:cNvPr id="14" name="组合 13"/>
            <p:cNvGrpSpPr/>
            <p:nvPr/>
          </p:nvGrpSpPr>
          <p:grpSpPr>
            <a:xfrm>
              <a:off x="1296384" y="2189874"/>
              <a:ext cx="1044162" cy="1008112"/>
              <a:chOff x="1548458" y="2189874"/>
              <a:chExt cx="1044162" cy="1008112"/>
            </a:xfrm>
          </p:grpSpPr>
          <p:sp>
            <p:nvSpPr>
              <p:cNvPr id="6" name="等腰三角形 5"/>
              <p:cNvSpPr/>
              <p:nvPr/>
            </p:nvSpPr>
            <p:spPr>
              <a:xfrm rot="5400000">
                <a:off x="1478933" y="2259399"/>
                <a:ext cx="1008112" cy="869062"/>
              </a:xfrm>
              <a:prstGeom prst="triangle">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rot="5400000">
                <a:off x="1654033" y="2259399"/>
                <a:ext cx="1008112" cy="869062"/>
              </a:xfrm>
              <a:prstGeom prst="triangle">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4006937" y="2189874"/>
              <a:ext cx="1044162" cy="1008112"/>
              <a:chOff x="3677614" y="2189874"/>
              <a:chExt cx="1044162" cy="1008112"/>
            </a:xfrm>
          </p:grpSpPr>
          <p:sp>
            <p:nvSpPr>
              <p:cNvPr id="8" name="等腰三角形 7"/>
              <p:cNvSpPr/>
              <p:nvPr/>
            </p:nvSpPr>
            <p:spPr>
              <a:xfrm rot="5400000">
                <a:off x="3608089" y="2259399"/>
                <a:ext cx="1008112" cy="869062"/>
              </a:xfrm>
              <a:prstGeom prst="triangle">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5400000">
                <a:off x="3783189" y="2259399"/>
                <a:ext cx="1008112" cy="869062"/>
              </a:xfrm>
              <a:prstGeom prst="triangle">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6733034" y="2189874"/>
              <a:ext cx="1044162" cy="1008112"/>
              <a:chOff x="6118439" y="2189874"/>
              <a:chExt cx="1044162" cy="1008112"/>
            </a:xfrm>
          </p:grpSpPr>
          <p:sp>
            <p:nvSpPr>
              <p:cNvPr id="10" name="等腰三角形 9"/>
              <p:cNvSpPr/>
              <p:nvPr/>
            </p:nvSpPr>
            <p:spPr>
              <a:xfrm rot="5400000">
                <a:off x="6048914" y="2259399"/>
                <a:ext cx="1008112" cy="869062"/>
              </a:xfrm>
              <a:prstGeom prst="triangle">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5400000">
                <a:off x="6224014" y="2259399"/>
                <a:ext cx="1008112" cy="869062"/>
              </a:xfrm>
              <a:prstGeom prst="triangle">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396330" y="3197986"/>
              <a:ext cx="2232248" cy="1822102"/>
            </a:xfrm>
            <a:prstGeom prst="rect">
              <a:avLst/>
            </a:prstGeom>
            <a:noFill/>
          </p:spPr>
          <p:txBody>
            <a:bodyPr wrap="square" lIns="0" tIns="0" rIns="0" bIns="0" rtlCol="0">
              <a:spAutoFit/>
            </a:bodyPr>
            <a:lstStyle>
              <a:defPPr>
                <a:defRPr lang="zh-CN"/>
              </a:defPPr>
              <a:lvl1pPr algn="just">
                <a:lnSpc>
                  <a:spcPct val="150000"/>
                </a:lnSpc>
                <a:defRPr sz="1000" b="0">
                  <a:solidFill>
                    <a:schemeClr val="tx1">
                      <a:lumMod val="65000"/>
                      <a:lumOff val="3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每一次老板批评他的时候，他就把卡片掏了出来，提醒自己用非暴力沟通的方式来表达。我问他，老看卡片并花时间组织句子，他的同事是否觉得很奇怪，他回答说：“我并不需要很长的时间来想清楚怎么说，而且，即使时间长了点，我认为也是值得的。对我来说，重要的是，我用自己喜欢的方式来与人联系。”</a:t>
              </a:r>
            </a:p>
          </p:txBody>
        </p:sp>
        <p:sp>
          <p:nvSpPr>
            <p:cNvPr id="16" name="文本框 15"/>
            <p:cNvSpPr txBox="1"/>
            <p:nvPr/>
          </p:nvSpPr>
          <p:spPr>
            <a:xfrm>
              <a:off x="3132634" y="3197986"/>
              <a:ext cx="2232248" cy="1129605"/>
            </a:xfrm>
            <a:prstGeom prst="rect">
              <a:avLst/>
            </a:prstGeom>
            <a:noFill/>
          </p:spPr>
          <p:txBody>
            <a:bodyPr wrap="square" lIns="0" tIns="0" rIns="0" bIns="0" rtlCol="0">
              <a:spAutoFit/>
            </a:bodyPr>
            <a:lstStyle>
              <a:defPPr>
                <a:defRPr lang="zh-CN"/>
              </a:defPPr>
              <a:lvl1pPr algn="just">
                <a:lnSpc>
                  <a:spcPct val="150000"/>
                </a:lnSpc>
                <a:defRPr sz="1000" b="0">
                  <a:solidFill>
                    <a:schemeClr val="tx1">
                      <a:lumMod val="65000"/>
                      <a:lumOff val="3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在家里时，他更经常地使用到卡片。他向太太和孩子们解释了为什么他要花时间看卡片。只要一有争论，他就拿出卡片，认真考虑如何以非暴力沟通的方式作出回应。</a:t>
              </a:r>
            </a:p>
          </p:txBody>
        </p:sp>
        <p:sp>
          <p:nvSpPr>
            <p:cNvPr id="17" name="文本框 16"/>
            <p:cNvSpPr txBox="1"/>
            <p:nvPr/>
          </p:nvSpPr>
          <p:spPr>
            <a:xfrm>
              <a:off x="5868938" y="3202919"/>
              <a:ext cx="2232248" cy="1360437"/>
            </a:xfrm>
            <a:prstGeom prst="rect">
              <a:avLst/>
            </a:prstGeom>
            <a:noFill/>
          </p:spPr>
          <p:txBody>
            <a:bodyPr wrap="square" lIns="0" tIns="0" rIns="0" bIns="0" rtlCol="0">
              <a:spAutoFit/>
            </a:bodyPr>
            <a:lstStyle>
              <a:defPPr>
                <a:defRPr lang="zh-CN"/>
              </a:defPPr>
              <a:lvl1pPr algn="just">
                <a:lnSpc>
                  <a:spcPct val="150000"/>
                </a:lnSpc>
                <a:defRPr sz="1000" b="0">
                  <a:solidFill>
                    <a:schemeClr val="tx1">
                      <a:lumMod val="65000"/>
                      <a:lumOff val="35000"/>
                    </a:schemeClr>
                  </a:solidFill>
                  <a:ea typeface="思源黑体" panose="020B0500000000000000"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一个月以后，他就不需要再用卡片来提醒自己了。在不顺心时，许多人已经习惯于批评和指责他人。因此，在刚开始运用非暴力沟通时，我们可以把节奏放慢些，在说话前先想一想，有时，我们甚至停下来，什么也不说。</a:t>
              </a:r>
            </a:p>
          </p:txBody>
        </p:sp>
      </p:grpSp>
      <p:pic>
        <p:nvPicPr>
          <p:cNvPr id="24" name="图形 23" descr="文档"/>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36489" y="2259973"/>
            <a:ext cx="441406" cy="441406"/>
          </a:xfrm>
          <a:prstGeom prst="rect">
            <a:avLst/>
          </a:prstGeom>
        </p:spPr>
      </p:pic>
      <p:pic>
        <p:nvPicPr>
          <p:cNvPr id="26" name="图形 25" descr="剪贴板"/>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50704" y="2265877"/>
            <a:ext cx="429598" cy="429598"/>
          </a:xfrm>
          <a:prstGeom prst="rect">
            <a:avLst/>
          </a:prstGeom>
        </p:spPr>
      </p:pic>
      <p:pic>
        <p:nvPicPr>
          <p:cNvPr id="28" name="图形 27" descr="曲别针"/>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75277" y="2322025"/>
            <a:ext cx="432645" cy="4326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2394" y="197930"/>
            <a:ext cx="5400600" cy="4603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小结</a:t>
            </a:r>
          </a:p>
        </p:txBody>
      </p:sp>
      <p:sp>
        <p:nvSpPr>
          <p:cNvPr id="3" name="文本框 2"/>
          <p:cNvSpPr txBox="1"/>
          <p:nvPr/>
        </p:nvSpPr>
        <p:spPr>
          <a:xfrm>
            <a:off x="1801459" y="1536971"/>
            <a:ext cx="5542670" cy="2279727"/>
          </a:xfrm>
          <a:prstGeom prst="rect">
            <a:avLst/>
          </a:prstGeom>
          <a:noFill/>
        </p:spPr>
        <p:txBody>
          <a:bodyPr wrap="square">
            <a:spAutoFit/>
          </a:bodyPr>
          <a:lstStyle/>
          <a:p>
            <a:pPr algn="just">
              <a:lnSpc>
                <a:spcPct val="150000"/>
              </a:lnSpc>
            </a:pPr>
            <a:r>
              <a:rPr lang="zh-CN" altLang="en-US" sz="1200" dirty="0">
                <a:solidFill>
                  <a:schemeClr val="tx1">
                    <a:lumMod val="65000"/>
                    <a:lumOff val="35000"/>
                  </a:schemeClr>
                </a:solidFill>
                <a:ea typeface="思源黑体" panose="020B0500000000000000" pitchFamily="34" charset="-122"/>
              </a:rPr>
              <a:t>在生气时，批评和指责他人都无法真正传达我们的心声。如果想充分表达愤怒，我们就不能归咎于他人，而把注意力放在自己的感受和需要上。与批评和指责他人相比，直接说出我们的需要更有可能使我们的愿望得到满足。</a:t>
            </a:r>
            <a:endParaRPr lang="en-US" altLang="zh-CN" sz="1200" dirty="0">
              <a:solidFill>
                <a:schemeClr val="tx1">
                  <a:lumMod val="65000"/>
                  <a:lumOff val="35000"/>
                </a:schemeClr>
              </a:solidFill>
              <a:ea typeface="思源黑体" panose="020B0500000000000000" pitchFamily="34" charset="-122"/>
            </a:endParaRPr>
          </a:p>
          <a:p>
            <a:pPr algn="just">
              <a:lnSpc>
                <a:spcPct val="150000"/>
              </a:lnSpc>
            </a:pPr>
            <a:r>
              <a:rPr lang="zh-CN" altLang="en-US" sz="1200" dirty="0">
                <a:solidFill>
                  <a:schemeClr val="tx1">
                    <a:lumMod val="65000"/>
                    <a:lumOff val="35000"/>
                  </a:schemeClr>
                </a:solidFill>
                <a:ea typeface="思源黑体" panose="020B0500000000000000" pitchFamily="34" charset="-122"/>
              </a:rPr>
              <a:t>表达愤怒的四个步骤是：（</a:t>
            </a:r>
            <a:r>
              <a:rPr lang="en-US" altLang="zh-CN" sz="1200" dirty="0">
                <a:solidFill>
                  <a:schemeClr val="tx1">
                    <a:lumMod val="65000"/>
                    <a:lumOff val="35000"/>
                  </a:schemeClr>
                </a:solidFill>
                <a:ea typeface="思源黑体" panose="020B0500000000000000" pitchFamily="34" charset="-122"/>
              </a:rPr>
              <a:t>1</a:t>
            </a:r>
            <a:r>
              <a:rPr lang="zh-CN" altLang="en-US" sz="1200" dirty="0">
                <a:solidFill>
                  <a:schemeClr val="tx1">
                    <a:lumMod val="65000"/>
                    <a:lumOff val="35000"/>
                  </a:schemeClr>
                </a:solidFill>
                <a:ea typeface="思源黑体" panose="020B0500000000000000" pitchFamily="34" charset="-122"/>
              </a:rPr>
              <a:t>）停下来，除了呼吸，什么都别做；（</a:t>
            </a:r>
            <a:r>
              <a:rPr lang="en-US" altLang="zh-CN" sz="1200" dirty="0">
                <a:solidFill>
                  <a:schemeClr val="tx1">
                    <a:lumMod val="65000"/>
                    <a:lumOff val="35000"/>
                  </a:schemeClr>
                </a:solidFill>
                <a:ea typeface="思源黑体" panose="020B0500000000000000" pitchFamily="34" charset="-122"/>
              </a:rPr>
              <a:t>2</a:t>
            </a:r>
            <a:r>
              <a:rPr lang="zh-CN" altLang="en-US" sz="1200" dirty="0">
                <a:solidFill>
                  <a:schemeClr val="tx1">
                    <a:lumMod val="65000"/>
                    <a:lumOff val="35000"/>
                  </a:schemeClr>
                </a:solidFill>
                <a:ea typeface="思源黑体" panose="020B0500000000000000" pitchFamily="34" charset="-122"/>
              </a:rPr>
              <a:t>）想一想是什么想法使我们生气了；（</a:t>
            </a:r>
            <a:r>
              <a:rPr lang="en-US" altLang="zh-CN" sz="1200" dirty="0">
                <a:solidFill>
                  <a:schemeClr val="tx1">
                    <a:lumMod val="65000"/>
                    <a:lumOff val="35000"/>
                  </a:schemeClr>
                </a:solidFill>
                <a:ea typeface="思源黑体" panose="020B0500000000000000" pitchFamily="34" charset="-122"/>
              </a:rPr>
              <a:t>3</a:t>
            </a:r>
            <a:r>
              <a:rPr lang="zh-CN" altLang="en-US" sz="1200" dirty="0">
                <a:solidFill>
                  <a:schemeClr val="tx1">
                    <a:lumMod val="65000"/>
                    <a:lumOff val="35000"/>
                  </a:schemeClr>
                </a:solidFill>
                <a:ea typeface="思源黑体" panose="020B0500000000000000" pitchFamily="34" charset="-122"/>
              </a:rPr>
              <a:t>）体会自己的需要；（</a:t>
            </a:r>
            <a:r>
              <a:rPr lang="en-US" altLang="zh-CN" sz="1200" dirty="0">
                <a:solidFill>
                  <a:schemeClr val="tx1">
                    <a:lumMod val="65000"/>
                    <a:lumOff val="35000"/>
                  </a:schemeClr>
                </a:solidFill>
                <a:ea typeface="思源黑体" panose="020B0500000000000000" pitchFamily="34" charset="-122"/>
              </a:rPr>
              <a:t>4</a:t>
            </a:r>
            <a:r>
              <a:rPr lang="zh-CN" altLang="en-US" sz="1200" dirty="0">
                <a:solidFill>
                  <a:schemeClr val="tx1">
                    <a:lumMod val="65000"/>
                    <a:lumOff val="35000"/>
                  </a:schemeClr>
                </a:solidFill>
                <a:ea typeface="思源黑体" panose="020B0500000000000000" pitchFamily="34" charset="-122"/>
              </a:rPr>
              <a:t>）表达感受和尚未满足的需要。有时，在第</a:t>
            </a:r>
            <a:r>
              <a:rPr lang="en-US" altLang="zh-CN" sz="1200" dirty="0">
                <a:solidFill>
                  <a:schemeClr val="tx1">
                    <a:lumMod val="65000"/>
                    <a:lumOff val="35000"/>
                  </a:schemeClr>
                </a:solidFill>
                <a:ea typeface="思源黑体" panose="020B0500000000000000" pitchFamily="34" charset="-122"/>
              </a:rPr>
              <a:t>3</a:t>
            </a:r>
            <a:r>
              <a:rPr lang="zh-CN" altLang="en-US" sz="1200" dirty="0">
                <a:solidFill>
                  <a:schemeClr val="tx1">
                    <a:lumMod val="65000"/>
                    <a:lumOff val="35000"/>
                  </a:schemeClr>
                </a:solidFill>
                <a:ea typeface="思源黑体" panose="020B0500000000000000" pitchFamily="34" charset="-122"/>
              </a:rPr>
              <a:t>步和第</a:t>
            </a:r>
            <a:r>
              <a:rPr lang="en-US" altLang="zh-CN" sz="1200" dirty="0">
                <a:solidFill>
                  <a:schemeClr val="tx1">
                    <a:lumMod val="65000"/>
                    <a:lumOff val="35000"/>
                  </a:schemeClr>
                </a:solidFill>
                <a:ea typeface="思源黑体" panose="020B0500000000000000" pitchFamily="34" charset="-122"/>
              </a:rPr>
              <a:t>4</a:t>
            </a:r>
            <a:r>
              <a:rPr lang="zh-CN" altLang="en-US" sz="1200" dirty="0">
                <a:solidFill>
                  <a:schemeClr val="tx1">
                    <a:lumMod val="65000"/>
                    <a:lumOff val="35000"/>
                  </a:schemeClr>
                </a:solidFill>
                <a:ea typeface="思源黑体" panose="020B0500000000000000" pitchFamily="34" charset="-122"/>
              </a:rPr>
              <a:t>步之间，我们需要先倾听他人。在得到倾听和理解之后，他们也就可以静下心来体会我们的感受和需要。</a:t>
            </a:r>
            <a:endParaRPr lang="en-US" altLang="zh-CN" sz="1200" dirty="0">
              <a:solidFill>
                <a:schemeClr val="tx1">
                  <a:lumMod val="65000"/>
                  <a:lumOff val="35000"/>
                </a:schemeClr>
              </a:solidFill>
              <a:ea typeface="思源黑体" panose="020B0500000000000000" pitchFamily="34" charset="-122"/>
            </a:endParaRPr>
          </a:p>
          <a:p>
            <a:pPr algn="just">
              <a:lnSpc>
                <a:spcPct val="150000"/>
              </a:lnSpc>
            </a:pPr>
            <a:r>
              <a:rPr lang="zh-CN" altLang="en-US" sz="1200" dirty="0">
                <a:solidFill>
                  <a:schemeClr val="tx1">
                    <a:lumMod val="65000"/>
                    <a:lumOff val="35000"/>
                  </a:schemeClr>
                </a:solidFill>
                <a:ea typeface="思源黑体" panose="020B0500000000000000" pitchFamily="34" charset="-122"/>
              </a:rPr>
              <a:t>我们需要给自己充分的时间来学习和运用非暴力沟通。</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rot="2662275" flipH="1">
            <a:off x="244310" y="4147384"/>
            <a:ext cx="323797" cy="2374511"/>
          </a:xfrm>
          <a:prstGeom prst="roundRect">
            <a:avLst>
              <a:gd name="adj" fmla="val 50000"/>
            </a:avLst>
          </a:prstGeom>
          <a:solidFill>
            <a:srgbClr val="1E74AE"/>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6" name="椭圆 5"/>
          <p:cNvSpPr/>
          <p:nvPr/>
        </p:nvSpPr>
        <p:spPr>
          <a:xfrm>
            <a:off x="289153" y="4319175"/>
            <a:ext cx="316898" cy="316898"/>
          </a:xfrm>
          <a:prstGeom prst="ellipse">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7" name="圆角矩形 6"/>
          <p:cNvSpPr/>
          <p:nvPr/>
        </p:nvSpPr>
        <p:spPr>
          <a:xfrm rot="2662275" flipH="1">
            <a:off x="-376609" y="4467442"/>
            <a:ext cx="323797" cy="1355291"/>
          </a:xfrm>
          <a:prstGeom prst="roundRect">
            <a:avLst>
              <a:gd name="adj" fmla="val 50000"/>
            </a:avLst>
          </a:prstGeom>
          <a:solidFill>
            <a:srgbClr val="FF9216"/>
          </a:solidFill>
          <a:ln>
            <a:noFill/>
          </a:ln>
          <a:effectLst>
            <a:outerShdw blurRad="190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16" name="矩形 15"/>
          <p:cNvSpPr/>
          <p:nvPr/>
        </p:nvSpPr>
        <p:spPr>
          <a:xfrm>
            <a:off x="884631" y="2622847"/>
            <a:ext cx="4394564" cy="64633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3600" b="1" kern="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运用强制力避免伤害</a:t>
            </a:r>
          </a:p>
        </p:txBody>
      </p:sp>
      <p:sp>
        <p:nvSpPr>
          <p:cNvPr id="17" name="文本框 9"/>
          <p:cNvSpPr txBox="1"/>
          <p:nvPr/>
        </p:nvSpPr>
        <p:spPr>
          <a:xfrm>
            <a:off x="989501" y="3375100"/>
            <a:ext cx="2333664" cy="215265"/>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使用强制力的目的 </a:t>
            </a:r>
          </a:p>
        </p:txBody>
      </p:sp>
      <p:sp>
        <p:nvSpPr>
          <p:cNvPr id="19" name="文本框 9"/>
          <p:cNvSpPr txBox="1"/>
          <p:nvPr/>
        </p:nvSpPr>
        <p:spPr>
          <a:xfrm>
            <a:off x="989500" y="3653129"/>
            <a:ext cx="3367270" cy="215265"/>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惩罚的类型 </a:t>
            </a:r>
          </a:p>
        </p:txBody>
      </p:sp>
      <p:grpSp>
        <p:nvGrpSpPr>
          <p:cNvPr id="4" name="组合 3"/>
          <p:cNvGrpSpPr/>
          <p:nvPr/>
        </p:nvGrpSpPr>
        <p:grpSpPr>
          <a:xfrm>
            <a:off x="5761276" y="-1422211"/>
            <a:ext cx="2576315" cy="4979765"/>
            <a:chOff x="5761276" y="-1422211"/>
            <a:chExt cx="2576315" cy="4979765"/>
          </a:xfrm>
          <a:effectLst>
            <a:outerShdw blurRad="190500" dist="38100" dir="2700000" algn="tl" rotWithShape="0">
              <a:prstClr val="black">
                <a:alpha val="30000"/>
              </a:prstClr>
            </a:outerShdw>
          </a:effectLst>
        </p:grpSpPr>
        <p:sp>
          <p:nvSpPr>
            <p:cNvPr id="3" name="任意多边形 2"/>
            <p:cNvSpPr/>
            <p:nvPr/>
          </p:nvSpPr>
          <p:spPr>
            <a:xfrm rot="2662275" flipH="1">
              <a:off x="7420057" y="152549"/>
              <a:ext cx="917534" cy="3405005"/>
            </a:xfrm>
            <a:custGeom>
              <a:avLst/>
              <a:gdLst>
                <a:gd name="connsiteX0" fmla="*/ 868039 w 1113249"/>
                <a:gd name="connsiteY0" fmla="*/ 50346 h 3405005"/>
                <a:gd name="connsiteX1" fmla="*/ 918385 w 1113249"/>
                <a:gd name="connsiteY1" fmla="*/ 171893 h 3405005"/>
                <a:gd name="connsiteX2" fmla="*/ 918385 w 1113249"/>
                <a:gd name="connsiteY2" fmla="*/ 375080 h 3405005"/>
                <a:gd name="connsiteX3" fmla="*/ 941356 w 1113249"/>
                <a:gd name="connsiteY3" fmla="*/ 370442 h 3405005"/>
                <a:gd name="connsiteX4" fmla="*/ 1113249 w 1113249"/>
                <a:gd name="connsiteY4" fmla="*/ 542335 h 3405005"/>
                <a:gd name="connsiteX5" fmla="*/ 1113249 w 1113249"/>
                <a:gd name="connsiteY5" fmla="*/ 2719647 h 3405005"/>
                <a:gd name="connsiteX6" fmla="*/ 941356 w 1113249"/>
                <a:gd name="connsiteY6" fmla="*/ 2891540 h 3405005"/>
                <a:gd name="connsiteX7" fmla="*/ 918385 w 1113249"/>
                <a:gd name="connsiteY7" fmla="*/ 2886903 h 3405005"/>
                <a:gd name="connsiteX8" fmla="*/ 918385 w 1113249"/>
                <a:gd name="connsiteY8" fmla="*/ 3233112 h 3405005"/>
                <a:gd name="connsiteX9" fmla="*/ 746492 w 1113249"/>
                <a:gd name="connsiteY9" fmla="*/ 3405005 h 3405005"/>
                <a:gd name="connsiteX10" fmla="*/ 574599 w 1113249"/>
                <a:gd name="connsiteY10" fmla="*/ 3233112 h 3405005"/>
                <a:gd name="connsiteX11" fmla="*/ 574599 w 1113249"/>
                <a:gd name="connsiteY11" fmla="*/ 3165303 h 3405005"/>
                <a:gd name="connsiteX12" fmla="*/ 531296 w 1113249"/>
                <a:gd name="connsiteY12" fmla="*/ 3136108 h 3405005"/>
                <a:gd name="connsiteX13" fmla="*/ 480950 w 1113249"/>
                <a:gd name="connsiteY13" fmla="*/ 3014561 h 3405005"/>
                <a:gd name="connsiteX14" fmla="*/ 480950 w 1113249"/>
                <a:gd name="connsiteY14" fmla="*/ 2751638 h 3405005"/>
                <a:gd name="connsiteX15" fmla="*/ 418640 w 1113249"/>
                <a:gd name="connsiteY15" fmla="*/ 2764218 h 3405005"/>
                <a:gd name="connsiteX16" fmla="*/ 246747 w 1113249"/>
                <a:gd name="connsiteY16" fmla="*/ 2592326 h 3405005"/>
                <a:gd name="connsiteX17" fmla="*/ 246747 w 1113249"/>
                <a:gd name="connsiteY17" fmla="*/ 2416989 h 3405005"/>
                <a:gd name="connsiteX18" fmla="*/ 217777 w 1113249"/>
                <a:gd name="connsiteY18" fmla="*/ 2436521 h 3405005"/>
                <a:gd name="connsiteX19" fmla="*/ 156759 w 1113249"/>
                <a:gd name="connsiteY19" fmla="*/ 2448840 h 3405005"/>
                <a:gd name="connsiteX20" fmla="*/ 0 w 1113249"/>
                <a:gd name="connsiteY20" fmla="*/ 2292081 h 3405005"/>
                <a:gd name="connsiteX21" fmla="*/ 0 w 1113249"/>
                <a:gd name="connsiteY21" fmla="*/ 306468 h 3405005"/>
                <a:gd name="connsiteX22" fmla="*/ 156759 w 1113249"/>
                <a:gd name="connsiteY22" fmla="*/ 149709 h 3405005"/>
                <a:gd name="connsiteX23" fmla="*/ 267605 w 1113249"/>
                <a:gd name="connsiteY23" fmla="*/ 195623 h 3405005"/>
                <a:gd name="connsiteX24" fmla="*/ 301199 w 1113249"/>
                <a:gd name="connsiteY24" fmla="*/ 245450 h 3405005"/>
                <a:gd name="connsiteX25" fmla="*/ 313499 w 1113249"/>
                <a:gd name="connsiteY25" fmla="*/ 306375 h 3405005"/>
                <a:gd name="connsiteX26" fmla="*/ 313499 w 1113249"/>
                <a:gd name="connsiteY26" fmla="*/ 702135 h 3405005"/>
                <a:gd name="connsiteX27" fmla="*/ 454732 w 1113249"/>
                <a:gd name="connsiteY27" fmla="*/ 843368 h 3405005"/>
                <a:gd name="connsiteX28" fmla="*/ 595965 w 1113249"/>
                <a:gd name="connsiteY28" fmla="*/ 702135 h 3405005"/>
                <a:gd name="connsiteX29" fmla="*/ 595965 w 1113249"/>
                <a:gd name="connsiteY29" fmla="*/ 93330 h 3405005"/>
                <a:gd name="connsiteX30" fmla="*/ 624945 w 1113249"/>
                <a:gd name="connsiteY30" fmla="*/ 50346 h 3405005"/>
                <a:gd name="connsiteX31" fmla="*/ 746492 w 1113249"/>
                <a:gd name="connsiteY31" fmla="*/ 0 h 3405005"/>
                <a:gd name="connsiteX32" fmla="*/ 868039 w 1113249"/>
                <a:gd name="connsiteY32" fmla="*/ 50346 h 3405005"/>
                <a:gd name="connsiteX0-1" fmla="*/ 868039 w 1113249"/>
                <a:gd name="connsiteY0-2" fmla="*/ 50346 h 3405005"/>
                <a:gd name="connsiteX1-3" fmla="*/ 918385 w 1113249"/>
                <a:gd name="connsiteY1-4" fmla="*/ 171893 h 3405005"/>
                <a:gd name="connsiteX2-5" fmla="*/ 918385 w 1113249"/>
                <a:gd name="connsiteY2-6" fmla="*/ 375080 h 3405005"/>
                <a:gd name="connsiteX3-7" fmla="*/ 941356 w 1113249"/>
                <a:gd name="connsiteY3-8" fmla="*/ 370442 h 3405005"/>
                <a:gd name="connsiteX4-9" fmla="*/ 1113249 w 1113249"/>
                <a:gd name="connsiteY4-10" fmla="*/ 542335 h 3405005"/>
                <a:gd name="connsiteX5-11" fmla="*/ 1113249 w 1113249"/>
                <a:gd name="connsiteY5-12" fmla="*/ 2719647 h 3405005"/>
                <a:gd name="connsiteX6-13" fmla="*/ 941356 w 1113249"/>
                <a:gd name="connsiteY6-14" fmla="*/ 2891540 h 3405005"/>
                <a:gd name="connsiteX7-15" fmla="*/ 918385 w 1113249"/>
                <a:gd name="connsiteY7-16" fmla="*/ 2886903 h 3405005"/>
                <a:gd name="connsiteX8-17" fmla="*/ 918385 w 1113249"/>
                <a:gd name="connsiteY8-18" fmla="*/ 3233112 h 3405005"/>
                <a:gd name="connsiteX9-19" fmla="*/ 746492 w 1113249"/>
                <a:gd name="connsiteY9-20" fmla="*/ 3405005 h 3405005"/>
                <a:gd name="connsiteX10-21" fmla="*/ 574599 w 1113249"/>
                <a:gd name="connsiteY10-22" fmla="*/ 3233112 h 3405005"/>
                <a:gd name="connsiteX11-23" fmla="*/ 574599 w 1113249"/>
                <a:gd name="connsiteY11-24" fmla="*/ 3165303 h 3405005"/>
                <a:gd name="connsiteX12-25" fmla="*/ 531296 w 1113249"/>
                <a:gd name="connsiteY12-26" fmla="*/ 3136108 h 3405005"/>
                <a:gd name="connsiteX13-27" fmla="*/ 480950 w 1113249"/>
                <a:gd name="connsiteY13-28" fmla="*/ 3014561 h 3405005"/>
                <a:gd name="connsiteX14-29" fmla="*/ 480950 w 1113249"/>
                <a:gd name="connsiteY14-30" fmla="*/ 2751638 h 3405005"/>
                <a:gd name="connsiteX15-31" fmla="*/ 418640 w 1113249"/>
                <a:gd name="connsiteY15-32" fmla="*/ 2764218 h 3405005"/>
                <a:gd name="connsiteX16-33" fmla="*/ 246747 w 1113249"/>
                <a:gd name="connsiteY16-34" fmla="*/ 2592326 h 3405005"/>
                <a:gd name="connsiteX17-35" fmla="*/ 246747 w 1113249"/>
                <a:gd name="connsiteY17-36" fmla="*/ 2416989 h 3405005"/>
                <a:gd name="connsiteX18-37" fmla="*/ 156759 w 1113249"/>
                <a:gd name="connsiteY18-38" fmla="*/ 2448840 h 3405005"/>
                <a:gd name="connsiteX19-39" fmla="*/ 0 w 1113249"/>
                <a:gd name="connsiteY19-40" fmla="*/ 2292081 h 3405005"/>
                <a:gd name="connsiteX20-41" fmla="*/ 0 w 1113249"/>
                <a:gd name="connsiteY20-42" fmla="*/ 306468 h 3405005"/>
                <a:gd name="connsiteX21-43" fmla="*/ 156759 w 1113249"/>
                <a:gd name="connsiteY21-44" fmla="*/ 149709 h 3405005"/>
                <a:gd name="connsiteX22-45" fmla="*/ 267605 w 1113249"/>
                <a:gd name="connsiteY22-46" fmla="*/ 195623 h 3405005"/>
                <a:gd name="connsiteX23-47" fmla="*/ 301199 w 1113249"/>
                <a:gd name="connsiteY23-48" fmla="*/ 245450 h 3405005"/>
                <a:gd name="connsiteX24-49" fmla="*/ 313499 w 1113249"/>
                <a:gd name="connsiteY24-50" fmla="*/ 306375 h 3405005"/>
                <a:gd name="connsiteX25-51" fmla="*/ 313499 w 1113249"/>
                <a:gd name="connsiteY25-52" fmla="*/ 702135 h 3405005"/>
                <a:gd name="connsiteX26-53" fmla="*/ 454732 w 1113249"/>
                <a:gd name="connsiteY26-54" fmla="*/ 843368 h 3405005"/>
                <a:gd name="connsiteX27-55" fmla="*/ 595965 w 1113249"/>
                <a:gd name="connsiteY27-56" fmla="*/ 702135 h 3405005"/>
                <a:gd name="connsiteX28-57" fmla="*/ 595965 w 1113249"/>
                <a:gd name="connsiteY28-58" fmla="*/ 93330 h 3405005"/>
                <a:gd name="connsiteX29-59" fmla="*/ 624945 w 1113249"/>
                <a:gd name="connsiteY29-60" fmla="*/ 50346 h 3405005"/>
                <a:gd name="connsiteX30-61" fmla="*/ 746492 w 1113249"/>
                <a:gd name="connsiteY30-62" fmla="*/ 0 h 3405005"/>
                <a:gd name="connsiteX31-63" fmla="*/ 868039 w 1113249"/>
                <a:gd name="connsiteY31-64" fmla="*/ 50346 h 3405005"/>
                <a:gd name="connsiteX0-65" fmla="*/ 868039 w 1113249"/>
                <a:gd name="connsiteY0-66" fmla="*/ 50346 h 3405005"/>
                <a:gd name="connsiteX1-67" fmla="*/ 918385 w 1113249"/>
                <a:gd name="connsiteY1-68" fmla="*/ 171893 h 3405005"/>
                <a:gd name="connsiteX2-69" fmla="*/ 918385 w 1113249"/>
                <a:gd name="connsiteY2-70" fmla="*/ 375080 h 3405005"/>
                <a:gd name="connsiteX3-71" fmla="*/ 941356 w 1113249"/>
                <a:gd name="connsiteY3-72" fmla="*/ 370442 h 3405005"/>
                <a:gd name="connsiteX4-73" fmla="*/ 1113249 w 1113249"/>
                <a:gd name="connsiteY4-74" fmla="*/ 542335 h 3405005"/>
                <a:gd name="connsiteX5-75" fmla="*/ 1113249 w 1113249"/>
                <a:gd name="connsiteY5-76" fmla="*/ 2719647 h 3405005"/>
                <a:gd name="connsiteX6-77" fmla="*/ 941356 w 1113249"/>
                <a:gd name="connsiteY6-78" fmla="*/ 2891540 h 3405005"/>
                <a:gd name="connsiteX7-79" fmla="*/ 918385 w 1113249"/>
                <a:gd name="connsiteY7-80" fmla="*/ 2886903 h 3405005"/>
                <a:gd name="connsiteX8-81" fmla="*/ 918385 w 1113249"/>
                <a:gd name="connsiteY8-82" fmla="*/ 3233112 h 3405005"/>
                <a:gd name="connsiteX9-83" fmla="*/ 746492 w 1113249"/>
                <a:gd name="connsiteY9-84" fmla="*/ 3405005 h 3405005"/>
                <a:gd name="connsiteX10-85" fmla="*/ 574599 w 1113249"/>
                <a:gd name="connsiteY10-86" fmla="*/ 3233112 h 3405005"/>
                <a:gd name="connsiteX11-87" fmla="*/ 574599 w 1113249"/>
                <a:gd name="connsiteY11-88" fmla="*/ 3165303 h 3405005"/>
                <a:gd name="connsiteX12-89" fmla="*/ 531296 w 1113249"/>
                <a:gd name="connsiteY12-90" fmla="*/ 3136108 h 3405005"/>
                <a:gd name="connsiteX13-91" fmla="*/ 480950 w 1113249"/>
                <a:gd name="connsiteY13-92" fmla="*/ 3014561 h 3405005"/>
                <a:gd name="connsiteX14-93" fmla="*/ 480950 w 1113249"/>
                <a:gd name="connsiteY14-94" fmla="*/ 2751638 h 3405005"/>
                <a:gd name="connsiteX15-95" fmla="*/ 418640 w 1113249"/>
                <a:gd name="connsiteY15-96" fmla="*/ 2764218 h 3405005"/>
                <a:gd name="connsiteX16-97" fmla="*/ 246747 w 1113249"/>
                <a:gd name="connsiteY16-98" fmla="*/ 2592326 h 3405005"/>
                <a:gd name="connsiteX17-99" fmla="*/ 156759 w 1113249"/>
                <a:gd name="connsiteY17-100" fmla="*/ 2448840 h 3405005"/>
                <a:gd name="connsiteX18-101" fmla="*/ 0 w 1113249"/>
                <a:gd name="connsiteY18-102" fmla="*/ 2292081 h 3405005"/>
                <a:gd name="connsiteX19-103" fmla="*/ 0 w 1113249"/>
                <a:gd name="connsiteY19-104" fmla="*/ 306468 h 3405005"/>
                <a:gd name="connsiteX20-105" fmla="*/ 156759 w 1113249"/>
                <a:gd name="connsiteY20-106" fmla="*/ 149709 h 3405005"/>
                <a:gd name="connsiteX21-107" fmla="*/ 267605 w 1113249"/>
                <a:gd name="connsiteY21-108" fmla="*/ 195623 h 3405005"/>
                <a:gd name="connsiteX22-109" fmla="*/ 301199 w 1113249"/>
                <a:gd name="connsiteY22-110" fmla="*/ 245450 h 3405005"/>
                <a:gd name="connsiteX23-111" fmla="*/ 313499 w 1113249"/>
                <a:gd name="connsiteY23-112" fmla="*/ 306375 h 3405005"/>
                <a:gd name="connsiteX24-113" fmla="*/ 313499 w 1113249"/>
                <a:gd name="connsiteY24-114" fmla="*/ 702135 h 3405005"/>
                <a:gd name="connsiteX25-115" fmla="*/ 454732 w 1113249"/>
                <a:gd name="connsiteY25-116" fmla="*/ 843368 h 3405005"/>
                <a:gd name="connsiteX26-117" fmla="*/ 595965 w 1113249"/>
                <a:gd name="connsiteY26-118" fmla="*/ 702135 h 3405005"/>
                <a:gd name="connsiteX27-119" fmla="*/ 595965 w 1113249"/>
                <a:gd name="connsiteY27-120" fmla="*/ 93330 h 3405005"/>
                <a:gd name="connsiteX28-121" fmla="*/ 624945 w 1113249"/>
                <a:gd name="connsiteY28-122" fmla="*/ 50346 h 3405005"/>
                <a:gd name="connsiteX29-123" fmla="*/ 746492 w 1113249"/>
                <a:gd name="connsiteY29-124" fmla="*/ 0 h 3405005"/>
                <a:gd name="connsiteX30-125" fmla="*/ 868039 w 1113249"/>
                <a:gd name="connsiteY30-126" fmla="*/ 50346 h 3405005"/>
                <a:gd name="connsiteX0-127" fmla="*/ 868039 w 1113249"/>
                <a:gd name="connsiteY0-128" fmla="*/ 50346 h 3405005"/>
                <a:gd name="connsiteX1-129" fmla="*/ 918385 w 1113249"/>
                <a:gd name="connsiteY1-130" fmla="*/ 171893 h 3405005"/>
                <a:gd name="connsiteX2-131" fmla="*/ 918385 w 1113249"/>
                <a:gd name="connsiteY2-132" fmla="*/ 375080 h 3405005"/>
                <a:gd name="connsiteX3-133" fmla="*/ 941356 w 1113249"/>
                <a:gd name="connsiteY3-134" fmla="*/ 370442 h 3405005"/>
                <a:gd name="connsiteX4-135" fmla="*/ 1113249 w 1113249"/>
                <a:gd name="connsiteY4-136" fmla="*/ 542335 h 3405005"/>
                <a:gd name="connsiteX5-137" fmla="*/ 1113249 w 1113249"/>
                <a:gd name="connsiteY5-138" fmla="*/ 2719647 h 3405005"/>
                <a:gd name="connsiteX6-139" fmla="*/ 941356 w 1113249"/>
                <a:gd name="connsiteY6-140" fmla="*/ 2891540 h 3405005"/>
                <a:gd name="connsiteX7-141" fmla="*/ 918385 w 1113249"/>
                <a:gd name="connsiteY7-142" fmla="*/ 2886903 h 3405005"/>
                <a:gd name="connsiteX8-143" fmla="*/ 918385 w 1113249"/>
                <a:gd name="connsiteY8-144" fmla="*/ 3233112 h 3405005"/>
                <a:gd name="connsiteX9-145" fmla="*/ 746492 w 1113249"/>
                <a:gd name="connsiteY9-146" fmla="*/ 3405005 h 3405005"/>
                <a:gd name="connsiteX10-147" fmla="*/ 574599 w 1113249"/>
                <a:gd name="connsiteY10-148" fmla="*/ 3233112 h 3405005"/>
                <a:gd name="connsiteX11-149" fmla="*/ 574599 w 1113249"/>
                <a:gd name="connsiteY11-150" fmla="*/ 3165303 h 3405005"/>
                <a:gd name="connsiteX12-151" fmla="*/ 531296 w 1113249"/>
                <a:gd name="connsiteY12-152" fmla="*/ 3136108 h 3405005"/>
                <a:gd name="connsiteX13-153" fmla="*/ 480950 w 1113249"/>
                <a:gd name="connsiteY13-154" fmla="*/ 3014561 h 3405005"/>
                <a:gd name="connsiteX14-155" fmla="*/ 480950 w 1113249"/>
                <a:gd name="connsiteY14-156" fmla="*/ 2751638 h 3405005"/>
                <a:gd name="connsiteX15-157" fmla="*/ 418640 w 1113249"/>
                <a:gd name="connsiteY15-158" fmla="*/ 2764218 h 3405005"/>
                <a:gd name="connsiteX16-159" fmla="*/ 246747 w 1113249"/>
                <a:gd name="connsiteY16-160" fmla="*/ 2592326 h 3405005"/>
                <a:gd name="connsiteX17-161" fmla="*/ 156759 w 1113249"/>
                <a:gd name="connsiteY17-162" fmla="*/ 2448840 h 3405005"/>
                <a:gd name="connsiteX18-163" fmla="*/ 0 w 1113249"/>
                <a:gd name="connsiteY18-164" fmla="*/ 2292081 h 3405005"/>
                <a:gd name="connsiteX19-165" fmla="*/ 0 w 1113249"/>
                <a:gd name="connsiteY19-166" fmla="*/ 306468 h 3405005"/>
                <a:gd name="connsiteX20-167" fmla="*/ 156759 w 1113249"/>
                <a:gd name="connsiteY20-168" fmla="*/ 149709 h 3405005"/>
                <a:gd name="connsiteX21-169" fmla="*/ 267605 w 1113249"/>
                <a:gd name="connsiteY21-170" fmla="*/ 195623 h 3405005"/>
                <a:gd name="connsiteX22-171" fmla="*/ 301199 w 1113249"/>
                <a:gd name="connsiteY22-172" fmla="*/ 245450 h 3405005"/>
                <a:gd name="connsiteX23-173" fmla="*/ 313499 w 1113249"/>
                <a:gd name="connsiteY23-174" fmla="*/ 306375 h 3405005"/>
                <a:gd name="connsiteX24-175" fmla="*/ 313499 w 1113249"/>
                <a:gd name="connsiteY24-176" fmla="*/ 702135 h 3405005"/>
                <a:gd name="connsiteX25-177" fmla="*/ 454732 w 1113249"/>
                <a:gd name="connsiteY25-178" fmla="*/ 843368 h 3405005"/>
                <a:gd name="connsiteX26-179" fmla="*/ 595965 w 1113249"/>
                <a:gd name="connsiteY26-180" fmla="*/ 702135 h 3405005"/>
                <a:gd name="connsiteX27-181" fmla="*/ 595965 w 1113249"/>
                <a:gd name="connsiteY27-182" fmla="*/ 93330 h 3405005"/>
                <a:gd name="connsiteX28-183" fmla="*/ 624945 w 1113249"/>
                <a:gd name="connsiteY28-184" fmla="*/ 50346 h 3405005"/>
                <a:gd name="connsiteX29-185" fmla="*/ 746492 w 1113249"/>
                <a:gd name="connsiteY29-186" fmla="*/ 0 h 3405005"/>
                <a:gd name="connsiteX30-187" fmla="*/ 868039 w 1113249"/>
                <a:gd name="connsiteY30-188" fmla="*/ 50346 h 3405005"/>
                <a:gd name="connsiteX0-189" fmla="*/ 868039 w 1113249"/>
                <a:gd name="connsiteY0-190" fmla="*/ 50346 h 3405005"/>
                <a:gd name="connsiteX1-191" fmla="*/ 918385 w 1113249"/>
                <a:gd name="connsiteY1-192" fmla="*/ 171893 h 3405005"/>
                <a:gd name="connsiteX2-193" fmla="*/ 918385 w 1113249"/>
                <a:gd name="connsiteY2-194" fmla="*/ 375080 h 3405005"/>
                <a:gd name="connsiteX3-195" fmla="*/ 941356 w 1113249"/>
                <a:gd name="connsiteY3-196" fmla="*/ 370442 h 3405005"/>
                <a:gd name="connsiteX4-197" fmla="*/ 1113249 w 1113249"/>
                <a:gd name="connsiteY4-198" fmla="*/ 542335 h 3405005"/>
                <a:gd name="connsiteX5-199" fmla="*/ 1113249 w 1113249"/>
                <a:gd name="connsiteY5-200" fmla="*/ 2719647 h 3405005"/>
                <a:gd name="connsiteX6-201" fmla="*/ 941356 w 1113249"/>
                <a:gd name="connsiteY6-202" fmla="*/ 2891540 h 3405005"/>
                <a:gd name="connsiteX7-203" fmla="*/ 918385 w 1113249"/>
                <a:gd name="connsiteY7-204" fmla="*/ 2886903 h 3405005"/>
                <a:gd name="connsiteX8-205" fmla="*/ 918385 w 1113249"/>
                <a:gd name="connsiteY8-206" fmla="*/ 3233112 h 3405005"/>
                <a:gd name="connsiteX9-207" fmla="*/ 746492 w 1113249"/>
                <a:gd name="connsiteY9-208" fmla="*/ 3405005 h 3405005"/>
                <a:gd name="connsiteX10-209" fmla="*/ 574599 w 1113249"/>
                <a:gd name="connsiteY10-210" fmla="*/ 3233112 h 3405005"/>
                <a:gd name="connsiteX11-211" fmla="*/ 574599 w 1113249"/>
                <a:gd name="connsiteY11-212" fmla="*/ 3165303 h 3405005"/>
                <a:gd name="connsiteX12-213" fmla="*/ 531296 w 1113249"/>
                <a:gd name="connsiteY12-214" fmla="*/ 3136108 h 3405005"/>
                <a:gd name="connsiteX13-215" fmla="*/ 480950 w 1113249"/>
                <a:gd name="connsiteY13-216" fmla="*/ 3014561 h 3405005"/>
                <a:gd name="connsiteX14-217" fmla="*/ 418640 w 1113249"/>
                <a:gd name="connsiteY14-218" fmla="*/ 2764218 h 3405005"/>
                <a:gd name="connsiteX15-219" fmla="*/ 246747 w 1113249"/>
                <a:gd name="connsiteY15-220" fmla="*/ 2592326 h 3405005"/>
                <a:gd name="connsiteX16-221" fmla="*/ 156759 w 1113249"/>
                <a:gd name="connsiteY16-222" fmla="*/ 2448840 h 3405005"/>
                <a:gd name="connsiteX17-223" fmla="*/ 0 w 1113249"/>
                <a:gd name="connsiteY17-224" fmla="*/ 2292081 h 3405005"/>
                <a:gd name="connsiteX18-225" fmla="*/ 0 w 1113249"/>
                <a:gd name="connsiteY18-226" fmla="*/ 306468 h 3405005"/>
                <a:gd name="connsiteX19-227" fmla="*/ 156759 w 1113249"/>
                <a:gd name="connsiteY19-228" fmla="*/ 149709 h 3405005"/>
                <a:gd name="connsiteX20-229" fmla="*/ 267605 w 1113249"/>
                <a:gd name="connsiteY20-230" fmla="*/ 195623 h 3405005"/>
                <a:gd name="connsiteX21-231" fmla="*/ 301199 w 1113249"/>
                <a:gd name="connsiteY21-232" fmla="*/ 245450 h 3405005"/>
                <a:gd name="connsiteX22-233" fmla="*/ 313499 w 1113249"/>
                <a:gd name="connsiteY22-234" fmla="*/ 306375 h 3405005"/>
                <a:gd name="connsiteX23-235" fmla="*/ 313499 w 1113249"/>
                <a:gd name="connsiteY23-236" fmla="*/ 702135 h 3405005"/>
                <a:gd name="connsiteX24-237" fmla="*/ 454732 w 1113249"/>
                <a:gd name="connsiteY24-238" fmla="*/ 843368 h 3405005"/>
                <a:gd name="connsiteX25-239" fmla="*/ 595965 w 1113249"/>
                <a:gd name="connsiteY25-240" fmla="*/ 702135 h 3405005"/>
                <a:gd name="connsiteX26-241" fmla="*/ 595965 w 1113249"/>
                <a:gd name="connsiteY26-242" fmla="*/ 93330 h 3405005"/>
                <a:gd name="connsiteX27-243" fmla="*/ 624945 w 1113249"/>
                <a:gd name="connsiteY27-244" fmla="*/ 50346 h 3405005"/>
                <a:gd name="connsiteX28-245" fmla="*/ 746492 w 1113249"/>
                <a:gd name="connsiteY28-246" fmla="*/ 0 h 3405005"/>
                <a:gd name="connsiteX29-247" fmla="*/ 868039 w 1113249"/>
                <a:gd name="connsiteY29-248" fmla="*/ 50346 h 3405005"/>
                <a:gd name="connsiteX0-249" fmla="*/ 868039 w 1113249"/>
                <a:gd name="connsiteY0-250" fmla="*/ 50346 h 3405005"/>
                <a:gd name="connsiteX1-251" fmla="*/ 918385 w 1113249"/>
                <a:gd name="connsiteY1-252" fmla="*/ 171893 h 3405005"/>
                <a:gd name="connsiteX2-253" fmla="*/ 918385 w 1113249"/>
                <a:gd name="connsiteY2-254" fmla="*/ 375080 h 3405005"/>
                <a:gd name="connsiteX3-255" fmla="*/ 941356 w 1113249"/>
                <a:gd name="connsiteY3-256" fmla="*/ 370442 h 3405005"/>
                <a:gd name="connsiteX4-257" fmla="*/ 1113249 w 1113249"/>
                <a:gd name="connsiteY4-258" fmla="*/ 542335 h 3405005"/>
                <a:gd name="connsiteX5-259" fmla="*/ 1113249 w 1113249"/>
                <a:gd name="connsiteY5-260" fmla="*/ 2719647 h 3405005"/>
                <a:gd name="connsiteX6-261" fmla="*/ 941356 w 1113249"/>
                <a:gd name="connsiteY6-262" fmla="*/ 2891540 h 3405005"/>
                <a:gd name="connsiteX7-263" fmla="*/ 918385 w 1113249"/>
                <a:gd name="connsiteY7-264" fmla="*/ 2886903 h 3405005"/>
                <a:gd name="connsiteX8-265" fmla="*/ 918385 w 1113249"/>
                <a:gd name="connsiteY8-266" fmla="*/ 3233112 h 3405005"/>
                <a:gd name="connsiteX9-267" fmla="*/ 746492 w 1113249"/>
                <a:gd name="connsiteY9-268" fmla="*/ 3405005 h 3405005"/>
                <a:gd name="connsiteX10-269" fmla="*/ 574599 w 1113249"/>
                <a:gd name="connsiteY10-270" fmla="*/ 3233112 h 3405005"/>
                <a:gd name="connsiteX11-271" fmla="*/ 574599 w 1113249"/>
                <a:gd name="connsiteY11-272" fmla="*/ 3165303 h 3405005"/>
                <a:gd name="connsiteX12-273" fmla="*/ 531296 w 1113249"/>
                <a:gd name="connsiteY12-274" fmla="*/ 3136108 h 3405005"/>
                <a:gd name="connsiteX13-275" fmla="*/ 480950 w 1113249"/>
                <a:gd name="connsiteY13-276" fmla="*/ 3014561 h 3405005"/>
                <a:gd name="connsiteX14-277" fmla="*/ 418640 w 1113249"/>
                <a:gd name="connsiteY14-278" fmla="*/ 2764218 h 3405005"/>
                <a:gd name="connsiteX15-279" fmla="*/ 246747 w 1113249"/>
                <a:gd name="connsiteY15-280" fmla="*/ 2592326 h 3405005"/>
                <a:gd name="connsiteX16-281" fmla="*/ 156759 w 1113249"/>
                <a:gd name="connsiteY16-282" fmla="*/ 2448840 h 3405005"/>
                <a:gd name="connsiteX17-283" fmla="*/ 0 w 1113249"/>
                <a:gd name="connsiteY17-284" fmla="*/ 2292081 h 3405005"/>
                <a:gd name="connsiteX18-285" fmla="*/ 0 w 1113249"/>
                <a:gd name="connsiteY18-286" fmla="*/ 306468 h 3405005"/>
                <a:gd name="connsiteX19-287" fmla="*/ 156759 w 1113249"/>
                <a:gd name="connsiteY19-288" fmla="*/ 149709 h 3405005"/>
                <a:gd name="connsiteX20-289" fmla="*/ 267605 w 1113249"/>
                <a:gd name="connsiteY20-290" fmla="*/ 195623 h 3405005"/>
                <a:gd name="connsiteX21-291" fmla="*/ 301199 w 1113249"/>
                <a:gd name="connsiteY21-292" fmla="*/ 245450 h 3405005"/>
                <a:gd name="connsiteX22-293" fmla="*/ 313499 w 1113249"/>
                <a:gd name="connsiteY22-294" fmla="*/ 306375 h 3405005"/>
                <a:gd name="connsiteX23-295" fmla="*/ 313499 w 1113249"/>
                <a:gd name="connsiteY23-296" fmla="*/ 702135 h 3405005"/>
                <a:gd name="connsiteX24-297" fmla="*/ 454732 w 1113249"/>
                <a:gd name="connsiteY24-298" fmla="*/ 843368 h 3405005"/>
                <a:gd name="connsiteX25-299" fmla="*/ 595965 w 1113249"/>
                <a:gd name="connsiteY25-300" fmla="*/ 702135 h 3405005"/>
                <a:gd name="connsiteX26-301" fmla="*/ 595965 w 1113249"/>
                <a:gd name="connsiteY26-302" fmla="*/ 93330 h 3405005"/>
                <a:gd name="connsiteX27-303" fmla="*/ 624945 w 1113249"/>
                <a:gd name="connsiteY27-304" fmla="*/ 50346 h 3405005"/>
                <a:gd name="connsiteX28-305" fmla="*/ 746492 w 1113249"/>
                <a:gd name="connsiteY28-306" fmla="*/ 0 h 3405005"/>
                <a:gd name="connsiteX29-307" fmla="*/ 868039 w 1113249"/>
                <a:gd name="connsiteY29-308" fmla="*/ 50346 h 3405005"/>
                <a:gd name="connsiteX0-309" fmla="*/ 868039 w 1113249"/>
                <a:gd name="connsiteY0-310" fmla="*/ 50346 h 3405005"/>
                <a:gd name="connsiteX1-311" fmla="*/ 918385 w 1113249"/>
                <a:gd name="connsiteY1-312" fmla="*/ 171893 h 3405005"/>
                <a:gd name="connsiteX2-313" fmla="*/ 918385 w 1113249"/>
                <a:gd name="connsiteY2-314" fmla="*/ 375080 h 3405005"/>
                <a:gd name="connsiteX3-315" fmla="*/ 941356 w 1113249"/>
                <a:gd name="connsiteY3-316" fmla="*/ 370442 h 3405005"/>
                <a:gd name="connsiteX4-317" fmla="*/ 1113249 w 1113249"/>
                <a:gd name="connsiteY4-318" fmla="*/ 542335 h 3405005"/>
                <a:gd name="connsiteX5-319" fmla="*/ 1113249 w 1113249"/>
                <a:gd name="connsiteY5-320" fmla="*/ 2719647 h 3405005"/>
                <a:gd name="connsiteX6-321" fmla="*/ 941356 w 1113249"/>
                <a:gd name="connsiteY6-322" fmla="*/ 2891540 h 3405005"/>
                <a:gd name="connsiteX7-323" fmla="*/ 918385 w 1113249"/>
                <a:gd name="connsiteY7-324" fmla="*/ 2886903 h 3405005"/>
                <a:gd name="connsiteX8-325" fmla="*/ 918385 w 1113249"/>
                <a:gd name="connsiteY8-326" fmla="*/ 3233112 h 3405005"/>
                <a:gd name="connsiteX9-327" fmla="*/ 746492 w 1113249"/>
                <a:gd name="connsiteY9-328" fmla="*/ 3405005 h 3405005"/>
                <a:gd name="connsiteX10-329" fmla="*/ 574599 w 1113249"/>
                <a:gd name="connsiteY10-330" fmla="*/ 3233112 h 3405005"/>
                <a:gd name="connsiteX11-331" fmla="*/ 574599 w 1113249"/>
                <a:gd name="connsiteY11-332" fmla="*/ 3165303 h 3405005"/>
                <a:gd name="connsiteX12-333" fmla="*/ 531296 w 1113249"/>
                <a:gd name="connsiteY12-334" fmla="*/ 3136108 h 3405005"/>
                <a:gd name="connsiteX13-335" fmla="*/ 480950 w 1113249"/>
                <a:gd name="connsiteY13-336" fmla="*/ 3014561 h 3405005"/>
                <a:gd name="connsiteX14-337" fmla="*/ 246747 w 1113249"/>
                <a:gd name="connsiteY14-338" fmla="*/ 2592326 h 3405005"/>
                <a:gd name="connsiteX15-339" fmla="*/ 156759 w 1113249"/>
                <a:gd name="connsiteY15-340" fmla="*/ 2448840 h 3405005"/>
                <a:gd name="connsiteX16-341" fmla="*/ 0 w 1113249"/>
                <a:gd name="connsiteY16-342" fmla="*/ 2292081 h 3405005"/>
                <a:gd name="connsiteX17-343" fmla="*/ 0 w 1113249"/>
                <a:gd name="connsiteY17-344" fmla="*/ 306468 h 3405005"/>
                <a:gd name="connsiteX18-345" fmla="*/ 156759 w 1113249"/>
                <a:gd name="connsiteY18-346" fmla="*/ 149709 h 3405005"/>
                <a:gd name="connsiteX19-347" fmla="*/ 267605 w 1113249"/>
                <a:gd name="connsiteY19-348" fmla="*/ 195623 h 3405005"/>
                <a:gd name="connsiteX20-349" fmla="*/ 301199 w 1113249"/>
                <a:gd name="connsiteY20-350" fmla="*/ 245450 h 3405005"/>
                <a:gd name="connsiteX21-351" fmla="*/ 313499 w 1113249"/>
                <a:gd name="connsiteY21-352" fmla="*/ 306375 h 3405005"/>
                <a:gd name="connsiteX22-353" fmla="*/ 313499 w 1113249"/>
                <a:gd name="connsiteY22-354" fmla="*/ 702135 h 3405005"/>
                <a:gd name="connsiteX23-355" fmla="*/ 454732 w 1113249"/>
                <a:gd name="connsiteY23-356" fmla="*/ 843368 h 3405005"/>
                <a:gd name="connsiteX24-357" fmla="*/ 595965 w 1113249"/>
                <a:gd name="connsiteY24-358" fmla="*/ 702135 h 3405005"/>
                <a:gd name="connsiteX25-359" fmla="*/ 595965 w 1113249"/>
                <a:gd name="connsiteY25-360" fmla="*/ 93330 h 3405005"/>
                <a:gd name="connsiteX26-361" fmla="*/ 624945 w 1113249"/>
                <a:gd name="connsiteY26-362" fmla="*/ 50346 h 3405005"/>
                <a:gd name="connsiteX27-363" fmla="*/ 746492 w 1113249"/>
                <a:gd name="connsiteY27-364" fmla="*/ 0 h 3405005"/>
                <a:gd name="connsiteX28-365" fmla="*/ 868039 w 1113249"/>
                <a:gd name="connsiteY28-366" fmla="*/ 50346 h 3405005"/>
                <a:gd name="connsiteX0-367" fmla="*/ 868039 w 1113249"/>
                <a:gd name="connsiteY0-368" fmla="*/ 50346 h 3405005"/>
                <a:gd name="connsiteX1-369" fmla="*/ 918385 w 1113249"/>
                <a:gd name="connsiteY1-370" fmla="*/ 171893 h 3405005"/>
                <a:gd name="connsiteX2-371" fmla="*/ 918385 w 1113249"/>
                <a:gd name="connsiteY2-372" fmla="*/ 375080 h 3405005"/>
                <a:gd name="connsiteX3-373" fmla="*/ 941356 w 1113249"/>
                <a:gd name="connsiteY3-374" fmla="*/ 370442 h 3405005"/>
                <a:gd name="connsiteX4-375" fmla="*/ 1113249 w 1113249"/>
                <a:gd name="connsiteY4-376" fmla="*/ 542335 h 3405005"/>
                <a:gd name="connsiteX5-377" fmla="*/ 1113249 w 1113249"/>
                <a:gd name="connsiteY5-378" fmla="*/ 2719647 h 3405005"/>
                <a:gd name="connsiteX6-379" fmla="*/ 941356 w 1113249"/>
                <a:gd name="connsiteY6-380" fmla="*/ 2891540 h 3405005"/>
                <a:gd name="connsiteX7-381" fmla="*/ 918385 w 1113249"/>
                <a:gd name="connsiteY7-382" fmla="*/ 2886903 h 3405005"/>
                <a:gd name="connsiteX8-383" fmla="*/ 918385 w 1113249"/>
                <a:gd name="connsiteY8-384" fmla="*/ 3233112 h 3405005"/>
                <a:gd name="connsiteX9-385" fmla="*/ 746492 w 1113249"/>
                <a:gd name="connsiteY9-386" fmla="*/ 3405005 h 3405005"/>
                <a:gd name="connsiteX10-387" fmla="*/ 574599 w 1113249"/>
                <a:gd name="connsiteY10-388" fmla="*/ 3233112 h 3405005"/>
                <a:gd name="connsiteX11-389" fmla="*/ 574599 w 1113249"/>
                <a:gd name="connsiteY11-390" fmla="*/ 3165303 h 3405005"/>
                <a:gd name="connsiteX12-391" fmla="*/ 531296 w 1113249"/>
                <a:gd name="connsiteY12-392" fmla="*/ 3136108 h 3405005"/>
                <a:gd name="connsiteX13-393" fmla="*/ 480950 w 1113249"/>
                <a:gd name="connsiteY13-394" fmla="*/ 3014561 h 3405005"/>
                <a:gd name="connsiteX14-395" fmla="*/ 246747 w 1113249"/>
                <a:gd name="connsiteY14-396" fmla="*/ 2592326 h 3405005"/>
                <a:gd name="connsiteX15-397" fmla="*/ 156759 w 1113249"/>
                <a:gd name="connsiteY15-398" fmla="*/ 2448840 h 3405005"/>
                <a:gd name="connsiteX16-399" fmla="*/ 0 w 1113249"/>
                <a:gd name="connsiteY16-400" fmla="*/ 2292081 h 3405005"/>
                <a:gd name="connsiteX17-401" fmla="*/ 0 w 1113249"/>
                <a:gd name="connsiteY17-402" fmla="*/ 306468 h 3405005"/>
                <a:gd name="connsiteX18-403" fmla="*/ 156759 w 1113249"/>
                <a:gd name="connsiteY18-404" fmla="*/ 149709 h 3405005"/>
                <a:gd name="connsiteX19-405" fmla="*/ 267605 w 1113249"/>
                <a:gd name="connsiteY19-406" fmla="*/ 195623 h 3405005"/>
                <a:gd name="connsiteX20-407" fmla="*/ 301199 w 1113249"/>
                <a:gd name="connsiteY20-408" fmla="*/ 245450 h 3405005"/>
                <a:gd name="connsiteX21-409" fmla="*/ 313499 w 1113249"/>
                <a:gd name="connsiteY21-410" fmla="*/ 306375 h 3405005"/>
                <a:gd name="connsiteX22-411" fmla="*/ 313499 w 1113249"/>
                <a:gd name="connsiteY22-412" fmla="*/ 702135 h 3405005"/>
                <a:gd name="connsiteX23-413" fmla="*/ 454732 w 1113249"/>
                <a:gd name="connsiteY23-414" fmla="*/ 843368 h 3405005"/>
                <a:gd name="connsiteX24-415" fmla="*/ 595965 w 1113249"/>
                <a:gd name="connsiteY24-416" fmla="*/ 702135 h 3405005"/>
                <a:gd name="connsiteX25-417" fmla="*/ 595965 w 1113249"/>
                <a:gd name="connsiteY25-418" fmla="*/ 93330 h 3405005"/>
                <a:gd name="connsiteX26-419" fmla="*/ 624945 w 1113249"/>
                <a:gd name="connsiteY26-420" fmla="*/ 50346 h 3405005"/>
                <a:gd name="connsiteX27-421" fmla="*/ 746492 w 1113249"/>
                <a:gd name="connsiteY27-422" fmla="*/ 0 h 3405005"/>
                <a:gd name="connsiteX28-423" fmla="*/ 868039 w 1113249"/>
                <a:gd name="connsiteY28-424" fmla="*/ 50346 h 3405005"/>
                <a:gd name="connsiteX0-425" fmla="*/ 868039 w 1113249"/>
                <a:gd name="connsiteY0-426" fmla="*/ 50346 h 3405005"/>
                <a:gd name="connsiteX1-427" fmla="*/ 918385 w 1113249"/>
                <a:gd name="connsiteY1-428" fmla="*/ 171893 h 3405005"/>
                <a:gd name="connsiteX2-429" fmla="*/ 918385 w 1113249"/>
                <a:gd name="connsiteY2-430" fmla="*/ 375080 h 3405005"/>
                <a:gd name="connsiteX3-431" fmla="*/ 941356 w 1113249"/>
                <a:gd name="connsiteY3-432" fmla="*/ 370442 h 3405005"/>
                <a:gd name="connsiteX4-433" fmla="*/ 1113249 w 1113249"/>
                <a:gd name="connsiteY4-434" fmla="*/ 542335 h 3405005"/>
                <a:gd name="connsiteX5-435" fmla="*/ 1113249 w 1113249"/>
                <a:gd name="connsiteY5-436" fmla="*/ 2719647 h 3405005"/>
                <a:gd name="connsiteX6-437" fmla="*/ 941356 w 1113249"/>
                <a:gd name="connsiteY6-438" fmla="*/ 2891540 h 3405005"/>
                <a:gd name="connsiteX7-439" fmla="*/ 918385 w 1113249"/>
                <a:gd name="connsiteY7-440" fmla="*/ 2886903 h 3405005"/>
                <a:gd name="connsiteX8-441" fmla="*/ 918385 w 1113249"/>
                <a:gd name="connsiteY8-442" fmla="*/ 3233112 h 3405005"/>
                <a:gd name="connsiteX9-443" fmla="*/ 746492 w 1113249"/>
                <a:gd name="connsiteY9-444" fmla="*/ 3405005 h 3405005"/>
                <a:gd name="connsiteX10-445" fmla="*/ 574599 w 1113249"/>
                <a:gd name="connsiteY10-446" fmla="*/ 3233112 h 3405005"/>
                <a:gd name="connsiteX11-447" fmla="*/ 574599 w 1113249"/>
                <a:gd name="connsiteY11-448" fmla="*/ 3165303 h 3405005"/>
                <a:gd name="connsiteX12-449" fmla="*/ 531296 w 1113249"/>
                <a:gd name="connsiteY12-450" fmla="*/ 3136108 h 3405005"/>
                <a:gd name="connsiteX13-451" fmla="*/ 480950 w 1113249"/>
                <a:gd name="connsiteY13-452" fmla="*/ 3014561 h 3405005"/>
                <a:gd name="connsiteX14-453" fmla="*/ 246747 w 1113249"/>
                <a:gd name="connsiteY14-454" fmla="*/ 2592326 h 3405005"/>
                <a:gd name="connsiteX15-455" fmla="*/ 156759 w 1113249"/>
                <a:gd name="connsiteY15-456" fmla="*/ 2448840 h 3405005"/>
                <a:gd name="connsiteX16-457" fmla="*/ 0 w 1113249"/>
                <a:gd name="connsiteY16-458" fmla="*/ 2292081 h 3405005"/>
                <a:gd name="connsiteX17-459" fmla="*/ 0 w 1113249"/>
                <a:gd name="connsiteY17-460" fmla="*/ 306468 h 3405005"/>
                <a:gd name="connsiteX18-461" fmla="*/ 156759 w 1113249"/>
                <a:gd name="connsiteY18-462" fmla="*/ 149709 h 3405005"/>
                <a:gd name="connsiteX19-463" fmla="*/ 267605 w 1113249"/>
                <a:gd name="connsiteY19-464" fmla="*/ 195623 h 3405005"/>
                <a:gd name="connsiteX20-465" fmla="*/ 301199 w 1113249"/>
                <a:gd name="connsiteY20-466" fmla="*/ 245450 h 3405005"/>
                <a:gd name="connsiteX21-467" fmla="*/ 313499 w 1113249"/>
                <a:gd name="connsiteY21-468" fmla="*/ 306375 h 3405005"/>
                <a:gd name="connsiteX22-469" fmla="*/ 313499 w 1113249"/>
                <a:gd name="connsiteY22-470" fmla="*/ 702135 h 3405005"/>
                <a:gd name="connsiteX23-471" fmla="*/ 454732 w 1113249"/>
                <a:gd name="connsiteY23-472" fmla="*/ 843368 h 3405005"/>
                <a:gd name="connsiteX24-473" fmla="*/ 595965 w 1113249"/>
                <a:gd name="connsiteY24-474" fmla="*/ 702135 h 3405005"/>
                <a:gd name="connsiteX25-475" fmla="*/ 595965 w 1113249"/>
                <a:gd name="connsiteY25-476" fmla="*/ 93330 h 3405005"/>
                <a:gd name="connsiteX26-477" fmla="*/ 624945 w 1113249"/>
                <a:gd name="connsiteY26-478" fmla="*/ 50346 h 3405005"/>
                <a:gd name="connsiteX27-479" fmla="*/ 746492 w 1113249"/>
                <a:gd name="connsiteY27-480" fmla="*/ 0 h 3405005"/>
                <a:gd name="connsiteX28-481" fmla="*/ 868039 w 1113249"/>
                <a:gd name="connsiteY28-482" fmla="*/ 50346 h 340500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Lst>
              <a:rect l="l" t="t" r="r" b="b"/>
              <a:pathLst>
                <a:path w="1113249" h="3405005">
                  <a:moveTo>
                    <a:pt x="868039" y="50346"/>
                  </a:moveTo>
                  <a:cubicBezTo>
                    <a:pt x="899145" y="81453"/>
                    <a:pt x="918385" y="124426"/>
                    <a:pt x="918385" y="171893"/>
                  </a:cubicBezTo>
                  <a:lnTo>
                    <a:pt x="918385" y="375080"/>
                  </a:lnTo>
                  <a:lnTo>
                    <a:pt x="941356" y="370442"/>
                  </a:lnTo>
                  <a:cubicBezTo>
                    <a:pt x="1036290" y="370442"/>
                    <a:pt x="1113249" y="447401"/>
                    <a:pt x="1113249" y="542335"/>
                  </a:cubicBezTo>
                  <a:lnTo>
                    <a:pt x="1113249" y="2719647"/>
                  </a:lnTo>
                  <a:cubicBezTo>
                    <a:pt x="1113249" y="2814581"/>
                    <a:pt x="1036290" y="2891540"/>
                    <a:pt x="941356" y="2891540"/>
                  </a:cubicBezTo>
                  <a:lnTo>
                    <a:pt x="918385" y="2886903"/>
                  </a:lnTo>
                  <a:lnTo>
                    <a:pt x="918385" y="3233112"/>
                  </a:lnTo>
                  <a:cubicBezTo>
                    <a:pt x="918384" y="3328046"/>
                    <a:pt x="841426" y="3405005"/>
                    <a:pt x="746492" y="3405005"/>
                  </a:cubicBezTo>
                  <a:cubicBezTo>
                    <a:pt x="651558" y="3405005"/>
                    <a:pt x="574599" y="3328046"/>
                    <a:pt x="574599" y="3233112"/>
                  </a:cubicBezTo>
                  <a:lnTo>
                    <a:pt x="574599" y="3165303"/>
                  </a:lnTo>
                  <a:lnTo>
                    <a:pt x="531296" y="3136108"/>
                  </a:lnTo>
                  <a:cubicBezTo>
                    <a:pt x="500190" y="3105002"/>
                    <a:pt x="480950" y="3062028"/>
                    <a:pt x="480950" y="3014561"/>
                  </a:cubicBezTo>
                  <a:cubicBezTo>
                    <a:pt x="432395" y="2596947"/>
                    <a:pt x="271114" y="2895922"/>
                    <a:pt x="246747" y="2592326"/>
                  </a:cubicBezTo>
                  <a:cubicBezTo>
                    <a:pt x="235070" y="2421366"/>
                    <a:pt x="186755" y="2496669"/>
                    <a:pt x="156759" y="2448840"/>
                  </a:cubicBezTo>
                  <a:cubicBezTo>
                    <a:pt x="70183" y="2448840"/>
                    <a:pt x="0" y="2378657"/>
                    <a:pt x="0" y="2292081"/>
                  </a:cubicBezTo>
                  <a:lnTo>
                    <a:pt x="0" y="306468"/>
                  </a:lnTo>
                  <a:cubicBezTo>
                    <a:pt x="0" y="219892"/>
                    <a:pt x="70183" y="149709"/>
                    <a:pt x="156759" y="149709"/>
                  </a:cubicBezTo>
                  <a:cubicBezTo>
                    <a:pt x="200047" y="149709"/>
                    <a:pt x="239237" y="167255"/>
                    <a:pt x="267605" y="195623"/>
                  </a:cubicBezTo>
                  <a:cubicBezTo>
                    <a:pt x="281789" y="209807"/>
                    <a:pt x="293267" y="226696"/>
                    <a:pt x="301199" y="245450"/>
                  </a:cubicBezTo>
                  <a:lnTo>
                    <a:pt x="313499" y="306375"/>
                  </a:lnTo>
                  <a:lnTo>
                    <a:pt x="313499" y="702135"/>
                  </a:lnTo>
                  <a:cubicBezTo>
                    <a:pt x="313499" y="780136"/>
                    <a:pt x="376731" y="843368"/>
                    <a:pt x="454732" y="843368"/>
                  </a:cubicBezTo>
                  <a:cubicBezTo>
                    <a:pt x="532733" y="843368"/>
                    <a:pt x="595965" y="780136"/>
                    <a:pt x="595965" y="702135"/>
                  </a:cubicBezTo>
                  <a:lnTo>
                    <a:pt x="595965" y="93330"/>
                  </a:lnTo>
                  <a:lnTo>
                    <a:pt x="624945" y="50346"/>
                  </a:lnTo>
                  <a:cubicBezTo>
                    <a:pt x="656052" y="19240"/>
                    <a:pt x="699025" y="0"/>
                    <a:pt x="746492" y="0"/>
                  </a:cubicBezTo>
                  <a:cubicBezTo>
                    <a:pt x="793959" y="0"/>
                    <a:pt x="836932" y="19240"/>
                    <a:pt x="868039" y="50346"/>
                  </a:cubicBezTo>
                  <a:close/>
                </a:path>
              </a:pathLst>
            </a:cu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14" name="任意多边形 13"/>
            <p:cNvSpPr/>
            <p:nvPr/>
          </p:nvSpPr>
          <p:spPr>
            <a:xfrm rot="2662275" flipH="1">
              <a:off x="6966124" y="-1422211"/>
              <a:ext cx="744277" cy="4590800"/>
            </a:xfrm>
            <a:custGeom>
              <a:avLst/>
              <a:gdLst>
                <a:gd name="connsiteX0" fmla="*/ 319140 w 744277"/>
                <a:gd name="connsiteY0" fmla="*/ 54756 h 4590800"/>
                <a:gd name="connsiteX1" fmla="*/ 373896 w 744277"/>
                <a:gd name="connsiteY1" fmla="*/ 186948 h 4590800"/>
                <a:gd name="connsiteX2" fmla="*/ 373896 w 744277"/>
                <a:gd name="connsiteY2" fmla="*/ 1076399 h 4590800"/>
                <a:gd name="connsiteX3" fmla="*/ 385072 w 744277"/>
                <a:gd name="connsiteY3" fmla="*/ 1021041 h 4590800"/>
                <a:gd name="connsiteX4" fmla="*/ 557329 w 744277"/>
                <a:gd name="connsiteY4" fmla="*/ 906862 h 4590800"/>
                <a:gd name="connsiteX5" fmla="*/ 744277 w 744277"/>
                <a:gd name="connsiteY5" fmla="*/ 1093810 h 4590800"/>
                <a:gd name="connsiteX6" fmla="*/ 744277 w 744277"/>
                <a:gd name="connsiteY6" fmla="*/ 3897602 h 4590800"/>
                <a:gd name="connsiteX7" fmla="*/ 689521 w 744277"/>
                <a:gd name="connsiteY7" fmla="*/ 4029794 h 4590800"/>
                <a:gd name="connsiteX8" fmla="*/ 683361 w 744277"/>
                <a:gd name="connsiteY8" fmla="*/ 4033948 h 4590800"/>
                <a:gd name="connsiteX9" fmla="*/ 683362 w 744277"/>
                <a:gd name="connsiteY9" fmla="*/ 4009469 h 4590800"/>
                <a:gd name="connsiteX10" fmla="*/ 521462 w 744277"/>
                <a:gd name="connsiteY10" fmla="*/ 3847570 h 4590800"/>
                <a:gd name="connsiteX11" fmla="*/ 406983 w 744277"/>
                <a:gd name="connsiteY11" fmla="*/ 3894989 h 4590800"/>
                <a:gd name="connsiteX12" fmla="*/ 378409 w 744277"/>
                <a:gd name="connsiteY12" fmla="*/ 3937369 h 4590800"/>
                <a:gd name="connsiteX13" fmla="*/ 373896 w 744277"/>
                <a:gd name="connsiteY13" fmla="*/ 3915013 h 4590800"/>
                <a:gd name="connsiteX14" fmla="*/ 373896 w 744277"/>
                <a:gd name="connsiteY14" fmla="*/ 3944063 h 4590800"/>
                <a:gd name="connsiteX15" fmla="*/ 372286 w 744277"/>
                <a:gd name="connsiteY15" fmla="*/ 3946451 h 4590800"/>
                <a:gd name="connsiteX16" fmla="*/ 359563 w 744277"/>
                <a:gd name="connsiteY16" fmla="*/ 4009469 h 4590800"/>
                <a:gd name="connsiteX17" fmla="*/ 359564 w 744277"/>
                <a:gd name="connsiteY17" fmla="*/ 4474848 h 4590800"/>
                <a:gd name="connsiteX18" fmla="*/ 359206 w 744277"/>
                <a:gd name="connsiteY18" fmla="*/ 4476621 h 4590800"/>
                <a:gd name="connsiteX19" fmla="*/ 186948 w 744277"/>
                <a:gd name="connsiteY19" fmla="*/ 4590800 h 4590800"/>
                <a:gd name="connsiteX20" fmla="*/ 0 w 744277"/>
                <a:gd name="connsiteY20" fmla="*/ 4403852 h 4590800"/>
                <a:gd name="connsiteX21" fmla="*/ 0 w 744277"/>
                <a:gd name="connsiteY21" fmla="*/ 186948 h 4590800"/>
                <a:gd name="connsiteX22" fmla="*/ 186948 w 744277"/>
                <a:gd name="connsiteY22" fmla="*/ 0 h 4590800"/>
                <a:gd name="connsiteX23" fmla="*/ 319140 w 744277"/>
                <a:gd name="connsiteY23" fmla="*/ 54756 h 4590800"/>
                <a:gd name="connsiteX0-1" fmla="*/ 319140 w 744277"/>
                <a:gd name="connsiteY0-2" fmla="*/ 54756 h 4590800"/>
                <a:gd name="connsiteX1-3" fmla="*/ 373896 w 744277"/>
                <a:gd name="connsiteY1-4" fmla="*/ 186948 h 4590800"/>
                <a:gd name="connsiteX2-5" fmla="*/ 385072 w 744277"/>
                <a:gd name="connsiteY2-6" fmla="*/ 1021041 h 4590800"/>
                <a:gd name="connsiteX3-7" fmla="*/ 557329 w 744277"/>
                <a:gd name="connsiteY3-8" fmla="*/ 906862 h 4590800"/>
                <a:gd name="connsiteX4-9" fmla="*/ 744277 w 744277"/>
                <a:gd name="connsiteY4-10" fmla="*/ 1093810 h 4590800"/>
                <a:gd name="connsiteX5-11" fmla="*/ 744277 w 744277"/>
                <a:gd name="connsiteY5-12" fmla="*/ 3897602 h 4590800"/>
                <a:gd name="connsiteX6-13" fmla="*/ 689521 w 744277"/>
                <a:gd name="connsiteY6-14" fmla="*/ 4029794 h 4590800"/>
                <a:gd name="connsiteX7-15" fmla="*/ 683361 w 744277"/>
                <a:gd name="connsiteY7-16" fmla="*/ 4033948 h 4590800"/>
                <a:gd name="connsiteX8-17" fmla="*/ 683362 w 744277"/>
                <a:gd name="connsiteY8-18" fmla="*/ 4009469 h 4590800"/>
                <a:gd name="connsiteX9-19" fmla="*/ 521462 w 744277"/>
                <a:gd name="connsiteY9-20" fmla="*/ 3847570 h 4590800"/>
                <a:gd name="connsiteX10-21" fmla="*/ 406983 w 744277"/>
                <a:gd name="connsiteY10-22" fmla="*/ 3894989 h 4590800"/>
                <a:gd name="connsiteX11-23" fmla="*/ 378409 w 744277"/>
                <a:gd name="connsiteY11-24" fmla="*/ 3937369 h 4590800"/>
                <a:gd name="connsiteX12-25" fmla="*/ 373896 w 744277"/>
                <a:gd name="connsiteY12-26" fmla="*/ 3915013 h 4590800"/>
                <a:gd name="connsiteX13-27" fmla="*/ 373896 w 744277"/>
                <a:gd name="connsiteY13-28" fmla="*/ 3944063 h 4590800"/>
                <a:gd name="connsiteX14-29" fmla="*/ 372286 w 744277"/>
                <a:gd name="connsiteY14-30" fmla="*/ 3946451 h 4590800"/>
                <a:gd name="connsiteX15-31" fmla="*/ 359563 w 744277"/>
                <a:gd name="connsiteY15-32" fmla="*/ 4009469 h 4590800"/>
                <a:gd name="connsiteX16-33" fmla="*/ 359564 w 744277"/>
                <a:gd name="connsiteY16-34" fmla="*/ 4474848 h 4590800"/>
                <a:gd name="connsiteX17-35" fmla="*/ 359206 w 744277"/>
                <a:gd name="connsiteY17-36" fmla="*/ 4476621 h 4590800"/>
                <a:gd name="connsiteX18-37" fmla="*/ 186948 w 744277"/>
                <a:gd name="connsiteY18-38" fmla="*/ 4590800 h 4590800"/>
                <a:gd name="connsiteX19-39" fmla="*/ 0 w 744277"/>
                <a:gd name="connsiteY19-40" fmla="*/ 4403852 h 4590800"/>
                <a:gd name="connsiteX20-41" fmla="*/ 0 w 744277"/>
                <a:gd name="connsiteY20-42" fmla="*/ 186948 h 4590800"/>
                <a:gd name="connsiteX21-43" fmla="*/ 186948 w 744277"/>
                <a:gd name="connsiteY21-44" fmla="*/ 0 h 4590800"/>
                <a:gd name="connsiteX22-45" fmla="*/ 319140 w 744277"/>
                <a:gd name="connsiteY22-46" fmla="*/ 54756 h 4590800"/>
                <a:gd name="connsiteX0-47" fmla="*/ 319140 w 744277"/>
                <a:gd name="connsiteY0-48" fmla="*/ 54756 h 4590800"/>
                <a:gd name="connsiteX1-49" fmla="*/ 373896 w 744277"/>
                <a:gd name="connsiteY1-50" fmla="*/ 186948 h 4590800"/>
                <a:gd name="connsiteX2-51" fmla="*/ 385060 w 744277"/>
                <a:gd name="connsiteY2-52" fmla="*/ 847283 h 4590800"/>
                <a:gd name="connsiteX3-53" fmla="*/ 385072 w 744277"/>
                <a:gd name="connsiteY3-54" fmla="*/ 1021041 h 4590800"/>
                <a:gd name="connsiteX4-55" fmla="*/ 557329 w 744277"/>
                <a:gd name="connsiteY4-56" fmla="*/ 906862 h 4590800"/>
                <a:gd name="connsiteX5-57" fmla="*/ 744277 w 744277"/>
                <a:gd name="connsiteY5-58" fmla="*/ 1093810 h 4590800"/>
                <a:gd name="connsiteX6-59" fmla="*/ 744277 w 744277"/>
                <a:gd name="connsiteY6-60" fmla="*/ 3897602 h 4590800"/>
                <a:gd name="connsiteX7-61" fmla="*/ 689521 w 744277"/>
                <a:gd name="connsiteY7-62" fmla="*/ 4029794 h 4590800"/>
                <a:gd name="connsiteX8-63" fmla="*/ 683361 w 744277"/>
                <a:gd name="connsiteY8-64" fmla="*/ 4033948 h 4590800"/>
                <a:gd name="connsiteX9-65" fmla="*/ 683362 w 744277"/>
                <a:gd name="connsiteY9-66" fmla="*/ 4009469 h 4590800"/>
                <a:gd name="connsiteX10-67" fmla="*/ 521462 w 744277"/>
                <a:gd name="connsiteY10-68" fmla="*/ 3847570 h 4590800"/>
                <a:gd name="connsiteX11-69" fmla="*/ 406983 w 744277"/>
                <a:gd name="connsiteY11-70" fmla="*/ 3894989 h 4590800"/>
                <a:gd name="connsiteX12-71" fmla="*/ 378409 w 744277"/>
                <a:gd name="connsiteY12-72" fmla="*/ 3937369 h 4590800"/>
                <a:gd name="connsiteX13-73" fmla="*/ 373896 w 744277"/>
                <a:gd name="connsiteY13-74" fmla="*/ 3915013 h 4590800"/>
                <a:gd name="connsiteX14-75" fmla="*/ 373896 w 744277"/>
                <a:gd name="connsiteY14-76" fmla="*/ 3944063 h 4590800"/>
                <a:gd name="connsiteX15-77" fmla="*/ 372286 w 744277"/>
                <a:gd name="connsiteY15-78" fmla="*/ 3946451 h 4590800"/>
                <a:gd name="connsiteX16-79" fmla="*/ 359563 w 744277"/>
                <a:gd name="connsiteY16-80" fmla="*/ 4009469 h 4590800"/>
                <a:gd name="connsiteX17-81" fmla="*/ 359564 w 744277"/>
                <a:gd name="connsiteY17-82" fmla="*/ 4474848 h 4590800"/>
                <a:gd name="connsiteX18-83" fmla="*/ 359206 w 744277"/>
                <a:gd name="connsiteY18-84" fmla="*/ 4476621 h 4590800"/>
                <a:gd name="connsiteX19-85" fmla="*/ 186948 w 744277"/>
                <a:gd name="connsiteY19-86" fmla="*/ 4590800 h 4590800"/>
                <a:gd name="connsiteX20-87" fmla="*/ 0 w 744277"/>
                <a:gd name="connsiteY20-88" fmla="*/ 4403852 h 4590800"/>
                <a:gd name="connsiteX21-89" fmla="*/ 0 w 744277"/>
                <a:gd name="connsiteY21-90" fmla="*/ 186948 h 4590800"/>
                <a:gd name="connsiteX22-91" fmla="*/ 186948 w 744277"/>
                <a:gd name="connsiteY22-92" fmla="*/ 0 h 4590800"/>
                <a:gd name="connsiteX23-93" fmla="*/ 319140 w 744277"/>
                <a:gd name="connsiteY23-94" fmla="*/ 54756 h 4590800"/>
                <a:gd name="connsiteX0-95" fmla="*/ 319140 w 744277"/>
                <a:gd name="connsiteY0-96" fmla="*/ 54756 h 4590800"/>
                <a:gd name="connsiteX1-97" fmla="*/ 373896 w 744277"/>
                <a:gd name="connsiteY1-98" fmla="*/ 186948 h 4590800"/>
                <a:gd name="connsiteX2-99" fmla="*/ 385060 w 744277"/>
                <a:gd name="connsiteY2-100" fmla="*/ 847283 h 4590800"/>
                <a:gd name="connsiteX3-101" fmla="*/ 557329 w 744277"/>
                <a:gd name="connsiteY3-102" fmla="*/ 906862 h 4590800"/>
                <a:gd name="connsiteX4-103" fmla="*/ 744277 w 744277"/>
                <a:gd name="connsiteY4-104" fmla="*/ 1093810 h 4590800"/>
                <a:gd name="connsiteX5-105" fmla="*/ 744277 w 744277"/>
                <a:gd name="connsiteY5-106" fmla="*/ 3897602 h 4590800"/>
                <a:gd name="connsiteX6-107" fmla="*/ 689521 w 744277"/>
                <a:gd name="connsiteY6-108" fmla="*/ 4029794 h 4590800"/>
                <a:gd name="connsiteX7-109" fmla="*/ 683361 w 744277"/>
                <a:gd name="connsiteY7-110" fmla="*/ 4033948 h 4590800"/>
                <a:gd name="connsiteX8-111" fmla="*/ 683362 w 744277"/>
                <a:gd name="connsiteY8-112" fmla="*/ 4009469 h 4590800"/>
                <a:gd name="connsiteX9-113" fmla="*/ 521462 w 744277"/>
                <a:gd name="connsiteY9-114" fmla="*/ 3847570 h 4590800"/>
                <a:gd name="connsiteX10-115" fmla="*/ 406983 w 744277"/>
                <a:gd name="connsiteY10-116" fmla="*/ 3894989 h 4590800"/>
                <a:gd name="connsiteX11-117" fmla="*/ 378409 w 744277"/>
                <a:gd name="connsiteY11-118" fmla="*/ 3937369 h 4590800"/>
                <a:gd name="connsiteX12-119" fmla="*/ 373896 w 744277"/>
                <a:gd name="connsiteY12-120" fmla="*/ 3915013 h 4590800"/>
                <a:gd name="connsiteX13-121" fmla="*/ 373896 w 744277"/>
                <a:gd name="connsiteY13-122" fmla="*/ 3944063 h 4590800"/>
                <a:gd name="connsiteX14-123" fmla="*/ 372286 w 744277"/>
                <a:gd name="connsiteY14-124" fmla="*/ 3946451 h 4590800"/>
                <a:gd name="connsiteX15-125" fmla="*/ 359563 w 744277"/>
                <a:gd name="connsiteY15-126" fmla="*/ 4009469 h 4590800"/>
                <a:gd name="connsiteX16-127" fmla="*/ 359564 w 744277"/>
                <a:gd name="connsiteY16-128" fmla="*/ 4474848 h 4590800"/>
                <a:gd name="connsiteX17-129" fmla="*/ 359206 w 744277"/>
                <a:gd name="connsiteY17-130" fmla="*/ 4476621 h 4590800"/>
                <a:gd name="connsiteX18-131" fmla="*/ 186948 w 744277"/>
                <a:gd name="connsiteY18-132" fmla="*/ 4590800 h 4590800"/>
                <a:gd name="connsiteX19-133" fmla="*/ 0 w 744277"/>
                <a:gd name="connsiteY19-134" fmla="*/ 4403852 h 4590800"/>
                <a:gd name="connsiteX20-135" fmla="*/ 0 w 744277"/>
                <a:gd name="connsiteY20-136" fmla="*/ 186948 h 4590800"/>
                <a:gd name="connsiteX21-137" fmla="*/ 186948 w 744277"/>
                <a:gd name="connsiteY21-138" fmla="*/ 0 h 4590800"/>
                <a:gd name="connsiteX22-139" fmla="*/ 319140 w 744277"/>
                <a:gd name="connsiteY22-140" fmla="*/ 54756 h 4590800"/>
                <a:gd name="connsiteX0-141" fmla="*/ 319140 w 744277"/>
                <a:gd name="connsiteY0-142" fmla="*/ 54756 h 4590800"/>
                <a:gd name="connsiteX1-143" fmla="*/ 373896 w 744277"/>
                <a:gd name="connsiteY1-144" fmla="*/ 186948 h 4590800"/>
                <a:gd name="connsiteX2-145" fmla="*/ 385060 w 744277"/>
                <a:gd name="connsiteY2-146" fmla="*/ 847283 h 4590800"/>
                <a:gd name="connsiteX3-147" fmla="*/ 557329 w 744277"/>
                <a:gd name="connsiteY3-148" fmla="*/ 906862 h 4590800"/>
                <a:gd name="connsiteX4-149" fmla="*/ 744277 w 744277"/>
                <a:gd name="connsiteY4-150" fmla="*/ 1093810 h 4590800"/>
                <a:gd name="connsiteX5-151" fmla="*/ 744277 w 744277"/>
                <a:gd name="connsiteY5-152" fmla="*/ 3897602 h 4590800"/>
                <a:gd name="connsiteX6-153" fmla="*/ 689521 w 744277"/>
                <a:gd name="connsiteY6-154" fmla="*/ 4029794 h 4590800"/>
                <a:gd name="connsiteX7-155" fmla="*/ 683361 w 744277"/>
                <a:gd name="connsiteY7-156" fmla="*/ 4033948 h 4590800"/>
                <a:gd name="connsiteX8-157" fmla="*/ 683362 w 744277"/>
                <a:gd name="connsiteY8-158" fmla="*/ 4009469 h 4590800"/>
                <a:gd name="connsiteX9-159" fmla="*/ 521462 w 744277"/>
                <a:gd name="connsiteY9-160" fmla="*/ 3847570 h 4590800"/>
                <a:gd name="connsiteX10-161" fmla="*/ 406983 w 744277"/>
                <a:gd name="connsiteY10-162" fmla="*/ 3894989 h 4590800"/>
                <a:gd name="connsiteX11-163" fmla="*/ 378409 w 744277"/>
                <a:gd name="connsiteY11-164" fmla="*/ 3937369 h 4590800"/>
                <a:gd name="connsiteX12-165" fmla="*/ 373896 w 744277"/>
                <a:gd name="connsiteY12-166" fmla="*/ 3915013 h 4590800"/>
                <a:gd name="connsiteX13-167" fmla="*/ 373896 w 744277"/>
                <a:gd name="connsiteY13-168" fmla="*/ 3944063 h 4590800"/>
                <a:gd name="connsiteX14-169" fmla="*/ 372286 w 744277"/>
                <a:gd name="connsiteY14-170" fmla="*/ 3946451 h 4590800"/>
                <a:gd name="connsiteX15-171" fmla="*/ 359563 w 744277"/>
                <a:gd name="connsiteY15-172" fmla="*/ 4009469 h 4590800"/>
                <a:gd name="connsiteX16-173" fmla="*/ 359564 w 744277"/>
                <a:gd name="connsiteY16-174" fmla="*/ 4474848 h 4590800"/>
                <a:gd name="connsiteX17-175" fmla="*/ 359206 w 744277"/>
                <a:gd name="connsiteY17-176" fmla="*/ 4476621 h 4590800"/>
                <a:gd name="connsiteX18-177" fmla="*/ 186948 w 744277"/>
                <a:gd name="connsiteY18-178" fmla="*/ 4590800 h 4590800"/>
                <a:gd name="connsiteX19-179" fmla="*/ 0 w 744277"/>
                <a:gd name="connsiteY19-180" fmla="*/ 4403852 h 4590800"/>
                <a:gd name="connsiteX20-181" fmla="*/ 0 w 744277"/>
                <a:gd name="connsiteY20-182" fmla="*/ 186948 h 4590800"/>
                <a:gd name="connsiteX21-183" fmla="*/ 186948 w 744277"/>
                <a:gd name="connsiteY21-184" fmla="*/ 0 h 4590800"/>
                <a:gd name="connsiteX22-185" fmla="*/ 319140 w 744277"/>
                <a:gd name="connsiteY22-186" fmla="*/ 54756 h 4590800"/>
                <a:gd name="connsiteX0-187" fmla="*/ 319140 w 744277"/>
                <a:gd name="connsiteY0-188" fmla="*/ 54756 h 4590800"/>
                <a:gd name="connsiteX1-189" fmla="*/ 373896 w 744277"/>
                <a:gd name="connsiteY1-190" fmla="*/ 186948 h 4590800"/>
                <a:gd name="connsiteX2-191" fmla="*/ 385060 w 744277"/>
                <a:gd name="connsiteY2-192" fmla="*/ 847283 h 4590800"/>
                <a:gd name="connsiteX3-193" fmla="*/ 557329 w 744277"/>
                <a:gd name="connsiteY3-194" fmla="*/ 906862 h 4590800"/>
                <a:gd name="connsiteX4-195" fmla="*/ 744277 w 744277"/>
                <a:gd name="connsiteY4-196" fmla="*/ 1093810 h 4590800"/>
                <a:gd name="connsiteX5-197" fmla="*/ 744277 w 744277"/>
                <a:gd name="connsiteY5-198" fmla="*/ 3897602 h 4590800"/>
                <a:gd name="connsiteX6-199" fmla="*/ 689521 w 744277"/>
                <a:gd name="connsiteY6-200" fmla="*/ 4029794 h 4590800"/>
                <a:gd name="connsiteX7-201" fmla="*/ 683361 w 744277"/>
                <a:gd name="connsiteY7-202" fmla="*/ 4033948 h 4590800"/>
                <a:gd name="connsiteX8-203" fmla="*/ 683362 w 744277"/>
                <a:gd name="connsiteY8-204" fmla="*/ 4009469 h 4590800"/>
                <a:gd name="connsiteX9-205" fmla="*/ 521462 w 744277"/>
                <a:gd name="connsiteY9-206" fmla="*/ 3847570 h 4590800"/>
                <a:gd name="connsiteX10-207" fmla="*/ 406983 w 744277"/>
                <a:gd name="connsiteY10-208" fmla="*/ 3894989 h 4590800"/>
                <a:gd name="connsiteX11-209" fmla="*/ 378409 w 744277"/>
                <a:gd name="connsiteY11-210" fmla="*/ 3937369 h 4590800"/>
                <a:gd name="connsiteX12-211" fmla="*/ 373896 w 744277"/>
                <a:gd name="connsiteY12-212" fmla="*/ 3915013 h 4590800"/>
                <a:gd name="connsiteX13-213" fmla="*/ 373896 w 744277"/>
                <a:gd name="connsiteY13-214" fmla="*/ 3944063 h 4590800"/>
                <a:gd name="connsiteX14-215" fmla="*/ 372286 w 744277"/>
                <a:gd name="connsiteY14-216" fmla="*/ 3946451 h 4590800"/>
                <a:gd name="connsiteX15-217" fmla="*/ 359563 w 744277"/>
                <a:gd name="connsiteY15-218" fmla="*/ 4009469 h 4590800"/>
                <a:gd name="connsiteX16-219" fmla="*/ 359564 w 744277"/>
                <a:gd name="connsiteY16-220" fmla="*/ 4474848 h 4590800"/>
                <a:gd name="connsiteX17-221" fmla="*/ 359206 w 744277"/>
                <a:gd name="connsiteY17-222" fmla="*/ 4476621 h 4590800"/>
                <a:gd name="connsiteX18-223" fmla="*/ 186948 w 744277"/>
                <a:gd name="connsiteY18-224" fmla="*/ 4590800 h 4590800"/>
                <a:gd name="connsiteX19-225" fmla="*/ 0 w 744277"/>
                <a:gd name="connsiteY19-226" fmla="*/ 4403852 h 4590800"/>
                <a:gd name="connsiteX20-227" fmla="*/ 0 w 744277"/>
                <a:gd name="connsiteY20-228" fmla="*/ 186948 h 4590800"/>
                <a:gd name="connsiteX21-229" fmla="*/ 186948 w 744277"/>
                <a:gd name="connsiteY21-230" fmla="*/ 0 h 4590800"/>
                <a:gd name="connsiteX22-231" fmla="*/ 319140 w 744277"/>
                <a:gd name="connsiteY22-232" fmla="*/ 54756 h 45908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Lst>
              <a:rect l="l" t="t" r="r" b="b"/>
              <a:pathLst>
                <a:path w="744277" h="4590800">
                  <a:moveTo>
                    <a:pt x="319140" y="54756"/>
                  </a:moveTo>
                  <a:cubicBezTo>
                    <a:pt x="352971" y="88587"/>
                    <a:pt x="373896" y="135324"/>
                    <a:pt x="373896" y="186948"/>
                  </a:cubicBezTo>
                  <a:lnTo>
                    <a:pt x="385060" y="847283"/>
                  </a:lnTo>
                  <a:cubicBezTo>
                    <a:pt x="415632" y="967269"/>
                    <a:pt x="485242" y="898139"/>
                    <a:pt x="557329" y="906862"/>
                  </a:cubicBezTo>
                  <a:cubicBezTo>
                    <a:pt x="646802" y="917689"/>
                    <a:pt x="744277" y="990561"/>
                    <a:pt x="744277" y="1093810"/>
                  </a:cubicBezTo>
                  <a:lnTo>
                    <a:pt x="744277" y="3897602"/>
                  </a:lnTo>
                  <a:cubicBezTo>
                    <a:pt x="744277" y="3949226"/>
                    <a:pt x="723352" y="3995964"/>
                    <a:pt x="689521" y="4029794"/>
                  </a:cubicBezTo>
                  <a:lnTo>
                    <a:pt x="683361" y="4033948"/>
                  </a:lnTo>
                  <a:cubicBezTo>
                    <a:pt x="683361" y="4025788"/>
                    <a:pt x="683362" y="4017629"/>
                    <a:pt x="683362" y="4009469"/>
                  </a:cubicBezTo>
                  <a:cubicBezTo>
                    <a:pt x="683362" y="3920055"/>
                    <a:pt x="610876" y="3847570"/>
                    <a:pt x="521462" y="3847570"/>
                  </a:cubicBezTo>
                  <a:cubicBezTo>
                    <a:pt x="476755" y="3847570"/>
                    <a:pt x="436281" y="3865691"/>
                    <a:pt x="406983" y="3894989"/>
                  </a:cubicBezTo>
                  <a:lnTo>
                    <a:pt x="378409" y="3937369"/>
                  </a:lnTo>
                  <a:lnTo>
                    <a:pt x="373896" y="3915013"/>
                  </a:lnTo>
                  <a:lnTo>
                    <a:pt x="373896" y="3944063"/>
                  </a:lnTo>
                  <a:lnTo>
                    <a:pt x="372286" y="3946451"/>
                  </a:lnTo>
                  <a:cubicBezTo>
                    <a:pt x="364094" y="3965820"/>
                    <a:pt x="359563" y="3987115"/>
                    <a:pt x="359563" y="4009469"/>
                  </a:cubicBezTo>
                  <a:cubicBezTo>
                    <a:pt x="359563" y="4164595"/>
                    <a:pt x="359564" y="4319722"/>
                    <a:pt x="359564" y="4474848"/>
                  </a:cubicBezTo>
                  <a:cubicBezTo>
                    <a:pt x="359445" y="4475439"/>
                    <a:pt x="359325" y="4476030"/>
                    <a:pt x="359206" y="4476621"/>
                  </a:cubicBezTo>
                  <a:cubicBezTo>
                    <a:pt x="330825" y="4543720"/>
                    <a:pt x="264385" y="4590801"/>
                    <a:pt x="186948" y="4590800"/>
                  </a:cubicBezTo>
                  <a:cubicBezTo>
                    <a:pt x="83699" y="4590800"/>
                    <a:pt x="0" y="4507101"/>
                    <a:pt x="0" y="4403852"/>
                  </a:cubicBezTo>
                  <a:lnTo>
                    <a:pt x="0" y="186948"/>
                  </a:lnTo>
                  <a:cubicBezTo>
                    <a:pt x="0" y="83699"/>
                    <a:pt x="83699" y="0"/>
                    <a:pt x="186948" y="0"/>
                  </a:cubicBezTo>
                  <a:cubicBezTo>
                    <a:pt x="238573" y="0"/>
                    <a:pt x="285310" y="20925"/>
                    <a:pt x="319140" y="54756"/>
                  </a:cubicBezTo>
                  <a:close/>
                </a:path>
              </a:pathLst>
            </a:cu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10" name="圆角矩形 9"/>
            <p:cNvSpPr/>
            <p:nvPr/>
          </p:nvSpPr>
          <p:spPr>
            <a:xfrm rot="2662275" flipH="1">
              <a:off x="6412660" y="441189"/>
              <a:ext cx="260300" cy="1356513"/>
            </a:xfrm>
            <a:prstGeom prst="roundRect">
              <a:avLst>
                <a:gd name="adj" fmla="val 50000"/>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11" name="椭圆 10"/>
            <p:cNvSpPr/>
            <p:nvPr/>
          </p:nvSpPr>
          <p:spPr>
            <a:xfrm flipH="1">
              <a:off x="5761276" y="1666522"/>
              <a:ext cx="246866" cy="246866"/>
            </a:xfrm>
            <a:prstGeom prst="ellipse">
              <a:avLst/>
            </a:prstGeom>
            <a:solidFill>
              <a:srgbClr val="FF9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22" name="圆角矩形 21"/>
            <p:cNvSpPr/>
            <p:nvPr/>
          </p:nvSpPr>
          <p:spPr>
            <a:xfrm rot="2662275" flipH="1">
              <a:off x="7682219" y="371941"/>
              <a:ext cx="260300" cy="1668842"/>
            </a:xfrm>
            <a:prstGeom prst="roundRect">
              <a:avLst>
                <a:gd name="adj" fmla="val 50000"/>
              </a:avLst>
            </a:prstGeom>
            <a:solidFill>
              <a:srgbClr val="1E74AE"/>
            </a:solidFill>
            <a:ln>
              <a:solidFill>
                <a:srgbClr val="EBA4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sp>
          <p:nvSpPr>
            <p:cNvPr id="24" name="圆角矩形 23"/>
            <p:cNvSpPr/>
            <p:nvPr/>
          </p:nvSpPr>
          <p:spPr>
            <a:xfrm rot="2662275" flipH="1">
              <a:off x="7720535" y="748876"/>
              <a:ext cx="272289" cy="2057032"/>
            </a:xfrm>
            <a:prstGeom prst="roundRect">
              <a:avLst>
                <a:gd name="adj" fmla="val 50000"/>
              </a:avLst>
            </a:prstGeom>
            <a:solidFill>
              <a:srgbClr val="1E7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panose="020B0500000000000000" pitchFamily="34" charset="-122"/>
              </a:endParaRPr>
            </a:p>
          </p:txBody>
        </p:sp>
      </p:grpSp>
      <p:sp>
        <p:nvSpPr>
          <p:cNvPr id="15" name="矩形 14"/>
          <p:cNvSpPr/>
          <p:nvPr/>
        </p:nvSpPr>
        <p:spPr>
          <a:xfrm>
            <a:off x="6178310" y="579891"/>
            <a:ext cx="2471908" cy="164528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sz="10100" kern="0" dirty="0">
                <a:solidFill>
                  <a:schemeClr val="bg1"/>
                </a:solidFill>
                <a:effectLst>
                  <a:outerShdw blurRad="38100" dist="38100" dir="2700000" algn="tl">
                    <a:srgbClr val="000000">
                      <a:alpha val="43137"/>
                    </a:srgbClr>
                  </a:outerShdw>
                </a:effectLst>
                <a:latin typeface="Impact" panose="020B0806030902050204" pitchFamily="34" charset="0"/>
                <a:ea typeface="思源黑体" panose="020B0500000000000000" pitchFamily="34" charset="-122"/>
                <a:cs typeface="+mn-ea"/>
                <a:sym typeface="+mn-lt"/>
              </a:rPr>
              <a:t>11</a:t>
            </a:r>
          </a:p>
        </p:txBody>
      </p:sp>
      <p:sp>
        <p:nvSpPr>
          <p:cNvPr id="25" name="矩形 24"/>
          <p:cNvSpPr/>
          <p:nvPr/>
        </p:nvSpPr>
        <p:spPr>
          <a:xfrm>
            <a:off x="896354" y="1874711"/>
            <a:ext cx="4248472" cy="70675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en-US" altLang="zh-CN" sz="4000" kern="0" spc="60" dirty="0">
                <a:solidFill>
                  <a:srgbClr val="1E74AE"/>
                </a:solidFill>
                <a:latin typeface="Impact" panose="020B0806030902050204" pitchFamily="34" charset="0"/>
                <a:ea typeface="思源黑体" panose="020B0500000000000000" pitchFamily="34" charset="-122"/>
                <a:cs typeface="+mn-ea"/>
                <a:sym typeface="+mn-lt"/>
              </a:rPr>
              <a:t>PART</a:t>
            </a:r>
            <a:r>
              <a:rPr lang="en-US" altLang="zh-CN" sz="4000" kern="0" spc="60" dirty="0">
                <a:solidFill>
                  <a:schemeClr val="tx1">
                    <a:lumMod val="85000"/>
                    <a:lumOff val="15000"/>
                  </a:schemeClr>
                </a:solidFill>
                <a:latin typeface="Impact" panose="020B0806030902050204" pitchFamily="34" charset="0"/>
                <a:ea typeface="思源黑体" panose="020B0500000000000000" pitchFamily="34" charset="-122"/>
                <a:cs typeface="+mn-ea"/>
                <a:sym typeface="+mn-lt"/>
              </a:rPr>
              <a:t> </a:t>
            </a:r>
            <a:r>
              <a:rPr lang="en-US" altLang="zh-CN" sz="4000" kern="0" spc="60" dirty="0">
                <a:solidFill>
                  <a:srgbClr val="FFC000"/>
                </a:solidFill>
                <a:latin typeface="Impact" panose="020B0806030902050204" pitchFamily="34" charset="0"/>
                <a:ea typeface="思源黑体" panose="020B0500000000000000" pitchFamily="34" charset="-122"/>
                <a:cs typeface="+mn-ea"/>
                <a:sym typeface="+mn-lt"/>
              </a:rPr>
              <a:t>ELEVEN</a:t>
            </a:r>
          </a:p>
        </p:txBody>
      </p:sp>
      <p:sp>
        <p:nvSpPr>
          <p:cNvPr id="26" name="文本框 9"/>
          <p:cNvSpPr txBox="1"/>
          <p:nvPr/>
        </p:nvSpPr>
        <p:spPr>
          <a:xfrm>
            <a:off x="3141298" y="3377341"/>
            <a:ext cx="2215142" cy="215265"/>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惩罚的局限性</a:t>
            </a:r>
          </a:p>
        </p:txBody>
      </p:sp>
      <p:sp>
        <p:nvSpPr>
          <p:cNvPr id="27" name="文本框 9"/>
          <p:cNvSpPr txBox="1"/>
          <p:nvPr/>
        </p:nvSpPr>
        <p:spPr>
          <a:xfrm>
            <a:off x="3141298" y="3657708"/>
            <a:ext cx="2834169" cy="215444"/>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利用非暴力沟通来重建校园秩序</a:t>
            </a:r>
          </a:p>
        </p:txBody>
      </p:sp>
      <p:sp>
        <p:nvSpPr>
          <p:cNvPr id="29" name="文本框 9"/>
          <p:cNvSpPr txBox="1"/>
          <p:nvPr/>
        </p:nvSpPr>
        <p:spPr>
          <a:xfrm>
            <a:off x="989501" y="3924407"/>
            <a:ext cx="2333664" cy="215265"/>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惩罚的代价 </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53" presetClass="entr" presetSubtype="16"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ppt_w</p:attrName>
                                        </p:attrNameLst>
                                      </p:cBhvr>
                                      <p:tavLst>
                                        <p:tav tm="0">
                                          <p:val>
                                            <p:fltVal val="0"/>
                                          </p:val>
                                        </p:tav>
                                        <p:tav tm="100000">
                                          <p:val>
                                            <p:strVal val="#ppt_w"/>
                                          </p:val>
                                        </p:tav>
                                      </p:tavLst>
                                    </p:anim>
                                    <p:anim calcmode="lin" valueType="num">
                                      <p:cBhvr>
                                        <p:cTn id="21" dur="500" fill="hold"/>
                                        <p:tgtEl>
                                          <p:spTgt spid="4"/>
                                        </p:tgtEl>
                                        <p:attrNameLst>
                                          <p:attrName>ppt_h</p:attrName>
                                        </p:attrNameLst>
                                      </p:cBhvr>
                                      <p:tavLst>
                                        <p:tav tm="0">
                                          <p:val>
                                            <p:fltVal val="0"/>
                                          </p:val>
                                        </p:tav>
                                        <p:tav tm="100000">
                                          <p:val>
                                            <p:strVal val="#ppt_h"/>
                                          </p:val>
                                        </p:tav>
                                      </p:tavLst>
                                    </p:anim>
                                    <p:animEffect transition="in" filter="fade">
                                      <p:cBhvr>
                                        <p:cTn id="22" dur="500"/>
                                        <p:tgtEl>
                                          <p:spTgt spid="4"/>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p:cTn id="25" dur="500" fill="hold"/>
                                        <p:tgtEl>
                                          <p:spTgt spid="15"/>
                                        </p:tgtEl>
                                        <p:attrNameLst>
                                          <p:attrName>ppt_w</p:attrName>
                                        </p:attrNameLst>
                                      </p:cBhvr>
                                      <p:tavLst>
                                        <p:tav tm="0">
                                          <p:val>
                                            <p:fltVal val="0"/>
                                          </p:val>
                                        </p:tav>
                                        <p:tav tm="100000">
                                          <p:val>
                                            <p:strVal val="#ppt_w"/>
                                          </p:val>
                                        </p:tav>
                                      </p:tavLst>
                                    </p:anim>
                                    <p:anim calcmode="lin" valueType="num">
                                      <p:cBhvr>
                                        <p:cTn id="26" dur="500" fill="hold"/>
                                        <p:tgtEl>
                                          <p:spTgt spid="15"/>
                                        </p:tgtEl>
                                        <p:attrNameLst>
                                          <p:attrName>ppt_h</p:attrName>
                                        </p:attrNameLst>
                                      </p:cBhvr>
                                      <p:tavLst>
                                        <p:tav tm="0">
                                          <p:val>
                                            <p:fltVal val="0"/>
                                          </p:val>
                                        </p:tav>
                                        <p:tav tm="100000">
                                          <p:val>
                                            <p:strVal val="#ppt_h"/>
                                          </p:val>
                                        </p:tav>
                                      </p:tavLst>
                                    </p:anim>
                                    <p:animEffect transition="in" filter="fade">
                                      <p:cBhvr>
                                        <p:cTn id="27" dur="500"/>
                                        <p:tgtEl>
                                          <p:spTgt spid="15"/>
                                        </p:tgtEl>
                                      </p:cBhvr>
                                    </p:animEffect>
                                  </p:childTnLst>
                                </p:cTn>
                              </p:par>
                            </p:childTnLst>
                          </p:cTn>
                        </p:par>
                        <p:par>
                          <p:cTn id="28" fill="hold">
                            <p:stCondLst>
                              <p:cond delay="500"/>
                            </p:stCondLst>
                            <p:childTnLst>
                              <p:par>
                                <p:cTn id="29" presetID="53" presetClass="entr" presetSubtype="16" fill="hold" grpId="0" nodeType="afterEffect">
                                  <p:stCondLst>
                                    <p:cond delay="0"/>
                                  </p:stCondLst>
                                  <p:iterate type="lt">
                                    <p:tmPct val="10000"/>
                                  </p:iterate>
                                  <p:childTnLst>
                                    <p:set>
                                      <p:cBhvr>
                                        <p:cTn id="30" dur="1" fill="hold">
                                          <p:stCondLst>
                                            <p:cond delay="0"/>
                                          </p:stCondLst>
                                        </p:cTn>
                                        <p:tgtEl>
                                          <p:spTgt spid="25"/>
                                        </p:tgtEl>
                                        <p:attrNameLst>
                                          <p:attrName>style.visibility</p:attrName>
                                        </p:attrNameLst>
                                      </p:cBhvr>
                                      <p:to>
                                        <p:strVal val="visible"/>
                                      </p:to>
                                    </p:set>
                                    <p:anim calcmode="lin" valueType="num">
                                      <p:cBhvr>
                                        <p:cTn id="31" dur="500" fill="hold"/>
                                        <p:tgtEl>
                                          <p:spTgt spid="25"/>
                                        </p:tgtEl>
                                        <p:attrNameLst>
                                          <p:attrName>ppt_w</p:attrName>
                                        </p:attrNameLst>
                                      </p:cBhvr>
                                      <p:tavLst>
                                        <p:tav tm="0">
                                          <p:val>
                                            <p:fltVal val="0"/>
                                          </p:val>
                                        </p:tav>
                                        <p:tav tm="100000">
                                          <p:val>
                                            <p:strVal val="#ppt_w"/>
                                          </p:val>
                                        </p:tav>
                                      </p:tavLst>
                                    </p:anim>
                                    <p:anim calcmode="lin" valueType="num">
                                      <p:cBhvr>
                                        <p:cTn id="32" dur="500" fill="hold"/>
                                        <p:tgtEl>
                                          <p:spTgt spid="25"/>
                                        </p:tgtEl>
                                        <p:attrNameLst>
                                          <p:attrName>ppt_h</p:attrName>
                                        </p:attrNameLst>
                                      </p:cBhvr>
                                      <p:tavLst>
                                        <p:tav tm="0">
                                          <p:val>
                                            <p:fltVal val="0"/>
                                          </p:val>
                                        </p:tav>
                                        <p:tav tm="100000">
                                          <p:val>
                                            <p:strVal val="#ppt_h"/>
                                          </p:val>
                                        </p:tav>
                                      </p:tavLst>
                                    </p:anim>
                                    <p:animEffect transition="in" filter="fade">
                                      <p:cBhvr>
                                        <p:cTn id="33" dur="500"/>
                                        <p:tgtEl>
                                          <p:spTgt spid="25"/>
                                        </p:tgtEl>
                                      </p:cBhvr>
                                    </p:animEffect>
                                  </p:childTnLst>
                                </p:cTn>
                              </p:par>
                            </p:childTnLst>
                          </p:cTn>
                        </p:par>
                        <p:par>
                          <p:cTn id="34" fill="hold">
                            <p:stCondLst>
                              <p:cond delay="1000"/>
                            </p:stCondLst>
                            <p:childTnLst>
                              <p:par>
                                <p:cTn id="35" presetID="53" presetClass="entr" presetSubtype="16" fill="hold" grpId="0" nodeType="afterEffect">
                                  <p:stCondLst>
                                    <p:cond delay="0"/>
                                  </p:stCondLst>
                                  <p:iterate type="lt">
                                    <p:tmPct val="10000"/>
                                  </p:iterate>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fltVal val="0"/>
                                          </p:val>
                                        </p:tav>
                                        <p:tav tm="100000">
                                          <p:val>
                                            <p:strVal val="#ppt_h"/>
                                          </p:val>
                                        </p:tav>
                                      </p:tavLst>
                                    </p:anim>
                                    <p:animEffect transition="in" filter="fade">
                                      <p:cBhvr>
                                        <p:cTn id="39" dur="500"/>
                                        <p:tgtEl>
                                          <p:spTgt spid="16"/>
                                        </p:tgtEl>
                                      </p:cBhvr>
                                    </p:animEffect>
                                  </p:childTnLst>
                                </p:cTn>
                              </p:par>
                            </p:childTnLst>
                          </p:cTn>
                        </p:par>
                        <p:par>
                          <p:cTn id="40" fill="hold">
                            <p:stCondLst>
                              <p:cond delay="1899"/>
                            </p:stCondLst>
                            <p:childTnLst>
                              <p:par>
                                <p:cTn id="41" presetID="22" presetClass="entr" presetSubtype="8"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left)">
                                      <p:cBhvr>
                                        <p:cTn id="43" dur="500"/>
                                        <p:tgtEl>
                                          <p:spTgt spid="17"/>
                                        </p:tgtEl>
                                      </p:cBhvr>
                                    </p:animEffect>
                                  </p:childTnLst>
                                </p:cTn>
                              </p:par>
                              <p:par>
                                <p:cTn id="44" presetID="22" presetClass="entr" presetSubtype="8" fill="hold" grpId="0" nodeType="withEffect">
                                  <p:stCondLst>
                                    <p:cond delay="600"/>
                                  </p:stCondLst>
                                  <p:childTnLst>
                                    <p:set>
                                      <p:cBhvr>
                                        <p:cTn id="45" dur="1" fill="hold">
                                          <p:stCondLst>
                                            <p:cond delay="0"/>
                                          </p:stCondLst>
                                        </p:cTn>
                                        <p:tgtEl>
                                          <p:spTgt spid="19"/>
                                        </p:tgtEl>
                                        <p:attrNameLst>
                                          <p:attrName>style.visibility</p:attrName>
                                        </p:attrNameLst>
                                      </p:cBhvr>
                                      <p:to>
                                        <p:strVal val="visible"/>
                                      </p:to>
                                    </p:set>
                                    <p:animEffect transition="in" filter="wipe(left)">
                                      <p:cBhvr>
                                        <p:cTn id="46" dur="500"/>
                                        <p:tgtEl>
                                          <p:spTgt spid="19"/>
                                        </p:tgtEl>
                                      </p:cBhvr>
                                    </p:animEffect>
                                  </p:childTnLst>
                                </p:cTn>
                              </p:par>
                              <p:par>
                                <p:cTn id="47" presetID="22" presetClass="entr" presetSubtype="8" fill="hold" grpId="0" nodeType="withEffect">
                                  <p:stCondLst>
                                    <p:cond delay="200"/>
                                  </p:stCondLst>
                                  <p:childTnLst>
                                    <p:set>
                                      <p:cBhvr>
                                        <p:cTn id="48" dur="1" fill="hold">
                                          <p:stCondLst>
                                            <p:cond delay="0"/>
                                          </p:stCondLst>
                                        </p:cTn>
                                        <p:tgtEl>
                                          <p:spTgt spid="26"/>
                                        </p:tgtEl>
                                        <p:attrNameLst>
                                          <p:attrName>style.visibility</p:attrName>
                                        </p:attrNameLst>
                                      </p:cBhvr>
                                      <p:to>
                                        <p:strVal val="visible"/>
                                      </p:to>
                                    </p:set>
                                    <p:animEffect transition="in" filter="wipe(left)">
                                      <p:cBhvr>
                                        <p:cTn id="49" dur="500"/>
                                        <p:tgtEl>
                                          <p:spTgt spid="26"/>
                                        </p:tgtEl>
                                      </p:cBhvr>
                                    </p:animEffect>
                                  </p:childTnLst>
                                </p:cTn>
                              </p:par>
                              <p:par>
                                <p:cTn id="50" presetID="22" presetClass="entr" presetSubtype="8" fill="hold" grpId="0" nodeType="withEffect">
                                  <p:stCondLst>
                                    <p:cond delay="200"/>
                                  </p:stCondLst>
                                  <p:childTnLst>
                                    <p:set>
                                      <p:cBhvr>
                                        <p:cTn id="51" dur="1" fill="hold">
                                          <p:stCondLst>
                                            <p:cond delay="0"/>
                                          </p:stCondLst>
                                        </p:cTn>
                                        <p:tgtEl>
                                          <p:spTgt spid="27"/>
                                        </p:tgtEl>
                                        <p:attrNameLst>
                                          <p:attrName>style.visibility</p:attrName>
                                        </p:attrNameLst>
                                      </p:cBhvr>
                                      <p:to>
                                        <p:strVal val="visible"/>
                                      </p:to>
                                    </p:set>
                                    <p:animEffect transition="in" filter="wipe(left)">
                                      <p:cBhvr>
                                        <p:cTn id="52" dur="500"/>
                                        <p:tgtEl>
                                          <p:spTgt spid="27"/>
                                        </p:tgtEl>
                                      </p:cBhvr>
                                    </p:animEffect>
                                  </p:childTnLst>
                                </p:cTn>
                              </p:par>
                            </p:childTnLst>
                          </p:cTn>
                        </p:par>
                        <p:par>
                          <p:cTn id="53" fill="hold">
                            <p:stCondLst>
                              <p:cond delay="2399"/>
                            </p:stCondLst>
                            <p:childTnLst>
                              <p:par>
                                <p:cTn id="54" presetID="22" presetClass="entr" presetSubtype="8" fill="hold" grpId="0" nodeType="after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wipe(left)">
                                      <p:cBhvr>
                                        <p:cTn id="5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16" grpId="0"/>
      <p:bldP spid="17" grpId="0"/>
      <p:bldP spid="19" grpId="0"/>
      <p:bldP spid="15" grpId="0"/>
      <p:bldP spid="25" grpId="0"/>
      <p:bldP spid="26" grpId="0"/>
      <p:bldP spid="27" grpId="0"/>
      <p:bldP spid="29"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RESOURCE_PATHS_HASH_PRESENTER" val="b533931ba3c1c58deb42a556b5114f72384dca4"/>
  <p:tag name="ISPRING_ULTRA_SCORM_COURSE_ID" val="E68BECC2-3E97-4593-851D-DC80E68571B9"/>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SCORM_ENDPOINT" val="&lt;endpoint&gt;&lt;enable&gt;0&lt;/enable&gt;&lt;lrs&gt;http://&lt;/lrs&gt;&lt;auth&gt;0&lt;/auth&gt;&lt;login&gt;&lt;/login&gt;&lt;password&gt;&lt;/password&gt;&lt;key&gt;&lt;/key&gt;&lt;name&gt;&lt;/name&gt;&lt;email&gt;&lt;/email&gt;&lt;/endpoint&gt;&#10;"/>
</p:tagLst>
</file>

<file path=ppt/tags/tag10.xml><?xml version="1.0" encoding="utf-8"?>
<p:tagLst xmlns:a="http://schemas.openxmlformats.org/drawingml/2006/main" xmlns:r="http://schemas.openxmlformats.org/officeDocument/2006/relationships" xmlns:p="http://schemas.openxmlformats.org/presentationml/2006/main">
  <p:tag name="MH" val="20170815142655"/>
  <p:tag name="MH_LIBRARY" val="GRAPHIC"/>
  <p:tag name="MH_TYPE" val="Other"/>
  <p:tag name="MH_ORDER" val="4"/>
</p:tagLst>
</file>

<file path=ppt/tags/tag10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2_17"/>
  <p:tag name="KSO_WM_UNIT_ID" val="diagram20182008_2*o_h_i*1_2_17"/>
  <p:tag name="KSO_WM_UNIT_LAYERLEVEL" val="1_1_1"/>
  <p:tag name="KSO_WM_DIAGRAM_GROUP_CODE" val="o1-1"/>
  <p:tag name="KSO_WM_UNIT_TEXT_FILL_FORE_SCHEMECOLOR_INDEX" val="13"/>
  <p:tag name="KSO_WM_UNIT_TEXT_FILL_TYPE" val="1"/>
</p:tagLst>
</file>

<file path=ppt/tags/tag10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2_18"/>
  <p:tag name="KSO_WM_UNIT_ID" val="diagram20182008_2*o_h_i*1_2_18"/>
  <p:tag name="KSO_WM_UNIT_LAYERLEVEL" val="1_1_1"/>
  <p:tag name="KSO_WM_DIAGRAM_GROUP_CODE" val="o1-1"/>
  <p:tag name="KSO_WM_UNIT_TEXT_FILL_FORE_SCHEMECOLOR_INDEX" val="13"/>
  <p:tag name="KSO_WM_UNIT_TEXT_FILL_TYPE" val="1"/>
</p:tagLst>
</file>

<file path=ppt/tags/tag10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2_19"/>
  <p:tag name="KSO_WM_UNIT_ID" val="diagram20182008_2*o_h_i*1_2_19"/>
  <p:tag name="KSO_WM_UNIT_LAYERLEVEL" val="1_1_1"/>
  <p:tag name="KSO_WM_DIAGRAM_GROUP_CODE" val="o1-1"/>
  <p:tag name="KSO_WM_UNIT_TEXT_FILL_FORE_SCHEMECOLOR_INDEX" val="13"/>
  <p:tag name="KSO_WM_UNIT_TEXT_FILL_TYPE" val="1"/>
</p:tagLst>
</file>

<file path=ppt/tags/tag10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2_20"/>
  <p:tag name="KSO_WM_UNIT_ID" val="diagram20182008_2*o_h_i*1_2_20"/>
  <p:tag name="KSO_WM_UNIT_LAYERLEVEL" val="1_1_1"/>
  <p:tag name="KSO_WM_DIAGRAM_GROUP_CODE" val="o1-1"/>
  <p:tag name="KSO_WM_UNIT_TEXT_FILL_FORE_SCHEMECOLOR_INDEX" val="13"/>
  <p:tag name="KSO_WM_UNIT_TEXT_FILL_TYPE" val="1"/>
</p:tagLst>
</file>

<file path=ppt/tags/tag10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2_21"/>
  <p:tag name="KSO_WM_UNIT_ID" val="diagram20182008_2*o_h_i*1_2_21"/>
  <p:tag name="KSO_WM_UNIT_LAYERLEVEL" val="1_1_1"/>
  <p:tag name="KSO_WM_DIAGRAM_GROUP_CODE" val="o1-1"/>
  <p:tag name="KSO_WM_UNIT_TEXT_FILL_FORE_SCHEMECOLOR_INDEX" val="13"/>
  <p:tag name="KSO_WM_UNIT_TEXT_FILL_TYPE" val="1"/>
</p:tagLst>
</file>

<file path=ppt/tags/tag10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2_22"/>
  <p:tag name="KSO_WM_UNIT_ID" val="diagram20182008_2*o_h_i*1_2_22"/>
  <p:tag name="KSO_WM_UNIT_LAYERLEVEL" val="1_1_1"/>
  <p:tag name="KSO_WM_DIAGRAM_GROUP_CODE" val="o1-1"/>
  <p:tag name="KSO_WM_UNIT_TEXT_FILL_FORE_SCHEMECOLOR_INDEX" val="13"/>
  <p:tag name="KSO_WM_UNIT_TEXT_FILL_TYPE" val="1"/>
</p:tagLst>
</file>

<file path=ppt/tags/tag10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2_23"/>
  <p:tag name="KSO_WM_UNIT_ID" val="diagram20182008_2*o_h_i*1_2_23"/>
  <p:tag name="KSO_WM_UNIT_LAYERLEVEL" val="1_1_1"/>
  <p:tag name="KSO_WM_DIAGRAM_GROUP_CODE" val="o1-1"/>
  <p:tag name="KSO_WM_UNIT_TEXT_FILL_FORE_SCHEMECOLOR_INDEX" val="13"/>
  <p:tag name="KSO_WM_UNIT_TEXT_FILL_TYPE" val="1"/>
</p:tagLst>
</file>

<file path=ppt/tags/tag10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2_24"/>
  <p:tag name="KSO_WM_UNIT_ID" val="diagram20182008_2*o_h_i*1_2_24"/>
  <p:tag name="KSO_WM_UNIT_LAYERLEVEL" val="1_1_1"/>
  <p:tag name="KSO_WM_DIAGRAM_GROUP_CODE" val="o1-1"/>
  <p:tag name="KSO_WM_UNIT_TEXT_FILL_FORE_SCHEMECOLOR_INDEX" val="13"/>
  <p:tag name="KSO_WM_UNIT_TEXT_FILL_TYPE" val="1"/>
</p:tagLst>
</file>

<file path=ppt/tags/tag10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2_25"/>
  <p:tag name="KSO_WM_UNIT_ID" val="diagram20182008_2*o_h_i*1_2_25"/>
  <p:tag name="KSO_WM_UNIT_LAYERLEVEL" val="1_1_1"/>
  <p:tag name="KSO_WM_DIAGRAM_GROUP_CODE" val="o1-1"/>
  <p:tag name="KSO_WM_UNIT_TEXT_FILL_FORE_SCHEMECOLOR_INDEX" val="13"/>
  <p:tag name="KSO_WM_UNIT_TEXT_FILL_TYPE" val="1"/>
</p:tagLst>
</file>

<file path=ppt/tags/tag10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1_6"/>
  <p:tag name="KSO_WM_UNIT_ID" val="diagram20182008_2*o_h_i*1_1_6"/>
  <p:tag name="KSO_WM_UNIT_LAYERLEVEL" val="1_1_1"/>
  <p:tag name="KSO_WM_DIAGRAM_GROUP_CODE" val="o1-1"/>
  <p:tag name="KSO_WM_UNIT_FILL_FORE_SCHEMECOLOR_INDEX" val="15"/>
  <p:tag name="KSO_WM_UNIT_FILL_TYPE" val="1"/>
  <p:tag name="KSO_WM_UNIT_TEXT_FILL_FORE_SCHEMECOLOR_INDEX" val="13"/>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MH" val="20170815142655"/>
  <p:tag name="MH_LIBRARY" val="GRAPHIC"/>
  <p:tag name="MH_TYPE" val="Other"/>
  <p:tag name="MH_ORDER" val="1"/>
</p:tagLst>
</file>

<file path=ppt/tags/tag11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1_7"/>
  <p:tag name="KSO_WM_UNIT_ID" val="diagram20182008_2*o_h_i*1_1_7"/>
  <p:tag name="KSO_WM_UNIT_LAYERLEVEL" val="1_1_1"/>
  <p:tag name="KSO_WM_DIAGRAM_GROUP_CODE" val="o1-1"/>
  <p:tag name="KSO_WM_UNIT_TEXT_FILL_FORE_SCHEMECOLOR_INDEX" val="13"/>
  <p:tag name="KSO_WM_UNIT_TEXT_FILL_TYPE" val="1"/>
</p:tagLst>
</file>

<file path=ppt/tags/tag11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1_8"/>
  <p:tag name="KSO_WM_UNIT_ID" val="diagram20182008_2*o_h_i*1_1_8"/>
  <p:tag name="KSO_WM_UNIT_LAYERLEVEL" val="1_1_1"/>
  <p:tag name="KSO_WM_DIAGRAM_GROUP_CODE" val="o1-1"/>
  <p:tag name="KSO_WM_UNIT_TEXT_FILL_FORE_SCHEMECOLOR_INDEX" val="13"/>
  <p:tag name="KSO_WM_UNIT_TEXT_FILL_TYPE" val="1"/>
</p:tagLst>
</file>

<file path=ppt/tags/tag11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1_9"/>
  <p:tag name="KSO_WM_UNIT_ID" val="diagram20182008_2*o_h_i*1_1_9"/>
  <p:tag name="KSO_WM_UNIT_LAYERLEVEL" val="1_1_1"/>
  <p:tag name="KSO_WM_DIAGRAM_GROUP_CODE" val="o1-1"/>
  <p:tag name="KSO_WM_UNIT_FILL_FORE_SCHEMECOLOR_INDEX" val="6"/>
  <p:tag name="KSO_WM_UNIT_FILL_TYPE" val="1"/>
  <p:tag name="KSO_WM_UNIT_TEXT_FILL_FORE_SCHEMECOLOR_INDEX" val="13"/>
  <p:tag name="KSO_WM_UNIT_TEXT_FILL_TYPE" val="1"/>
</p:tagLst>
</file>

<file path=ppt/tags/tag11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1_10"/>
  <p:tag name="KSO_WM_UNIT_ID" val="diagram20182008_2*o_h_i*1_1_10"/>
  <p:tag name="KSO_WM_UNIT_LAYERLEVEL" val="1_1_1"/>
  <p:tag name="KSO_WM_DIAGRAM_GROUP_CODE" val="o1-1"/>
  <p:tag name="KSO_WM_UNIT_TEXT_FILL_FORE_SCHEMECOLOR_INDEX" val="13"/>
  <p:tag name="KSO_WM_UNIT_TEXT_FILL_TYPE" val="1"/>
</p:tagLst>
</file>

<file path=ppt/tags/tag11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1_11"/>
  <p:tag name="KSO_WM_UNIT_ID" val="diagram20182008_2*o_h_i*1_1_11"/>
  <p:tag name="KSO_WM_UNIT_LAYERLEVEL" val="1_1_1"/>
  <p:tag name="KSO_WM_DIAGRAM_GROUP_CODE" val="o1-1"/>
  <p:tag name="KSO_WM_UNIT_TEXT_FILL_FORE_SCHEMECOLOR_INDEX" val="13"/>
  <p:tag name="KSO_WM_UNIT_TEXT_FILL_TYPE" val="1"/>
</p:tagLst>
</file>

<file path=ppt/tags/tag11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1_12"/>
  <p:tag name="KSO_WM_UNIT_ID" val="diagram20182008_2*o_h_i*1_1_12"/>
  <p:tag name="KSO_WM_UNIT_LAYERLEVEL" val="1_1_1"/>
  <p:tag name="KSO_WM_DIAGRAM_GROUP_CODE" val="o1-1"/>
  <p:tag name="KSO_WM_UNIT_TEXT_FILL_FORE_SCHEMECOLOR_INDEX" val="13"/>
  <p:tag name="KSO_WM_UNIT_TEXT_FILL_TYPE" val="1"/>
</p:tagLst>
</file>

<file path=ppt/tags/tag11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1_13"/>
  <p:tag name="KSO_WM_UNIT_ID" val="diagram20182008_2*o_h_i*1_1_13"/>
  <p:tag name="KSO_WM_UNIT_LAYERLEVEL" val="1_1_1"/>
  <p:tag name="KSO_WM_DIAGRAM_GROUP_CODE" val="o1-1"/>
  <p:tag name="KSO_WM_UNIT_TEXT_FILL_FORE_SCHEMECOLOR_INDEX" val="13"/>
  <p:tag name="KSO_WM_UNIT_TEXT_FILL_TYPE" val="1"/>
</p:tagLst>
</file>

<file path=ppt/tags/tag11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1_14"/>
  <p:tag name="KSO_WM_UNIT_ID" val="diagram20182008_2*o_h_i*1_1_14"/>
  <p:tag name="KSO_WM_UNIT_LAYERLEVEL" val="1_1_1"/>
  <p:tag name="KSO_WM_DIAGRAM_GROUP_CODE" val="o1-1"/>
  <p:tag name="KSO_WM_UNIT_TEXT_FILL_FORE_SCHEMECOLOR_INDEX" val="13"/>
  <p:tag name="KSO_WM_UNIT_TEXT_FILL_TYPE" val="1"/>
</p:tagLst>
</file>

<file path=ppt/tags/tag11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1_15"/>
  <p:tag name="KSO_WM_UNIT_ID" val="diagram20182008_2*o_h_i*1_1_15"/>
  <p:tag name="KSO_WM_UNIT_LAYERLEVEL" val="1_1_1"/>
  <p:tag name="KSO_WM_DIAGRAM_GROUP_CODE" val="o1-1"/>
  <p:tag name="KSO_WM_UNIT_TEXT_FILL_FORE_SCHEMECOLOR_INDEX" val="13"/>
  <p:tag name="KSO_WM_UNIT_TEXT_FILL_TYPE" val="1"/>
</p:tagLst>
</file>

<file path=ppt/tags/tag11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1_16"/>
  <p:tag name="KSO_WM_UNIT_ID" val="diagram20182008_2*o_h_i*1_1_16"/>
  <p:tag name="KSO_WM_UNIT_LAYERLEVEL" val="1_1_1"/>
  <p:tag name="KSO_WM_DIAGRAM_GROUP_CODE" val="o1-1"/>
  <p:tag name="KSO_WM_UNIT_TEXT_FILL_FORE_SCHEMECOLOR_INDEX" val="13"/>
  <p:tag name="KSO_WM_UNIT_TEXT_FILL_TYPE" val="1"/>
</p:tagLst>
</file>

<file path=ppt/tags/tag12.xml><?xml version="1.0" encoding="utf-8"?>
<p:tagLst xmlns:a="http://schemas.openxmlformats.org/drawingml/2006/main" xmlns:r="http://schemas.openxmlformats.org/officeDocument/2006/relationships" xmlns:p="http://schemas.openxmlformats.org/presentationml/2006/main">
  <p:tag name="MH" val="20170815142655"/>
  <p:tag name="MH_LIBRARY" val="GRAPHIC"/>
  <p:tag name="MH_TYPE" val="Other"/>
  <p:tag name="MH_ORDER" val="2"/>
</p:tagLst>
</file>

<file path=ppt/tags/tag12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1_17"/>
  <p:tag name="KSO_WM_UNIT_ID" val="diagram20182008_2*o_h_i*1_1_17"/>
  <p:tag name="KSO_WM_UNIT_LAYERLEVEL" val="1_1_1"/>
  <p:tag name="KSO_WM_DIAGRAM_GROUP_CODE" val="o1-1"/>
  <p:tag name="KSO_WM_UNIT_TEXT_FILL_FORE_SCHEMECOLOR_INDEX" val="13"/>
  <p:tag name="KSO_WM_UNIT_TEXT_FILL_TYPE" val="1"/>
</p:tagLst>
</file>

<file path=ppt/tags/tag12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1_18"/>
  <p:tag name="KSO_WM_UNIT_ID" val="diagram20182008_2*o_h_i*1_1_18"/>
  <p:tag name="KSO_WM_UNIT_LAYERLEVEL" val="1_1_1"/>
  <p:tag name="KSO_WM_DIAGRAM_GROUP_CODE" val="o1-1"/>
  <p:tag name="KSO_WM_UNIT_TEXT_FILL_FORE_SCHEMECOLOR_INDEX" val="13"/>
  <p:tag name="KSO_WM_UNIT_TEXT_FILL_TYPE" val="1"/>
</p:tagLst>
</file>

<file path=ppt/tags/tag12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1_19"/>
  <p:tag name="KSO_WM_UNIT_ID" val="diagram20182008_2*o_h_i*1_1_19"/>
  <p:tag name="KSO_WM_UNIT_LAYERLEVEL" val="1_1_1"/>
  <p:tag name="KSO_WM_DIAGRAM_GROUP_CODE" val="o1-1"/>
  <p:tag name="KSO_WM_UNIT_TEXT_FILL_FORE_SCHEMECOLOR_INDEX" val="13"/>
  <p:tag name="KSO_WM_UNIT_TEXT_FILL_TYPE" val="1"/>
</p:tagLst>
</file>

<file path=ppt/tags/tag12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1_20"/>
  <p:tag name="KSO_WM_UNIT_ID" val="diagram20182008_2*o_h_i*1_1_20"/>
  <p:tag name="KSO_WM_UNIT_LAYERLEVEL" val="1_1_1"/>
  <p:tag name="KSO_WM_DIAGRAM_GROUP_CODE" val="o1-1"/>
  <p:tag name="KSO_WM_UNIT_FILL_FORE_SCHEMECOLOR_INDEX" val="6"/>
  <p:tag name="KSO_WM_UNIT_FILL_TYPE" val="1"/>
  <p:tag name="KSO_WM_UNIT_TEXT_FILL_FORE_SCHEMECOLOR_INDEX" val="13"/>
  <p:tag name="KSO_WM_UNIT_TEXT_FILL_TYPE" val="1"/>
</p:tagLst>
</file>

<file path=ppt/tags/tag12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1_21"/>
  <p:tag name="KSO_WM_UNIT_ID" val="diagram20182008_2*o_h_i*1_1_21"/>
  <p:tag name="KSO_WM_UNIT_LAYERLEVEL" val="1_1_1"/>
  <p:tag name="KSO_WM_DIAGRAM_GROUP_CODE" val="o1-1"/>
  <p:tag name="KSO_WM_UNIT_FILL_FORE_SCHEMECOLOR_INDEX" val="10"/>
  <p:tag name="KSO_WM_UNIT_FILL_TYPE" val="1"/>
  <p:tag name="KSO_WM_UNIT_TEXT_FILL_FORE_SCHEMECOLOR_INDEX" val="13"/>
  <p:tag name="KSO_WM_UNIT_TEXT_FILL_TYPE" val="1"/>
</p:tagLst>
</file>

<file path=ppt/tags/tag12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1_22"/>
  <p:tag name="KSO_WM_UNIT_ID" val="diagram20182008_2*o_h_i*1_1_22"/>
  <p:tag name="KSO_WM_UNIT_LAYERLEVEL" val="1_1_1"/>
  <p:tag name="KSO_WM_DIAGRAM_GROUP_CODE" val="o1-1"/>
  <p:tag name="KSO_WM_UNIT_FILL_FORE_SCHEMECOLOR_INDEX" val="10"/>
  <p:tag name="KSO_WM_UNIT_FILL_TYPE" val="1"/>
  <p:tag name="KSO_WM_UNIT_TEXT_FILL_FORE_SCHEMECOLOR_INDEX" val="13"/>
  <p:tag name="KSO_WM_UNIT_TEXT_FILL_TYPE" val="1"/>
</p:tagLst>
</file>

<file path=ppt/tags/tag12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3_7"/>
  <p:tag name="KSO_WM_UNIT_ID" val="diagram20182008_2*o_h_i*1_3_7"/>
  <p:tag name="KSO_WM_UNIT_LAYERLEVEL" val="1_1_1"/>
  <p:tag name="KSO_WM_DIAGRAM_GROUP_CODE" val="o1-1"/>
  <p:tag name="KSO_WM_UNIT_TEXT_FILL_FORE_SCHEMECOLOR_INDEX" val="13"/>
  <p:tag name="KSO_WM_UNIT_TEXT_FILL_TYPE" val="1"/>
</p:tagLst>
</file>

<file path=ppt/tags/tag12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3_8"/>
  <p:tag name="KSO_WM_UNIT_ID" val="diagram20182008_2*o_h_i*1_3_8"/>
  <p:tag name="KSO_WM_UNIT_LAYERLEVEL" val="1_1_1"/>
  <p:tag name="KSO_WM_DIAGRAM_GROUP_CODE" val="o1-1"/>
  <p:tag name="KSO_WM_UNIT_FILL_FORE_SCHEMECOLOR_INDEX" val="5"/>
  <p:tag name="KSO_WM_UNIT_FILL_TYPE" val="1"/>
  <p:tag name="KSO_WM_UNIT_TEXT_FILL_FORE_SCHEMECOLOR_INDEX" val="13"/>
  <p:tag name="KSO_WM_UNIT_TEXT_FILL_TYPE" val="1"/>
</p:tagLst>
</file>

<file path=ppt/tags/tag12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3_9"/>
  <p:tag name="KSO_WM_UNIT_ID" val="diagram20182008_2*o_h_i*1_3_9"/>
  <p:tag name="KSO_WM_UNIT_LAYERLEVEL" val="1_1_1"/>
  <p:tag name="KSO_WM_DIAGRAM_GROUP_CODE" val="o1-1"/>
  <p:tag name="KSO_WM_UNIT_TEXT_FILL_FORE_SCHEMECOLOR_INDEX" val="13"/>
  <p:tag name="KSO_WM_UNIT_TEXT_FILL_TYPE" val="1"/>
</p:tagLst>
</file>

<file path=ppt/tags/tag12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3_10"/>
  <p:tag name="KSO_WM_UNIT_ID" val="diagram20182008_2*o_h_i*1_3_10"/>
  <p:tag name="KSO_WM_UNIT_LAYERLEVEL" val="1_1_1"/>
  <p:tag name="KSO_WM_DIAGRAM_GROUP_CODE" val="o1-1"/>
  <p:tag name="KSO_WM_UNIT_FILL_FORE_SCHEMECOLOR_INDEX" val="5"/>
  <p:tag name="KSO_WM_UNIT_FILL_TYPE" val="1"/>
  <p:tag name="KSO_WM_UNIT_TEXT_FILL_FORE_SCHEMECOLOR_INDEX" val="13"/>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MH" val="20170815142655"/>
  <p:tag name="MH_LIBRARY" val="GRAPHIC"/>
  <p:tag name="MH_TYPE" val="Other"/>
  <p:tag name="MH_ORDER" val="5"/>
</p:tagLst>
</file>

<file path=ppt/tags/tag13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3_11"/>
  <p:tag name="KSO_WM_UNIT_ID" val="diagram20182008_2*o_h_i*1_3_11"/>
  <p:tag name="KSO_WM_UNIT_LAYERLEVEL" val="1_1_1"/>
  <p:tag name="KSO_WM_DIAGRAM_GROUP_CODE" val="o1-1"/>
  <p:tag name="KSO_WM_UNIT_TEXT_FILL_FORE_SCHEMECOLOR_INDEX" val="13"/>
  <p:tag name="KSO_WM_UNIT_TEXT_FILL_TYPE" val="1"/>
</p:tagLst>
</file>

<file path=ppt/tags/tag13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3_12"/>
  <p:tag name="KSO_WM_UNIT_ID" val="diagram20182008_2*o_h_i*1_3_12"/>
  <p:tag name="KSO_WM_UNIT_LAYERLEVEL" val="1_1_1"/>
  <p:tag name="KSO_WM_DIAGRAM_GROUP_CODE" val="o1-1"/>
  <p:tag name="KSO_WM_UNIT_FILL_FORE_SCHEMECOLOR_INDEX" val="6"/>
  <p:tag name="KSO_WM_UNIT_FILL_TYPE" val="1"/>
  <p:tag name="KSO_WM_UNIT_TEXT_FILL_FORE_SCHEMECOLOR_INDEX" val="13"/>
  <p:tag name="KSO_WM_UNIT_TEXT_FILL_TYPE" val="1"/>
</p:tagLst>
</file>

<file path=ppt/tags/tag132.xml><?xml version="1.0" encoding="utf-8"?>
<p:tagLst xmlns:a="http://schemas.openxmlformats.org/drawingml/2006/main" xmlns:r="http://schemas.openxmlformats.org/officeDocument/2006/relationships" xmlns:p="http://schemas.openxmlformats.org/presentationml/2006/main">
  <p:tag name="KSO_WM_UNIT_TABLE_BEAUTIFY" val="smartTable{9b63f885-2964-4628-9aeb-0d6f588fad35}"/>
  <p:tag name="TABLE_ENDDRAG_ORIGIN_RECT" val="567*95"/>
  <p:tag name="TABLE_ENDDRAG_RECT" val="90*148*567*95"/>
</p:tagLst>
</file>

<file path=ppt/tags/tag133.xml><?xml version="1.0" encoding="utf-8"?>
<p:tagLst xmlns:a="http://schemas.openxmlformats.org/drawingml/2006/main" xmlns:r="http://schemas.openxmlformats.org/officeDocument/2006/relationships" xmlns:p="http://schemas.openxmlformats.org/presentationml/2006/main">
  <p:tag name="KSO_WM_UNIT_TABLE_BEAUTIFY" val="smartTable{de6a8b18-b25a-46b0-86cc-79e2611bd59f}"/>
</p:tagLst>
</file>

<file path=ppt/tags/tag14.xml><?xml version="1.0" encoding="utf-8"?>
<p:tagLst xmlns:a="http://schemas.openxmlformats.org/drawingml/2006/main" xmlns:r="http://schemas.openxmlformats.org/officeDocument/2006/relationships" xmlns:p="http://schemas.openxmlformats.org/presentationml/2006/main">
  <p:tag name="MH" val="20170815142655"/>
  <p:tag name="MH_LIBRARY" val="GRAPHIC"/>
  <p:tag name="MH_TYPE" val="Other"/>
  <p:tag name="MH_ORDER" val="6"/>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199033_4*m_h_i*1_1_3"/>
  <p:tag name="KSO_WM_TEMPLATE_CATEGORY" val="diagram"/>
  <p:tag name="KSO_WM_TEMPLATE_INDEX" val="20199033"/>
  <p:tag name="KSO_WM_UNIT_LAYERLEVEL" val="1_1_1"/>
  <p:tag name="KSO_WM_TAG_VERSION" val="1.0"/>
  <p:tag name="KSO_WM_BEAUTIFY_FLAG" val="#wm#"/>
  <p:tag name="KSO_WM_UNIT_FILL_FORE_SCHEMECOLOR_INDEX" val="5"/>
  <p:tag name="KSO_WM_UNI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199033_4*m_h_i*1_1_2"/>
  <p:tag name="KSO_WM_TEMPLATE_CATEGORY" val="diagram"/>
  <p:tag name="KSO_WM_TEMPLATE_INDEX" val="20199033"/>
  <p:tag name="KSO_WM_UNIT_LAYERLEVEL" val="1_1_1"/>
  <p:tag name="KSO_WM_TAG_VERSION" val="1.0"/>
  <p:tag name="KSO_WM_BEAUTIFY_FLAG" val="#wm#"/>
  <p:tag name="KSO_WM_UNIT_FILL_FORE_SCHEMECOLOR_INDEX" val="5"/>
  <p:tag name="KSO_WM_UNI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199033_4*m_h_i*1_2_3"/>
  <p:tag name="KSO_WM_TEMPLATE_CATEGORY" val="diagram"/>
  <p:tag name="KSO_WM_TEMPLATE_INDEX" val="20199033"/>
  <p:tag name="KSO_WM_UNIT_LAYERLEVEL" val="1_1_1"/>
  <p:tag name="KSO_WM_TAG_VERSION" val="1.0"/>
  <p:tag name="KSO_WM_BEAUTIFY_FLAG" val="#wm#"/>
  <p:tag name="KSO_WM_UNIT_FILL_FORE_SCHEMECOLOR_INDEX" val="6"/>
  <p:tag name="KSO_WM_UNI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199033_4*m_h_i*1_2_2"/>
  <p:tag name="KSO_WM_TEMPLATE_CATEGORY" val="diagram"/>
  <p:tag name="KSO_WM_TEMPLATE_INDEX" val="20199033"/>
  <p:tag name="KSO_WM_UNIT_LAYERLEVEL" val="1_1_1"/>
  <p:tag name="KSO_WM_TAG_VERSION" val="1.0"/>
  <p:tag name="KSO_WM_BEAUTIFY_FLAG" val="#wm#"/>
  <p:tag name="KSO_WM_UNIT_FILL_FORE_SCHEMECOLOR_INDEX" val="6"/>
  <p:tag name="KSO_WM_UNIT_FILL_TYPE" val="1"/>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199033_4*m_h_i*1_3_3"/>
  <p:tag name="KSO_WM_TEMPLATE_CATEGORY" val="diagram"/>
  <p:tag name="KSO_WM_TEMPLATE_INDEX" val="20199033"/>
  <p:tag name="KSO_WM_UNIT_LAYERLEVEL" val="1_1_1"/>
  <p:tag name="KSO_WM_TAG_VERSION" val="1.0"/>
  <p:tag name="KSO_WM_BEAUTIFY_FLAG" val="#wm#"/>
  <p:tag name="KSO_WM_UNIT_FILL_FORE_SCHEMECOLOR_INDEX" val="7"/>
  <p:tag name="KSO_WM_UNIT_FILL_TYPE" val="1"/>
</p:tagLst>
</file>

<file path=ppt/tags/tag2.xml><?xml version="1.0" encoding="utf-8"?>
<p:tagLst xmlns:a="http://schemas.openxmlformats.org/drawingml/2006/main" xmlns:r="http://schemas.openxmlformats.org/officeDocument/2006/relationships" xmlns:p="http://schemas.openxmlformats.org/presentationml/2006/main">
  <p:tag name="MH" val="20160408160713"/>
  <p:tag name="MH_LIBRARY" val="GRAPHIC"/>
  <p:tag name="MH_TYPE" val="SubTitle"/>
  <p:tag name="MH_ORDER"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199033_4*m_h_i*1_3_2"/>
  <p:tag name="KSO_WM_TEMPLATE_CATEGORY" val="diagram"/>
  <p:tag name="KSO_WM_TEMPLATE_INDEX" val="20199033"/>
  <p:tag name="KSO_WM_UNIT_LAYERLEVEL" val="1_1_1"/>
  <p:tag name="KSO_WM_TAG_VERSION" val="1.0"/>
  <p:tag name="KSO_WM_BEAUTIFY_FLAG" val="#wm#"/>
  <p:tag name="KSO_WM_UNIT_FILL_FORE_SCHEMECOLOR_INDEX" val="7"/>
  <p:tag name="KSO_WM_UNIT_FILL_TYPE" val="1"/>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3"/>
  <p:tag name="KSO_WM_UNIT_ID" val="diagram20199033_4*m_h_i*1_4_3"/>
  <p:tag name="KSO_WM_TEMPLATE_CATEGORY" val="diagram"/>
  <p:tag name="KSO_WM_TEMPLATE_INDEX" val="20199033"/>
  <p:tag name="KSO_WM_UNIT_LAYERLEVEL" val="1_1_1"/>
  <p:tag name="KSO_WM_TAG_VERSION" val="1.0"/>
  <p:tag name="KSO_WM_BEAUTIFY_FLAG" val="#wm#"/>
  <p:tag name="KSO_WM_UNIT_FILL_FORE_SCHEMECOLOR_INDEX" val="8"/>
  <p:tag name="KSO_WM_UNIT_FILL_TYPE" val="1"/>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2"/>
  <p:tag name="KSO_WM_UNIT_ID" val="diagram20199033_4*m_h_i*1_4_2"/>
  <p:tag name="KSO_WM_TEMPLATE_CATEGORY" val="diagram"/>
  <p:tag name="KSO_WM_TEMPLATE_INDEX" val="20199033"/>
  <p:tag name="KSO_WM_UNIT_LAYERLEVEL" val="1_1_1"/>
  <p:tag name="KSO_WM_TAG_VERSION" val="1.0"/>
  <p:tag name="KSO_WM_BEAUTIFY_FLAG" val="#wm#"/>
  <p:tag name="KSO_WM_UNIT_FILL_FORE_SCHEMECOLOR_INDEX" val="8"/>
  <p:tag name="KSO_WM_UNIT_FILL_TYPE" val="1"/>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3"/>
  <p:tag name="KSO_WM_UNIT_ID" val="diagram20199033_4*m_h_i*1_5_3"/>
  <p:tag name="KSO_WM_TEMPLATE_CATEGORY" val="diagram"/>
  <p:tag name="KSO_WM_TEMPLATE_INDEX" val="20199033"/>
  <p:tag name="KSO_WM_UNIT_LAYERLEVEL" val="1_1_1"/>
  <p:tag name="KSO_WM_TAG_VERSION" val="1.0"/>
  <p:tag name="KSO_WM_BEAUTIFY_FLAG" val="#wm#"/>
  <p:tag name="KSO_WM_UNIT_FILL_FORE_SCHEMECOLOR_INDEX" val="9"/>
  <p:tag name="KSO_WM_UNIT_FILL_TYPE" val="1"/>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2"/>
  <p:tag name="KSO_WM_UNIT_ID" val="diagram20199033_4*m_h_i*1_5_2"/>
  <p:tag name="KSO_WM_TEMPLATE_CATEGORY" val="diagram"/>
  <p:tag name="KSO_WM_TEMPLATE_INDEX" val="20199033"/>
  <p:tag name="KSO_WM_UNIT_LAYERLEVEL" val="1_1_1"/>
  <p:tag name="KSO_WM_TAG_VERSION" val="1.0"/>
  <p:tag name="KSO_WM_BEAUTIFY_FLAG" val="#wm#"/>
  <p:tag name="KSO_WM_UNIT_FILL_FORE_SCHEMECOLOR_INDEX" val="9"/>
  <p:tag name="KSO_WM_UNIT_FILL_TYPE" val="1"/>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DIAGRAM_GROUP_CODE" val="r1-1"/>
  <p:tag name="KSO_WM_UNIT_TYPE" val="r_i"/>
  <p:tag name="KSO_WM_UNIT_INDEX" val="1_5"/>
  <p:tag name="KSO_WM_UNIT_ID" val="diagram20187891_2*r_i*1_5"/>
  <p:tag name="KSO_WM_TEMPLATE_CATEGORY" val="diagram"/>
  <p:tag name="KSO_WM_TEMPLATE_INDEX" val="20187891"/>
  <p:tag name="KSO_WM_UNIT_LAYERLEVEL" val="1_1"/>
  <p:tag name="KSO_WM_TAG_VERSION" val="1.0"/>
  <p:tag name="KSO_WM_BEAUTIFY_FLAG" val="#wm#"/>
  <p:tag name="KSO_WM_UNIT_DIAGRAM_CONTRAST_TITLE_CNT" val="2"/>
  <p:tag name="KSO_WM_UNIT_DIAGRAM_DIMENSION_TITLE_CNT" val="2"/>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DIAGRAM_GROUP_CODE" val="r1-1"/>
  <p:tag name="KSO_WM_UNIT_TYPE" val="r_i"/>
  <p:tag name="KSO_WM_UNIT_INDEX" val="1_6"/>
  <p:tag name="KSO_WM_UNIT_ID" val="diagram20187891_2*r_i*1_6"/>
  <p:tag name="KSO_WM_TEMPLATE_CATEGORY" val="diagram"/>
  <p:tag name="KSO_WM_TEMPLATE_INDEX" val="20187891"/>
  <p:tag name="KSO_WM_UNIT_LAYERLEVEL" val="1_1"/>
  <p:tag name="KSO_WM_TAG_VERSION" val="1.0"/>
  <p:tag name="KSO_WM_BEAUTIFY_FLAG" val="#wm#"/>
  <p:tag name="KSO_WM_UNIT_DIAGRAM_CONTRAST_TITLE_CNT" val="2"/>
  <p:tag name="KSO_WM_UNIT_DIAGRAM_DIMENSION_TITLE_CNT" val="2"/>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DIAGRAM_GROUP_CODE" val="r1-1"/>
  <p:tag name="KSO_WM_UNIT_TYPE" val="r_i"/>
  <p:tag name="KSO_WM_UNIT_INDEX" val="1_3"/>
  <p:tag name="KSO_WM_UNIT_ID" val="diagram20187891_2*r_i*1_3"/>
  <p:tag name="KSO_WM_TEMPLATE_CATEGORY" val="diagram"/>
  <p:tag name="KSO_WM_TEMPLATE_INDEX" val="20187891"/>
  <p:tag name="KSO_WM_UNIT_LAYERLEVEL" val="1_1"/>
  <p:tag name="KSO_WM_TAG_VERSION" val="1.0"/>
  <p:tag name="KSO_WM_BEAUTIFY_FLAG" val="#wm#"/>
  <p:tag name="KSO_WM_UNIT_DIAGRAM_CONTRAST_TITLE_CNT" val="2"/>
  <p:tag name="KSO_WM_UNIT_DIAGRAM_DIMENSION_TITLE_CNT" val="2"/>
  <p:tag name="KSO_WM_UNIT_FILL_FORE_SCHEMECOLOR_INDEX" val="10"/>
  <p:tag name="KSO_WM_UNIT_FILL_TYPE" val="1"/>
  <p:tag name="KSO_WM_UNIT_TEXT_FILL_FORE_SCHEMECOLOR_INDEX" val="13"/>
  <p:tag name="KSO_WM_UNIT_TEXT_FILL_TYPE" val="1"/>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DIAGRAM_GROUP_CODE" val="r1-1"/>
  <p:tag name="KSO_WM_UNIT_TYPE" val="r_i"/>
  <p:tag name="KSO_WM_UNIT_INDEX" val="1_4"/>
  <p:tag name="KSO_WM_UNIT_ID" val="diagram20187891_2*r_i*1_4"/>
  <p:tag name="KSO_WM_TEMPLATE_CATEGORY" val="diagram"/>
  <p:tag name="KSO_WM_TEMPLATE_INDEX" val="20187891"/>
  <p:tag name="KSO_WM_UNIT_LAYERLEVEL" val="1_1"/>
  <p:tag name="KSO_WM_TAG_VERSION" val="1.0"/>
  <p:tag name="KSO_WM_BEAUTIFY_FLAG" val="#wm#"/>
  <p:tag name="KSO_WM_UNIT_DIAGRAM_CONTRAST_TITLE_CNT" val="2"/>
  <p:tag name="KSO_WM_UNIT_DIAGRAM_DIMENSION_TITLE_CNT" val="2"/>
  <p:tag name="KSO_WM_UNIT_FILL_FORE_SCHEMECOLOR_INDEX" val="5"/>
  <p:tag name="KSO_WM_UNIT_FILL_TYPE" val="1"/>
  <p:tag name="KSO_WM_UNIT_TEXT_FILL_FORE_SCHEMECOLOR_INDEX" val="13"/>
  <p:tag name="KSO_WM_UNIT_TEXT_FILL_TYPE" val="1"/>
</p:tagLst>
</file>

<file path=ppt/tags/tag29.xml><?xml version="1.0" encoding="utf-8"?>
<p:tagLst xmlns:a="http://schemas.openxmlformats.org/drawingml/2006/main" xmlns:r="http://schemas.openxmlformats.org/officeDocument/2006/relationships" xmlns:p="http://schemas.openxmlformats.org/presentationml/2006/main">
  <p:tag name="KSO_WM_UNIT_TABLE_BEAUTIFY" val="smartTable{b2be372f-a6fa-43de-bc2a-95af4d579b68}"/>
  <p:tag name="TABLE_ENDDRAG_ORIGIN_RECT" val="646*254"/>
  <p:tag name="TABLE_ENDDRAG_RECT" val="36*72*646*254"/>
</p:tagLst>
</file>

<file path=ppt/tags/tag3.xml><?xml version="1.0" encoding="utf-8"?>
<p:tagLst xmlns:a="http://schemas.openxmlformats.org/drawingml/2006/main" xmlns:r="http://schemas.openxmlformats.org/officeDocument/2006/relationships" xmlns:p="http://schemas.openxmlformats.org/presentationml/2006/main">
  <p:tag name="MH" val="20160408160713"/>
  <p:tag name="MH_LIBRARY" val="GRAPHIC"/>
  <p:tag name="MH_TYPE" val="SubTitle"/>
  <p:tag name="MH_ORDER" val="1"/>
</p:tagLst>
</file>

<file path=ppt/tags/tag30.xml><?xml version="1.0" encoding="utf-8"?>
<p:tagLst xmlns:a="http://schemas.openxmlformats.org/drawingml/2006/main" xmlns:r="http://schemas.openxmlformats.org/officeDocument/2006/relationships" xmlns:p="http://schemas.openxmlformats.org/presentationml/2006/main">
  <p:tag name="KSO_WM_UNIT_TABLE_BEAUTIFY" val="smartTable{b2be372f-a6fa-43de-bc2a-95af4d579b68}"/>
  <p:tag name="TABLE_ENDDRAG_ORIGIN_RECT" val="646*254"/>
  <p:tag name="TABLE_ENDDRAG_RECT" val="36*72*646*254"/>
</p:tagLst>
</file>

<file path=ppt/tags/tag31.xml><?xml version="1.0" encoding="utf-8"?>
<p:tagLst xmlns:a="http://schemas.openxmlformats.org/drawingml/2006/main" xmlns:r="http://schemas.openxmlformats.org/officeDocument/2006/relationships" xmlns:p="http://schemas.openxmlformats.org/presentationml/2006/main">
  <p:tag name="KSO_WM_UNIT_TABLE_BEAUTIFY" val="smartTable{b2be372f-a6fa-43de-bc2a-95af4d579b68}"/>
  <p:tag name="TABLE_ENDDRAG_ORIGIN_RECT" val="646*254"/>
  <p:tag name="TABLE_ENDDRAG_RECT" val="36*72*646*254"/>
</p:tagLst>
</file>

<file path=ppt/tags/tag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70"/>
  <p:tag name="KSO_WM_UNIT_TYPE" val="m_i"/>
  <p:tag name="KSO_WM_UNIT_INDEX" val="1_1"/>
  <p:tag name="KSO_WM_UNIT_ID" val="diagram160270_5*m_i*1_1"/>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Lst>
</file>

<file path=ppt/tags/tag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70"/>
  <p:tag name="KSO_WM_UNIT_TYPE" val="m_h_a"/>
  <p:tag name="KSO_WM_UNIT_INDEX" val="1_1_1"/>
  <p:tag name="KSO_WM_UNIT_ID" val="diagram160270_5*m_h_a*1_1_1"/>
  <p:tag name="KSO_WM_UNIT_CLEAR" val="1"/>
  <p:tag name="KSO_WM_UNIT_LAYERLEVEL" val="1_1_1"/>
  <p:tag name="KSO_WM_UNIT_VALUE" val="12"/>
  <p:tag name="KSO_WM_UNIT_HIGHLIGHT" val="0"/>
  <p:tag name="KSO_WM_UNIT_COMPATIBLE" val="0"/>
  <p:tag name="KSO_WM_DIAGRAM_GROUP_CODE" val="m1-1"/>
  <p:tag name="KSO_WM_UNIT_PRESET_TEXT" val="Lorem"/>
  <p:tag name="KSO_WM_UNIT_LINE_FORE_SCHEMECOLOR_INDEX" val="5"/>
  <p:tag name="KSO_WM_UNIT_LINE_FILL_TYPE" val="2"/>
  <p:tag name="KSO_WM_UNIT_TEXT_FILL_FORE_SCHEMECOLOR_INDEX" val="5"/>
  <p:tag name="KSO_WM_UNIT_TEXT_FILL_TYPE" val="1"/>
</p:tagLst>
</file>

<file path=ppt/tags/tag3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70"/>
  <p:tag name="KSO_WM_UNIT_TYPE" val="m_h_a"/>
  <p:tag name="KSO_WM_UNIT_INDEX" val="1_2_1"/>
  <p:tag name="KSO_WM_UNIT_ID" val="diagram160270_5*m_h_a*1_2_1"/>
  <p:tag name="KSO_WM_UNIT_CLEAR" val="1"/>
  <p:tag name="KSO_WM_UNIT_LAYERLEVEL" val="1_1_1"/>
  <p:tag name="KSO_WM_UNIT_VALUE" val="12"/>
  <p:tag name="KSO_WM_UNIT_HIGHLIGHT" val="0"/>
  <p:tag name="KSO_WM_UNIT_COMPATIBLE" val="0"/>
  <p:tag name="KSO_WM_DIAGRAM_GROUP_CODE" val="m1-1"/>
  <p:tag name="KSO_WM_UNIT_PRESET_TEXT" val="Lorem"/>
  <p:tag name="KSO_WM_UNIT_LINE_FORE_SCHEMECOLOR_INDEX" val="5"/>
  <p:tag name="KSO_WM_UNIT_LINE_FILL_TYPE" val="2"/>
  <p:tag name="KSO_WM_UNIT_TEXT_FILL_FORE_SCHEMECOLOR_INDEX" val="5"/>
  <p:tag name="KSO_WM_UNIT_TEXT_FILL_TYPE" val="1"/>
</p:tagLst>
</file>

<file path=ppt/tags/tag3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70"/>
  <p:tag name="KSO_WM_UNIT_TYPE" val="m_h_a"/>
  <p:tag name="KSO_WM_UNIT_INDEX" val="1_3_1"/>
  <p:tag name="KSO_WM_UNIT_ID" val="diagram160270_5*m_h_a*1_3_1"/>
  <p:tag name="KSO_WM_UNIT_CLEAR" val="1"/>
  <p:tag name="KSO_WM_UNIT_LAYERLEVEL" val="1_1_1"/>
  <p:tag name="KSO_WM_UNIT_VALUE" val="12"/>
  <p:tag name="KSO_WM_UNIT_HIGHLIGHT" val="0"/>
  <p:tag name="KSO_WM_UNIT_COMPATIBLE" val="0"/>
  <p:tag name="KSO_WM_DIAGRAM_GROUP_CODE" val="m1-1"/>
  <p:tag name="KSO_WM_UNIT_PRESET_TEXT" val="Lorem"/>
  <p:tag name="KSO_WM_UNIT_LINE_FORE_SCHEMECOLOR_INDEX" val="5"/>
  <p:tag name="KSO_WM_UNIT_LINE_FILL_TYPE" val="2"/>
  <p:tag name="KSO_WM_UNIT_TEXT_FILL_FORE_SCHEMECOLOR_INDEX" val="5"/>
  <p:tag name="KSO_WM_UNIT_TEXT_FILL_TYPE" val="1"/>
</p:tagLst>
</file>

<file path=ppt/tags/tag3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70"/>
  <p:tag name="KSO_WM_UNIT_TYPE" val="m_h_a"/>
  <p:tag name="KSO_WM_UNIT_INDEX" val="1_4_1"/>
  <p:tag name="KSO_WM_UNIT_ID" val="diagram160270_5*m_h_a*1_4_1"/>
  <p:tag name="KSO_WM_UNIT_CLEAR" val="1"/>
  <p:tag name="KSO_WM_UNIT_LAYERLEVEL" val="1_1_1"/>
  <p:tag name="KSO_WM_UNIT_VALUE" val="12"/>
  <p:tag name="KSO_WM_UNIT_HIGHLIGHT" val="0"/>
  <p:tag name="KSO_WM_UNIT_COMPATIBLE" val="0"/>
  <p:tag name="KSO_WM_DIAGRAM_GROUP_CODE" val="m1-1"/>
  <p:tag name="KSO_WM_UNIT_PRESET_TEXT" val="Lorem"/>
  <p:tag name="KSO_WM_UNIT_LINE_FORE_SCHEMECOLOR_INDEX" val="5"/>
  <p:tag name="KSO_WM_UNIT_LINE_FILL_TYPE" val="2"/>
  <p:tag name="KSO_WM_UNIT_TEXT_FILL_FORE_SCHEMECOLOR_INDEX" val="5"/>
  <p:tag name="KSO_WM_UNIT_TEXT_FILL_TYPE" val="1"/>
</p:tagLst>
</file>

<file path=ppt/tags/tag3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70"/>
  <p:tag name="KSO_WM_UNIT_TYPE" val="m_h_a"/>
  <p:tag name="KSO_WM_UNIT_INDEX" val="1_5_1"/>
  <p:tag name="KSO_WM_UNIT_ID" val="diagram160270_5*m_h_a*1_5_1"/>
  <p:tag name="KSO_WM_UNIT_CLEAR" val="1"/>
  <p:tag name="KSO_WM_UNIT_LAYERLEVEL" val="1_1_1"/>
  <p:tag name="KSO_WM_UNIT_VALUE" val="12"/>
  <p:tag name="KSO_WM_UNIT_HIGHLIGHT" val="0"/>
  <p:tag name="KSO_WM_UNIT_COMPATIBLE" val="0"/>
  <p:tag name="KSO_WM_DIAGRAM_GROUP_CODE" val="m1-1"/>
  <p:tag name="KSO_WM_UNIT_PRESET_TEXT" val="Lorem"/>
  <p:tag name="KSO_WM_UNIT_LINE_FORE_SCHEMECOLOR_INDEX" val="5"/>
  <p:tag name="KSO_WM_UNIT_LINE_FILL_TYPE" val="2"/>
  <p:tag name="KSO_WM_UNIT_TEXT_FILL_FORE_SCHEMECOLOR_INDEX" val="5"/>
  <p:tag name="KSO_WM_UNIT_TEXT_FILL_TYPE" val="1"/>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1_1"/>
  <p:tag name="KSO_WM_UNIT_ID" val="diagram20187611_2*m_h_i*1_1_1"/>
  <p:tag name="KSO_WM_TEMPLATE_CATEGORY" val="diagram"/>
  <p:tag name="KSO_WM_TEMPLATE_INDEX" val="20187611"/>
  <p:tag name="KSO_WM_UNIT_LAYERLEVEL" val="1_1_1"/>
  <p:tag name="KSO_WM_TAG_VERSION" val="1.0"/>
  <p:tag name="KSO_WM_BEAUTIFY_FLAG" val="#wm#"/>
  <p:tag name="KSO_WM_UNIT_TEXT_FILL_FORE_SCHEMECOLOR_INDEX" val="5"/>
  <p:tag name="KSO_WM_UNIT_TEXT_FILL_TYPE" val="1"/>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2_1"/>
  <p:tag name="KSO_WM_UNIT_ID" val="diagram20187611_2*m_h_i*1_2_1"/>
  <p:tag name="KSO_WM_TEMPLATE_CATEGORY" val="diagram"/>
  <p:tag name="KSO_WM_TEMPLATE_INDEX" val="20187611"/>
  <p:tag name="KSO_WM_UNIT_LAYERLEVEL" val="1_1_1"/>
  <p:tag name="KSO_WM_TAG_VERSION" val="1.0"/>
  <p:tag name="KSO_WM_BEAUTIFY_FLAG" val="#wm#"/>
  <p:tag name="KSO_WM_UNIT_TEXT_FILL_FORE_SCHEMECOLOR_INDEX" val="6"/>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MH" val="20160408160713"/>
  <p:tag name="MH_LIBRARY" val="GRAPHIC"/>
  <p:tag name="MH_TYPE" val="SubTitle"/>
  <p:tag name="MH_ORDER" val="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3_1"/>
  <p:tag name="KSO_WM_UNIT_ID" val="diagram20187611_2*m_h_i*1_3_1"/>
  <p:tag name="KSO_WM_TEMPLATE_CATEGORY" val="diagram"/>
  <p:tag name="KSO_WM_TEMPLATE_INDEX" val="20187611"/>
  <p:tag name="KSO_WM_UNIT_LAYERLEVEL" val="1_1_1"/>
  <p:tag name="KSO_WM_TAG_VERSION" val="1.0"/>
  <p:tag name="KSO_WM_BEAUTIFY_FLAG" val="#wm#"/>
  <p:tag name="KSO_WM_UNIT_TEXT_FILL_FORE_SCHEMECOLOR_INDEX" val="7"/>
  <p:tag name="KSO_WM_UNIT_TEXT_FILL_TYPE" val="1"/>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187611_2*m_h_i*1_1_3"/>
  <p:tag name="KSO_WM_TEMPLATE_CATEGORY" val="diagram"/>
  <p:tag name="KSO_WM_TEMPLATE_INDEX" val="20187611"/>
  <p:tag name="KSO_WM_UNIT_LAYERLEVEL" val="1_1_1"/>
  <p:tag name="KSO_WM_TAG_VERSION" val="1.0"/>
  <p:tag name="KSO_WM_BEAUTIFY_FLAG" val="#wm#"/>
  <p:tag name="KSO_WM_UNIT_LINE_FORE_SCHEMECOLOR_INDEX" val="10"/>
  <p:tag name="KSO_WM_UNIT_LINE_FILL_TYPE" val="2"/>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5"/>
  <p:tag name="KSO_WM_UNIT_ID" val="diagram20187611_2*m_h_i*1_1_5"/>
  <p:tag name="KSO_WM_TEMPLATE_CATEGORY" val="diagram"/>
  <p:tag name="KSO_WM_TEMPLATE_INDEX" val="20187611"/>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43.xml><?xml version="1.0" encoding="utf-8"?>
<p:tagLst xmlns:a="http://schemas.openxmlformats.org/drawingml/2006/main" xmlns:r="http://schemas.openxmlformats.org/officeDocument/2006/relationships" xmlns:p="http://schemas.openxmlformats.org/presentationml/2006/main">
  <p:tag name="KSO_WM_UNIT_NOCLEAR" val="0"/>
  <p:tag name="KSO_WM_UNIT_VALUE" val="36"/>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187611_2*m_h_f*1_1_1"/>
  <p:tag name="KSO_WM_TEMPLATE_CATEGORY" val="diagram"/>
  <p:tag name="KSO_WM_TEMPLATE_INDEX" val="20187611"/>
  <p:tag name="KSO_WM_UNIT_LAYERLEVEL" val="1_1_1"/>
  <p:tag name="KSO_WM_TAG_VERSION" val="1.0"/>
  <p:tag name="KSO_WM_BEAUTIFY_FLAG" val="#wm#"/>
  <p:tag name="KSO_WM_UNIT_PRESET_TEXT" val="单击此处添加文本具体内容"/>
  <p:tag name="KSO_WM_UNIT_TEXT_FILL_FORE_SCHEMECOLOR_INDEX" val="14"/>
  <p:tag name="KSO_WM_UNIT_TEXT_FILL_TYPE" val="1"/>
</p:tagLst>
</file>

<file path=ppt/tags/tag44.xml><?xml version="1.0" encoding="utf-8"?>
<p:tagLst xmlns:a="http://schemas.openxmlformats.org/drawingml/2006/main" xmlns:r="http://schemas.openxmlformats.org/officeDocument/2006/relationships" xmlns:p="http://schemas.openxmlformats.org/presentationml/2006/main">
  <p:tag name="KSO_WM_UNIT_VALUE" val="117*117"/>
  <p:tag name="KSO_WM_UNIT_HIGHLIGHT" val="0"/>
  <p:tag name="KSO_WM_UNIT_COMPATIBLE" val="0"/>
  <p:tag name="KSO_WM_UNIT_DIAGRAM_ISNUMVISUAL" val="0"/>
  <p:tag name="KSO_WM_UNIT_DIAGRAM_ISREFERUNIT" val="0"/>
  <p:tag name="KSO_WM_DIAGRAM_GROUP_CODE" val="m1-1"/>
  <p:tag name="KSO_WM_UNIT_TYPE" val="m_h_x"/>
  <p:tag name="KSO_WM_UNIT_INDEX" val="1_1_1"/>
  <p:tag name="KSO_WM_UNIT_ID" val="diagram20187611_2*m_h_x*1_1_1"/>
  <p:tag name="KSO_WM_TEMPLATE_CATEGORY" val="diagram"/>
  <p:tag name="KSO_WM_TEMPLATE_INDEX" val="20187611"/>
  <p:tag name="KSO_WM_UNIT_LAYERLEVEL" val="1_1_1"/>
  <p:tag name="KSO_WM_TAG_VERSION" val="1.0"/>
  <p:tag name="KSO_WM_BEAUTIFY_FLAG" val="#wm#"/>
  <p:tag name="KSO_WM_UNIT_FILL_FORE_SCHEMECOLOR_INDEX" val="14"/>
  <p:tag name="KSO_WM_UNIT_FILL_TYPE" val="1"/>
  <p:tag name="KSO_WM_UNIT_TEXT_FILL_FORE_SCHEMECOLOR_INDEX" val="14"/>
  <p:tag name="KSO_WM_UNIT_TEXT_FILL_TYPE" val="1"/>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187611_2*m_h_i*1_3_2"/>
  <p:tag name="KSO_WM_TEMPLATE_CATEGORY" val="diagram"/>
  <p:tag name="KSO_WM_TEMPLATE_INDEX" val="20187611"/>
  <p:tag name="KSO_WM_UNIT_LAYERLEVEL" val="1_1_1"/>
  <p:tag name="KSO_WM_TAG_VERSION" val="1.0"/>
  <p:tag name="KSO_WM_BEAUTIFY_FLAG" val="#wm#"/>
  <p:tag name="KSO_WM_UNIT_LINE_FORE_SCHEMECOLOR_INDEX" val="10"/>
  <p:tag name="KSO_WM_UNIT_LINE_FILL_TYPE" val="2"/>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187611_2*m_h_i*1_3_1"/>
  <p:tag name="KSO_WM_TEMPLATE_CATEGORY" val="diagram"/>
  <p:tag name="KSO_WM_TEMPLATE_INDEX" val="20187611"/>
  <p:tag name="KSO_WM_UNIT_LAYERLEVEL" val="1_1_1"/>
  <p:tag name="KSO_WM_TAG_VERSION" val="1.0"/>
  <p:tag name="KSO_WM_BEAUTIFY_FLAG" val="#wm#"/>
  <p:tag name="KSO_WM_UNIT_FILL_FORE_SCHEMECOLOR_INDEX" val="7"/>
  <p:tag name="KSO_WM_UNIT_FILL_TYPE" val="1"/>
  <p:tag name="KSO_WM_UNIT_TEXT_FILL_FORE_SCHEMECOLOR_INDEX" val="14"/>
  <p:tag name="KSO_WM_UNIT_TEXT_FILL_TYPE" val="1"/>
</p:tagLst>
</file>

<file path=ppt/tags/tag47.xml><?xml version="1.0" encoding="utf-8"?>
<p:tagLst xmlns:a="http://schemas.openxmlformats.org/drawingml/2006/main" xmlns:r="http://schemas.openxmlformats.org/officeDocument/2006/relationships" xmlns:p="http://schemas.openxmlformats.org/presentationml/2006/main">
  <p:tag name="KSO_WM_UNIT_VALUE" val="117*117"/>
  <p:tag name="KSO_WM_UNIT_HIGHLIGHT" val="0"/>
  <p:tag name="KSO_WM_UNIT_COMPATIBLE" val="0"/>
  <p:tag name="KSO_WM_UNIT_DIAGRAM_ISNUMVISUAL" val="0"/>
  <p:tag name="KSO_WM_UNIT_DIAGRAM_ISREFERUNIT" val="0"/>
  <p:tag name="KSO_WM_DIAGRAM_GROUP_CODE" val="m1-1"/>
  <p:tag name="KSO_WM_UNIT_TYPE" val="m_h_x"/>
  <p:tag name="KSO_WM_UNIT_INDEX" val="1_3_1"/>
  <p:tag name="KSO_WM_UNIT_ID" val="diagram20187611_2*m_h_x*1_3_1"/>
  <p:tag name="KSO_WM_TEMPLATE_CATEGORY" val="diagram"/>
  <p:tag name="KSO_WM_TEMPLATE_INDEX" val="20187611"/>
  <p:tag name="KSO_WM_UNIT_LAYERLEVEL" val="1_1_1"/>
  <p:tag name="KSO_WM_TAG_VERSION" val="1.0"/>
  <p:tag name="KSO_WM_BEAUTIFY_FLAG" val="#wm#"/>
  <p:tag name="KSO_WM_UNIT_FILL_FORE_SCHEMECOLOR_INDEX" val="14"/>
  <p:tag name="KSO_WM_UNIT_FILL_TYPE" val="1"/>
  <p:tag name="KSO_WM_UNIT_TEXT_FILL_FORE_SCHEMECOLOR_INDEX" val="14"/>
  <p:tag name="KSO_WM_UNIT_TEXT_FILL_TYPE" val="1"/>
</p:tagLst>
</file>

<file path=ppt/tags/tag48.xml><?xml version="1.0" encoding="utf-8"?>
<p:tagLst xmlns:a="http://schemas.openxmlformats.org/drawingml/2006/main" xmlns:r="http://schemas.openxmlformats.org/officeDocument/2006/relationships" xmlns:p="http://schemas.openxmlformats.org/presentationml/2006/main">
  <p:tag name="KSO_WM_UNIT_NOCLEAR" val="0"/>
  <p:tag name="KSO_WM_UNIT_VALUE" val="38"/>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187611_2*m_h_f*1_3_1"/>
  <p:tag name="KSO_WM_TEMPLATE_CATEGORY" val="diagram"/>
  <p:tag name="KSO_WM_TEMPLATE_INDEX" val="20187611"/>
  <p:tag name="KSO_WM_UNIT_LAYERLEVEL" val="1_1_1"/>
  <p:tag name="KSO_WM_TAG_VERSION" val="1.0"/>
  <p:tag name="KSO_WM_BEAUTIFY_FLAG" val="#wm#"/>
  <p:tag name="KSO_WM_UNIT_PRESET_TEXT" val="单击此处添加文本具体内容"/>
  <p:tag name="KSO_WM_UNIT_TEXT_FILL_FORE_SCHEMECOLOR_INDEX" val="14"/>
  <p:tag name="KSO_WM_UNIT_TEXT_FILL_TYPE" val="1"/>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4"/>
  <p:tag name="KSO_WM_UNIT_ID" val="diagram20187611_2*m_h_i*1_3_4"/>
  <p:tag name="KSO_WM_TEMPLATE_CATEGORY" val="diagram"/>
  <p:tag name="KSO_WM_TEMPLATE_INDEX" val="20187611"/>
  <p:tag name="KSO_WM_UNIT_LAYERLEVEL" val="1_1_1"/>
  <p:tag name="KSO_WM_TAG_VERSION" val="1.0"/>
  <p:tag name="KSO_WM_BEAUTIFY_FLAG" val="#wm#"/>
  <p:tag name="KSO_WM_UNIT_FILL_FORE_SCHEMECOLOR_INDEX" val="7"/>
  <p:tag name="KSO_WM_UNIT_FILL_TYPE" val="1"/>
  <p:tag name="KSO_WM_UNIT_LINE_FORE_SCHEMECOLOR_INDEX" val="14"/>
  <p:tag name="KSO_WM_UNIT_LINE_FILL_TYPE" val="2"/>
  <p:tag name="KSO_WM_UNIT_TEXT_FILL_FORE_SCHEMECOLOR_INDEX" val="2"/>
  <p:tag name="KSO_WM_UNIT_TEXT_FILL_TYPE" val="1"/>
</p:tagLst>
</file>

<file path=ppt/tags/tag5.xml><?xml version="1.0" encoding="utf-8"?>
<p:tagLst xmlns:a="http://schemas.openxmlformats.org/drawingml/2006/main" xmlns:r="http://schemas.openxmlformats.org/officeDocument/2006/relationships" xmlns:p="http://schemas.openxmlformats.org/presentationml/2006/main">
  <p:tag name="MH" val="20160408160713"/>
  <p:tag name="MH_LIBRARY" val="GRAPHIC"/>
  <p:tag name="MH_TYPE" val="SubTitle"/>
  <p:tag name="MH_ORDER" val="1"/>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187611_2*m_h_i*1_2_2"/>
  <p:tag name="KSO_WM_TEMPLATE_CATEGORY" val="diagram"/>
  <p:tag name="KSO_WM_TEMPLATE_INDEX" val="20187611"/>
  <p:tag name="KSO_WM_UNIT_LAYERLEVEL" val="1_1_1"/>
  <p:tag name="KSO_WM_TAG_VERSION" val="1.0"/>
  <p:tag name="KSO_WM_BEAUTIFY_FLAG" val="#wm#"/>
  <p:tag name="KSO_WM_UNIT_FILL_FORE_SCHEMECOLOR_INDEX" val="6"/>
  <p:tag name="KSO_WM_UNIT_FILL_TYPE" val="1"/>
  <p:tag name="KSO_WM_UNIT_LINE_FORE_SCHEMECOLOR_INDEX" val="14"/>
  <p:tag name="KSO_WM_UNIT_LINE_FILL_TYPE" val="2"/>
  <p:tag name="KSO_WM_UNIT_TEXT_FILL_FORE_SCHEMECOLOR_INDEX" val="2"/>
  <p:tag name="KSO_WM_UNIT_TEXT_FILL_TYPE" val="1"/>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187611_2*m_h_i*1_1_1"/>
  <p:tag name="KSO_WM_TEMPLATE_CATEGORY" val="diagram"/>
  <p:tag name="KSO_WM_TEMPLATE_INDEX" val="20187611"/>
  <p:tag name="KSO_WM_UNIT_LAYERLEVEL" val="1_1_1"/>
  <p:tag name="KSO_WM_TAG_VERSION" val="1.0"/>
  <p:tag name="KSO_WM_BEAUTIFY_FLAG" val="#wm#"/>
  <p:tag name="KSO_WM_UNIT_FILL_FORE_SCHEMECOLOR_INDEX" val="5"/>
  <p:tag name="KSO_WM_UNIT_FILL_TYPE" val="1"/>
  <p:tag name="KSO_WM_UNIT_LINE_FORE_SCHEMECOLOR_INDEX" val="14"/>
  <p:tag name="KSO_WM_UNIT_LINE_FILL_TYPE" val="2"/>
  <p:tag name="KSO_WM_UNIT_TEXT_FILL_FORE_SCHEMECOLOR_INDEX" val="2"/>
  <p:tag name="KSO_WM_UNIT_TEXT_FILL_TYPE" val="1"/>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5"/>
  <p:tag name="KSO_WM_UNIT_ID" val="diagram20187611_2*m_h_i*1_2_5"/>
  <p:tag name="KSO_WM_TEMPLATE_CATEGORY" val="diagram"/>
  <p:tag name="KSO_WM_TEMPLATE_INDEX" val="20187611"/>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53.xml><?xml version="1.0" encoding="utf-8"?>
<p:tagLst xmlns:a="http://schemas.openxmlformats.org/drawingml/2006/main" xmlns:r="http://schemas.openxmlformats.org/officeDocument/2006/relationships" xmlns:p="http://schemas.openxmlformats.org/presentationml/2006/main">
  <p:tag name="KSO_WM_UNIT_VALUE" val="117*117"/>
  <p:tag name="KSO_WM_UNIT_HIGHLIGHT" val="0"/>
  <p:tag name="KSO_WM_UNIT_COMPATIBLE" val="0"/>
  <p:tag name="KSO_WM_UNIT_DIAGRAM_ISNUMVISUAL" val="0"/>
  <p:tag name="KSO_WM_UNIT_DIAGRAM_ISREFERUNIT" val="0"/>
  <p:tag name="KSO_WM_DIAGRAM_GROUP_CODE" val="m1-1"/>
  <p:tag name="KSO_WM_UNIT_TYPE" val="m_h_x"/>
  <p:tag name="KSO_WM_UNIT_INDEX" val="1_2_1"/>
  <p:tag name="KSO_WM_UNIT_ID" val="diagram20187611_2*m_h_x*1_2_1"/>
  <p:tag name="KSO_WM_TEMPLATE_CATEGORY" val="diagram"/>
  <p:tag name="KSO_WM_TEMPLATE_INDEX" val="20187611"/>
  <p:tag name="KSO_WM_UNIT_LAYERLEVEL" val="1_1_1"/>
  <p:tag name="KSO_WM_TAG_VERSION" val="1.0"/>
  <p:tag name="KSO_WM_BEAUTIFY_FLAG" val="#wm#"/>
  <p:tag name="KSO_WM_UNIT_FILL_FORE_SCHEMECOLOR_INDEX" val="14"/>
  <p:tag name="KSO_WM_UNIT_FILL_TYPE" val="1"/>
  <p:tag name="KSO_WM_UNIT_TEXT_FILL_FORE_SCHEMECOLOR_INDEX" val="14"/>
  <p:tag name="KSO_WM_UNIT_TEXT_FILL_TYPE" val="1"/>
</p:tagLst>
</file>

<file path=ppt/tags/tag54.xml><?xml version="1.0" encoding="utf-8"?>
<p:tagLst xmlns:a="http://schemas.openxmlformats.org/drawingml/2006/main" xmlns:r="http://schemas.openxmlformats.org/officeDocument/2006/relationships" xmlns:p="http://schemas.openxmlformats.org/presentationml/2006/main">
  <p:tag name="KSO_WM_UNIT_NOCLEAR" val="0"/>
  <p:tag name="KSO_WM_UNIT_VALUE" val="38"/>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187611_2*m_h_f*1_2_1"/>
  <p:tag name="KSO_WM_TEMPLATE_CATEGORY" val="diagram"/>
  <p:tag name="KSO_WM_TEMPLATE_INDEX" val="20187611"/>
  <p:tag name="KSO_WM_UNIT_LAYERLEVEL" val="1_1_1"/>
  <p:tag name="KSO_WM_TAG_VERSION" val="1.0"/>
  <p:tag name="KSO_WM_BEAUTIFY_FLAG" val="#wm#"/>
  <p:tag name="KSO_WM_UNIT_PRESET_TEXT" val="单击此处添加文本具体内容"/>
  <p:tag name="KSO_WM_UNIT_TEXT_FILL_FORE_SCHEMECOLOR_INDEX" val="14"/>
  <p:tag name="KSO_WM_UNIT_TEXT_FILL_TYPE" val="1"/>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187611_2*m_h_i*1_2_1"/>
  <p:tag name="KSO_WM_TEMPLATE_CATEGORY" val="diagram"/>
  <p:tag name="KSO_WM_TEMPLATE_INDEX" val="20187611"/>
  <p:tag name="KSO_WM_UNIT_LAYERLEVEL" val="1_1_1"/>
  <p:tag name="KSO_WM_TAG_VERSION" val="1.0"/>
  <p:tag name="KSO_WM_BEAUTIFY_FLAG" val="#wm#"/>
  <p:tag name="KSO_WM_UNIT_LINE_FORE_SCHEMECOLOR_INDEX" val="10"/>
  <p:tag name="KSO_WM_UNIT_LINE_FILL_TYPE" val="2"/>
</p:tagLst>
</file>

<file path=ppt/tags/tag5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1_1"/>
  <p:tag name="KSO_WM_UNIT_ID" val="diagram20182008_2*o_h_i*1_1_1"/>
  <p:tag name="KSO_WM_UNIT_LAYERLEVEL" val="1_1_1"/>
  <p:tag name="KSO_WM_DIAGRAM_GROUP_CODE" val="o1-1"/>
  <p:tag name="KSO_WM_UNIT_FILL_FORE_SCHEMECOLOR_INDEX" val="14"/>
  <p:tag name="KSO_WM_UNIT_FILL_TYPE" val="1"/>
  <p:tag name="KSO_WM_UNIT_TEXT_FILL_FORE_SCHEMECOLOR_INDEX" val="13"/>
  <p:tag name="KSO_WM_UNIT_TEXT_FILL_TYPE" val="1"/>
</p:tagLst>
</file>

<file path=ppt/tags/tag5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2_1"/>
  <p:tag name="KSO_WM_UNIT_ID" val="diagram20182008_2*o_h_i*1_2_1"/>
  <p:tag name="KSO_WM_UNIT_LAYERLEVEL" val="1_1_1"/>
  <p:tag name="KSO_WM_DIAGRAM_GROUP_CODE" val="o1-1"/>
  <p:tag name="KSO_WM_UNIT_FILL_FORE_SCHEMECOLOR_INDEX" val="14"/>
  <p:tag name="KSO_WM_UNIT_FILL_TYPE" val="1"/>
  <p:tag name="KSO_WM_UNIT_TEXT_FILL_FORE_SCHEMECOLOR_INDEX" val="13"/>
  <p:tag name="KSO_WM_UNIT_TEXT_FILL_TYPE" val="1"/>
</p:tagLst>
</file>

<file path=ppt/tags/tag5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182008_2*i*2"/>
  <p:tag name="KSO_WM_TEMPLATE_CATEGORY" val="diagram"/>
  <p:tag name="KSO_WM_TEMPLATE_INDEX" val="20182008"/>
  <p:tag name="KSO_WM_UNIT_INDEX" val="2"/>
</p:tagLst>
</file>

<file path=ppt/tags/tag5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3_1"/>
  <p:tag name="KSO_WM_UNIT_ID" val="diagram20182008_2*o_h_i*1_3_1"/>
  <p:tag name="KSO_WM_UNIT_LAYERLEVEL" val="1_1_1"/>
  <p:tag name="KSO_WM_DIAGRAM_GROUP_CODE" val="o1-1"/>
  <p:tag name="KSO_WM_UNIT_FILL_FORE_SCHEMECOLOR_INDEX" val="14"/>
  <p:tag name="KSO_WM_UNIT_FILL_TYPE" val="1"/>
  <p:tag name="KSO_WM_UNIT_TEXT_FILL_FORE_SCHEMECOLOR_INDEX" val="13"/>
  <p:tag name="KSO_WM_UNIT_TEXT_FILL_TYPE" val="1"/>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b2be372f-a6fa-43de-bc2a-95af4d579b68}"/>
</p:tagLst>
</file>

<file path=ppt/tags/tag6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i"/>
  <p:tag name="KSO_WM_UNIT_INDEX" val="1_10"/>
  <p:tag name="KSO_WM_UNIT_ID" val="diagram20182008_2*o_i*1_10"/>
  <p:tag name="KSO_WM_UNIT_LAYERLEVEL" val="1_1"/>
  <p:tag name="KSO_WM_DIAGRAM_GROUP_CODE" val="o1-1"/>
  <p:tag name="KSO_WM_UNIT_FILL_FORE_SCHEMECOLOR_INDEX" val="6"/>
  <p:tag name="KSO_WM_UNIT_FILL_TYPE" val="1"/>
  <p:tag name="KSO_WM_UNIT_TEXT_FILL_FORE_SCHEMECOLOR_INDEX" val="13"/>
  <p:tag name="KSO_WM_UNIT_TEXT_FILL_TYPE" val="1"/>
</p:tagLst>
</file>

<file path=ppt/tags/tag6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i"/>
  <p:tag name="KSO_WM_UNIT_INDEX" val="1_11"/>
  <p:tag name="KSO_WM_UNIT_ID" val="diagram20182008_2*o_i*1_11"/>
  <p:tag name="KSO_WM_UNIT_LAYERLEVEL" val="1_1"/>
  <p:tag name="KSO_WM_DIAGRAM_GROUP_CODE" val="o1-1"/>
  <p:tag name="KSO_WM_UNIT_TEXT_FILL_FORE_SCHEMECOLOR_INDEX" val="13"/>
  <p:tag name="KSO_WM_UNIT_TEXT_FILL_TYPE" val="1"/>
</p:tagLst>
</file>

<file path=ppt/tags/tag6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i"/>
  <p:tag name="KSO_WM_UNIT_INDEX" val="1_12"/>
  <p:tag name="KSO_WM_UNIT_ID" val="diagram20182008_2*o_i*1_12"/>
  <p:tag name="KSO_WM_UNIT_LAYERLEVEL" val="1_1"/>
  <p:tag name="KSO_WM_DIAGRAM_GROUP_CODE" val="o1-1"/>
  <p:tag name="KSO_WM_UNIT_TEXT_FILL_FORE_SCHEMECOLOR_INDEX" val="13"/>
  <p:tag name="KSO_WM_UNIT_TEXT_FILL_TYPE" val="1"/>
</p:tagLst>
</file>

<file path=ppt/tags/tag6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i"/>
  <p:tag name="KSO_WM_UNIT_INDEX" val="1_13"/>
  <p:tag name="KSO_WM_UNIT_ID" val="diagram20182008_2*o_i*1_13"/>
  <p:tag name="KSO_WM_UNIT_LAYERLEVEL" val="1_1"/>
  <p:tag name="KSO_WM_DIAGRAM_GROUP_CODE" val="o1-1"/>
  <p:tag name="KSO_WM_UNIT_FILL_FORE_SCHEMECOLOR_INDEX" val="9"/>
  <p:tag name="KSO_WM_UNIT_FILL_TYPE" val="1"/>
  <p:tag name="KSO_WM_UNIT_TEXT_FILL_FORE_SCHEMECOLOR_INDEX" val="13"/>
  <p:tag name="KSO_WM_UNIT_TEXT_FILL_TYPE" val="1"/>
</p:tagLst>
</file>

<file path=ppt/tags/tag6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i"/>
  <p:tag name="KSO_WM_UNIT_INDEX" val="1_14"/>
  <p:tag name="KSO_WM_UNIT_ID" val="diagram20182008_2*o_i*1_14"/>
  <p:tag name="KSO_WM_UNIT_LAYERLEVEL" val="1_1"/>
  <p:tag name="KSO_WM_DIAGRAM_GROUP_CODE" val="o1-1"/>
  <p:tag name="KSO_WM_UNIT_TEXT_FILL_FORE_SCHEMECOLOR_INDEX" val="13"/>
  <p:tag name="KSO_WM_UNIT_TEXT_FILL_TYPE" val="1"/>
</p:tagLst>
</file>

<file path=ppt/tags/tag6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i"/>
  <p:tag name="KSO_WM_UNIT_INDEX" val="1_15"/>
  <p:tag name="KSO_WM_UNIT_ID" val="diagram20182008_2*o_i*1_15"/>
  <p:tag name="KSO_WM_UNIT_LAYERLEVEL" val="1_1"/>
  <p:tag name="KSO_WM_DIAGRAM_GROUP_CODE" val="o1-1"/>
  <p:tag name="KSO_WM_UNIT_FILL_FORE_SCHEMECOLOR_INDEX" val="6"/>
  <p:tag name="KSO_WM_UNIT_FILL_TYPE" val="1"/>
  <p:tag name="KSO_WM_UNIT_TEXT_FILL_FORE_SCHEMECOLOR_INDEX" val="13"/>
  <p:tag name="KSO_WM_UNIT_TEXT_FILL_TYPE" val="1"/>
</p:tagLst>
</file>

<file path=ppt/tags/tag6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i"/>
  <p:tag name="KSO_WM_UNIT_INDEX" val="1_16"/>
  <p:tag name="KSO_WM_UNIT_ID" val="diagram20182008_2*o_i*1_16"/>
  <p:tag name="KSO_WM_UNIT_LAYERLEVEL" val="1_1"/>
  <p:tag name="KSO_WM_DIAGRAM_GROUP_CODE" val="o1-1"/>
  <p:tag name="KSO_WM_UNIT_TEXT_FILL_FORE_SCHEMECOLOR_INDEX" val="13"/>
  <p:tag name="KSO_WM_UNIT_TEXT_FILL_TYPE" val="1"/>
</p:tagLst>
</file>

<file path=ppt/tags/tag6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i"/>
  <p:tag name="KSO_WM_UNIT_INDEX" val="1_17"/>
  <p:tag name="KSO_WM_UNIT_ID" val="diagram20182008_2*o_i*1_17"/>
  <p:tag name="KSO_WM_UNIT_LAYERLEVEL" val="1_1"/>
  <p:tag name="KSO_WM_DIAGRAM_GROUP_CODE" val="o1-1"/>
  <p:tag name="KSO_WM_UNIT_FILL_FORE_SCHEMECOLOR_INDEX" val="6"/>
  <p:tag name="KSO_WM_UNIT_FILL_TYPE" val="1"/>
  <p:tag name="KSO_WM_UNIT_TEXT_FILL_FORE_SCHEMECOLOR_INDEX" val="13"/>
  <p:tag name="KSO_WM_UNIT_TEXT_FILL_TYPE" val="1"/>
</p:tagLst>
</file>

<file path=ppt/tags/tag6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i"/>
  <p:tag name="KSO_WM_UNIT_INDEX" val="1_18"/>
  <p:tag name="KSO_WM_UNIT_ID" val="diagram20182008_2*o_i*1_18"/>
  <p:tag name="KSO_WM_UNIT_LAYERLEVEL" val="1_1"/>
  <p:tag name="KSO_WM_DIAGRAM_GROUP_CODE" val="o1-1"/>
  <p:tag name="KSO_WM_UNIT_TEXT_FILL_FORE_SCHEMECOLOR_INDEX" val="13"/>
  <p:tag name="KSO_WM_UNIT_TEXT_FILL_TYPE" val="1"/>
</p:tagLst>
</file>

<file path=ppt/tags/tag6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i"/>
  <p:tag name="KSO_WM_UNIT_INDEX" val="1_19"/>
  <p:tag name="KSO_WM_UNIT_ID" val="diagram20182008_2*o_i*1_19"/>
  <p:tag name="KSO_WM_UNIT_LAYERLEVEL" val="1_1"/>
  <p:tag name="KSO_WM_DIAGRAM_GROUP_CODE" val="o1-1"/>
  <p:tag name="KSO_WM_UNIT_TEXT_FILL_FORE_SCHEMECOLOR_INDEX" val="13"/>
  <p:tag name="KSO_WM_UNIT_TEXT_FILL_TYPE" val="1"/>
</p:tagLst>
</file>

<file path=ppt/tags/tag7.xml><?xml version="1.0" encoding="utf-8"?>
<p:tagLst xmlns:a="http://schemas.openxmlformats.org/drawingml/2006/main" xmlns:r="http://schemas.openxmlformats.org/officeDocument/2006/relationships" xmlns:p="http://schemas.openxmlformats.org/presentationml/2006/main">
  <p:tag name="KSO_WM_UNIT_TABLE_BEAUTIFY" val="smartTable{de6a8b18-b25a-46b0-86cc-79e2611bd59f}"/>
</p:tagLst>
</file>

<file path=ppt/tags/tag7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i"/>
  <p:tag name="KSO_WM_UNIT_INDEX" val="1_20"/>
  <p:tag name="KSO_WM_UNIT_ID" val="diagram20182008_2*o_i*1_20"/>
  <p:tag name="KSO_WM_UNIT_LAYERLEVEL" val="1_1"/>
  <p:tag name="KSO_WM_DIAGRAM_GROUP_CODE" val="o1-1"/>
  <p:tag name="KSO_WM_UNIT_FILL_FORE_SCHEMECOLOR_INDEX" val="6"/>
  <p:tag name="KSO_WM_UNIT_FILL_TYPE" val="1"/>
  <p:tag name="KSO_WM_UNIT_TEXT_FILL_FORE_SCHEMECOLOR_INDEX" val="13"/>
  <p:tag name="KSO_WM_UNIT_TEXT_FILL_TYPE" val="1"/>
</p:tagLst>
</file>

<file path=ppt/tags/tag7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i"/>
  <p:tag name="KSO_WM_UNIT_INDEX" val="1_21"/>
  <p:tag name="KSO_WM_UNIT_ID" val="diagram20182008_2*o_i*1_21"/>
  <p:tag name="KSO_WM_UNIT_LAYERLEVEL" val="1_1"/>
  <p:tag name="KSO_WM_DIAGRAM_GROUP_CODE" val="o1-1"/>
  <p:tag name="KSO_WM_UNIT_TEXT_FILL_FORE_SCHEMECOLOR_INDEX" val="13"/>
  <p:tag name="KSO_WM_UNIT_TEXT_FILL_TYPE" val="1"/>
</p:tagLst>
</file>

<file path=ppt/tags/tag7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1_2"/>
  <p:tag name="KSO_WM_UNIT_ID" val="diagram20182008_2*o_h_i*1_1_2"/>
  <p:tag name="KSO_WM_UNIT_LAYERLEVEL" val="1_1_1"/>
  <p:tag name="KSO_WM_DIAGRAM_GROUP_CODE" val="o1-1"/>
  <p:tag name="KSO_WM_UNIT_FILL_FORE_SCHEMECOLOR_INDEX" val="7"/>
  <p:tag name="KSO_WM_UNIT_FILL_TYPE" val="1"/>
  <p:tag name="KSO_WM_UNIT_TEXT_FILL_FORE_SCHEMECOLOR_INDEX" val="13"/>
  <p:tag name="KSO_WM_UNIT_TEXT_FILL_TYPE" val="1"/>
</p:tagLst>
</file>

<file path=ppt/tags/tag7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1_3"/>
  <p:tag name="KSO_WM_UNIT_ID" val="diagram20182008_2*o_h_i*1_1_3"/>
  <p:tag name="KSO_WM_UNIT_LAYERLEVEL" val="1_1_1"/>
  <p:tag name="KSO_WM_DIAGRAM_GROUP_CODE" val="o1-1"/>
  <p:tag name="KSO_WM_UNIT_TEXT_FILL_FORE_SCHEMECOLOR_INDEX" val="13"/>
  <p:tag name="KSO_WM_UNIT_TEXT_FILL_TYPE" val="1"/>
</p:tagLst>
</file>

<file path=ppt/tags/tag7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i"/>
  <p:tag name="KSO_WM_UNIT_INDEX" val="1_24"/>
  <p:tag name="KSO_WM_UNIT_ID" val="diagram20182008_2*o_i*1_24"/>
  <p:tag name="KSO_WM_UNIT_LAYERLEVEL" val="1_1"/>
  <p:tag name="KSO_WM_DIAGRAM_GROUP_CODE" val="o1-1"/>
  <p:tag name="KSO_WM_UNIT_TEXT_FILL_FORE_SCHEMECOLOR_INDEX" val="13"/>
  <p:tag name="KSO_WM_UNIT_TEXT_FILL_TYPE" val="1"/>
</p:tagLst>
</file>

<file path=ppt/tags/tag7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1_4"/>
  <p:tag name="KSO_WM_UNIT_ID" val="diagram20182008_2*o_h_i*1_1_4"/>
  <p:tag name="KSO_WM_UNIT_LAYERLEVEL" val="1_1_1"/>
  <p:tag name="KSO_WM_DIAGRAM_GROUP_CODE" val="o1-1"/>
  <p:tag name="KSO_WM_UNIT_FILL_FORE_SCHEMECOLOR_INDEX" val="7"/>
  <p:tag name="KSO_WM_UNIT_FILL_TYPE" val="1"/>
  <p:tag name="KSO_WM_UNIT_TEXT_FILL_FORE_SCHEMECOLOR_INDEX" val="13"/>
  <p:tag name="KSO_WM_UNIT_TEXT_FILL_TYPE" val="1"/>
</p:tagLst>
</file>

<file path=ppt/tags/tag7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1_5"/>
  <p:tag name="KSO_WM_UNIT_ID" val="diagram20182008_2*o_h_i*1_1_5"/>
  <p:tag name="KSO_WM_UNIT_LAYERLEVEL" val="1_1_1"/>
  <p:tag name="KSO_WM_DIAGRAM_GROUP_CODE" val="o1-1"/>
  <p:tag name="KSO_WM_UNIT_TEXT_FILL_FORE_SCHEMECOLOR_INDEX" val="13"/>
  <p:tag name="KSO_WM_UNIT_TEXT_FILL_TYPE" val="1"/>
</p:tagLst>
</file>

<file path=ppt/tags/tag7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2_2"/>
  <p:tag name="KSO_WM_UNIT_ID" val="diagram20182008_2*o_h_i*1_2_2"/>
  <p:tag name="KSO_WM_UNIT_LAYERLEVEL" val="1_1_1"/>
  <p:tag name="KSO_WM_DIAGRAM_GROUP_CODE" val="o1-1"/>
  <p:tag name="KSO_WM_UNIT_FILL_FORE_SCHEMECOLOR_INDEX" val="8"/>
  <p:tag name="KSO_WM_UNIT_FILL_TYPE" val="1"/>
  <p:tag name="KSO_WM_UNIT_TEXT_FILL_FORE_SCHEMECOLOR_INDEX" val="13"/>
  <p:tag name="KSO_WM_UNIT_TEXT_FILL_TYPE" val="1"/>
</p:tagLst>
</file>

<file path=ppt/tags/tag7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2_3"/>
  <p:tag name="KSO_WM_UNIT_ID" val="diagram20182008_2*o_h_i*1_2_3"/>
  <p:tag name="KSO_WM_UNIT_LAYERLEVEL" val="1_1_1"/>
  <p:tag name="KSO_WM_DIAGRAM_GROUP_CODE" val="o1-1"/>
  <p:tag name="KSO_WM_UNIT_TEXT_FILL_FORE_SCHEMECOLOR_INDEX" val="13"/>
  <p:tag name="KSO_WM_UNIT_TEXT_FILL_TYPE" val="1"/>
</p:tagLst>
</file>

<file path=ppt/tags/tag7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2_4"/>
  <p:tag name="KSO_WM_UNIT_ID" val="diagram20182008_2*o_h_i*1_2_4"/>
  <p:tag name="KSO_WM_UNIT_LAYERLEVEL" val="1_1_1"/>
  <p:tag name="KSO_WM_DIAGRAM_GROUP_CODE" val="o1-1"/>
  <p:tag name="KSO_WM_UNIT_TEXT_FILL_FORE_SCHEMECOLOR_INDEX" val="13"/>
  <p:tag name="KSO_WM_UNIT_TEXT_FILL_TYPE" val="1"/>
</p:tagLst>
</file>

<file path=ppt/tags/tag8.xml><?xml version="1.0" encoding="utf-8"?>
<p:tagLst xmlns:a="http://schemas.openxmlformats.org/drawingml/2006/main" xmlns:r="http://schemas.openxmlformats.org/officeDocument/2006/relationships" xmlns:p="http://schemas.openxmlformats.org/presentationml/2006/main">
  <p:tag name="KSO_WM_UNIT_TABLE_BEAUTIFY" val="smartTable{291ce012-1f12-4896-863c-0b85b0feb6ad}"/>
</p:tagLst>
</file>

<file path=ppt/tags/tag8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2_5"/>
  <p:tag name="KSO_WM_UNIT_ID" val="diagram20182008_2*o_h_i*1_2_5"/>
  <p:tag name="KSO_WM_UNIT_LAYERLEVEL" val="1_1_1"/>
  <p:tag name="KSO_WM_DIAGRAM_GROUP_CODE" val="o1-1"/>
  <p:tag name="KSO_WM_UNIT_FILL_FORE_SCHEMECOLOR_INDEX" val="8"/>
  <p:tag name="KSO_WM_UNIT_FILL_TYPE" val="1"/>
  <p:tag name="KSO_WM_UNIT_TEXT_FILL_FORE_SCHEMECOLOR_INDEX" val="13"/>
  <p:tag name="KSO_WM_UNIT_TEXT_FILL_TYPE" val="1"/>
</p:tagLst>
</file>

<file path=ppt/tags/tag8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3_2"/>
  <p:tag name="KSO_WM_UNIT_ID" val="diagram20182008_2*o_h_i*1_3_2"/>
  <p:tag name="KSO_WM_UNIT_LAYERLEVEL" val="1_1_1"/>
  <p:tag name="KSO_WM_DIAGRAM_GROUP_CODE" val="o1-1"/>
  <p:tag name="KSO_WM_UNIT_FILL_FORE_SCHEMECOLOR_INDEX" val="5"/>
  <p:tag name="KSO_WM_UNIT_FILL_TYPE" val="1"/>
  <p:tag name="KSO_WM_UNIT_TEXT_FILL_FORE_SCHEMECOLOR_INDEX" val="13"/>
  <p:tag name="KSO_WM_UNIT_TEXT_FILL_TYPE" val="1"/>
</p:tagLst>
</file>

<file path=ppt/tags/tag8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3_3"/>
  <p:tag name="KSO_WM_UNIT_ID" val="diagram20182008_2*o_h_i*1_3_3"/>
  <p:tag name="KSO_WM_UNIT_LAYERLEVEL" val="1_1_1"/>
  <p:tag name="KSO_WM_DIAGRAM_GROUP_CODE" val="o1-1"/>
  <p:tag name="KSO_WM_UNIT_TEXT_FILL_FORE_SCHEMECOLOR_INDEX" val="13"/>
  <p:tag name="KSO_WM_UNIT_TEXT_FILL_TYPE" val="1"/>
</p:tagLst>
</file>

<file path=ppt/tags/tag8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3_4"/>
  <p:tag name="KSO_WM_UNIT_ID" val="diagram20182008_2*o_h_i*1_3_4"/>
  <p:tag name="KSO_WM_UNIT_LAYERLEVEL" val="1_1_1"/>
  <p:tag name="KSO_WM_DIAGRAM_GROUP_CODE" val="o1-1"/>
  <p:tag name="KSO_WM_UNIT_TEXT_FILL_FORE_SCHEMECOLOR_INDEX" val="13"/>
  <p:tag name="KSO_WM_UNIT_TEXT_FILL_TYPE" val="1"/>
</p:tagLst>
</file>

<file path=ppt/tags/tag8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3_5"/>
  <p:tag name="KSO_WM_UNIT_ID" val="diagram20182008_2*o_h_i*1_3_5"/>
  <p:tag name="KSO_WM_UNIT_LAYERLEVEL" val="1_1_1"/>
  <p:tag name="KSO_WM_DIAGRAM_GROUP_CODE" val="o1-1"/>
  <p:tag name="KSO_WM_UNIT_FILL_FORE_SCHEMECOLOR_INDEX" val="5"/>
  <p:tag name="KSO_WM_UNIT_FILL_TYPE" val="1"/>
  <p:tag name="KSO_WM_UNIT_TEXT_FILL_FORE_SCHEMECOLOR_INDEX" val="13"/>
  <p:tag name="KSO_WM_UNIT_TEXT_FILL_TYPE" val="1"/>
</p:tagLst>
</file>

<file path=ppt/tags/tag8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3_6"/>
  <p:tag name="KSO_WM_UNIT_ID" val="diagram20182008_2*o_h_i*1_3_6"/>
  <p:tag name="KSO_WM_UNIT_LAYERLEVEL" val="1_1_1"/>
  <p:tag name="KSO_WM_DIAGRAM_GROUP_CODE" val="o1-1"/>
  <p:tag name="KSO_WM_UNIT_TEXT_FILL_FORE_SCHEMECOLOR_INDEX" val="13"/>
  <p:tag name="KSO_WM_UNIT_TEXT_FILL_TYPE" val="1"/>
</p:tagLst>
</file>

<file path=ppt/tags/tag8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182008_2*i*44"/>
  <p:tag name="KSO_WM_TEMPLATE_CATEGORY" val="diagram"/>
  <p:tag name="KSO_WM_TEMPLATE_INDEX" val="20182008"/>
  <p:tag name="KSO_WM_UNIT_INDEX" val="44"/>
</p:tagLst>
</file>

<file path=ppt/tags/tag8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182008_2*i*79"/>
  <p:tag name="KSO_WM_TEMPLATE_CATEGORY" val="diagram"/>
  <p:tag name="KSO_WM_TEMPLATE_INDEX" val="20182008"/>
  <p:tag name="KSO_WM_UNIT_INDEX" val="79"/>
</p:tagLst>
</file>

<file path=ppt/tags/tag8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a"/>
  <p:tag name="KSO_WM_UNIT_INDEX" val="1_3_1"/>
  <p:tag name="KSO_WM_UNIT_ID" val="diagram20182008_2*o_h_a*1_3_1"/>
  <p:tag name="KSO_WM_UNIT_LAYERLEVEL" val="1_1_1"/>
  <p:tag name="KSO_WM_UNIT_VALUE" val="11"/>
  <p:tag name="KSO_WM_UNIT_HIGHLIGHT" val="0"/>
  <p:tag name="KSO_WM_UNIT_COMPATIBLE" val="0"/>
  <p:tag name="KSO_WM_UNIT_CLEAR" val="0"/>
  <p:tag name="KSO_WM_DIAGRAM_GROUP_CODE" val="o1-1"/>
  <p:tag name="KSO_WM_UNIT_PRESET_TEXT" val="您的内容文字"/>
  <p:tag name="KSO_WM_UNIT_TEXT_FILL_FORE_SCHEMECOLOR_INDEX" val="14"/>
  <p:tag name="KSO_WM_UNIT_TEXT_FILL_TYPE" val="1"/>
</p:tagLst>
</file>

<file path=ppt/tags/tag8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a"/>
  <p:tag name="KSO_WM_UNIT_INDEX" val="1_2_1"/>
  <p:tag name="KSO_WM_UNIT_ID" val="diagram20182008_2*o_h_a*1_2_1"/>
  <p:tag name="KSO_WM_UNIT_LAYERLEVEL" val="1_1_1"/>
  <p:tag name="KSO_WM_UNIT_VALUE" val="11"/>
  <p:tag name="KSO_WM_UNIT_HIGHLIGHT" val="0"/>
  <p:tag name="KSO_WM_UNIT_COMPATIBLE" val="0"/>
  <p:tag name="KSO_WM_UNIT_CLEAR" val="0"/>
  <p:tag name="KSO_WM_DIAGRAM_GROUP_CODE" val="o1-1"/>
  <p:tag name="KSO_WM_UNIT_PRESET_TEXT" val="您的内容文字"/>
  <p:tag name="KSO_WM_UNIT_TEXT_FILL_FORE_SCHEMECOLOR_INDEX" val="14"/>
  <p:tag name="KSO_WM_UNIT_TEXT_FILL_TYPE" val="1"/>
</p:tagLst>
</file>

<file path=ppt/tags/tag9.xml><?xml version="1.0" encoding="utf-8"?>
<p:tagLst xmlns:a="http://schemas.openxmlformats.org/drawingml/2006/main" xmlns:r="http://schemas.openxmlformats.org/officeDocument/2006/relationships" xmlns:p="http://schemas.openxmlformats.org/presentationml/2006/main">
  <p:tag name="MH" val="20170815142655"/>
  <p:tag name="MH_LIBRARY" val="GRAPHIC"/>
  <p:tag name="MH_TYPE" val="Other"/>
  <p:tag name="MH_ORDER" val="3"/>
</p:tagLst>
</file>

<file path=ppt/tags/tag9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a"/>
  <p:tag name="KSO_WM_UNIT_INDEX" val="1_1_1"/>
  <p:tag name="KSO_WM_UNIT_ID" val="diagram20182008_2*o_h_a*1_1_1"/>
  <p:tag name="KSO_WM_UNIT_LAYERLEVEL" val="1_1_1"/>
  <p:tag name="KSO_WM_UNIT_VALUE" val="11"/>
  <p:tag name="KSO_WM_UNIT_HIGHLIGHT" val="0"/>
  <p:tag name="KSO_WM_UNIT_COMPATIBLE" val="0"/>
  <p:tag name="KSO_WM_UNIT_CLEAR" val="0"/>
  <p:tag name="KSO_WM_DIAGRAM_GROUP_CODE" val="o1-1"/>
  <p:tag name="KSO_WM_UNIT_PRESET_TEXT" val="您的内容文字"/>
  <p:tag name="KSO_WM_UNIT_TEXT_FILL_FORE_SCHEMECOLOR_INDEX" val="14"/>
  <p:tag name="KSO_WM_UNIT_TEXT_FILL_TYPE" val="1"/>
</p:tagLst>
</file>

<file path=ppt/tags/tag9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2_8"/>
  <p:tag name="KSO_WM_UNIT_ID" val="diagram20182008_2*o_h_i*1_2_8"/>
  <p:tag name="KSO_WM_UNIT_LAYERLEVEL" val="1_1_1"/>
  <p:tag name="KSO_WM_DIAGRAM_GROUP_CODE" val="o1-1"/>
  <p:tag name="KSO_WM_UNIT_TEXT_FILL_FORE_SCHEMECOLOR_INDEX" val="13"/>
  <p:tag name="KSO_WM_UNIT_TEXT_FILL_TYPE" val="1"/>
</p:tagLst>
</file>

<file path=ppt/tags/tag9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2_9"/>
  <p:tag name="KSO_WM_UNIT_ID" val="diagram20182008_2*o_h_i*1_2_9"/>
  <p:tag name="KSO_WM_UNIT_LAYERLEVEL" val="1_1_1"/>
  <p:tag name="KSO_WM_DIAGRAM_GROUP_CODE" val="o1-1"/>
  <p:tag name="KSO_WM_UNIT_FILL_FORE_SCHEMECOLOR_INDEX" val="6"/>
  <p:tag name="KSO_WM_UNIT_FILL_TYPE" val="1"/>
  <p:tag name="KSO_WM_UNIT_TEXT_FILL_FORE_SCHEMECOLOR_INDEX" val="13"/>
  <p:tag name="KSO_WM_UNIT_TEXT_FILL_TYPE" val="1"/>
</p:tagLst>
</file>

<file path=ppt/tags/tag9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2_10"/>
  <p:tag name="KSO_WM_UNIT_ID" val="diagram20182008_2*o_h_i*1_2_10"/>
  <p:tag name="KSO_WM_UNIT_LAYERLEVEL" val="1_1_1"/>
  <p:tag name="KSO_WM_DIAGRAM_GROUP_CODE" val="o1-1"/>
  <p:tag name="KSO_WM_UNIT_FILL_FORE_SCHEMECOLOR_INDEX" val="10"/>
  <p:tag name="KSO_WM_UNIT_FILL_TYPE" val="1"/>
  <p:tag name="KSO_WM_UNIT_TEXT_FILL_FORE_SCHEMECOLOR_INDEX" val="13"/>
  <p:tag name="KSO_WM_UNIT_TEXT_FILL_TYPE" val="1"/>
</p:tagLst>
</file>

<file path=ppt/tags/tag9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2_11"/>
  <p:tag name="KSO_WM_UNIT_ID" val="diagram20182008_2*o_h_i*1_2_11"/>
  <p:tag name="KSO_WM_UNIT_LAYERLEVEL" val="1_1_1"/>
  <p:tag name="KSO_WM_DIAGRAM_GROUP_CODE" val="o1-1"/>
  <p:tag name="KSO_WM_UNIT_TEXT_FILL_FORE_SCHEMECOLOR_INDEX" val="13"/>
  <p:tag name="KSO_WM_UNIT_TEXT_FILL_TYPE" val="1"/>
</p:tagLst>
</file>

<file path=ppt/tags/tag9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2_12"/>
  <p:tag name="KSO_WM_UNIT_ID" val="diagram20182008_2*o_h_i*1_2_12"/>
  <p:tag name="KSO_WM_UNIT_LAYERLEVEL" val="1_1_1"/>
  <p:tag name="KSO_WM_DIAGRAM_GROUP_CODE" val="o1-1"/>
  <p:tag name="KSO_WM_UNIT_TEXT_FILL_FORE_SCHEMECOLOR_INDEX" val="13"/>
  <p:tag name="KSO_WM_UNIT_TEXT_FILL_TYPE" val="1"/>
</p:tagLst>
</file>

<file path=ppt/tags/tag9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2_13"/>
  <p:tag name="KSO_WM_UNIT_ID" val="diagram20182008_2*o_h_i*1_2_13"/>
  <p:tag name="KSO_WM_UNIT_LAYERLEVEL" val="1_1_1"/>
  <p:tag name="KSO_WM_DIAGRAM_GROUP_CODE" val="o1-1"/>
  <p:tag name="KSO_WM_UNIT_TEXT_FILL_FORE_SCHEMECOLOR_INDEX" val="13"/>
  <p:tag name="KSO_WM_UNIT_TEXT_FILL_TYPE" val="1"/>
</p:tagLst>
</file>

<file path=ppt/tags/tag9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2_14"/>
  <p:tag name="KSO_WM_UNIT_ID" val="diagram20182008_2*o_h_i*1_2_14"/>
  <p:tag name="KSO_WM_UNIT_LAYERLEVEL" val="1_1_1"/>
  <p:tag name="KSO_WM_DIAGRAM_GROUP_CODE" val="o1-1"/>
  <p:tag name="KSO_WM_UNIT_FILL_FORE_SCHEMECOLOR_INDEX" val="6"/>
  <p:tag name="KSO_WM_UNIT_FILL_TYPE" val="1"/>
  <p:tag name="KSO_WM_UNIT_TEXT_FILL_FORE_SCHEMECOLOR_INDEX" val="13"/>
  <p:tag name="KSO_WM_UNIT_TEXT_FILL_TYPE" val="1"/>
</p:tagLst>
</file>

<file path=ppt/tags/tag9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2_15"/>
  <p:tag name="KSO_WM_UNIT_ID" val="diagram20182008_2*o_h_i*1_2_15"/>
  <p:tag name="KSO_WM_UNIT_LAYERLEVEL" val="1_1_1"/>
  <p:tag name="KSO_WM_DIAGRAM_GROUP_CODE" val="o1-1"/>
  <p:tag name="KSO_WM_UNIT_TEXT_FILL_FORE_SCHEMECOLOR_INDEX" val="13"/>
  <p:tag name="KSO_WM_UNIT_TEXT_FILL_TYPE" val="1"/>
</p:tagLst>
</file>

<file path=ppt/tags/tag9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2_16"/>
  <p:tag name="KSO_WM_UNIT_ID" val="diagram20182008_2*o_h_i*1_2_16"/>
  <p:tag name="KSO_WM_UNIT_LAYERLEVEL" val="1_1_1"/>
  <p:tag name="KSO_WM_DIAGRAM_GROUP_CODE" val="o1-1"/>
  <p:tag name="KSO_WM_UNIT_TEXT_FILL_FORE_SCHEMECOLOR_INDEX" val="13"/>
  <p:tag name="KSO_WM_UNIT_TEXT_FILL_TYPE" val="1"/>
</p:tagLst>
</file>

<file path=ppt/theme/theme1.xml><?xml version="1.0" encoding="utf-8"?>
<a:theme xmlns:a="http://schemas.openxmlformats.org/drawingml/2006/main" name="Office 主题​​">
  <a:themeElements>
    <a:clrScheme name="自定义 1">
      <a:dk1>
        <a:srgbClr val="000000"/>
      </a:dk1>
      <a:lt1>
        <a:srgbClr val="FFFFFF"/>
      </a:lt1>
      <a:dk2>
        <a:srgbClr val="C80A2A"/>
      </a:dk2>
      <a:lt2>
        <a:srgbClr val="EEECE1"/>
      </a:lt2>
      <a:accent1>
        <a:srgbClr val="C80A2A"/>
      </a:accent1>
      <a:accent2>
        <a:srgbClr val="108887"/>
      </a:accent2>
      <a:accent3>
        <a:srgbClr val="D87833"/>
      </a:accent3>
      <a:accent4>
        <a:srgbClr val="2297CD"/>
      </a:accent4>
      <a:accent5>
        <a:srgbClr val="C80A2A"/>
      </a:accent5>
      <a:accent6>
        <a:srgbClr val="108887"/>
      </a:accent6>
      <a:hlink>
        <a:srgbClr val="D87833"/>
      </a:hlink>
      <a:folHlink>
        <a:srgbClr val="2297CD"/>
      </a:folHlink>
    </a:clrScheme>
    <a:fontScheme name="p1hjsgti">
      <a:majorFont>
        <a:latin typeface="Arial"/>
        <a:ea typeface="幼圆"/>
        <a:cs typeface=""/>
      </a:majorFont>
      <a:minorFont>
        <a:latin typeface="Arial"/>
        <a:ea typeface="幼圆"/>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sz="1600" b="1" dirty="0" smtClean="0">
            <a:solidFill>
              <a:schemeClr val="accent6"/>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rgbClr val="000000"/>
      </a:dk1>
      <a:lt1>
        <a:srgbClr val="FFFFFF"/>
      </a:lt1>
      <a:dk2>
        <a:srgbClr val="C80A2A"/>
      </a:dk2>
      <a:lt2>
        <a:srgbClr val="EEECE1"/>
      </a:lt2>
      <a:accent1>
        <a:srgbClr val="C80A2A"/>
      </a:accent1>
      <a:accent2>
        <a:srgbClr val="108887"/>
      </a:accent2>
      <a:accent3>
        <a:srgbClr val="D87833"/>
      </a:accent3>
      <a:accent4>
        <a:srgbClr val="2297CD"/>
      </a:accent4>
      <a:accent5>
        <a:srgbClr val="C80A2A"/>
      </a:accent5>
      <a:accent6>
        <a:srgbClr val="108887"/>
      </a:accent6>
      <a:hlink>
        <a:srgbClr val="D87833"/>
      </a:hlink>
      <a:folHlink>
        <a:srgbClr val="2297CD"/>
      </a:folHlink>
    </a:clrScheme>
    <a:fontScheme name="p1hjsgti">
      <a:majorFont>
        <a:latin typeface="Arial"/>
        <a:ea typeface="幼圆"/>
        <a:cs typeface=""/>
      </a:majorFont>
      <a:minorFont>
        <a:latin typeface="Arial"/>
        <a:ea typeface="幼圆"/>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1">
    <a:dk1>
      <a:srgbClr val="000000"/>
    </a:dk1>
    <a:lt1>
      <a:srgbClr val="FFFFFF"/>
    </a:lt1>
    <a:dk2>
      <a:srgbClr val="C80A2A"/>
    </a:dk2>
    <a:lt2>
      <a:srgbClr val="EEECE1"/>
    </a:lt2>
    <a:accent1>
      <a:srgbClr val="C80A2A"/>
    </a:accent1>
    <a:accent2>
      <a:srgbClr val="108887"/>
    </a:accent2>
    <a:accent3>
      <a:srgbClr val="D87833"/>
    </a:accent3>
    <a:accent4>
      <a:srgbClr val="2297CD"/>
    </a:accent4>
    <a:accent5>
      <a:srgbClr val="C80A2A"/>
    </a:accent5>
    <a:accent6>
      <a:srgbClr val="108887"/>
    </a:accent6>
    <a:hlink>
      <a:srgbClr val="D87833"/>
    </a:hlink>
    <a:folHlink>
      <a:srgbClr val="2297CD"/>
    </a:folHlink>
  </a:clrScheme>
</a:themeOverride>
</file>

<file path=ppt/theme/themeOverride10.xml><?xml version="1.0" encoding="utf-8"?>
<a:themeOverride xmlns:a="http://schemas.openxmlformats.org/drawingml/2006/main">
  <a:clrScheme name="自定义 1">
    <a:dk1>
      <a:srgbClr val="000000"/>
    </a:dk1>
    <a:lt1>
      <a:srgbClr val="FFFFFF"/>
    </a:lt1>
    <a:dk2>
      <a:srgbClr val="C80A2A"/>
    </a:dk2>
    <a:lt2>
      <a:srgbClr val="EEECE1"/>
    </a:lt2>
    <a:accent1>
      <a:srgbClr val="C80A2A"/>
    </a:accent1>
    <a:accent2>
      <a:srgbClr val="108887"/>
    </a:accent2>
    <a:accent3>
      <a:srgbClr val="D87833"/>
    </a:accent3>
    <a:accent4>
      <a:srgbClr val="2297CD"/>
    </a:accent4>
    <a:accent5>
      <a:srgbClr val="C80A2A"/>
    </a:accent5>
    <a:accent6>
      <a:srgbClr val="108887"/>
    </a:accent6>
    <a:hlink>
      <a:srgbClr val="D87833"/>
    </a:hlink>
    <a:folHlink>
      <a:srgbClr val="2297CD"/>
    </a:folHlink>
  </a:clrScheme>
</a:themeOverride>
</file>

<file path=ppt/theme/themeOverride11.xml><?xml version="1.0" encoding="utf-8"?>
<a:themeOverride xmlns:a="http://schemas.openxmlformats.org/drawingml/2006/main">
  <a:clrScheme name="自定义 1">
    <a:dk1>
      <a:srgbClr val="000000"/>
    </a:dk1>
    <a:lt1>
      <a:srgbClr val="FFFFFF"/>
    </a:lt1>
    <a:dk2>
      <a:srgbClr val="C80A2A"/>
    </a:dk2>
    <a:lt2>
      <a:srgbClr val="EEECE1"/>
    </a:lt2>
    <a:accent1>
      <a:srgbClr val="C80A2A"/>
    </a:accent1>
    <a:accent2>
      <a:srgbClr val="108887"/>
    </a:accent2>
    <a:accent3>
      <a:srgbClr val="D87833"/>
    </a:accent3>
    <a:accent4>
      <a:srgbClr val="2297CD"/>
    </a:accent4>
    <a:accent5>
      <a:srgbClr val="C80A2A"/>
    </a:accent5>
    <a:accent6>
      <a:srgbClr val="108887"/>
    </a:accent6>
    <a:hlink>
      <a:srgbClr val="D87833"/>
    </a:hlink>
    <a:folHlink>
      <a:srgbClr val="2297CD"/>
    </a:folHlink>
  </a:clrScheme>
</a:themeOverride>
</file>

<file path=ppt/theme/themeOverride12.xml><?xml version="1.0" encoding="utf-8"?>
<a:themeOverride xmlns:a="http://schemas.openxmlformats.org/drawingml/2006/main">
  <a:clrScheme name="自定义 1">
    <a:dk1>
      <a:srgbClr val="000000"/>
    </a:dk1>
    <a:lt1>
      <a:srgbClr val="FFFFFF"/>
    </a:lt1>
    <a:dk2>
      <a:srgbClr val="C80A2A"/>
    </a:dk2>
    <a:lt2>
      <a:srgbClr val="EEECE1"/>
    </a:lt2>
    <a:accent1>
      <a:srgbClr val="C80A2A"/>
    </a:accent1>
    <a:accent2>
      <a:srgbClr val="108887"/>
    </a:accent2>
    <a:accent3>
      <a:srgbClr val="D87833"/>
    </a:accent3>
    <a:accent4>
      <a:srgbClr val="2297CD"/>
    </a:accent4>
    <a:accent5>
      <a:srgbClr val="C80A2A"/>
    </a:accent5>
    <a:accent6>
      <a:srgbClr val="108887"/>
    </a:accent6>
    <a:hlink>
      <a:srgbClr val="D87833"/>
    </a:hlink>
    <a:folHlink>
      <a:srgbClr val="2297CD"/>
    </a:folHlink>
  </a:clrScheme>
</a:themeOverride>
</file>

<file path=ppt/theme/themeOverride13.xml><?xml version="1.0" encoding="utf-8"?>
<a:themeOverride xmlns:a="http://schemas.openxmlformats.org/drawingml/2006/main">
  <a:clrScheme name="自定义 1">
    <a:dk1>
      <a:srgbClr val="000000"/>
    </a:dk1>
    <a:lt1>
      <a:srgbClr val="FFFFFF"/>
    </a:lt1>
    <a:dk2>
      <a:srgbClr val="C80A2A"/>
    </a:dk2>
    <a:lt2>
      <a:srgbClr val="EEECE1"/>
    </a:lt2>
    <a:accent1>
      <a:srgbClr val="C80A2A"/>
    </a:accent1>
    <a:accent2>
      <a:srgbClr val="108887"/>
    </a:accent2>
    <a:accent3>
      <a:srgbClr val="D87833"/>
    </a:accent3>
    <a:accent4>
      <a:srgbClr val="2297CD"/>
    </a:accent4>
    <a:accent5>
      <a:srgbClr val="C80A2A"/>
    </a:accent5>
    <a:accent6>
      <a:srgbClr val="108887"/>
    </a:accent6>
    <a:hlink>
      <a:srgbClr val="D87833"/>
    </a:hlink>
    <a:folHlink>
      <a:srgbClr val="2297CD"/>
    </a:folHlink>
  </a:clrScheme>
</a:themeOverride>
</file>

<file path=ppt/theme/themeOverride14.xml><?xml version="1.0" encoding="utf-8"?>
<a:themeOverride xmlns:a="http://schemas.openxmlformats.org/drawingml/2006/main">
  <a:clrScheme name="自定义 1">
    <a:dk1>
      <a:srgbClr val="000000"/>
    </a:dk1>
    <a:lt1>
      <a:srgbClr val="FFFFFF"/>
    </a:lt1>
    <a:dk2>
      <a:srgbClr val="C80A2A"/>
    </a:dk2>
    <a:lt2>
      <a:srgbClr val="EEECE1"/>
    </a:lt2>
    <a:accent1>
      <a:srgbClr val="C80A2A"/>
    </a:accent1>
    <a:accent2>
      <a:srgbClr val="108887"/>
    </a:accent2>
    <a:accent3>
      <a:srgbClr val="D87833"/>
    </a:accent3>
    <a:accent4>
      <a:srgbClr val="2297CD"/>
    </a:accent4>
    <a:accent5>
      <a:srgbClr val="C80A2A"/>
    </a:accent5>
    <a:accent6>
      <a:srgbClr val="108887"/>
    </a:accent6>
    <a:hlink>
      <a:srgbClr val="D87833"/>
    </a:hlink>
    <a:folHlink>
      <a:srgbClr val="2297CD"/>
    </a:folHlink>
  </a:clrScheme>
</a:themeOverride>
</file>

<file path=ppt/theme/themeOverride15.xml><?xml version="1.0" encoding="utf-8"?>
<a:themeOverride xmlns:a="http://schemas.openxmlformats.org/drawingml/2006/main">
  <a:clrScheme name="自定义 1">
    <a:dk1>
      <a:srgbClr val="000000"/>
    </a:dk1>
    <a:lt1>
      <a:srgbClr val="FFFFFF"/>
    </a:lt1>
    <a:dk2>
      <a:srgbClr val="C80A2A"/>
    </a:dk2>
    <a:lt2>
      <a:srgbClr val="EEECE1"/>
    </a:lt2>
    <a:accent1>
      <a:srgbClr val="C80A2A"/>
    </a:accent1>
    <a:accent2>
      <a:srgbClr val="108887"/>
    </a:accent2>
    <a:accent3>
      <a:srgbClr val="D87833"/>
    </a:accent3>
    <a:accent4>
      <a:srgbClr val="2297CD"/>
    </a:accent4>
    <a:accent5>
      <a:srgbClr val="C80A2A"/>
    </a:accent5>
    <a:accent6>
      <a:srgbClr val="108887"/>
    </a:accent6>
    <a:hlink>
      <a:srgbClr val="D87833"/>
    </a:hlink>
    <a:folHlink>
      <a:srgbClr val="2297CD"/>
    </a:folHlink>
  </a:clrScheme>
</a:themeOverride>
</file>

<file path=ppt/theme/themeOverride16.xml><?xml version="1.0" encoding="utf-8"?>
<a:themeOverride xmlns:a="http://schemas.openxmlformats.org/drawingml/2006/main">
  <a:clrScheme name="自定义 1">
    <a:dk1>
      <a:srgbClr val="000000"/>
    </a:dk1>
    <a:lt1>
      <a:srgbClr val="FFFFFF"/>
    </a:lt1>
    <a:dk2>
      <a:srgbClr val="C80A2A"/>
    </a:dk2>
    <a:lt2>
      <a:srgbClr val="EEECE1"/>
    </a:lt2>
    <a:accent1>
      <a:srgbClr val="C80A2A"/>
    </a:accent1>
    <a:accent2>
      <a:srgbClr val="108887"/>
    </a:accent2>
    <a:accent3>
      <a:srgbClr val="D87833"/>
    </a:accent3>
    <a:accent4>
      <a:srgbClr val="2297CD"/>
    </a:accent4>
    <a:accent5>
      <a:srgbClr val="C80A2A"/>
    </a:accent5>
    <a:accent6>
      <a:srgbClr val="108887"/>
    </a:accent6>
    <a:hlink>
      <a:srgbClr val="D87833"/>
    </a:hlink>
    <a:folHlink>
      <a:srgbClr val="2297CD"/>
    </a:folHlink>
  </a:clrScheme>
</a:themeOverride>
</file>

<file path=ppt/theme/themeOverride17.xml><?xml version="1.0" encoding="utf-8"?>
<a:themeOverride xmlns:a="http://schemas.openxmlformats.org/drawingml/2006/main">
  <a:clrScheme name="自定义 1">
    <a:dk1>
      <a:srgbClr val="000000"/>
    </a:dk1>
    <a:lt1>
      <a:srgbClr val="FFFFFF"/>
    </a:lt1>
    <a:dk2>
      <a:srgbClr val="C80A2A"/>
    </a:dk2>
    <a:lt2>
      <a:srgbClr val="EEECE1"/>
    </a:lt2>
    <a:accent1>
      <a:srgbClr val="C80A2A"/>
    </a:accent1>
    <a:accent2>
      <a:srgbClr val="108887"/>
    </a:accent2>
    <a:accent3>
      <a:srgbClr val="D87833"/>
    </a:accent3>
    <a:accent4>
      <a:srgbClr val="2297CD"/>
    </a:accent4>
    <a:accent5>
      <a:srgbClr val="C80A2A"/>
    </a:accent5>
    <a:accent6>
      <a:srgbClr val="108887"/>
    </a:accent6>
    <a:hlink>
      <a:srgbClr val="D87833"/>
    </a:hlink>
    <a:folHlink>
      <a:srgbClr val="2297CD"/>
    </a:folHlink>
  </a:clrScheme>
</a:themeOverride>
</file>

<file path=ppt/theme/themeOverride18.xml><?xml version="1.0" encoding="utf-8"?>
<a:themeOverride xmlns:a="http://schemas.openxmlformats.org/drawingml/2006/main">
  <a:clrScheme name="自定义 1">
    <a:dk1>
      <a:srgbClr val="000000"/>
    </a:dk1>
    <a:lt1>
      <a:srgbClr val="FFFFFF"/>
    </a:lt1>
    <a:dk2>
      <a:srgbClr val="C80A2A"/>
    </a:dk2>
    <a:lt2>
      <a:srgbClr val="EEECE1"/>
    </a:lt2>
    <a:accent1>
      <a:srgbClr val="C80A2A"/>
    </a:accent1>
    <a:accent2>
      <a:srgbClr val="108887"/>
    </a:accent2>
    <a:accent3>
      <a:srgbClr val="D87833"/>
    </a:accent3>
    <a:accent4>
      <a:srgbClr val="2297CD"/>
    </a:accent4>
    <a:accent5>
      <a:srgbClr val="C80A2A"/>
    </a:accent5>
    <a:accent6>
      <a:srgbClr val="108887"/>
    </a:accent6>
    <a:hlink>
      <a:srgbClr val="D87833"/>
    </a:hlink>
    <a:folHlink>
      <a:srgbClr val="2297CD"/>
    </a:folHlink>
  </a:clrScheme>
</a:themeOverride>
</file>

<file path=ppt/theme/themeOverride19.xml><?xml version="1.0" encoding="utf-8"?>
<a:themeOverride xmlns:a="http://schemas.openxmlformats.org/drawingml/2006/main">
  <a:clrScheme name="自定义 1">
    <a:dk1>
      <a:srgbClr val="000000"/>
    </a:dk1>
    <a:lt1>
      <a:srgbClr val="FFFFFF"/>
    </a:lt1>
    <a:dk2>
      <a:srgbClr val="C80A2A"/>
    </a:dk2>
    <a:lt2>
      <a:srgbClr val="EEECE1"/>
    </a:lt2>
    <a:accent1>
      <a:srgbClr val="C80A2A"/>
    </a:accent1>
    <a:accent2>
      <a:srgbClr val="108887"/>
    </a:accent2>
    <a:accent3>
      <a:srgbClr val="D87833"/>
    </a:accent3>
    <a:accent4>
      <a:srgbClr val="2297CD"/>
    </a:accent4>
    <a:accent5>
      <a:srgbClr val="C80A2A"/>
    </a:accent5>
    <a:accent6>
      <a:srgbClr val="108887"/>
    </a:accent6>
    <a:hlink>
      <a:srgbClr val="D87833"/>
    </a:hlink>
    <a:folHlink>
      <a:srgbClr val="2297CD"/>
    </a:folHlink>
  </a:clrScheme>
</a:themeOverride>
</file>

<file path=ppt/theme/themeOverride2.xml><?xml version="1.0" encoding="utf-8"?>
<a:themeOverride xmlns:a="http://schemas.openxmlformats.org/drawingml/2006/main">
  <a:clrScheme name="自定义 1">
    <a:dk1>
      <a:srgbClr val="000000"/>
    </a:dk1>
    <a:lt1>
      <a:srgbClr val="FFFFFF"/>
    </a:lt1>
    <a:dk2>
      <a:srgbClr val="C80A2A"/>
    </a:dk2>
    <a:lt2>
      <a:srgbClr val="EEECE1"/>
    </a:lt2>
    <a:accent1>
      <a:srgbClr val="C80A2A"/>
    </a:accent1>
    <a:accent2>
      <a:srgbClr val="108887"/>
    </a:accent2>
    <a:accent3>
      <a:srgbClr val="D87833"/>
    </a:accent3>
    <a:accent4>
      <a:srgbClr val="2297CD"/>
    </a:accent4>
    <a:accent5>
      <a:srgbClr val="C80A2A"/>
    </a:accent5>
    <a:accent6>
      <a:srgbClr val="108887"/>
    </a:accent6>
    <a:hlink>
      <a:srgbClr val="D87833"/>
    </a:hlink>
    <a:folHlink>
      <a:srgbClr val="2297CD"/>
    </a:folHlink>
  </a:clrScheme>
</a:themeOverride>
</file>

<file path=ppt/theme/themeOverride3.xml><?xml version="1.0" encoding="utf-8"?>
<a:themeOverride xmlns:a="http://schemas.openxmlformats.org/drawingml/2006/main">
  <a:clrScheme name="自定义 1">
    <a:dk1>
      <a:srgbClr val="000000"/>
    </a:dk1>
    <a:lt1>
      <a:srgbClr val="FFFFFF"/>
    </a:lt1>
    <a:dk2>
      <a:srgbClr val="C80A2A"/>
    </a:dk2>
    <a:lt2>
      <a:srgbClr val="EEECE1"/>
    </a:lt2>
    <a:accent1>
      <a:srgbClr val="C80A2A"/>
    </a:accent1>
    <a:accent2>
      <a:srgbClr val="108887"/>
    </a:accent2>
    <a:accent3>
      <a:srgbClr val="D87833"/>
    </a:accent3>
    <a:accent4>
      <a:srgbClr val="2297CD"/>
    </a:accent4>
    <a:accent5>
      <a:srgbClr val="C80A2A"/>
    </a:accent5>
    <a:accent6>
      <a:srgbClr val="108887"/>
    </a:accent6>
    <a:hlink>
      <a:srgbClr val="D87833"/>
    </a:hlink>
    <a:folHlink>
      <a:srgbClr val="2297CD"/>
    </a:folHlink>
  </a:clrScheme>
</a:themeOverride>
</file>

<file path=ppt/theme/themeOverride4.xml><?xml version="1.0" encoding="utf-8"?>
<a:themeOverride xmlns:a="http://schemas.openxmlformats.org/drawingml/2006/main">
  <a:clrScheme name="自定义 1">
    <a:dk1>
      <a:srgbClr val="000000"/>
    </a:dk1>
    <a:lt1>
      <a:srgbClr val="FFFFFF"/>
    </a:lt1>
    <a:dk2>
      <a:srgbClr val="C80A2A"/>
    </a:dk2>
    <a:lt2>
      <a:srgbClr val="EEECE1"/>
    </a:lt2>
    <a:accent1>
      <a:srgbClr val="C80A2A"/>
    </a:accent1>
    <a:accent2>
      <a:srgbClr val="108887"/>
    </a:accent2>
    <a:accent3>
      <a:srgbClr val="D87833"/>
    </a:accent3>
    <a:accent4>
      <a:srgbClr val="2297CD"/>
    </a:accent4>
    <a:accent5>
      <a:srgbClr val="C80A2A"/>
    </a:accent5>
    <a:accent6>
      <a:srgbClr val="108887"/>
    </a:accent6>
    <a:hlink>
      <a:srgbClr val="D87833"/>
    </a:hlink>
    <a:folHlink>
      <a:srgbClr val="2297CD"/>
    </a:folHlink>
  </a:clrScheme>
</a:themeOverride>
</file>

<file path=ppt/theme/themeOverride5.xml><?xml version="1.0" encoding="utf-8"?>
<a:themeOverride xmlns:a="http://schemas.openxmlformats.org/drawingml/2006/main">
  <a:clrScheme name="自定义 1">
    <a:dk1>
      <a:srgbClr val="000000"/>
    </a:dk1>
    <a:lt1>
      <a:srgbClr val="FFFFFF"/>
    </a:lt1>
    <a:dk2>
      <a:srgbClr val="C80A2A"/>
    </a:dk2>
    <a:lt2>
      <a:srgbClr val="EEECE1"/>
    </a:lt2>
    <a:accent1>
      <a:srgbClr val="C80A2A"/>
    </a:accent1>
    <a:accent2>
      <a:srgbClr val="108887"/>
    </a:accent2>
    <a:accent3>
      <a:srgbClr val="D87833"/>
    </a:accent3>
    <a:accent4>
      <a:srgbClr val="2297CD"/>
    </a:accent4>
    <a:accent5>
      <a:srgbClr val="C80A2A"/>
    </a:accent5>
    <a:accent6>
      <a:srgbClr val="108887"/>
    </a:accent6>
    <a:hlink>
      <a:srgbClr val="D87833"/>
    </a:hlink>
    <a:folHlink>
      <a:srgbClr val="2297CD"/>
    </a:folHlink>
  </a:clrScheme>
</a:themeOverride>
</file>

<file path=ppt/theme/themeOverride6.xml><?xml version="1.0" encoding="utf-8"?>
<a:themeOverride xmlns:a="http://schemas.openxmlformats.org/drawingml/2006/main">
  <a:clrScheme name="自定义 1">
    <a:dk1>
      <a:srgbClr val="000000"/>
    </a:dk1>
    <a:lt1>
      <a:srgbClr val="FFFFFF"/>
    </a:lt1>
    <a:dk2>
      <a:srgbClr val="C80A2A"/>
    </a:dk2>
    <a:lt2>
      <a:srgbClr val="EEECE1"/>
    </a:lt2>
    <a:accent1>
      <a:srgbClr val="C80A2A"/>
    </a:accent1>
    <a:accent2>
      <a:srgbClr val="108887"/>
    </a:accent2>
    <a:accent3>
      <a:srgbClr val="D87833"/>
    </a:accent3>
    <a:accent4>
      <a:srgbClr val="2297CD"/>
    </a:accent4>
    <a:accent5>
      <a:srgbClr val="C80A2A"/>
    </a:accent5>
    <a:accent6>
      <a:srgbClr val="108887"/>
    </a:accent6>
    <a:hlink>
      <a:srgbClr val="D87833"/>
    </a:hlink>
    <a:folHlink>
      <a:srgbClr val="2297CD"/>
    </a:folHlink>
  </a:clrScheme>
</a:themeOverride>
</file>

<file path=ppt/theme/themeOverride7.xml><?xml version="1.0" encoding="utf-8"?>
<a:themeOverride xmlns:a="http://schemas.openxmlformats.org/drawingml/2006/main">
  <a:clrScheme name="自定义 1">
    <a:dk1>
      <a:srgbClr val="000000"/>
    </a:dk1>
    <a:lt1>
      <a:srgbClr val="FFFFFF"/>
    </a:lt1>
    <a:dk2>
      <a:srgbClr val="C80A2A"/>
    </a:dk2>
    <a:lt2>
      <a:srgbClr val="EEECE1"/>
    </a:lt2>
    <a:accent1>
      <a:srgbClr val="C80A2A"/>
    </a:accent1>
    <a:accent2>
      <a:srgbClr val="108887"/>
    </a:accent2>
    <a:accent3>
      <a:srgbClr val="D87833"/>
    </a:accent3>
    <a:accent4>
      <a:srgbClr val="2297CD"/>
    </a:accent4>
    <a:accent5>
      <a:srgbClr val="C80A2A"/>
    </a:accent5>
    <a:accent6>
      <a:srgbClr val="108887"/>
    </a:accent6>
    <a:hlink>
      <a:srgbClr val="D87833"/>
    </a:hlink>
    <a:folHlink>
      <a:srgbClr val="2297CD"/>
    </a:folHlink>
  </a:clrScheme>
</a:themeOverride>
</file>

<file path=ppt/theme/themeOverride8.xml><?xml version="1.0" encoding="utf-8"?>
<a:themeOverride xmlns:a="http://schemas.openxmlformats.org/drawingml/2006/main">
  <a:clrScheme name="自定义 1">
    <a:dk1>
      <a:srgbClr val="000000"/>
    </a:dk1>
    <a:lt1>
      <a:srgbClr val="FFFFFF"/>
    </a:lt1>
    <a:dk2>
      <a:srgbClr val="C80A2A"/>
    </a:dk2>
    <a:lt2>
      <a:srgbClr val="EEECE1"/>
    </a:lt2>
    <a:accent1>
      <a:srgbClr val="C80A2A"/>
    </a:accent1>
    <a:accent2>
      <a:srgbClr val="108887"/>
    </a:accent2>
    <a:accent3>
      <a:srgbClr val="D87833"/>
    </a:accent3>
    <a:accent4>
      <a:srgbClr val="2297CD"/>
    </a:accent4>
    <a:accent5>
      <a:srgbClr val="C80A2A"/>
    </a:accent5>
    <a:accent6>
      <a:srgbClr val="108887"/>
    </a:accent6>
    <a:hlink>
      <a:srgbClr val="D87833"/>
    </a:hlink>
    <a:folHlink>
      <a:srgbClr val="2297CD"/>
    </a:folHlink>
  </a:clrScheme>
</a:themeOverride>
</file>

<file path=ppt/theme/themeOverride9.xml><?xml version="1.0" encoding="utf-8"?>
<a:themeOverride xmlns:a="http://schemas.openxmlformats.org/drawingml/2006/main">
  <a:clrScheme name="自定义 1">
    <a:dk1>
      <a:srgbClr val="000000"/>
    </a:dk1>
    <a:lt1>
      <a:srgbClr val="FFFFFF"/>
    </a:lt1>
    <a:dk2>
      <a:srgbClr val="C80A2A"/>
    </a:dk2>
    <a:lt2>
      <a:srgbClr val="EEECE1"/>
    </a:lt2>
    <a:accent1>
      <a:srgbClr val="C80A2A"/>
    </a:accent1>
    <a:accent2>
      <a:srgbClr val="108887"/>
    </a:accent2>
    <a:accent3>
      <a:srgbClr val="D87833"/>
    </a:accent3>
    <a:accent4>
      <a:srgbClr val="2297CD"/>
    </a:accent4>
    <a:accent5>
      <a:srgbClr val="C80A2A"/>
    </a:accent5>
    <a:accent6>
      <a:srgbClr val="108887"/>
    </a:accent6>
    <a:hlink>
      <a:srgbClr val="D87833"/>
    </a:hlink>
    <a:folHlink>
      <a:srgbClr val="2297CD"/>
    </a:folHlink>
  </a:clrScheme>
</a:themeOverride>
</file>

<file path=docProps/app.xml><?xml version="1.0" encoding="utf-8"?>
<Properties xmlns="http://schemas.openxmlformats.org/officeDocument/2006/extended-properties" xmlns:vt="http://schemas.openxmlformats.org/officeDocument/2006/docPropsVTypes">
  <TotalTime>0</TotalTime>
  <Words>30831</Words>
  <Application>Microsoft Office PowerPoint</Application>
  <PresentationFormat>自定义</PresentationFormat>
  <Paragraphs>1464</Paragraphs>
  <Slides>124</Slides>
  <Notes>108</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124</vt:i4>
      </vt:variant>
    </vt:vector>
  </HeadingPairs>
  <TitlesOfParts>
    <vt:vector size="135" baseType="lpstr">
      <vt:lpstr>等线</vt:lpstr>
      <vt:lpstr>思源黑体</vt:lpstr>
      <vt:lpstr>微软雅黑</vt:lpstr>
      <vt:lpstr>幼圆</vt:lpstr>
      <vt:lpstr>Arial</vt:lpstr>
      <vt:lpstr>Calibri</vt:lpstr>
      <vt:lpstr>Calibri Light</vt:lpstr>
      <vt:lpstr>Impact</vt:lpstr>
      <vt:lpstr>Wingdings</vt:lpstr>
      <vt:lpstr>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
  <cp:revision>4</cp:revision>
  <dcterms:created xsi:type="dcterms:W3CDTF">2018-11-28T11:10:00Z</dcterms:created>
  <dcterms:modified xsi:type="dcterms:W3CDTF">2021-08-31T03:16:10Z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